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761" r:id="rId1"/>
  </p:sldMasterIdLst>
  <p:notesMasterIdLst>
    <p:notesMasterId r:id="rId13"/>
  </p:notesMasterIdLst>
  <p:sldIdLst>
    <p:sldId id="256" r:id="rId2"/>
    <p:sldId id="257" r:id="rId3"/>
    <p:sldId id="261" r:id="rId4"/>
    <p:sldId id="258" r:id="rId5"/>
    <p:sldId id="259" r:id="rId6"/>
    <p:sldId id="260" r:id="rId7"/>
    <p:sldId id="262" r:id="rId8"/>
    <p:sldId id="263" r:id="rId9"/>
    <p:sldId id="264" r:id="rId10"/>
    <p:sldId id="265" r:id="rId11"/>
    <p:sldId id="266" r:id="rId12"/>
  </p:sldIdLst>
  <p:sldSz cx="18288000" cy="10287000"/>
  <p:notesSz cx="6858000" cy="9144000"/>
  <p:embeddedFontLst>
    <p:embeddedFont>
      <p:font typeface="Bahnschrift" panose="020B0502040204020203" pitchFamily="34" charset="0"/>
      <p:regular r:id="rId14"/>
      <p:bold r:id="rId15"/>
    </p:embeddedFont>
    <p:embeddedFont>
      <p:font typeface="Calibri" panose="020F0502020204030204" pitchFamily="34" charset="0"/>
      <p:regular r:id="rId16"/>
      <p:bold r:id="rId17"/>
      <p:italic r:id="rId18"/>
      <p:boldItalic r:id="rId19"/>
    </p:embeddedFont>
    <p:embeddedFont>
      <p:font typeface="Canva Sans" panose="020B0604020202020204" charset="0"/>
      <p:regular r:id="rId20"/>
    </p:embeddedFont>
    <p:embeddedFont>
      <p:font typeface="Canva Sans Bold" panose="020B0604020202020204" charset="0"/>
      <p:regular r:id="rId21"/>
    </p:embeddedFont>
    <p:embeddedFont>
      <p:font typeface="Poppins Bold" panose="020B0604020202020204" charset="0"/>
      <p:regular r:id="rId22"/>
    </p:embeddedFont>
    <p:embeddedFont>
      <p:font typeface="Tw Cen MT" panose="020B0602020104020603" pitchFamily="34" charset="0"/>
      <p:regular r:id="rId23"/>
      <p:bold r:id="rId24"/>
      <p:italic r:id="rId25"/>
      <p:boldItalic r:id="rId26"/>
    </p:embeddedFont>
    <p:embeddedFont>
      <p:font typeface="Tw Cen MT Condensed" panose="020B0606020104020203" pitchFamily="34" charset="0"/>
      <p:regular r:id="rId27"/>
      <p:bold r:id="rId28"/>
    </p:embeddedFont>
    <p:embeddedFont>
      <p:font typeface="Wingdings 3" panose="05040102010807070707" pitchFamily="18" charset="2"/>
      <p:regular r:id="rId29"/>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959" autoAdjust="0"/>
    <p:restoredTop sz="88950" autoAdjust="0"/>
  </p:normalViewPr>
  <p:slideViewPr>
    <p:cSldViewPr>
      <p:cViewPr varScale="1">
        <p:scale>
          <a:sx n="41" d="100"/>
          <a:sy n="41" d="100"/>
        </p:scale>
        <p:origin x="918" y="4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font" Target="fonts/font13.fntdata"/><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font" Target="fonts/font1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font" Target="fonts/font15.fntdata"/><Relationship Id="rId10" Type="http://schemas.openxmlformats.org/officeDocument/2006/relationships/slide" Target="slides/slide9.xml"/><Relationship Id="rId19" Type="http://schemas.openxmlformats.org/officeDocument/2006/relationships/font" Target="fonts/font6.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font" Target="fonts/font14.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C57CEE-ABF7-48EF-B765-4A2C1F6E95C6}" type="datetimeFigureOut">
              <a:rPr lang="en-US" smtClean="0"/>
              <a:t>11/19/2024</a:t>
            </a:fld>
            <a:endParaRPr lang="en-US"/>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EFB12A-C963-45D4-B081-B1E1E7C916B9}" type="slidenum">
              <a:rPr lang="en-US" smtClean="0"/>
              <a:t>‹N°›</a:t>
            </a:fld>
            <a:endParaRPr lang="en-US"/>
          </a:p>
        </p:txBody>
      </p:sp>
    </p:spTree>
    <p:extLst>
      <p:ext uri="{BB962C8B-B14F-4D97-AF65-F5344CB8AC3E}">
        <p14:creationId xmlns:p14="http://schemas.microsoft.com/office/powerpoint/2010/main" val="4697851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CBEFB12A-C963-45D4-B081-B1E1E7C916B9}" type="slidenum">
              <a:rPr lang="en-US" smtClean="0"/>
              <a:t>2</a:t>
            </a:fld>
            <a:endParaRPr lang="en-US"/>
          </a:p>
        </p:txBody>
      </p:sp>
    </p:spTree>
    <p:extLst>
      <p:ext uri="{BB962C8B-B14F-4D97-AF65-F5344CB8AC3E}">
        <p14:creationId xmlns:p14="http://schemas.microsoft.com/office/powerpoint/2010/main" val="1980790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CBEFB12A-C963-45D4-B081-B1E1E7C916B9}" type="slidenum">
              <a:rPr lang="en-US" smtClean="0"/>
              <a:t>7</a:t>
            </a:fld>
            <a:endParaRPr lang="en-US"/>
          </a:p>
        </p:txBody>
      </p:sp>
    </p:spTree>
    <p:extLst>
      <p:ext uri="{BB962C8B-B14F-4D97-AF65-F5344CB8AC3E}">
        <p14:creationId xmlns:p14="http://schemas.microsoft.com/office/powerpoint/2010/main" val="7180082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CBEFB12A-C963-45D4-B081-B1E1E7C916B9}" type="slidenum">
              <a:rPr lang="en-US" smtClean="0"/>
              <a:t>8</a:t>
            </a:fld>
            <a:endParaRPr lang="en-US"/>
          </a:p>
        </p:txBody>
      </p:sp>
    </p:spTree>
    <p:extLst>
      <p:ext uri="{BB962C8B-B14F-4D97-AF65-F5344CB8AC3E}">
        <p14:creationId xmlns:p14="http://schemas.microsoft.com/office/powerpoint/2010/main" val="37363055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CBEFB12A-C963-45D4-B081-B1E1E7C916B9}" type="slidenum">
              <a:rPr lang="en-US" smtClean="0"/>
              <a:t>9</a:t>
            </a:fld>
            <a:endParaRPr lang="en-US"/>
          </a:p>
        </p:txBody>
      </p:sp>
    </p:spTree>
    <p:extLst>
      <p:ext uri="{BB962C8B-B14F-4D97-AF65-F5344CB8AC3E}">
        <p14:creationId xmlns:p14="http://schemas.microsoft.com/office/powerpoint/2010/main" val="9741721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CBEFB12A-C963-45D4-B081-B1E1E7C916B9}" type="slidenum">
              <a:rPr lang="en-US" smtClean="0"/>
              <a:t>10</a:t>
            </a:fld>
            <a:endParaRPr lang="en-US"/>
          </a:p>
        </p:txBody>
      </p:sp>
    </p:spTree>
    <p:extLst>
      <p:ext uri="{BB962C8B-B14F-4D97-AF65-F5344CB8AC3E}">
        <p14:creationId xmlns:p14="http://schemas.microsoft.com/office/powerpoint/2010/main" val="24085197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10" name="Rectangle 9"/>
          <p:cNvSpPr/>
          <p:nvPr/>
        </p:nvSpPr>
        <p:spPr>
          <a:xfrm>
            <a:off x="0" y="1"/>
            <a:ext cx="18288000" cy="685800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2" y="1"/>
            <a:ext cx="18288000" cy="6858002"/>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5800" y="7440206"/>
            <a:ext cx="11658600" cy="2194560"/>
          </a:xfrm>
        </p:spPr>
        <p:txBody>
          <a:bodyPr anchor="ctr">
            <a:normAutofit/>
          </a:bodyPr>
          <a:lstStyle>
            <a:lvl1pPr algn="r">
              <a:defRPr sz="7500" spc="300" baseline="0"/>
            </a:lvl1pPr>
          </a:lstStyle>
          <a:p>
            <a:r>
              <a:rPr lang="fr-FR"/>
              <a:t>Modifiez le style du titre</a:t>
            </a:r>
            <a:endParaRPr lang="en-US" dirty="0"/>
          </a:p>
        </p:txBody>
      </p:sp>
      <p:sp>
        <p:nvSpPr>
          <p:cNvPr id="3" name="Subtitle 2"/>
          <p:cNvSpPr>
            <a:spLocks noGrp="1"/>
          </p:cNvSpPr>
          <p:nvPr>
            <p:ph type="subTitle" idx="1"/>
          </p:nvPr>
        </p:nvSpPr>
        <p:spPr>
          <a:xfrm>
            <a:off x="12915900" y="7440206"/>
            <a:ext cx="4800600" cy="2194560"/>
          </a:xfrm>
        </p:spPr>
        <p:txBody>
          <a:bodyPr lIns="91440" rIns="91440" anchor="ctr">
            <a:normAutofit/>
          </a:bodyPr>
          <a:lstStyle>
            <a:lvl1pPr marL="0" indent="0" algn="l">
              <a:lnSpc>
                <a:spcPct val="100000"/>
              </a:lnSpc>
              <a:spcBef>
                <a:spcPts val="0"/>
              </a:spcBef>
              <a:buNone/>
              <a:defRPr sz="2700">
                <a:solidFill>
                  <a:schemeClr val="tx1">
                    <a:lumMod val="95000"/>
                    <a:lumOff val="5000"/>
                  </a:schemeClr>
                </a:solidFill>
              </a:defRPr>
            </a:lvl1pPr>
            <a:lvl2pPr marL="685800" indent="0" algn="ctr">
              <a:buNone/>
              <a:defRPr sz="2700"/>
            </a:lvl2pPr>
            <a:lvl3pPr marL="1371600" indent="0" algn="ctr">
              <a:buNone/>
              <a:defRPr sz="2700"/>
            </a:lvl3pPr>
            <a:lvl4pPr marL="2057400" indent="0" algn="ctr">
              <a:buNone/>
              <a:defRPr sz="2700"/>
            </a:lvl4pPr>
            <a:lvl5pPr marL="2743200" indent="0" algn="ctr">
              <a:buNone/>
              <a:defRPr sz="2700"/>
            </a:lvl5pPr>
            <a:lvl6pPr marL="3429000" indent="0" algn="ctr">
              <a:buNone/>
              <a:defRPr sz="2700"/>
            </a:lvl6pPr>
            <a:lvl7pPr marL="4114800" indent="0" algn="ctr">
              <a:buNone/>
              <a:defRPr sz="2700"/>
            </a:lvl7pPr>
            <a:lvl8pPr marL="4800600" indent="0" algn="ctr">
              <a:buNone/>
              <a:defRPr sz="2700"/>
            </a:lvl8pPr>
            <a:lvl9pPr marL="5486400" indent="0" algn="ctr">
              <a:buNone/>
              <a:defRPr sz="270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lvl1pPr algn="l">
              <a:defRPr/>
            </a:lvl1pPr>
          </a:lstStyle>
          <a:p>
            <a:fld id="{1D8BD707-D9CF-40AE-B4C6-C98DA3205C09}" type="datetimeFigureOut">
              <a:rPr lang="en-US" smtClean="0"/>
              <a:pPr/>
              <a:t>11/19/2024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cxnSp>
        <p:nvCxnSpPr>
          <p:cNvPr id="8" name="Straight Connector 7"/>
          <p:cNvCxnSpPr/>
          <p:nvPr/>
        </p:nvCxnSpPr>
        <p:spPr>
          <a:xfrm flipV="1">
            <a:off x="12580265" y="7896159"/>
            <a:ext cx="0" cy="13716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20185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11/19/2024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extLst>
      <p:ext uri="{BB962C8B-B14F-4D97-AF65-F5344CB8AC3E}">
        <p14:creationId xmlns:p14="http://schemas.microsoft.com/office/powerpoint/2010/main" val="10360796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087352" y="1143000"/>
            <a:ext cx="3943350" cy="8115300"/>
          </a:xfrm>
        </p:spPr>
        <p:txBody>
          <a:bodyPr vert="eaVert" lIns="45720" tIns="91440" rIns="45720" bIns="91440"/>
          <a:lstStyle/>
          <a:p>
            <a:r>
              <a:rPr lang="fr-FR"/>
              <a:t>Modifiez le style du titre</a:t>
            </a:r>
            <a:endParaRPr lang="en-US" dirty="0"/>
          </a:p>
        </p:txBody>
      </p:sp>
      <p:sp>
        <p:nvSpPr>
          <p:cNvPr id="3" name="Vertical Text Placeholder 2"/>
          <p:cNvSpPr>
            <a:spLocks noGrp="1"/>
          </p:cNvSpPr>
          <p:nvPr>
            <p:ph type="body" orient="vert" idx="1"/>
          </p:nvPr>
        </p:nvSpPr>
        <p:spPr>
          <a:xfrm>
            <a:off x="1485901" y="1143000"/>
            <a:ext cx="11372850" cy="811530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11/19/2024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cxnSp>
        <p:nvCxnSpPr>
          <p:cNvPr id="7" name="Straight Connector 6"/>
          <p:cNvCxnSpPr/>
          <p:nvPr/>
        </p:nvCxnSpPr>
        <p:spPr>
          <a:xfrm rot="5400000" flipV="1">
            <a:off x="15087600" y="88895"/>
            <a:ext cx="0" cy="13716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47025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11/19/2024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extLst>
      <p:ext uri="{BB962C8B-B14F-4D97-AF65-F5344CB8AC3E}">
        <p14:creationId xmlns:p14="http://schemas.microsoft.com/office/powerpoint/2010/main" val="14012107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spTree>
      <p:nvGrpSpPr>
        <p:cNvPr id="1" name=""/>
        <p:cNvGrpSpPr/>
        <p:nvPr/>
      </p:nvGrpSpPr>
      <p:grpSpPr>
        <a:xfrm>
          <a:off x="0" y="0"/>
          <a:ext cx="0" cy="0"/>
          <a:chOff x="0" y="0"/>
          <a:chExt cx="0" cy="0"/>
        </a:xfrm>
      </p:grpSpPr>
      <p:sp>
        <p:nvSpPr>
          <p:cNvPr id="9" name="Rectangle 8"/>
          <p:cNvSpPr/>
          <p:nvPr/>
        </p:nvSpPr>
        <p:spPr>
          <a:xfrm>
            <a:off x="0" y="1"/>
            <a:ext cx="18288000" cy="6858002"/>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2" y="1"/>
            <a:ext cx="18288000" cy="6858002"/>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5800" y="7440206"/>
            <a:ext cx="11658600" cy="2194560"/>
          </a:xfrm>
        </p:spPr>
        <p:txBody>
          <a:bodyPr anchor="ctr">
            <a:normAutofit/>
          </a:bodyPr>
          <a:lstStyle>
            <a:lvl1pPr algn="r">
              <a:defRPr sz="7500" b="0" spc="300" baseline="0"/>
            </a:lvl1pPr>
          </a:lstStyle>
          <a:p>
            <a:r>
              <a:rPr lang="fr-FR"/>
              <a:t>Modifiez le style du titre</a:t>
            </a:r>
            <a:endParaRPr lang="en-US" dirty="0"/>
          </a:p>
        </p:txBody>
      </p:sp>
      <p:sp>
        <p:nvSpPr>
          <p:cNvPr id="3" name="Text Placeholder 2"/>
          <p:cNvSpPr>
            <a:spLocks noGrp="1"/>
          </p:cNvSpPr>
          <p:nvPr>
            <p:ph type="body" idx="1"/>
          </p:nvPr>
        </p:nvSpPr>
        <p:spPr>
          <a:xfrm>
            <a:off x="12915900" y="7440206"/>
            <a:ext cx="4800600" cy="2194560"/>
          </a:xfrm>
        </p:spPr>
        <p:txBody>
          <a:bodyPr lIns="91440" rIns="91440" anchor="ctr">
            <a:normAutofit/>
          </a:bodyPr>
          <a:lstStyle>
            <a:lvl1pPr marL="0" indent="0">
              <a:lnSpc>
                <a:spcPct val="100000"/>
              </a:lnSpc>
              <a:spcBef>
                <a:spcPts val="0"/>
              </a:spcBef>
              <a:buNone/>
              <a:defRPr sz="2700">
                <a:solidFill>
                  <a:schemeClr val="tx1">
                    <a:lumMod val="95000"/>
                    <a:lumOff val="5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1D8BD707-D9CF-40AE-B4C6-C98DA3205C09}" type="datetimeFigureOut">
              <a:rPr lang="en-US" smtClean="0"/>
              <a:pPr/>
              <a:t>11/19/2024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cxnSp>
        <p:nvCxnSpPr>
          <p:cNvPr id="8" name="Straight Connector 7"/>
          <p:cNvCxnSpPr/>
          <p:nvPr/>
        </p:nvCxnSpPr>
        <p:spPr>
          <a:xfrm flipV="1">
            <a:off x="12580265" y="7896159"/>
            <a:ext cx="0" cy="13716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51633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a:xfrm>
            <a:off x="1536192" y="877824"/>
            <a:ext cx="14580108" cy="2249424"/>
          </a:xfrm>
        </p:spPr>
        <p:txBody>
          <a:bodyPr/>
          <a:lstStyle/>
          <a:p>
            <a:r>
              <a:rPr lang="fr-FR"/>
              <a:t>Modifiez le style du titre</a:t>
            </a:r>
            <a:endParaRPr lang="en-US" dirty="0"/>
          </a:p>
        </p:txBody>
      </p:sp>
      <p:sp>
        <p:nvSpPr>
          <p:cNvPr id="3" name="Content Placeholder 2"/>
          <p:cNvSpPr>
            <a:spLocks noGrp="1"/>
          </p:cNvSpPr>
          <p:nvPr>
            <p:ph sz="half" idx="1"/>
          </p:nvPr>
        </p:nvSpPr>
        <p:spPr>
          <a:xfrm>
            <a:off x="1536191" y="3429000"/>
            <a:ext cx="7132320" cy="603504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8983980" y="3429000"/>
            <a:ext cx="7132320" cy="603504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11/19/2024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a:t>
            </a:fld>
            <a:endParaRPr lang="en-US"/>
          </a:p>
        </p:txBody>
      </p:sp>
    </p:spTree>
    <p:extLst>
      <p:ext uri="{BB962C8B-B14F-4D97-AF65-F5344CB8AC3E}">
        <p14:creationId xmlns:p14="http://schemas.microsoft.com/office/powerpoint/2010/main" val="33601491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a:t>Modifiez le style du titre</a:t>
            </a:r>
            <a:endParaRPr lang="en-US" dirty="0"/>
          </a:p>
        </p:txBody>
      </p:sp>
      <p:sp>
        <p:nvSpPr>
          <p:cNvPr id="3" name="Text Placeholder 2"/>
          <p:cNvSpPr>
            <a:spLocks noGrp="1"/>
          </p:cNvSpPr>
          <p:nvPr>
            <p:ph type="body" idx="1"/>
          </p:nvPr>
        </p:nvSpPr>
        <p:spPr>
          <a:xfrm>
            <a:off x="1536192" y="3269454"/>
            <a:ext cx="7132320" cy="1234440"/>
          </a:xfrm>
        </p:spPr>
        <p:txBody>
          <a:bodyPr lIns="137160" rIns="137160" anchor="ctr">
            <a:normAutofit/>
          </a:bodyPr>
          <a:lstStyle>
            <a:lvl1pPr marL="0" indent="0">
              <a:spcBef>
                <a:spcPts val="0"/>
              </a:spcBef>
              <a:spcAft>
                <a:spcPts val="0"/>
              </a:spcAft>
              <a:buNone/>
              <a:defRPr sz="3450" b="0" cap="none" baseline="0">
                <a:solidFill>
                  <a:schemeClr val="accent1"/>
                </a:solidFill>
                <a:latin typeface="+mn-lt"/>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fr-FR"/>
              <a:t>Cliquez pour modifier les styles du texte du masque</a:t>
            </a:r>
          </a:p>
        </p:txBody>
      </p:sp>
      <p:sp>
        <p:nvSpPr>
          <p:cNvPr id="4" name="Content Placeholder 3"/>
          <p:cNvSpPr>
            <a:spLocks noGrp="1"/>
          </p:cNvSpPr>
          <p:nvPr>
            <p:ph sz="half" idx="2"/>
          </p:nvPr>
        </p:nvSpPr>
        <p:spPr>
          <a:xfrm>
            <a:off x="1536192" y="4451682"/>
            <a:ext cx="7132320" cy="501235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8986332" y="3269454"/>
            <a:ext cx="7132320" cy="1234440"/>
          </a:xfrm>
        </p:spPr>
        <p:txBody>
          <a:bodyPr lIns="137160" rIns="137160" anchor="ctr">
            <a:normAutofit/>
          </a:bodyPr>
          <a:lstStyle>
            <a:lvl1pPr marL="0" indent="0">
              <a:spcBef>
                <a:spcPts val="0"/>
              </a:spcBef>
              <a:spcAft>
                <a:spcPts val="0"/>
              </a:spcAft>
              <a:buNone/>
              <a:defRPr lang="en-US" sz="3450" b="0" kern="1200" cap="none" baseline="0" dirty="0">
                <a:solidFill>
                  <a:schemeClr val="accent1"/>
                </a:solidFill>
                <a:latin typeface="+mn-lt"/>
                <a:ea typeface="+mn-ea"/>
                <a:cs typeface="+mn-cs"/>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marL="0" lvl="0" indent="0" algn="l" defTabSz="1371600" rtl="0" eaLnBrk="1" latinLnBrk="0" hangingPunct="1">
              <a:lnSpc>
                <a:spcPct val="90000"/>
              </a:lnSpc>
              <a:spcBef>
                <a:spcPts val="2700"/>
              </a:spcBef>
              <a:buNone/>
            </a:pPr>
            <a:r>
              <a:rPr lang="fr-FR"/>
              <a:t>Cliquez pour modifier les styles du texte du masque</a:t>
            </a:r>
          </a:p>
        </p:txBody>
      </p:sp>
      <p:sp>
        <p:nvSpPr>
          <p:cNvPr id="6" name="Content Placeholder 5"/>
          <p:cNvSpPr>
            <a:spLocks noGrp="1"/>
          </p:cNvSpPr>
          <p:nvPr>
            <p:ph sz="quarter" idx="4"/>
          </p:nvPr>
        </p:nvSpPr>
        <p:spPr>
          <a:xfrm>
            <a:off x="8986332" y="4451682"/>
            <a:ext cx="7132320" cy="501235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11/19/2024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‹N°›</a:t>
            </a:fld>
            <a:endParaRPr lang="en-US"/>
          </a:p>
        </p:txBody>
      </p:sp>
    </p:spTree>
    <p:extLst>
      <p:ext uri="{BB962C8B-B14F-4D97-AF65-F5344CB8AC3E}">
        <p14:creationId xmlns:p14="http://schemas.microsoft.com/office/powerpoint/2010/main" val="23160688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11/19/2024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‹N°›</a:t>
            </a:fld>
            <a:endParaRPr lang="en-US"/>
          </a:p>
        </p:txBody>
      </p:sp>
    </p:spTree>
    <p:extLst>
      <p:ext uri="{BB962C8B-B14F-4D97-AF65-F5344CB8AC3E}">
        <p14:creationId xmlns:p14="http://schemas.microsoft.com/office/powerpoint/2010/main" val="13711462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11/19/2024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‹N°›</a:t>
            </a:fld>
            <a:endParaRPr lang="en-US"/>
          </a:p>
        </p:txBody>
      </p:sp>
    </p:spTree>
    <p:extLst>
      <p:ext uri="{BB962C8B-B14F-4D97-AF65-F5344CB8AC3E}">
        <p14:creationId xmlns:p14="http://schemas.microsoft.com/office/powerpoint/2010/main" val="33358830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8" name="Title 7"/>
          <p:cNvSpPr>
            <a:spLocks noGrp="1"/>
          </p:cNvSpPr>
          <p:nvPr>
            <p:ph type="title"/>
          </p:nvPr>
        </p:nvSpPr>
        <p:spPr>
          <a:xfrm>
            <a:off x="1536192" y="707264"/>
            <a:ext cx="6583680" cy="2606040"/>
          </a:xfrm>
        </p:spPr>
        <p:txBody>
          <a:bodyPr>
            <a:noAutofit/>
          </a:bodyPr>
          <a:lstStyle>
            <a:lvl1pPr>
              <a:lnSpc>
                <a:spcPct val="80000"/>
              </a:lnSpc>
              <a:defRPr sz="6000"/>
            </a:lvl1pPr>
          </a:lstStyle>
          <a:p>
            <a:r>
              <a:rPr lang="fr-FR"/>
              <a:t>Modifiez le style du titre</a:t>
            </a:r>
            <a:endParaRPr lang="en-US" dirty="0"/>
          </a:p>
        </p:txBody>
      </p:sp>
      <p:sp>
        <p:nvSpPr>
          <p:cNvPr id="3" name="Content Placeholder 2"/>
          <p:cNvSpPr>
            <a:spLocks noGrp="1"/>
          </p:cNvSpPr>
          <p:nvPr>
            <p:ph idx="1"/>
          </p:nvPr>
        </p:nvSpPr>
        <p:spPr>
          <a:xfrm>
            <a:off x="8572500" y="1234440"/>
            <a:ext cx="8517636" cy="7776972"/>
          </a:xfrm>
        </p:spPr>
        <p:txBody>
          <a:bodyPr/>
          <a:lstStyle>
            <a:lvl1pPr>
              <a:defRPr sz="3600"/>
            </a:lvl1pPr>
            <a:lvl2pPr>
              <a:defRPr sz="3000"/>
            </a:lvl2pPr>
            <a:lvl3pPr>
              <a:defRPr sz="2400"/>
            </a:lvl3pPr>
            <a:lvl4pPr>
              <a:defRPr sz="2400"/>
            </a:lvl4pPr>
            <a:lvl5pPr>
              <a:defRPr sz="2400"/>
            </a:lvl5pPr>
            <a:lvl6pPr>
              <a:defRPr sz="2400"/>
            </a:lvl6pPr>
            <a:lvl7pPr>
              <a:defRPr sz="2400"/>
            </a:lvl7pPr>
            <a:lvl8pPr>
              <a:defRPr sz="2400"/>
            </a:lvl8pPr>
            <a:lvl9pPr>
              <a:defRPr sz="24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536192" y="3386259"/>
            <a:ext cx="6583680" cy="5643441"/>
          </a:xfrm>
        </p:spPr>
        <p:txBody>
          <a:bodyPr lIns="91440" rIns="91440">
            <a:normAutofit/>
          </a:bodyPr>
          <a:lstStyle>
            <a:lvl1pPr marL="0" indent="0">
              <a:lnSpc>
                <a:spcPct val="108000"/>
              </a:lnSpc>
              <a:spcBef>
                <a:spcPts val="900"/>
              </a:spcBef>
              <a:buNone/>
              <a:defRPr sz="24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1D8BD707-D9CF-40AE-B4C6-C98DA3205C09}" type="datetimeFigureOut">
              <a:rPr lang="en-US" smtClean="0"/>
              <a:pPr/>
              <a:t>11/19/2024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a:t>
            </a:fld>
            <a:endParaRPr lang="en-US"/>
          </a:p>
        </p:txBody>
      </p:sp>
    </p:spTree>
    <p:extLst>
      <p:ext uri="{BB962C8B-B14F-4D97-AF65-F5344CB8AC3E}">
        <p14:creationId xmlns:p14="http://schemas.microsoft.com/office/powerpoint/2010/main" val="15403642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85800" y="7440207"/>
            <a:ext cx="11658600" cy="2194560"/>
          </a:xfrm>
        </p:spPr>
        <p:txBody>
          <a:bodyPr anchor="ctr">
            <a:normAutofit/>
          </a:bodyPr>
          <a:lstStyle>
            <a:lvl1pPr algn="r">
              <a:defRPr sz="7500" spc="300" baseline="0"/>
            </a:lvl1pPr>
          </a:lstStyle>
          <a:p>
            <a:r>
              <a:rPr lang="fr-FR"/>
              <a:t>Modifiez le style du titre</a:t>
            </a:r>
            <a:endParaRPr lang="en-US" dirty="0"/>
          </a:p>
        </p:txBody>
      </p:sp>
      <p:sp>
        <p:nvSpPr>
          <p:cNvPr id="3" name="Picture Placeholder 2"/>
          <p:cNvSpPr>
            <a:spLocks noGrp="1" noChangeAspect="1"/>
          </p:cNvSpPr>
          <p:nvPr>
            <p:ph type="pic" idx="1"/>
          </p:nvPr>
        </p:nvSpPr>
        <p:spPr>
          <a:xfrm>
            <a:off x="0" y="-2"/>
            <a:ext cx="18283428" cy="6858000"/>
          </a:xfrm>
          <a:solidFill>
            <a:schemeClr val="accent1">
              <a:lumMod val="60000"/>
              <a:lumOff val="40000"/>
            </a:schemeClr>
          </a:solidFill>
        </p:spPr>
        <p:txBody>
          <a:bodyPr lIns="457200" tIns="365760" rIns="45720" bIns="45720" anchor="t"/>
          <a:lstStyle>
            <a:lvl1pPr marL="0" indent="0">
              <a:buNone/>
              <a:defRPr sz="4800"/>
            </a:lvl1pPr>
            <a:lvl2pPr marL="685800" indent="0">
              <a:buNone/>
              <a:defRPr sz="4200"/>
            </a:lvl2pPr>
            <a:lvl3pPr marL="1371600" indent="0">
              <a:buNone/>
              <a:defRPr sz="3600"/>
            </a:lvl3pPr>
            <a:lvl4pPr marL="2057400" indent="0">
              <a:buNone/>
              <a:defRPr sz="3000"/>
            </a:lvl4pPr>
            <a:lvl5pPr marL="2743200" indent="0">
              <a:buNone/>
              <a:defRPr sz="3000"/>
            </a:lvl5pPr>
            <a:lvl6pPr marL="3429000" indent="0">
              <a:buNone/>
              <a:defRPr sz="3000"/>
            </a:lvl6pPr>
            <a:lvl7pPr marL="4114800" indent="0">
              <a:buNone/>
              <a:defRPr sz="3000"/>
            </a:lvl7pPr>
            <a:lvl8pPr marL="4800600" indent="0">
              <a:buNone/>
              <a:defRPr sz="3000"/>
            </a:lvl8pPr>
            <a:lvl9pPr marL="5486400" indent="0">
              <a:buNone/>
              <a:defRPr sz="3000"/>
            </a:lvl9pPr>
          </a:lstStyle>
          <a:p>
            <a:r>
              <a:rPr lang="fr-FR"/>
              <a:t>Cliquez sur l'icône pour ajouter une image</a:t>
            </a:r>
            <a:endParaRPr lang="en-US" dirty="0"/>
          </a:p>
        </p:txBody>
      </p:sp>
      <p:sp>
        <p:nvSpPr>
          <p:cNvPr id="4" name="Text Placeholder 3"/>
          <p:cNvSpPr>
            <a:spLocks noGrp="1"/>
          </p:cNvSpPr>
          <p:nvPr>
            <p:ph type="body" sz="half" idx="2"/>
          </p:nvPr>
        </p:nvSpPr>
        <p:spPr>
          <a:xfrm>
            <a:off x="12915900" y="7440207"/>
            <a:ext cx="4800600" cy="2194560"/>
          </a:xfrm>
        </p:spPr>
        <p:txBody>
          <a:bodyPr lIns="91440" rIns="91440" anchor="ctr">
            <a:normAutofit/>
          </a:bodyPr>
          <a:lstStyle>
            <a:lvl1pPr marL="0" indent="0">
              <a:lnSpc>
                <a:spcPct val="100000"/>
              </a:lnSpc>
              <a:spcBef>
                <a:spcPts val="0"/>
              </a:spcBef>
              <a:buNone/>
              <a:defRPr sz="2700">
                <a:solidFill>
                  <a:schemeClr val="tx1">
                    <a:lumMod val="95000"/>
                    <a:lumOff val="5000"/>
                  </a:schemeClr>
                </a:solidFill>
              </a:defRPr>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1D8BD707-D9CF-40AE-B4C6-C98DA3205C09}" type="datetimeFigureOut">
              <a:rPr lang="en-US" smtClean="0"/>
              <a:pPr/>
              <a:t>11/19/2024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a:t>
            </a:fld>
            <a:endParaRPr lang="en-US"/>
          </a:p>
        </p:txBody>
      </p:sp>
      <p:cxnSp>
        <p:nvCxnSpPr>
          <p:cNvPr id="8" name="Straight Connector 7"/>
          <p:cNvCxnSpPr/>
          <p:nvPr/>
        </p:nvCxnSpPr>
        <p:spPr>
          <a:xfrm flipV="1">
            <a:off x="12580265" y="7896159"/>
            <a:ext cx="0" cy="13716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29816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36192" y="877824"/>
            <a:ext cx="14580108" cy="2249424"/>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1536193" y="3429000"/>
            <a:ext cx="14580110" cy="6035040"/>
          </a:xfrm>
          <a:prstGeom prst="rect">
            <a:avLst/>
          </a:prstGeom>
        </p:spPr>
        <p:txBody>
          <a:bodyPr vert="horz" lIns="45720" tIns="45720" rIns="4572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1536194" y="9706056"/>
            <a:ext cx="3231215" cy="411480"/>
          </a:xfrm>
          <a:prstGeom prst="rect">
            <a:avLst/>
          </a:prstGeom>
        </p:spPr>
        <p:txBody>
          <a:bodyPr vert="horz" lIns="91440" tIns="45720" rIns="91440" bIns="45720" rtlCol="0" anchor="ctr"/>
          <a:lstStyle>
            <a:lvl1pPr algn="l">
              <a:defRPr sz="1500">
                <a:solidFill>
                  <a:schemeClr val="tx1">
                    <a:lumMod val="95000"/>
                    <a:lumOff val="5000"/>
                  </a:schemeClr>
                </a:solidFill>
                <a:latin typeface="+mj-lt"/>
              </a:defRPr>
            </a:lvl1pPr>
          </a:lstStyle>
          <a:p>
            <a:fld id="{1D8BD707-D9CF-40AE-B4C6-C98DA3205C09}" type="datetimeFigureOut">
              <a:rPr lang="en-US" smtClean="0"/>
              <a:pPr/>
              <a:t>11/19/2024</a:t>
            </a:fld>
            <a:endParaRPr lang="en-US"/>
          </a:p>
        </p:txBody>
      </p:sp>
      <p:sp>
        <p:nvSpPr>
          <p:cNvPr id="5" name="Footer Placeholder 4"/>
          <p:cNvSpPr>
            <a:spLocks noGrp="1"/>
          </p:cNvSpPr>
          <p:nvPr>
            <p:ph type="ftr" sz="quarter" idx="3"/>
          </p:nvPr>
        </p:nvSpPr>
        <p:spPr>
          <a:xfrm>
            <a:off x="7264399" y="9706056"/>
            <a:ext cx="8852189" cy="411480"/>
          </a:xfrm>
          <a:prstGeom prst="rect">
            <a:avLst/>
          </a:prstGeom>
        </p:spPr>
        <p:txBody>
          <a:bodyPr vert="horz" lIns="91440" tIns="45720" rIns="91440" bIns="45720" rtlCol="0" anchor="ctr"/>
          <a:lstStyle>
            <a:lvl1pPr algn="r">
              <a:defRPr sz="15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6256000" y="9706056"/>
            <a:ext cx="1460501" cy="411480"/>
          </a:xfrm>
          <a:prstGeom prst="rect">
            <a:avLst/>
          </a:prstGeom>
        </p:spPr>
        <p:txBody>
          <a:bodyPr vert="horz" lIns="91440" tIns="45720" rIns="91440" bIns="45720" rtlCol="0" anchor="ctr"/>
          <a:lstStyle>
            <a:lvl1pPr algn="l">
              <a:defRPr sz="1500">
                <a:solidFill>
                  <a:schemeClr val="tx1">
                    <a:lumMod val="95000"/>
                    <a:lumOff val="5000"/>
                  </a:schemeClr>
                </a:solidFill>
                <a:latin typeface="+mj-lt"/>
              </a:defRPr>
            </a:lvl1pPr>
          </a:lstStyle>
          <a:p>
            <a:fld id="{B6F15528-21DE-4FAA-801E-634DDDAF4B2B}" type="slidenum">
              <a:rPr lang="en-US" smtClean="0"/>
              <a:pPr/>
              <a:t>‹N°›</a:t>
            </a:fld>
            <a:endParaRPr lang="en-US"/>
          </a:p>
        </p:txBody>
      </p:sp>
      <p:cxnSp>
        <p:nvCxnSpPr>
          <p:cNvPr id="7" name="Straight Connector 6"/>
          <p:cNvCxnSpPr/>
          <p:nvPr/>
        </p:nvCxnSpPr>
        <p:spPr>
          <a:xfrm flipV="1">
            <a:off x="1143000" y="1239486"/>
            <a:ext cx="0" cy="13716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2244765"/>
      </p:ext>
    </p:extLst>
  </p:cSld>
  <p:clrMap bg1="lt1" tx1="dk1" bg2="lt2" tx2="dk2" accent1="accent1" accent2="accent2" accent3="accent3" accent4="accent4" accent5="accent5" accent6="accent6" hlink="hlink" folHlink="folHlink"/>
  <p:sldLayoutIdLst>
    <p:sldLayoutId id="2147483762" r:id="rId1"/>
    <p:sldLayoutId id="2147483763" r:id="rId2"/>
    <p:sldLayoutId id="2147483764" r:id="rId3"/>
    <p:sldLayoutId id="2147483765" r:id="rId4"/>
    <p:sldLayoutId id="2147483766" r:id="rId5"/>
    <p:sldLayoutId id="2147483767" r:id="rId6"/>
    <p:sldLayoutId id="2147483768" r:id="rId7"/>
    <p:sldLayoutId id="2147483769" r:id="rId8"/>
    <p:sldLayoutId id="2147483770" r:id="rId9"/>
    <p:sldLayoutId id="2147483771" r:id="rId10"/>
    <p:sldLayoutId id="2147483772" r:id="rId11"/>
  </p:sldLayoutIdLst>
  <p:txStyles>
    <p:titleStyle>
      <a:lvl1pPr algn="l" defTabSz="1371600" rtl="0" eaLnBrk="1" latinLnBrk="0" hangingPunct="1">
        <a:lnSpc>
          <a:spcPct val="80000"/>
        </a:lnSpc>
        <a:spcBef>
          <a:spcPct val="0"/>
        </a:spcBef>
        <a:buNone/>
        <a:defRPr sz="7500" kern="1200" cap="all" spc="150" baseline="0">
          <a:solidFill>
            <a:schemeClr val="tx1">
              <a:lumMod val="95000"/>
              <a:lumOff val="5000"/>
            </a:schemeClr>
          </a:solidFill>
          <a:latin typeface="+mj-lt"/>
          <a:ea typeface="+mj-ea"/>
          <a:cs typeface="+mj-cs"/>
        </a:defRPr>
      </a:lvl1pPr>
    </p:titleStyle>
    <p:bodyStyle>
      <a:lvl1pPr marL="137160" indent="-137160" algn="l" defTabSz="1371600" rtl="0" eaLnBrk="1" latinLnBrk="0" hangingPunct="1">
        <a:lnSpc>
          <a:spcPct val="90000"/>
        </a:lnSpc>
        <a:spcBef>
          <a:spcPts val="1800"/>
        </a:spcBef>
        <a:spcAft>
          <a:spcPts val="300"/>
        </a:spcAft>
        <a:buClr>
          <a:schemeClr val="accent1"/>
        </a:buClr>
        <a:buSzPct val="100000"/>
        <a:buFont typeface="Tw Cen MT" panose="020B0602020104020603" pitchFamily="34" charset="0"/>
        <a:buChar char=" "/>
        <a:defRPr sz="3300" kern="1200">
          <a:solidFill>
            <a:schemeClr val="tx1"/>
          </a:solidFill>
          <a:latin typeface="+mn-lt"/>
          <a:ea typeface="+mn-ea"/>
          <a:cs typeface="+mn-cs"/>
        </a:defRPr>
      </a:lvl1pPr>
      <a:lvl2pPr marL="397764" indent="-205740" algn="l" defTabSz="1371600" rtl="0" eaLnBrk="1" latinLnBrk="0" hangingPunct="1">
        <a:lnSpc>
          <a:spcPct val="90000"/>
        </a:lnSpc>
        <a:spcBef>
          <a:spcPts val="300"/>
        </a:spcBef>
        <a:spcAft>
          <a:spcPts val="600"/>
        </a:spcAft>
        <a:buClr>
          <a:schemeClr val="accent1"/>
        </a:buClr>
        <a:buFont typeface="Wingdings 3" pitchFamily="18" charset="2"/>
        <a:buChar char=""/>
        <a:defRPr sz="2700" kern="1200">
          <a:solidFill>
            <a:schemeClr val="tx1"/>
          </a:solidFill>
          <a:latin typeface="+mn-lt"/>
          <a:ea typeface="+mn-ea"/>
          <a:cs typeface="+mn-cs"/>
        </a:defRPr>
      </a:lvl2pPr>
      <a:lvl3pPr marL="672084" indent="-205740" algn="l" defTabSz="1371600" rtl="0" eaLnBrk="1" latinLnBrk="0" hangingPunct="1">
        <a:lnSpc>
          <a:spcPct val="90000"/>
        </a:lnSpc>
        <a:spcBef>
          <a:spcPts val="300"/>
        </a:spcBef>
        <a:spcAft>
          <a:spcPts val="600"/>
        </a:spcAft>
        <a:buClr>
          <a:schemeClr val="accent1"/>
        </a:buClr>
        <a:buFont typeface="Wingdings 3" pitchFamily="18" charset="2"/>
        <a:buChar char=""/>
        <a:defRPr sz="2100" kern="1200">
          <a:solidFill>
            <a:schemeClr val="tx1"/>
          </a:solidFill>
          <a:latin typeface="+mn-lt"/>
          <a:ea typeface="+mn-ea"/>
          <a:cs typeface="+mn-cs"/>
        </a:defRPr>
      </a:lvl3pPr>
      <a:lvl4pPr marL="891540" indent="-205740" algn="l" defTabSz="1371600" rtl="0" eaLnBrk="1" latinLnBrk="0" hangingPunct="1">
        <a:lnSpc>
          <a:spcPct val="90000"/>
        </a:lnSpc>
        <a:spcBef>
          <a:spcPts val="300"/>
        </a:spcBef>
        <a:spcAft>
          <a:spcPts val="600"/>
        </a:spcAft>
        <a:buClr>
          <a:schemeClr val="accent1"/>
        </a:buClr>
        <a:buFont typeface="Wingdings 3" pitchFamily="18" charset="2"/>
        <a:buChar char=""/>
        <a:defRPr sz="2100" kern="1200">
          <a:solidFill>
            <a:schemeClr val="tx1"/>
          </a:solidFill>
          <a:latin typeface="+mn-lt"/>
          <a:ea typeface="+mn-ea"/>
          <a:cs typeface="+mn-cs"/>
        </a:defRPr>
      </a:lvl4pPr>
      <a:lvl5pPr marL="1165860" indent="-205740" algn="l" defTabSz="1371600" rtl="0" eaLnBrk="1" latinLnBrk="0" hangingPunct="1">
        <a:lnSpc>
          <a:spcPct val="90000"/>
        </a:lnSpc>
        <a:spcBef>
          <a:spcPts val="300"/>
        </a:spcBef>
        <a:spcAft>
          <a:spcPts val="600"/>
        </a:spcAft>
        <a:buClr>
          <a:schemeClr val="accent1"/>
        </a:buClr>
        <a:buFont typeface="Wingdings 3" pitchFamily="18" charset="2"/>
        <a:buChar char=""/>
        <a:defRPr sz="2100" kern="1200">
          <a:solidFill>
            <a:schemeClr val="tx1"/>
          </a:solidFill>
          <a:latin typeface="+mn-lt"/>
          <a:ea typeface="+mn-ea"/>
          <a:cs typeface="+mn-cs"/>
        </a:defRPr>
      </a:lvl5pPr>
      <a:lvl6pPr marL="1371600" indent="-205740" algn="l" defTabSz="1371600" rtl="0" eaLnBrk="1" latinLnBrk="0" hangingPunct="1">
        <a:lnSpc>
          <a:spcPct val="90000"/>
        </a:lnSpc>
        <a:spcBef>
          <a:spcPts val="300"/>
        </a:spcBef>
        <a:spcAft>
          <a:spcPts val="600"/>
        </a:spcAft>
        <a:buClr>
          <a:schemeClr val="accent1"/>
        </a:buClr>
        <a:buFont typeface="Wingdings 3" pitchFamily="18" charset="2"/>
        <a:buChar char=""/>
        <a:defRPr sz="2100" kern="1200">
          <a:solidFill>
            <a:schemeClr val="tx1"/>
          </a:solidFill>
          <a:latin typeface="+mn-lt"/>
          <a:ea typeface="+mn-ea"/>
          <a:cs typeface="+mn-cs"/>
        </a:defRPr>
      </a:lvl6pPr>
      <a:lvl7pPr marL="1591056" indent="-205740" algn="l" defTabSz="1371600" rtl="0" eaLnBrk="1" latinLnBrk="0" hangingPunct="1">
        <a:lnSpc>
          <a:spcPct val="90000"/>
        </a:lnSpc>
        <a:spcBef>
          <a:spcPts val="300"/>
        </a:spcBef>
        <a:spcAft>
          <a:spcPts val="600"/>
        </a:spcAft>
        <a:buClr>
          <a:schemeClr val="accent1"/>
        </a:buClr>
        <a:buFont typeface="Wingdings 3" pitchFamily="18" charset="2"/>
        <a:buChar char=""/>
        <a:defRPr sz="2100" kern="1200">
          <a:solidFill>
            <a:schemeClr val="tx1"/>
          </a:solidFill>
          <a:latin typeface="+mn-lt"/>
          <a:ea typeface="+mn-ea"/>
          <a:cs typeface="+mn-cs"/>
        </a:defRPr>
      </a:lvl7pPr>
      <a:lvl8pPr marL="1824228" indent="-205740" algn="l" defTabSz="1371600" rtl="0" eaLnBrk="1" latinLnBrk="0" hangingPunct="1">
        <a:lnSpc>
          <a:spcPct val="90000"/>
        </a:lnSpc>
        <a:spcBef>
          <a:spcPts val="300"/>
        </a:spcBef>
        <a:spcAft>
          <a:spcPts val="600"/>
        </a:spcAft>
        <a:buClr>
          <a:schemeClr val="accent1"/>
        </a:buClr>
        <a:buFont typeface="Wingdings 3" pitchFamily="18" charset="2"/>
        <a:buChar char=""/>
        <a:defRPr sz="2100" kern="1200">
          <a:solidFill>
            <a:schemeClr val="tx1"/>
          </a:solidFill>
          <a:latin typeface="+mn-lt"/>
          <a:ea typeface="+mn-ea"/>
          <a:cs typeface="+mn-cs"/>
        </a:defRPr>
      </a:lvl8pPr>
      <a:lvl9pPr marL="2043684" indent="-205740" algn="l" defTabSz="1371600" rtl="0" eaLnBrk="1" latinLnBrk="0" hangingPunct="1">
        <a:lnSpc>
          <a:spcPct val="90000"/>
        </a:lnSpc>
        <a:spcBef>
          <a:spcPts val="300"/>
        </a:spcBef>
        <a:spcAft>
          <a:spcPts val="600"/>
        </a:spcAft>
        <a:buClr>
          <a:schemeClr val="accent1"/>
        </a:buClr>
        <a:buFont typeface="Wingdings 3" pitchFamily="18" charset="2"/>
        <a:buChar char=""/>
        <a:defRPr sz="2100" kern="1200">
          <a:solidFill>
            <a:schemeClr val="tx1"/>
          </a:solidFill>
          <a:latin typeface="+mn-lt"/>
          <a:ea typeface="+mn-ea"/>
          <a:cs typeface="+mn-cs"/>
        </a:defRPr>
      </a:lvl9pPr>
    </p:bodyStyle>
    <p:other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4.svg"/></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4.sv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jpeg"/><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2.jpeg"/><Relationship Id="rId7" Type="http://schemas.openxmlformats.org/officeDocument/2006/relationships/image" Target="../media/image21.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4.sv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6250" r="-6250"/>
            </a:stretch>
          </a:blipFill>
        </p:spPr>
        <p:txBody>
          <a:bodyPr/>
          <a:lstStyle/>
          <a:p>
            <a:endParaRPr lang="en-US" dirty="0"/>
          </a:p>
        </p:txBody>
      </p:sp>
      <p:sp>
        <p:nvSpPr>
          <p:cNvPr id="32" name="TextBox 32"/>
          <p:cNvSpPr txBox="1"/>
          <p:nvPr/>
        </p:nvSpPr>
        <p:spPr>
          <a:xfrm>
            <a:off x="-457200" y="3457776"/>
            <a:ext cx="10078236" cy="2645596"/>
          </a:xfrm>
          <a:prstGeom prst="rect">
            <a:avLst/>
          </a:prstGeom>
        </p:spPr>
        <p:txBody>
          <a:bodyPr wrap="square" lIns="0" tIns="0" rIns="0" bIns="0" rtlCol="0" anchor="t">
            <a:spAutoFit/>
          </a:bodyPr>
          <a:lstStyle/>
          <a:p>
            <a:pPr algn="ctr">
              <a:lnSpc>
                <a:spcPct val="150000"/>
              </a:lnSpc>
              <a:spcBef>
                <a:spcPct val="0"/>
              </a:spcBef>
            </a:pPr>
            <a:endParaRPr lang="en-US" sz="3200" b="1" dirty="0">
              <a:solidFill>
                <a:srgbClr val="000000"/>
              </a:solidFill>
              <a:latin typeface="Times New Roman" panose="02020603050405020304" pitchFamily="18" charset="0"/>
              <a:ea typeface="Canva Sans"/>
              <a:cs typeface="Times New Roman" panose="02020603050405020304" pitchFamily="18" charset="0"/>
              <a:sym typeface="Canva Sans"/>
            </a:endParaRPr>
          </a:p>
          <a:p>
            <a:pPr marL="457200" marR="0">
              <a:lnSpc>
                <a:spcPct val="150000"/>
              </a:lnSpc>
              <a:spcBef>
                <a:spcPts val="0"/>
              </a:spcBef>
              <a:spcAft>
                <a:spcPts val="800"/>
              </a:spcAft>
            </a:pP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50000"/>
              </a:lnSpc>
              <a:spcBef>
                <a:spcPct val="0"/>
              </a:spcBef>
            </a:pPr>
            <a:endParaRPr lang="en-US" sz="3200" dirty="0">
              <a:solidFill>
                <a:srgbClr val="000000"/>
              </a:solidFill>
              <a:latin typeface="Times New Roman" panose="02020603050405020304" pitchFamily="18" charset="0"/>
              <a:ea typeface="Canva Sans"/>
              <a:cs typeface="Times New Roman" panose="02020603050405020304" pitchFamily="18" charset="0"/>
              <a:sym typeface="Canva Sans"/>
            </a:endParaRPr>
          </a:p>
          <a:p>
            <a:pPr algn="ctr">
              <a:lnSpc>
                <a:spcPct val="150000"/>
              </a:lnSpc>
              <a:spcBef>
                <a:spcPct val="0"/>
              </a:spcBef>
            </a:pPr>
            <a:r>
              <a:rPr lang="en-US" sz="3200" dirty="0">
                <a:solidFill>
                  <a:srgbClr val="000000"/>
                </a:solidFill>
                <a:latin typeface="Times New Roman" panose="02020603050405020304" pitchFamily="18" charset="0"/>
                <a:ea typeface="Canva Sans"/>
                <a:cs typeface="Times New Roman" panose="02020603050405020304" pitchFamily="18" charset="0"/>
                <a:sym typeface="Canva Sans"/>
              </a:rPr>
              <a:t>                 </a:t>
            </a:r>
          </a:p>
        </p:txBody>
      </p:sp>
      <p:sp>
        <p:nvSpPr>
          <p:cNvPr id="33" name="TextBox 33"/>
          <p:cNvSpPr txBox="1"/>
          <p:nvPr/>
        </p:nvSpPr>
        <p:spPr>
          <a:xfrm>
            <a:off x="3433493" y="5987839"/>
            <a:ext cx="11449194" cy="380349"/>
          </a:xfrm>
          <a:prstGeom prst="rect">
            <a:avLst/>
          </a:prstGeom>
        </p:spPr>
        <p:txBody>
          <a:bodyPr lIns="0" tIns="0" rIns="0" bIns="0" rtlCol="0" anchor="t">
            <a:spAutoFit/>
          </a:bodyPr>
          <a:lstStyle/>
          <a:p>
            <a:pPr algn="ctr">
              <a:lnSpc>
                <a:spcPts val="3186"/>
              </a:lnSpc>
              <a:spcBef>
                <a:spcPct val="0"/>
              </a:spcBef>
            </a:pPr>
            <a:r>
              <a:rPr lang="en-US" sz="2276" dirty="0">
                <a:solidFill>
                  <a:srgbClr val="E22732"/>
                </a:solidFill>
                <a:latin typeface="Canva Sans"/>
                <a:ea typeface="Canva Sans"/>
                <a:cs typeface="Canva Sans"/>
                <a:sym typeface="Canva Sans"/>
              </a:rPr>
              <a:t>.</a:t>
            </a:r>
          </a:p>
        </p:txBody>
      </p:sp>
      <p:sp>
        <p:nvSpPr>
          <p:cNvPr id="36" name="ZoneTexte 35">
            <a:extLst>
              <a:ext uri="{FF2B5EF4-FFF2-40B4-BE49-F238E27FC236}">
                <a16:creationId xmlns:a16="http://schemas.microsoft.com/office/drawing/2014/main" id="{DDE23ECA-9E86-3458-6134-A1AA40981606}"/>
              </a:ext>
            </a:extLst>
          </p:cNvPr>
          <p:cNvSpPr txBox="1"/>
          <p:nvPr/>
        </p:nvSpPr>
        <p:spPr>
          <a:xfrm>
            <a:off x="1273738" y="2933700"/>
            <a:ext cx="10978123" cy="1533753"/>
          </a:xfrm>
          <a:prstGeom prst="rect">
            <a:avLst/>
          </a:prstGeom>
          <a:noFill/>
        </p:spPr>
        <p:txBody>
          <a:bodyPr wrap="square" rtlCol="0">
            <a:spAutoFit/>
          </a:bodyPr>
          <a:lstStyle/>
          <a:p>
            <a:pPr marL="457200" marR="0">
              <a:lnSpc>
                <a:spcPct val="150000"/>
              </a:lnSpc>
              <a:spcBef>
                <a:spcPts val="0"/>
              </a:spcBef>
              <a:spcAft>
                <a:spcPts val="800"/>
              </a:spcAft>
            </a:pP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6000" dirty="0"/>
          </a:p>
        </p:txBody>
      </p:sp>
      <p:sp>
        <p:nvSpPr>
          <p:cNvPr id="37" name="ZoneTexte 36">
            <a:extLst>
              <a:ext uri="{FF2B5EF4-FFF2-40B4-BE49-F238E27FC236}">
                <a16:creationId xmlns:a16="http://schemas.microsoft.com/office/drawing/2014/main" id="{44EA2C5E-7583-7843-D98D-56EC6966CA93}"/>
              </a:ext>
            </a:extLst>
          </p:cNvPr>
          <p:cNvSpPr txBox="1"/>
          <p:nvPr/>
        </p:nvSpPr>
        <p:spPr>
          <a:xfrm>
            <a:off x="3679262" y="4358670"/>
            <a:ext cx="13335000" cy="1569660"/>
          </a:xfrm>
          <a:prstGeom prst="rect">
            <a:avLst/>
          </a:prstGeom>
          <a:noFill/>
        </p:spPr>
        <p:txBody>
          <a:bodyPr wrap="square" rtlCol="0">
            <a:spAutoFit/>
          </a:bodyPr>
          <a:lstStyle/>
          <a:p>
            <a:r>
              <a:rPr lang="fr-FR" sz="4800" b="1" dirty="0">
                <a:effectLst/>
                <a:latin typeface="Times New Roman" panose="02020603050405020304" pitchFamily="18" charset="0"/>
                <a:ea typeface="Calibri" panose="020F0502020204030204" pitchFamily="34" charset="0"/>
                <a:cs typeface="Times New Roman" panose="02020603050405020304" pitchFamily="18" charset="0"/>
              </a:rPr>
              <a:t>RAPPORT D’ANALYSE DE LA BASE DE DONNEES CHURN MODELLING</a:t>
            </a:r>
            <a:endParaRPr lang="en-US" sz="4800" b="1" dirty="0">
              <a:latin typeface="Times New Roman" panose="02020603050405020304" pitchFamily="18" charset="0"/>
              <a:cs typeface="Times New Roman" panose="02020603050405020304" pitchFamily="18" charset="0"/>
            </a:endParaRPr>
          </a:p>
        </p:txBody>
      </p:sp>
      <p:sp>
        <p:nvSpPr>
          <p:cNvPr id="38" name="Freeform 3">
            <a:extLst>
              <a:ext uri="{FF2B5EF4-FFF2-40B4-BE49-F238E27FC236}">
                <a16:creationId xmlns:a16="http://schemas.microsoft.com/office/drawing/2014/main" id="{75FEFDD7-0F73-A467-CF33-C5416EF1EDB9}"/>
              </a:ext>
            </a:extLst>
          </p:cNvPr>
          <p:cNvSpPr/>
          <p:nvPr/>
        </p:nvSpPr>
        <p:spPr>
          <a:xfrm>
            <a:off x="2405524" y="4580384"/>
            <a:ext cx="566205" cy="563116"/>
          </a:xfrm>
          <a:custGeom>
            <a:avLst/>
            <a:gdLst/>
            <a:ahLst/>
            <a:cxnLst/>
            <a:rect l="l" t="t" r="r" b="b"/>
            <a:pathLst>
              <a:path w="566205" h="563116">
                <a:moveTo>
                  <a:pt x="0" y="0"/>
                </a:moveTo>
                <a:lnTo>
                  <a:pt x="566205" y="0"/>
                </a:lnTo>
                <a:lnTo>
                  <a:pt x="566205" y="563116"/>
                </a:lnTo>
                <a:lnTo>
                  <a:pt x="0" y="56311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164123"/>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3"/>
            <a:stretch>
              <a:fillRect l="-6250" r="-6250"/>
            </a:stretch>
          </a:blipFill>
        </p:spPr>
      </p:sp>
      <p:sp>
        <p:nvSpPr>
          <p:cNvPr id="6" name="AutoShape 6"/>
          <p:cNvSpPr/>
          <p:nvPr/>
        </p:nvSpPr>
        <p:spPr>
          <a:xfrm>
            <a:off x="8686800" y="1113981"/>
            <a:ext cx="0" cy="6603117"/>
          </a:xfrm>
          <a:prstGeom prst="line">
            <a:avLst/>
          </a:prstGeom>
          <a:ln w="28575" cap="flat">
            <a:solidFill>
              <a:srgbClr val="000000"/>
            </a:solidFill>
            <a:prstDash val="solid"/>
            <a:headEnd type="none" w="sm" len="sm"/>
            <a:tailEnd type="none" w="sm" len="sm"/>
          </a:ln>
        </p:spPr>
      </p:sp>
      <p:sp>
        <p:nvSpPr>
          <p:cNvPr id="15" name="TextBox 15"/>
          <p:cNvSpPr txBox="1"/>
          <p:nvPr/>
        </p:nvSpPr>
        <p:spPr>
          <a:xfrm>
            <a:off x="2610428" y="-787590"/>
            <a:ext cx="11426526" cy="1528752"/>
          </a:xfrm>
          <a:prstGeom prst="rect">
            <a:avLst/>
          </a:prstGeom>
        </p:spPr>
        <p:txBody>
          <a:bodyPr lIns="0" tIns="0" rIns="0" bIns="0" rtlCol="0" anchor="t">
            <a:spAutoFit/>
          </a:bodyPr>
          <a:lstStyle/>
          <a:p>
            <a:pPr algn="ctr">
              <a:lnSpc>
                <a:spcPts val="14677"/>
              </a:lnSpc>
              <a:spcBef>
                <a:spcPct val="0"/>
              </a:spcBef>
            </a:pPr>
            <a:r>
              <a:rPr lang="en-US" sz="3200" b="1" dirty="0">
                <a:solidFill>
                  <a:srgbClr val="000000"/>
                </a:solidFill>
                <a:latin typeface="Poppins Bold"/>
                <a:ea typeface="Poppins Bold"/>
                <a:cs typeface="Poppins Bold"/>
                <a:sym typeface="Poppins Bold"/>
              </a:rPr>
              <a:t>EXITED VS BALANCE</a:t>
            </a:r>
          </a:p>
        </p:txBody>
      </p:sp>
      <p:sp>
        <p:nvSpPr>
          <p:cNvPr id="16" name="TextBox 16"/>
          <p:cNvSpPr txBox="1"/>
          <p:nvPr/>
        </p:nvSpPr>
        <p:spPr>
          <a:xfrm>
            <a:off x="1434724" y="1542138"/>
            <a:ext cx="2268046" cy="413703"/>
          </a:xfrm>
          <a:prstGeom prst="rect">
            <a:avLst/>
          </a:prstGeom>
        </p:spPr>
        <p:txBody>
          <a:bodyPr lIns="0" tIns="0" rIns="0" bIns="0" rtlCol="0" anchor="t">
            <a:spAutoFit/>
          </a:bodyPr>
          <a:lstStyle/>
          <a:p>
            <a:pPr algn="l">
              <a:lnSpc>
                <a:spcPts val="3186"/>
              </a:lnSpc>
              <a:spcBef>
                <a:spcPct val="0"/>
              </a:spcBef>
            </a:pPr>
            <a:r>
              <a:rPr lang="en-US" sz="3200" dirty="0">
                <a:solidFill>
                  <a:srgbClr val="E22732"/>
                </a:solidFill>
                <a:latin typeface="Canva Sans"/>
                <a:ea typeface="Canva Sans"/>
                <a:cs typeface="Canva Sans"/>
                <a:sym typeface="Canva Sans"/>
              </a:rPr>
              <a:t>BALANCE</a:t>
            </a:r>
          </a:p>
        </p:txBody>
      </p:sp>
      <p:sp>
        <p:nvSpPr>
          <p:cNvPr id="17" name="TextBox 17"/>
          <p:cNvSpPr txBox="1"/>
          <p:nvPr/>
        </p:nvSpPr>
        <p:spPr>
          <a:xfrm>
            <a:off x="849659" y="7842279"/>
            <a:ext cx="16295340" cy="2709396"/>
          </a:xfrm>
          <a:prstGeom prst="rect">
            <a:avLst/>
          </a:prstGeom>
        </p:spPr>
        <p:txBody>
          <a:bodyPr wrap="square" lIns="0" tIns="0" rIns="0" bIns="0" rtlCol="0" anchor="t">
            <a:spAutoFit/>
          </a:bodyPr>
          <a:lstStyle/>
          <a:p>
            <a:pPr algn="ctr">
              <a:lnSpc>
                <a:spcPct val="150000"/>
              </a:lnSpc>
              <a:spcBef>
                <a:spcPct val="0"/>
              </a:spcBef>
            </a:pPr>
            <a:r>
              <a:rPr lang="fr-FR" sz="2400" dirty="0">
                <a:effectLst/>
                <a:latin typeface="Times New Roman" panose="02020603050405020304" pitchFamily="18" charset="0"/>
                <a:ea typeface="Times New Roman" panose="02020603050405020304" pitchFamily="18" charset="0"/>
              </a:rPr>
              <a:t>Le boxplot compare la distribution du solde des clients ("Balance") selon qu'ils ont quitté la banque ou non. On observe que les clients qui ont quitté la banque (Exited = 1) ont un solde moyen légèrement plus élevé que ceux qui sont restés (Exited = 0).</a:t>
            </a:r>
            <a:r>
              <a:rPr lang="fr-FR" sz="2400" dirty="0">
                <a:effectLst/>
                <a:latin typeface="Times New Roman" panose="02020603050405020304" pitchFamily="18" charset="0"/>
                <a:ea typeface="Times New Roman" panose="02020603050405020304" pitchFamily="18" charset="0"/>
                <a:cs typeface="Times New Roman" panose="02020603050405020304" pitchFamily="18" charset="0"/>
              </a:rPr>
              <a:t> La densité est presque identique pour les deux groupes, ce qui indique que les soldes sont distribués de manière similaire entre les clients qui ont quitté et ceux qui sont restés. La variable "Balance" semble donc ne pas être un bon prédicteur de la churn.</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50000"/>
              </a:lnSpc>
              <a:spcBef>
                <a:spcPct val="0"/>
              </a:spcBef>
            </a:pPr>
            <a:r>
              <a:rPr lang="fr-FR" sz="2400" dirty="0">
                <a:effectLst/>
                <a:latin typeface="Times New Roman" panose="02020603050405020304" pitchFamily="18" charset="0"/>
                <a:ea typeface="Times New Roman" panose="02020603050405020304" pitchFamily="18" charset="0"/>
              </a:rPr>
              <a:t> </a:t>
            </a:r>
            <a:endParaRPr lang="en-US" sz="2400" dirty="0">
              <a:solidFill>
                <a:srgbClr val="000000"/>
              </a:solidFill>
              <a:latin typeface="Canva Sans"/>
              <a:ea typeface="Canva Sans"/>
              <a:cs typeface="Canva Sans"/>
              <a:sym typeface="Canva Sans"/>
            </a:endParaRPr>
          </a:p>
        </p:txBody>
      </p:sp>
      <p:pic>
        <p:nvPicPr>
          <p:cNvPr id="21" name="Image 20">
            <a:extLst>
              <a:ext uri="{FF2B5EF4-FFF2-40B4-BE49-F238E27FC236}">
                <a16:creationId xmlns:a16="http://schemas.microsoft.com/office/drawing/2014/main" id="{C30440A8-C39A-8624-64C7-045BBD0FE055}"/>
              </a:ext>
            </a:extLst>
          </p:cNvPr>
          <p:cNvPicPr>
            <a:picLocks noChangeAspect="1"/>
          </p:cNvPicPr>
          <p:nvPr/>
        </p:nvPicPr>
        <p:blipFill>
          <a:blip r:embed="rId4"/>
          <a:stretch>
            <a:fillRect/>
          </a:stretch>
        </p:blipFill>
        <p:spPr>
          <a:xfrm>
            <a:off x="228604" y="2444721"/>
            <a:ext cx="8095087" cy="4451379"/>
          </a:xfrm>
          <a:prstGeom prst="rect">
            <a:avLst/>
          </a:prstGeom>
        </p:spPr>
      </p:pic>
      <p:pic>
        <p:nvPicPr>
          <p:cNvPr id="22" name="Image 21">
            <a:extLst>
              <a:ext uri="{FF2B5EF4-FFF2-40B4-BE49-F238E27FC236}">
                <a16:creationId xmlns:a16="http://schemas.microsoft.com/office/drawing/2014/main" id="{3CF07CE2-9A14-B894-8D03-91869CAF0790}"/>
              </a:ext>
            </a:extLst>
          </p:cNvPr>
          <p:cNvPicPr>
            <a:picLocks noChangeAspect="1"/>
          </p:cNvPicPr>
          <p:nvPr/>
        </p:nvPicPr>
        <p:blipFill>
          <a:blip r:embed="rId5"/>
          <a:stretch>
            <a:fillRect/>
          </a:stretch>
        </p:blipFill>
        <p:spPr>
          <a:xfrm>
            <a:off x="9020456" y="1960466"/>
            <a:ext cx="4543143" cy="4910148"/>
          </a:xfrm>
          <a:prstGeom prst="rect">
            <a:avLst/>
          </a:prstGeom>
        </p:spPr>
      </p:pic>
      <p:pic>
        <p:nvPicPr>
          <p:cNvPr id="23" name="Image 22">
            <a:extLst>
              <a:ext uri="{FF2B5EF4-FFF2-40B4-BE49-F238E27FC236}">
                <a16:creationId xmlns:a16="http://schemas.microsoft.com/office/drawing/2014/main" id="{0A2EC29F-9B06-1DF3-AD78-857468176115}"/>
              </a:ext>
            </a:extLst>
          </p:cNvPr>
          <p:cNvPicPr>
            <a:picLocks noChangeAspect="1"/>
          </p:cNvPicPr>
          <p:nvPr/>
        </p:nvPicPr>
        <p:blipFill>
          <a:blip r:embed="rId6"/>
          <a:stretch>
            <a:fillRect/>
          </a:stretch>
        </p:blipFill>
        <p:spPr>
          <a:xfrm>
            <a:off x="13838945" y="2092212"/>
            <a:ext cx="4220451" cy="4803887"/>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a:extLst>
              <a:ext uri="{FF2B5EF4-FFF2-40B4-BE49-F238E27FC236}">
                <a16:creationId xmlns:a16="http://schemas.microsoft.com/office/drawing/2014/main" id="{F052C2F2-B06A-CB01-65F5-3E4A515AC144}"/>
              </a:ext>
            </a:extLst>
          </p:cNvPr>
          <p:cNvSpPr/>
          <p:nvPr/>
        </p:nvSpPr>
        <p:spPr>
          <a:xfrm>
            <a:off x="-11723" y="8792"/>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6250" r="-6250"/>
            </a:stretch>
          </a:blipFill>
        </p:spPr>
        <p:txBody>
          <a:bodyPr/>
          <a:lstStyle/>
          <a:p>
            <a:endParaRPr lang="en-US" dirty="0"/>
          </a:p>
        </p:txBody>
      </p:sp>
      <p:sp>
        <p:nvSpPr>
          <p:cNvPr id="3" name="Freeform 3">
            <a:extLst>
              <a:ext uri="{FF2B5EF4-FFF2-40B4-BE49-F238E27FC236}">
                <a16:creationId xmlns:a16="http://schemas.microsoft.com/office/drawing/2014/main" id="{73E8487D-DB90-BFE4-10D4-FE05222EC894}"/>
              </a:ext>
            </a:extLst>
          </p:cNvPr>
          <p:cNvSpPr/>
          <p:nvPr/>
        </p:nvSpPr>
        <p:spPr>
          <a:xfrm>
            <a:off x="4953000" y="4597779"/>
            <a:ext cx="566205" cy="563116"/>
          </a:xfrm>
          <a:custGeom>
            <a:avLst/>
            <a:gdLst/>
            <a:ahLst/>
            <a:cxnLst/>
            <a:rect l="l" t="t" r="r" b="b"/>
            <a:pathLst>
              <a:path w="566205" h="563116">
                <a:moveTo>
                  <a:pt x="0" y="0"/>
                </a:moveTo>
                <a:lnTo>
                  <a:pt x="566205" y="0"/>
                </a:lnTo>
                <a:lnTo>
                  <a:pt x="566205" y="563116"/>
                </a:lnTo>
                <a:lnTo>
                  <a:pt x="0" y="56311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ZoneTexte 3">
            <a:extLst>
              <a:ext uri="{FF2B5EF4-FFF2-40B4-BE49-F238E27FC236}">
                <a16:creationId xmlns:a16="http://schemas.microsoft.com/office/drawing/2014/main" id="{1090CAC7-40F0-EC13-26C6-2662CA905369}"/>
              </a:ext>
            </a:extLst>
          </p:cNvPr>
          <p:cNvSpPr txBox="1"/>
          <p:nvPr/>
        </p:nvSpPr>
        <p:spPr>
          <a:xfrm>
            <a:off x="6324600" y="4156062"/>
            <a:ext cx="6553200" cy="1446550"/>
          </a:xfrm>
          <a:prstGeom prst="rect">
            <a:avLst/>
          </a:prstGeom>
          <a:noFill/>
        </p:spPr>
        <p:txBody>
          <a:bodyPr wrap="square" rtlCol="0">
            <a:spAutoFit/>
          </a:bodyPr>
          <a:lstStyle/>
          <a:p>
            <a:r>
              <a:rPr lang="en-US" sz="8800" dirty="0"/>
              <a:t>THANK YOU</a:t>
            </a:r>
          </a:p>
        </p:txBody>
      </p:sp>
      <p:sp>
        <p:nvSpPr>
          <p:cNvPr id="5" name="Freeform 3">
            <a:extLst>
              <a:ext uri="{FF2B5EF4-FFF2-40B4-BE49-F238E27FC236}">
                <a16:creationId xmlns:a16="http://schemas.microsoft.com/office/drawing/2014/main" id="{6AFA4D1E-F66F-2A58-F9CD-04FF08AC43F6}"/>
              </a:ext>
            </a:extLst>
          </p:cNvPr>
          <p:cNvSpPr/>
          <p:nvPr/>
        </p:nvSpPr>
        <p:spPr>
          <a:xfrm>
            <a:off x="12877800" y="4580384"/>
            <a:ext cx="566205" cy="563116"/>
          </a:xfrm>
          <a:custGeom>
            <a:avLst/>
            <a:gdLst/>
            <a:ahLst/>
            <a:cxnLst/>
            <a:rect l="l" t="t" r="r" b="b"/>
            <a:pathLst>
              <a:path w="566205" h="563116">
                <a:moveTo>
                  <a:pt x="0" y="0"/>
                </a:moveTo>
                <a:lnTo>
                  <a:pt x="566205" y="0"/>
                </a:lnTo>
                <a:lnTo>
                  <a:pt x="566205" y="563116"/>
                </a:lnTo>
                <a:lnTo>
                  <a:pt x="0" y="56311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Tree>
    <p:extLst>
      <p:ext uri="{BB962C8B-B14F-4D97-AF65-F5344CB8AC3E}">
        <p14:creationId xmlns:p14="http://schemas.microsoft.com/office/powerpoint/2010/main" val="2725761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33668"/>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3"/>
            <a:stretch>
              <a:fillRect l="-6250" r="-6250"/>
            </a:stretch>
          </a:blipFill>
        </p:spPr>
        <p:txBody>
          <a:bodyPr/>
          <a:lstStyle/>
          <a:p>
            <a:pPr>
              <a:lnSpc>
                <a:spcPct val="150000"/>
              </a:lnSpc>
            </a:pPr>
            <a:endParaRPr lang="en-US" dirty="0">
              <a:latin typeface="Times New Roman" panose="02020603050405020304" pitchFamily="18" charset="0"/>
              <a:cs typeface="Times New Roman" panose="02020603050405020304" pitchFamily="18" charset="0"/>
            </a:endParaRPr>
          </a:p>
        </p:txBody>
      </p:sp>
      <p:sp>
        <p:nvSpPr>
          <p:cNvPr id="3" name="Freeform 3"/>
          <p:cNvSpPr/>
          <p:nvPr/>
        </p:nvSpPr>
        <p:spPr>
          <a:xfrm>
            <a:off x="1057119" y="15405"/>
            <a:ext cx="566205" cy="563116"/>
          </a:xfrm>
          <a:custGeom>
            <a:avLst/>
            <a:gdLst/>
            <a:ahLst/>
            <a:cxnLst/>
            <a:rect l="l" t="t" r="r" b="b"/>
            <a:pathLst>
              <a:path w="566205" h="563116">
                <a:moveTo>
                  <a:pt x="0" y="0"/>
                </a:moveTo>
                <a:lnTo>
                  <a:pt x="566205" y="0"/>
                </a:lnTo>
                <a:lnTo>
                  <a:pt x="566205" y="563116"/>
                </a:lnTo>
                <a:lnTo>
                  <a:pt x="0" y="56311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8" name="AutoShape 8"/>
          <p:cNvSpPr/>
          <p:nvPr/>
        </p:nvSpPr>
        <p:spPr>
          <a:xfrm flipH="1">
            <a:off x="8452983" y="607769"/>
            <a:ext cx="5217" cy="8802931"/>
          </a:xfrm>
          <a:prstGeom prst="line">
            <a:avLst/>
          </a:prstGeom>
          <a:ln w="28575" cap="flat">
            <a:solidFill>
              <a:srgbClr val="000000"/>
            </a:solidFill>
            <a:prstDash val="solid"/>
            <a:headEnd type="none" w="sm" len="sm"/>
            <a:tailEnd type="none" w="sm" len="sm"/>
          </a:ln>
        </p:spPr>
      </p:sp>
      <p:sp>
        <p:nvSpPr>
          <p:cNvPr id="12" name="TextBox 12"/>
          <p:cNvSpPr txBox="1"/>
          <p:nvPr/>
        </p:nvSpPr>
        <p:spPr>
          <a:xfrm>
            <a:off x="1846710" y="109190"/>
            <a:ext cx="5887893" cy="568874"/>
          </a:xfrm>
          <a:prstGeom prst="rect">
            <a:avLst/>
          </a:prstGeom>
        </p:spPr>
        <p:txBody>
          <a:bodyPr wrap="square" lIns="0" tIns="0" rIns="0" bIns="0" rtlCol="0" anchor="t">
            <a:spAutoFit/>
          </a:bodyPr>
          <a:lstStyle/>
          <a:p>
            <a:pPr algn="l">
              <a:lnSpc>
                <a:spcPct val="150000"/>
              </a:lnSpc>
              <a:spcBef>
                <a:spcPct val="0"/>
              </a:spcBef>
            </a:pPr>
            <a:r>
              <a:rPr lang="en-US" sz="2800" dirty="0">
                <a:solidFill>
                  <a:srgbClr val="E22732"/>
                </a:solidFill>
                <a:latin typeface="Times New Roman" panose="02020603050405020304" pitchFamily="18" charset="0"/>
                <a:ea typeface="Canva Sans"/>
                <a:cs typeface="Times New Roman" panose="02020603050405020304" pitchFamily="18" charset="0"/>
                <a:sym typeface="Canva Sans"/>
              </a:rPr>
              <a:t>ANALYSE DU CHURN_MODELLING</a:t>
            </a:r>
          </a:p>
        </p:txBody>
      </p:sp>
      <p:sp>
        <p:nvSpPr>
          <p:cNvPr id="16" name="TextBox 16"/>
          <p:cNvSpPr txBox="1"/>
          <p:nvPr/>
        </p:nvSpPr>
        <p:spPr>
          <a:xfrm>
            <a:off x="8866554" y="1953934"/>
            <a:ext cx="9192846" cy="7644080"/>
          </a:xfrm>
          <a:prstGeom prst="rect">
            <a:avLst/>
          </a:prstGeom>
        </p:spPr>
        <p:txBody>
          <a:bodyPr wrap="square" lIns="0" tIns="0" rIns="0" bIns="0" rtlCol="0" anchor="t">
            <a:spAutoFit/>
          </a:bodyPr>
          <a:lstStyle/>
          <a:p>
            <a:pPr algn="l">
              <a:lnSpc>
                <a:spcPct val="150000"/>
              </a:lnSpc>
              <a:spcBef>
                <a:spcPct val="0"/>
              </a:spcBef>
            </a:pPr>
            <a:r>
              <a:rPr lang="en-US" sz="2176" b="1" dirty="0">
                <a:solidFill>
                  <a:srgbClr val="000000"/>
                </a:solidFill>
                <a:latin typeface="Times New Roman" panose="02020603050405020304" pitchFamily="18" charset="0"/>
                <a:ea typeface="Canva Sans"/>
                <a:cs typeface="Times New Roman" panose="02020603050405020304" pitchFamily="18" charset="0"/>
                <a:sym typeface="Canva Sans"/>
              </a:rPr>
              <a:t>EXITED</a:t>
            </a:r>
            <a:r>
              <a:rPr lang="en-US" sz="2176" dirty="0">
                <a:solidFill>
                  <a:srgbClr val="000000"/>
                </a:solidFill>
                <a:latin typeface="Times New Roman" panose="02020603050405020304" pitchFamily="18" charset="0"/>
                <a:ea typeface="Canva Sans"/>
                <a:cs typeface="Times New Roman" panose="02020603050405020304" pitchFamily="18" charset="0"/>
                <a:sym typeface="Canva Sans"/>
              </a:rPr>
              <a:t> : </a:t>
            </a:r>
            <a:r>
              <a:rPr lang="fr-FR" sz="2400" dirty="0">
                <a:latin typeface="Times New Roman" panose="02020603050405020304" pitchFamily="18" charset="0"/>
                <a:cs typeface="Times New Roman" panose="02020603050405020304" pitchFamily="18" charset="0"/>
              </a:rPr>
              <a:t>est une colonne qui indique si un client a quitté (churn) ou non la banque</a:t>
            </a:r>
          </a:p>
          <a:p>
            <a:pPr algn="l">
              <a:lnSpc>
                <a:spcPct val="150000"/>
              </a:lnSpc>
              <a:spcBef>
                <a:spcPct val="0"/>
              </a:spcBef>
            </a:pPr>
            <a:r>
              <a:rPr lang="fr-FR" sz="2400" dirty="0">
                <a:solidFill>
                  <a:srgbClr val="000000"/>
                </a:solidFill>
                <a:latin typeface="Times New Roman" panose="02020603050405020304" pitchFamily="18" charset="0"/>
                <a:ea typeface="Canva Sans"/>
                <a:cs typeface="Times New Roman" panose="02020603050405020304" pitchFamily="18" charset="0"/>
                <a:sym typeface="Canva Sans"/>
              </a:rPr>
              <a:t>DEFINITION</a:t>
            </a:r>
          </a:p>
          <a:p>
            <a:pPr algn="l">
              <a:lnSpc>
                <a:spcPct val="150000"/>
              </a:lnSpc>
              <a:spcBef>
                <a:spcPct val="0"/>
              </a:spcBef>
            </a:pPr>
            <a:r>
              <a:rPr lang="fr-FR" sz="2400" dirty="0">
                <a:solidFill>
                  <a:srgbClr val="000000"/>
                </a:solidFill>
                <a:latin typeface="Times New Roman" panose="02020603050405020304" pitchFamily="18" charset="0"/>
                <a:ea typeface="Canva Sans"/>
                <a:cs typeface="Times New Roman" panose="02020603050405020304" pitchFamily="18" charset="0"/>
                <a:sym typeface="Canva Sans"/>
              </a:rPr>
              <a:t>EXITED est égal a 1 veut dire que le client a quitte la banque</a:t>
            </a:r>
          </a:p>
          <a:p>
            <a:pPr algn="l">
              <a:lnSpc>
                <a:spcPct val="150000"/>
              </a:lnSpc>
              <a:spcBef>
                <a:spcPct val="0"/>
              </a:spcBef>
            </a:pPr>
            <a:r>
              <a:rPr lang="fr-FR" sz="2400" dirty="0">
                <a:solidFill>
                  <a:srgbClr val="000000"/>
                </a:solidFill>
                <a:latin typeface="Times New Roman" panose="02020603050405020304" pitchFamily="18" charset="0"/>
                <a:ea typeface="Canva Sans"/>
                <a:cs typeface="Times New Roman" panose="02020603050405020304" pitchFamily="18" charset="0"/>
                <a:sym typeface="Canva Sans"/>
              </a:rPr>
              <a:t>EXITED est égal a 0 veut dire que le client est reste avec la banque</a:t>
            </a:r>
          </a:p>
          <a:p>
            <a:pPr algn="l">
              <a:lnSpc>
                <a:spcPct val="150000"/>
              </a:lnSpc>
              <a:spcBef>
                <a:spcPct val="0"/>
              </a:spcBef>
            </a:pPr>
            <a:endParaRPr lang="en-US" sz="2400" dirty="0">
              <a:latin typeface="Times New Roman" panose="02020603050405020304" pitchFamily="18" charset="0"/>
              <a:cs typeface="Times New Roman" panose="02020603050405020304" pitchFamily="18" charset="0"/>
            </a:endParaRPr>
          </a:p>
          <a:p>
            <a:pPr algn="l">
              <a:lnSpc>
                <a:spcPct val="150000"/>
              </a:lnSpc>
              <a:spcBef>
                <a:spcPct val="0"/>
              </a:spcBef>
            </a:pPr>
            <a:r>
              <a:rPr lang="en-US" sz="2800" dirty="0">
                <a:latin typeface="Times New Roman" panose="02020603050405020304" pitchFamily="18" charset="0"/>
                <a:cs typeface="Times New Roman" panose="02020603050405020304" pitchFamily="18" charset="0"/>
              </a:rPr>
              <a:t>K</a:t>
            </a:r>
            <a:r>
              <a:rPr lang="en-US" sz="2800" b="1" dirty="0">
                <a:latin typeface="Times New Roman" panose="02020603050405020304" pitchFamily="18" charset="0"/>
                <a:cs typeface="Times New Roman" panose="02020603050405020304" pitchFamily="18" charset="0"/>
              </a:rPr>
              <a:t>PI : Taux d’attrition (Churn Rate)</a:t>
            </a:r>
          </a:p>
          <a:p>
            <a:pPr algn="l">
              <a:lnSpc>
                <a:spcPct val="150000"/>
              </a:lnSpc>
              <a:spcBef>
                <a:spcPct val="0"/>
              </a:spcBef>
            </a:pPr>
            <a:r>
              <a:rPr lang="fr-FR" sz="2800" dirty="0">
                <a:latin typeface="Times New Roman" panose="02020603050405020304" pitchFamily="18" charset="0"/>
                <a:cs typeface="Times New Roman" panose="02020603050405020304" pitchFamily="18" charset="0"/>
              </a:rPr>
              <a:t>Pourcentage de clients ayant quitté la banque parmi l’ensemble des clients.</a:t>
            </a:r>
          </a:p>
          <a:p>
            <a:pPr>
              <a:lnSpc>
                <a:spcPct val="150000"/>
              </a:lnSpc>
              <a:spcBef>
                <a:spcPct val="0"/>
              </a:spcBef>
            </a:pPr>
            <a:r>
              <a:rPr lang="fr-FR" sz="2800" b="1" dirty="0">
                <a:latin typeface="Times New Roman" panose="02020603050405020304" pitchFamily="18" charset="0"/>
                <a:cs typeface="Times New Roman" panose="02020603050405020304" pitchFamily="18" charset="0"/>
              </a:rPr>
              <a:t>20,37 %</a:t>
            </a:r>
            <a:r>
              <a:rPr lang="fr-FR" sz="2800" dirty="0">
                <a:latin typeface="Times New Roman" panose="02020603050405020304" pitchFamily="18" charset="0"/>
                <a:cs typeface="Times New Roman" panose="02020603050405020304" pitchFamily="18" charset="0"/>
              </a:rPr>
              <a:t> : Cela signifie qu'environ 20 % des clients ont quitté la banque.</a:t>
            </a:r>
          </a:p>
          <a:p>
            <a:pPr algn="l">
              <a:lnSpc>
                <a:spcPct val="150000"/>
              </a:lnSpc>
              <a:spcBef>
                <a:spcPct val="0"/>
              </a:spcBef>
            </a:pPr>
            <a:endParaRPr lang="fr-FR" sz="2800" dirty="0">
              <a:solidFill>
                <a:srgbClr val="000000"/>
              </a:solidFill>
              <a:latin typeface="Times New Roman" panose="02020603050405020304" pitchFamily="18" charset="0"/>
              <a:ea typeface="Canva Sans"/>
              <a:cs typeface="Times New Roman" panose="02020603050405020304" pitchFamily="18" charset="0"/>
              <a:sym typeface="Canva Sans"/>
            </a:endParaRPr>
          </a:p>
          <a:p>
            <a:pPr algn="l">
              <a:lnSpc>
                <a:spcPct val="150000"/>
              </a:lnSpc>
              <a:spcBef>
                <a:spcPct val="0"/>
              </a:spcBef>
            </a:pPr>
            <a:endParaRPr lang="en-US" sz="2176" dirty="0">
              <a:solidFill>
                <a:srgbClr val="000000"/>
              </a:solidFill>
              <a:latin typeface="Times New Roman" panose="02020603050405020304" pitchFamily="18" charset="0"/>
              <a:ea typeface="Canva Sans"/>
              <a:cs typeface="Times New Roman" panose="02020603050405020304" pitchFamily="18" charset="0"/>
              <a:sym typeface="Canva Sans"/>
            </a:endParaRPr>
          </a:p>
        </p:txBody>
      </p:sp>
      <p:sp>
        <p:nvSpPr>
          <p:cNvPr id="29" name="Rectangle 1">
            <a:extLst>
              <a:ext uri="{FF2B5EF4-FFF2-40B4-BE49-F238E27FC236}">
                <a16:creationId xmlns:a16="http://schemas.microsoft.com/office/drawing/2014/main" id="{4BC58E63-2214-AECA-BCD3-052762E01E58}"/>
              </a:ext>
            </a:extLst>
          </p:cNvPr>
          <p:cNvSpPr>
            <a:spLocks noChangeArrowheads="1"/>
          </p:cNvSpPr>
          <p:nvPr/>
        </p:nvSpPr>
        <p:spPr bwMode="auto">
          <a:xfrm>
            <a:off x="10034903" y="423248"/>
            <a:ext cx="7433445" cy="17507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Définition des Indicateurs Clés de Performance</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(KPIs) Supplémentaires</a:t>
            </a: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34" name="Image 33">
            <a:extLst>
              <a:ext uri="{FF2B5EF4-FFF2-40B4-BE49-F238E27FC236}">
                <a16:creationId xmlns:a16="http://schemas.microsoft.com/office/drawing/2014/main" id="{FF0D4C49-7E00-112B-D3BC-CA43ED76306B}"/>
              </a:ext>
            </a:extLst>
          </p:cNvPr>
          <p:cNvPicPr>
            <a:picLocks noChangeAspect="1"/>
          </p:cNvPicPr>
          <p:nvPr/>
        </p:nvPicPr>
        <p:blipFill>
          <a:blip r:embed="rId6"/>
          <a:stretch>
            <a:fillRect/>
          </a:stretch>
        </p:blipFill>
        <p:spPr>
          <a:xfrm>
            <a:off x="8915401" y="671241"/>
            <a:ext cx="933147" cy="814659"/>
          </a:xfrm>
          <a:prstGeom prst="rect">
            <a:avLst/>
          </a:prstGeom>
        </p:spPr>
      </p:pic>
      <p:pic>
        <p:nvPicPr>
          <p:cNvPr id="35" name="Image 34">
            <a:extLst>
              <a:ext uri="{FF2B5EF4-FFF2-40B4-BE49-F238E27FC236}">
                <a16:creationId xmlns:a16="http://schemas.microsoft.com/office/drawing/2014/main" id="{4DBE14D5-2F3D-13BC-4C32-A6C6875CB7CE}"/>
              </a:ext>
            </a:extLst>
          </p:cNvPr>
          <p:cNvPicPr>
            <a:picLocks noChangeAspect="1"/>
          </p:cNvPicPr>
          <p:nvPr/>
        </p:nvPicPr>
        <p:blipFill>
          <a:blip r:embed="rId7">
            <a:duotone>
              <a:prstClr val="black"/>
              <a:schemeClr val="accent4">
                <a:tint val="45000"/>
                <a:satMod val="400000"/>
              </a:schemeClr>
            </a:duotone>
          </a:blip>
          <a:stretch>
            <a:fillRect/>
          </a:stretch>
        </p:blipFill>
        <p:spPr>
          <a:xfrm>
            <a:off x="228600" y="1638300"/>
            <a:ext cx="8000997" cy="73152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5862"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6250" r="-6250"/>
            </a:stretch>
          </a:blipFill>
        </p:spPr>
        <p:txBody>
          <a:bodyPr/>
          <a:lstStyle/>
          <a:p>
            <a:endParaRPr lang="en-US" dirty="0"/>
          </a:p>
        </p:txBody>
      </p:sp>
      <p:sp>
        <p:nvSpPr>
          <p:cNvPr id="17" name="AutoShape 17"/>
          <p:cNvSpPr/>
          <p:nvPr/>
        </p:nvSpPr>
        <p:spPr>
          <a:xfrm>
            <a:off x="6934200" y="1278088"/>
            <a:ext cx="0" cy="8800146"/>
          </a:xfrm>
          <a:prstGeom prst="line">
            <a:avLst/>
          </a:prstGeom>
          <a:ln w="28575" cap="flat">
            <a:solidFill>
              <a:srgbClr val="000000"/>
            </a:solidFill>
            <a:prstDash val="solid"/>
            <a:headEnd type="none" w="sm" len="sm"/>
            <a:tailEnd type="none" w="sm" len="sm"/>
          </a:ln>
        </p:spPr>
      </p:sp>
      <p:sp>
        <p:nvSpPr>
          <p:cNvPr id="19" name="TextBox 19"/>
          <p:cNvSpPr txBox="1"/>
          <p:nvPr/>
        </p:nvSpPr>
        <p:spPr>
          <a:xfrm>
            <a:off x="6085759" y="1619554"/>
            <a:ext cx="7957400" cy="1772601"/>
          </a:xfrm>
          <a:prstGeom prst="rect">
            <a:avLst/>
          </a:prstGeom>
        </p:spPr>
        <p:txBody>
          <a:bodyPr wrap="square" lIns="0" tIns="0" rIns="0" bIns="0" rtlCol="0" anchor="t">
            <a:spAutoFit/>
          </a:bodyPr>
          <a:lstStyle/>
          <a:p>
            <a:pPr algn="ctr">
              <a:lnSpc>
                <a:spcPts val="3489"/>
              </a:lnSpc>
              <a:spcBef>
                <a:spcPct val="0"/>
              </a:spcBef>
            </a:pPr>
            <a:r>
              <a:rPr lang="fr-FR" sz="2800" b="1" dirty="0">
                <a:latin typeface="Times New Roman" panose="02020603050405020304" pitchFamily="18" charset="0"/>
                <a:cs typeface="Times New Roman" panose="02020603050405020304" pitchFamily="18" charset="0"/>
              </a:rPr>
              <a:t>Nous avons deux types de clients</a:t>
            </a:r>
          </a:p>
          <a:p>
            <a:pPr algn="ctr">
              <a:lnSpc>
                <a:spcPts val="3489"/>
              </a:lnSpc>
              <a:spcBef>
                <a:spcPct val="0"/>
              </a:spcBef>
            </a:pPr>
            <a:endParaRPr lang="fr-FR" sz="2800" b="1" dirty="0">
              <a:latin typeface="Times New Roman" panose="02020603050405020304" pitchFamily="18" charset="0"/>
              <a:cs typeface="Times New Roman" panose="02020603050405020304" pitchFamily="18" charset="0"/>
            </a:endParaRPr>
          </a:p>
          <a:p>
            <a:pPr algn="ctr">
              <a:lnSpc>
                <a:spcPts val="3489"/>
              </a:lnSpc>
              <a:spcBef>
                <a:spcPct val="0"/>
              </a:spcBef>
            </a:pPr>
            <a:r>
              <a:rPr lang="en-US" sz="2800" dirty="0">
                <a:solidFill>
                  <a:srgbClr val="000000"/>
                </a:solidFill>
                <a:latin typeface="Canva Sans"/>
                <a:ea typeface="Canva Sans"/>
                <a:cs typeface="Canva Sans"/>
                <a:sym typeface="Canva Sans"/>
              </a:rPr>
              <a:t>.</a:t>
            </a:r>
          </a:p>
          <a:p>
            <a:pPr algn="ctr">
              <a:lnSpc>
                <a:spcPts val="3489"/>
              </a:lnSpc>
              <a:spcBef>
                <a:spcPct val="0"/>
              </a:spcBef>
            </a:pPr>
            <a:endParaRPr lang="en-US" sz="2492" dirty="0">
              <a:solidFill>
                <a:srgbClr val="000000"/>
              </a:solidFill>
              <a:latin typeface="Poppins Bold"/>
              <a:ea typeface="Poppins Bold"/>
              <a:cs typeface="Poppins Bold"/>
              <a:sym typeface="Poppins Bold"/>
            </a:endParaRPr>
          </a:p>
        </p:txBody>
      </p:sp>
      <p:sp>
        <p:nvSpPr>
          <p:cNvPr id="21" name="TextBox 21"/>
          <p:cNvSpPr txBox="1"/>
          <p:nvPr/>
        </p:nvSpPr>
        <p:spPr>
          <a:xfrm>
            <a:off x="3411150" y="149296"/>
            <a:ext cx="9104719" cy="731419"/>
          </a:xfrm>
          <a:prstGeom prst="rect">
            <a:avLst/>
          </a:prstGeom>
        </p:spPr>
        <p:txBody>
          <a:bodyPr wrap="square" lIns="0" tIns="0" rIns="0" bIns="0" rtlCol="0" anchor="t">
            <a:spAutoFit/>
          </a:bodyPr>
          <a:lstStyle/>
          <a:p>
            <a:pPr algn="ctr">
              <a:lnSpc>
                <a:spcPct val="150000"/>
              </a:lnSpc>
            </a:pPr>
            <a:r>
              <a:rPr lang="fr-FR" sz="3600" b="1" dirty="0">
                <a:latin typeface="Times New Roman" panose="02020603050405020304" pitchFamily="18" charset="0"/>
                <a:cs typeface="Times New Roman" panose="02020603050405020304" pitchFamily="18" charset="0"/>
              </a:rPr>
              <a:t>Qualification des clients et impact sur le churn</a:t>
            </a:r>
            <a:endParaRPr lang="en-US" sz="3600" b="1" dirty="0">
              <a:solidFill>
                <a:srgbClr val="000000"/>
              </a:solidFill>
              <a:latin typeface="Times New Roman" panose="02020603050405020304" pitchFamily="18" charset="0"/>
              <a:ea typeface="Poppins Bold"/>
              <a:cs typeface="Times New Roman" panose="02020603050405020304" pitchFamily="18" charset="0"/>
              <a:sym typeface="Poppins Bold"/>
            </a:endParaRPr>
          </a:p>
        </p:txBody>
      </p:sp>
      <p:sp>
        <p:nvSpPr>
          <p:cNvPr id="26" name="TextBox 26"/>
          <p:cNvSpPr txBox="1"/>
          <p:nvPr/>
        </p:nvSpPr>
        <p:spPr>
          <a:xfrm>
            <a:off x="533400" y="7365888"/>
            <a:ext cx="5204879" cy="2712346"/>
          </a:xfrm>
          <a:prstGeom prst="rect">
            <a:avLst/>
          </a:prstGeom>
        </p:spPr>
        <p:txBody>
          <a:bodyPr lIns="0" tIns="0" rIns="0" bIns="0" rtlCol="0" anchor="t">
            <a:spAutoFit/>
          </a:bodyPr>
          <a:lstStyle/>
          <a:p>
            <a:pPr algn="l">
              <a:lnSpc>
                <a:spcPct val="150000"/>
              </a:lnSpc>
              <a:spcBef>
                <a:spcPct val="0"/>
              </a:spcBef>
            </a:pPr>
            <a:r>
              <a:rPr lang="fr-FR" sz="2400" dirty="0">
                <a:latin typeface="Times New Roman" panose="02020603050405020304" pitchFamily="18" charset="0"/>
                <a:cs typeface="Times New Roman" panose="02020603050405020304" pitchFamily="18" charset="0"/>
              </a:rPr>
              <a:t>Le graphique illustre que </a:t>
            </a:r>
            <a:r>
              <a:rPr lang="fr-FR" sz="2400" b="1" dirty="0">
                <a:latin typeface="Times New Roman" panose="02020603050405020304" pitchFamily="18" charset="0"/>
                <a:cs typeface="Times New Roman" panose="02020603050405020304" pitchFamily="18" charset="0"/>
              </a:rPr>
              <a:t>20,37 %</a:t>
            </a:r>
            <a:r>
              <a:rPr lang="fr-FR" sz="2400" dirty="0">
                <a:latin typeface="Times New Roman" panose="02020603050405020304" pitchFamily="18" charset="0"/>
                <a:cs typeface="Times New Roman" panose="02020603050405020304" pitchFamily="18" charset="0"/>
              </a:rPr>
              <a:t> des clients ont quitté la banque (segment en orange, étiqueté "Sorti"), tandis que </a:t>
            </a:r>
            <a:r>
              <a:rPr lang="fr-FR" sz="2400" b="1" dirty="0">
                <a:latin typeface="Times New Roman" panose="02020603050405020304" pitchFamily="18" charset="0"/>
                <a:cs typeface="Times New Roman" panose="02020603050405020304" pitchFamily="18" charset="0"/>
              </a:rPr>
              <a:t>79,63 %</a:t>
            </a:r>
            <a:r>
              <a:rPr lang="fr-FR" sz="2400" dirty="0">
                <a:latin typeface="Times New Roman" panose="02020603050405020304" pitchFamily="18" charset="0"/>
                <a:cs typeface="Times New Roman" panose="02020603050405020304" pitchFamily="18" charset="0"/>
              </a:rPr>
              <a:t> des clients sont restés (segment en gris, étiqueté "Non sorti</a:t>
            </a:r>
            <a:r>
              <a:rPr lang="fr-FR" sz="2400" dirty="0"/>
              <a:t>").</a:t>
            </a:r>
            <a:endParaRPr lang="en-US" sz="2176" dirty="0">
              <a:solidFill>
                <a:srgbClr val="000000"/>
              </a:solidFill>
              <a:latin typeface="Canva Sans"/>
              <a:ea typeface="Canva Sans"/>
              <a:cs typeface="Canva Sans"/>
              <a:sym typeface="Canva Sans"/>
            </a:endParaRPr>
          </a:p>
        </p:txBody>
      </p:sp>
      <p:sp>
        <p:nvSpPr>
          <p:cNvPr id="27" name="TextBox 27"/>
          <p:cNvSpPr txBox="1"/>
          <p:nvPr/>
        </p:nvSpPr>
        <p:spPr>
          <a:xfrm>
            <a:off x="7330094" y="2246872"/>
            <a:ext cx="6950065" cy="1048942"/>
          </a:xfrm>
          <a:prstGeom prst="rect">
            <a:avLst/>
          </a:prstGeom>
        </p:spPr>
        <p:txBody>
          <a:bodyPr wrap="square" lIns="0" tIns="0" rIns="0" bIns="0" rtlCol="0" anchor="t">
            <a:spAutoFit/>
          </a:bodyPr>
          <a:lstStyle/>
          <a:p>
            <a:pPr marL="342900" indent="-342900" algn="l">
              <a:lnSpc>
                <a:spcPct val="150000"/>
              </a:lnSpc>
              <a:spcBef>
                <a:spcPct val="0"/>
              </a:spcBef>
              <a:buFontTx/>
              <a:buChar char="-"/>
            </a:pPr>
            <a:r>
              <a:rPr lang="en-US" sz="2400" dirty="0">
                <a:solidFill>
                  <a:srgbClr val="000000"/>
                </a:solidFill>
                <a:latin typeface="Canva Sans"/>
                <a:ea typeface="Canva Sans"/>
                <a:cs typeface="Canva Sans"/>
                <a:sym typeface="Canva Sans"/>
              </a:rPr>
              <a:t>Les clients ayant quitte la banque</a:t>
            </a:r>
          </a:p>
          <a:p>
            <a:pPr marL="342900" indent="-342900" algn="l">
              <a:lnSpc>
                <a:spcPct val="150000"/>
              </a:lnSpc>
              <a:spcBef>
                <a:spcPct val="0"/>
              </a:spcBef>
              <a:buFontTx/>
              <a:buChar char="-"/>
            </a:pPr>
            <a:r>
              <a:rPr lang="en-US" sz="2400" dirty="0">
                <a:solidFill>
                  <a:srgbClr val="000000"/>
                </a:solidFill>
                <a:latin typeface="Canva Sans"/>
                <a:ea typeface="Canva Sans"/>
                <a:cs typeface="Canva Sans"/>
                <a:sym typeface="Canva Sans"/>
              </a:rPr>
              <a:t>Les clients qui sont restes dans la banque</a:t>
            </a:r>
          </a:p>
        </p:txBody>
      </p:sp>
      <p:sp>
        <p:nvSpPr>
          <p:cNvPr id="29" name="TextBox 29"/>
          <p:cNvSpPr txBox="1"/>
          <p:nvPr/>
        </p:nvSpPr>
        <p:spPr>
          <a:xfrm>
            <a:off x="409141" y="1628883"/>
            <a:ext cx="4409744" cy="363820"/>
          </a:xfrm>
          <a:prstGeom prst="rect">
            <a:avLst/>
          </a:prstGeom>
        </p:spPr>
        <p:txBody>
          <a:bodyPr lIns="0" tIns="0" rIns="0" bIns="0" rtlCol="0" anchor="t">
            <a:spAutoFit/>
          </a:bodyPr>
          <a:lstStyle/>
          <a:p>
            <a:pPr algn="l">
              <a:lnSpc>
                <a:spcPts val="3046"/>
              </a:lnSpc>
              <a:spcBef>
                <a:spcPct val="0"/>
              </a:spcBef>
            </a:pPr>
            <a:r>
              <a:rPr lang="en-US" sz="2176" b="1" dirty="0">
                <a:solidFill>
                  <a:srgbClr val="E22732"/>
                </a:solidFill>
                <a:latin typeface="Canva Sans Bold"/>
                <a:ea typeface="Canva Sans Bold"/>
                <a:cs typeface="Canva Sans Bold"/>
                <a:sym typeface="Canva Sans Bold"/>
              </a:rPr>
              <a:t>VARIABLE EXITED</a:t>
            </a:r>
          </a:p>
        </p:txBody>
      </p:sp>
      <p:pic>
        <p:nvPicPr>
          <p:cNvPr id="30" name="Image 29">
            <a:extLst>
              <a:ext uri="{FF2B5EF4-FFF2-40B4-BE49-F238E27FC236}">
                <a16:creationId xmlns:a16="http://schemas.microsoft.com/office/drawing/2014/main" id="{9ED26487-7EEC-ABAF-14B0-CA5390A3E4A2}"/>
              </a:ext>
            </a:extLst>
          </p:cNvPr>
          <p:cNvPicPr>
            <a:picLocks noChangeAspect="1"/>
          </p:cNvPicPr>
          <p:nvPr/>
        </p:nvPicPr>
        <p:blipFill>
          <a:blip r:embed="rId3">
            <a:duotone>
              <a:prstClr val="black"/>
              <a:srgbClr val="92D050">
                <a:tint val="45000"/>
                <a:satMod val="400000"/>
              </a:srgbClr>
            </a:duotone>
            <a:extLst>
              <a:ext uri="{28A0092B-C50C-407E-A947-70E740481C1C}">
                <a14:useLocalDpi xmlns:a14="http://schemas.microsoft.com/office/drawing/2010/main" val="0"/>
              </a:ext>
            </a:extLst>
          </a:blip>
          <a:srcRect/>
          <a:stretch>
            <a:fillRect/>
          </a:stretch>
        </p:blipFill>
        <p:spPr bwMode="auto">
          <a:xfrm>
            <a:off x="273841" y="2493774"/>
            <a:ext cx="4900488" cy="5007129"/>
          </a:xfrm>
          <a:prstGeom prst="rect">
            <a:avLst/>
          </a:prstGeom>
          <a:noFill/>
          <a:ln>
            <a:noFill/>
          </a:ln>
        </p:spPr>
      </p:pic>
      <p:graphicFrame>
        <p:nvGraphicFramePr>
          <p:cNvPr id="31" name="Tableau 30">
            <a:extLst>
              <a:ext uri="{FF2B5EF4-FFF2-40B4-BE49-F238E27FC236}">
                <a16:creationId xmlns:a16="http://schemas.microsoft.com/office/drawing/2014/main" id="{191696BC-14C3-5702-D246-B87F67287B4B}"/>
              </a:ext>
            </a:extLst>
          </p:cNvPr>
          <p:cNvGraphicFramePr>
            <a:graphicFrameLocks noGrp="1"/>
          </p:cNvGraphicFramePr>
          <p:nvPr>
            <p:extLst>
              <p:ext uri="{D42A27DB-BD31-4B8C-83A1-F6EECF244321}">
                <p14:modId xmlns:p14="http://schemas.microsoft.com/office/powerpoint/2010/main" val="3984413020"/>
              </p:ext>
            </p:extLst>
          </p:nvPr>
        </p:nvGraphicFramePr>
        <p:xfrm>
          <a:off x="7801226" y="5143500"/>
          <a:ext cx="9496175" cy="2667000"/>
        </p:xfrm>
        <a:graphic>
          <a:graphicData uri="http://schemas.openxmlformats.org/drawingml/2006/table">
            <a:tbl>
              <a:tblPr firstRow="1" firstCol="1" bandRow="1">
                <a:tableStyleId>{5C22544A-7EE6-4342-B048-85BDC9FD1C3A}</a:tableStyleId>
              </a:tblPr>
              <a:tblGrid>
                <a:gridCol w="3329912">
                  <a:extLst>
                    <a:ext uri="{9D8B030D-6E8A-4147-A177-3AD203B41FA5}">
                      <a16:colId xmlns:a16="http://schemas.microsoft.com/office/drawing/2014/main" val="1208297827"/>
                    </a:ext>
                  </a:extLst>
                </a:gridCol>
                <a:gridCol w="3330838">
                  <a:extLst>
                    <a:ext uri="{9D8B030D-6E8A-4147-A177-3AD203B41FA5}">
                      <a16:colId xmlns:a16="http://schemas.microsoft.com/office/drawing/2014/main" val="4075050474"/>
                    </a:ext>
                  </a:extLst>
                </a:gridCol>
                <a:gridCol w="2835425">
                  <a:extLst>
                    <a:ext uri="{9D8B030D-6E8A-4147-A177-3AD203B41FA5}">
                      <a16:colId xmlns:a16="http://schemas.microsoft.com/office/drawing/2014/main" val="1362804143"/>
                    </a:ext>
                  </a:extLst>
                </a:gridCol>
              </a:tblGrid>
              <a:tr h="889000">
                <a:tc>
                  <a:txBody>
                    <a:bodyPr/>
                    <a:lstStyle/>
                    <a:p>
                      <a:pPr marL="0" marR="0">
                        <a:lnSpc>
                          <a:spcPct val="107000"/>
                        </a:lnSpc>
                        <a:spcBef>
                          <a:spcPts val="0"/>
                        </a:spcBef>
                        <a:spcAft>
                          <a:spcPts val="0"/>
                        </a:spcAft>
                      </a:pPr>
                      <a:r>
                        <a:rPr lang="fr-CM" sz="2000" dirty="0">
                          <a:effectLst/>
                        </a:rPr>
                        <a:t>                        TYPE</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fr-CM" sz="1100" dirty="0">
                          <a:effectLst/>
                        </a:rPr>
                        <a:t>        </a:t>
                      </a:r>
                      <a:r>
                        <a:rPr lang="fr-CM" sz="2000" dirty="0">
                          <a:effectLst/>
                        </a:rPr>
                        <a:t>NOMBRE DE CLIENTS</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fr-CM" sz="2000" dirty="0">
                          <a:effectLst/>
                        </a:rPr>
                        <a:t>        POURCENTAGE (%)</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905711106"/>
                  </a:ext>
                </a:extLst>
              </a:tr>
              <a:tr h="889000">
                <a:tc>
                  <a:txBody>
                    <a:bodyPr/>
                    <a:lstStyle/>
                    <a:p>
                      <a:pPr marL="0" marR="0">
                        <a:lnSpc>
                          <a:spcPct val="107000"/>
                        </a:lnSpc>
                        <a:spcBef>
                          <a:spcPts val="0"/>
                        </a:spcBef>
                        <a:spcAft>
                          <a:spcPts val="0"/>
                        </a:spcAft>
                      </a:pPr>
                      <a:r>
                        <a:rPr lang="fr-CM" sz="2000" dirty="0">
                          <a:effectLst/>
                        </a:rPr>
                        <a:t> 0    Non sorti</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fr-CM" sz="1100" dirty="0">
                          <a:effectLst/>
                        </a:rPr>
                        <a:t>                        </a:t>
                      </a:r>
                      <a:r>
                        <a:rPr lang="fr-CM" sz="2000" dirty="0">
                          <a:effectLst/>
                        </a:rPr>
                        <a:t>7963</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fr-CM" sz="1100" dirty="0">
                          <a:effectLst/>
                        </a:rPr>
                        <a:t>                </a:t>
                      </a:r>
                      <a:r>
                        <a:rPr lang="fr-CM" sz="2000" dirty="0">
                          <a:effectLst/>
                        </a:rPr>
                        <a:t>79.63</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554478176"/>
                  </a:ext>
                </a:extLst>
              </a:tr>
              <a:tr h="889000">
                <a:tc>
                  <a:txBody>
                    <a:bodyPr/>
                    <a:lstStyle/>
                    <a:p>
                      <a:pPr marL="0" marR="0">
                        <a:lnSpc>
                          <a:spcPct val="107000"/>
                        </a:lnSpc>
                        <a:spcBef>
                          <a:spcPts val="0"/>
                        </a:spcBef>
                        <a:spcAft>
                          <a:spcPts val="0"/>
                        </a:spcAft>
                      </a:pPr>
                      <a:r>
                        <a:rPr lang="fr-CM" sz="2000" dirty="0">
                          <a:effectLst/>
                        </a:rPr>
                        <a:t> 1     Sorti</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fr-CM" sz="1100" dirty="0">
                          <a:effectLst/>
                        </a:rPr>
                        <a:t>                        </a:t>
                      </a:r>
                      <a:r>
                        <a:rPr lang="fr-CM" sz="2000" dirty="0">
                          <a:effectLst/>
                        </a:rPr>
                        <a:t>2037</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fr-CM" sz="1100" dirty="0">
                          <a:effectLst/>
                        </a:rPr>
                        <a:t>                </a:t>
                      </a:r>
                      <a:r>
                        <a:rPr lang="fr-CM" sz="2000" dirty="0">
                          <a:effectLst/>
                        </a:rPr>
                        <a:t>20.37</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076645689"/>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Freeform 2">
            <a:extLst>
              <a:ext uri="{FF2B5EF4-FFF2-40B4-BE49-F238E27FC236}">
                <a16:creationId xmlns:a16="http://schemas.microsoft.com/office/drawing/2014/main" id="{FF023579-BAC5-D65B-2BE9-B06FA577278B}"/>
              </a:ext>
            </a:extLst>
          </p:cNvPr>
          <p:cNvSpPr/>
          <p:nvPr/>
        </p:nvSpPr>
        <p:spPr>
          <a:xfrm>
            <a:off x="-11151"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6250" r="-6250"/>
            </a:stretch>
          </a:blipFill>
        </p:spPr>
        <p:txBody>
          <a:bodyPr/>
          <a:lstStyle/>
          <a:p>
            <a:endParaRPr lang="en-US" dirty="0"/>
          </a:p>
        </p:txBody>
      </p:sp>
      <p:sp>
        <p:nvSpPr>
          <p:cNvPr id="8" name="AutoShape 8"/>
          <p:cNvSpPr/>
          <p:nvPr/>
        </p:nvSpPr>
        <p:spPr>
          <a:xfrm flipH="1">
            <a:off x="11125201" y="2514910"/>
            <a:ext cx="59232" cy="5127602"/>
          </a:xfrm>
          <a:prstGeom prst="line">
            <a:avLst/>
          </a:prstGeom>
          <a:ln w="28575" cap="flat">
            <a:solidFill>
              <a:srgbClr val="000000"/>
            </a:solidFill>
            <a:prstDash val="solid"/>
            <a:headEnd type="none" w="sm" len="sm"/>
            <a:tailEnd type="none" w="sm" len="sm"/>
          </a:ln>
        </p:spPr>
      </p:sp>
      <p:sp>
        <p:nvSpPr>
          <p:cNvPr id="13" name="AutoShape 13"/>
          <p:cNvSpPr/>
          <p:nvPr/>
        </p:nvSpPr>
        <p:spPr>
          <a:xfrm>
            <a:off x="7162800" y="1669811"/>
            <a:ext cx="0" cy="8122328"/>
          </a:xfrm>
          <a:prstGeom prst="line">
            <a:avLst/>
          </a:prstGeom>
          <a:ln w="28575" cap="flat">
            <a:solidFill>
              <a:srgbClr val="000000"/>
            </a:solidFill>
            <a:prstDash val="solid"/>
            <a:headEnd type="none" w="sm" len="sm"/>
            <a:tailEnd type="none" w="sm" len="sm"/>
          </a:ln>
        </p:spPr>
      </p:sp>
      <p:sp>
        <p:nvSpPr>
          <p:cNvPr id="22" name="TextBox 22"/>
          <p:cNvSpPr txBox="1"/>
          <p:nvPr/>
        </p:nvSpPr>
        <p:spPr>
          <a:xfrm>
            <a:off x="567590" y="1478252"/>
            <a:ext cx="2716809" cy="383118"/>
          </a:xfrm>
          <a:prstGeom prst="rect">
            <a:avLst/>
          </a:prstGeom>
        </p:spPr>
        <p:txBody>
          <a:bodyPr wrap="square" lIns="0" tIns="0" rIns="0" bIns="0" rtlCol="0" anchor="t">
            <a:spAutoFit/>
          </a:bodyPr>
          <a:lstStyle/>
          <a:p>
            <a:pPr algn="l">
              <a:lnSpc>
                <a:spcPts val="3186"/>
              </a:lnSpc>
              <a:spcBef>
                <a:spcPct val="0"/>
              </a:spcBef>
            </a:pPr>
            <a:r>
              <a:rPr lang="en-US" sz="2276" dirty="0">
                <a:solidFill>
                  <a:srgbClr val="E22732"/>
                </a:solidFill>
                <a:latin typeface="Canva Sans"/>
                <a:ea typeface="Canva Sans"/>
                <a:cs typeface="Canva Sans"/>
                <a:sym typeface="Canva Sans"/>
              </a:rPr>
              <a:t>VARIABLE EXITED</a:t>
            </a:r>
          </a:p>
        </p:txBody>
      </p:sp>
      <p:sp>
        <p:nvSpPr>
          <p:cNvPr id="23" name="TextBox 23"/>
          <p:cNvSpPr txBox="1"/>
          <p:nvPr/>
        </p:nvSpPr>
        <p:spPr>
          <a:xfrm>
            <a:off x="9917163" y="1531617"/>
            <a:ext cx="4419589" cy="437171"/>
          </a:xfrm>
          <a:prstGeom prst="rect">
            <a:avLst/>
          </a:prstGeom>
        </p:spPr>
        <p:txBody>
          <a:bodyPr wrap="square" lIns="0" tIns="0" rIns="0" bIns="0" rtlCol="0" anchor="t">
            <a:spAutoFit/>
          </a:bodyPr>
          <a:lstStyle/>
          <a:p>
            <a:pPr algn="ctr">
              <a:lnSpc>
                <a:spcPts val="3489"/>
              </a:lnSpc>
              <a:spcBef>
                <a:spcPct val="0"/>
              </a:spcBef>
            </a:pPr>
            <a:r>
              <a:rPr lang="en-US" sz="2800" b="1" dirty="0">
                <a:solidFill>
                  <a:srgbClr val="000000"/>
                </a:solidFill>
                <a:latin typeface="Poppins Bold"/>
                <a:ea typeface="Poppins Bold"/>
                <a:cs typeface="Poppins Bold"/>
                <a:sym typeface="Poppins Bold"/>
              </a:rPr>
              <a:t>EXITED VS GEOGRAPHY</a:t>
            </a:r>
          </a:p>
        </p:txBody>
      </p:sp>
      <p:sp>
        <p:nvSpPr>
          <p:cNvPr id="24" name="TextBox 24"/>
          <p:cNvSpPr txBox="1"/>
          <p:nvPr/>
        </p:nvSpPr>
        <p:spPr>
          <a:xfrm>
            <a:off x="0" y="7642512"/>
            <a:ext cx="6726753" cy="2149627"/>
          </a:xfrm>
          <a:prstGeom prst="rect">
            <a:avLst/>
          </a:prstGeom>
        </p:spPr>
        <p:txBody>
          <a:bodyPr wrap="square" lIns="0" tIns="0" rIns="0" bIns="0" rtlCol="0" anchor="t">
            <a:spAutoFit/>
          </a:bodyPr>
          <a:lstStyle/>
          <a:p>
            <a:pPr algn="ctr">
              <a:lnSpc>
                <a:spcPct val="150000"/>
              </a:lnSpc>
              <a:spcBef>
                <a:spcPct val="0"/>
              </a:spcBef>
            </a:pPr>
            <a:r>
              <a:rPr lang="fr-FR" sz="2400" dirty="0">
                <a:latin typeface="Times New Roman" panose="02020603050405020304" pitchFamily="18" charset="0"/>
                <a:cs typeface="Times New Roman" panose="02020603050405020304" pitchFamily="18" charset="0"/>
              </a:rPr>
              <a:t>Ce graphique en anneau illustre la répartition des clients en deux catégories : </a:t>
            </a:r>
            <a:r>
              <a:rPr lang="fr-FR" sz="2400" b="1" dirty="0">
                <a:latin typeface="Times New Roman" panose="02020603050405020304" pitchFamily="18" charset="0"/>
                <a:cs typeface="Times New Roman" panose="02020603050405020304" pitchFamily="18" charset="0"/>
              </a:rPr>
              <a:t>Sorti</a:t>
            </a:r>
            <a:r>
              <a:rPr lang="fr-FR" sz="2400" dirty="0">
                <a:latin typeface="Times New Roman" panose="02020603050405020304" pitchFamily="18" charset="0"/>
                <a:cs typeface="Times New Roman" panose="02020603050405020304" pitchFamily="18" charset="0"/>
              </a:rPr>
              <a:t> (79,63 %) et </a:t>
            </a:r>
            <a:r>
              <a:rPr lang="fr-FR" sz="2400" b="1" dirty="0">
                <a:latin typeface="Times New Roman" panose="02020603050405020304" pitchFamily="18" charset="0"/>
                <a:cs typeface="Times New Roman" panose="02020603050405020304" pitchFamily="18" charset="0"/>
              </a:rPr>
              <a:t>Non sorti</a:t>
            </a:r>
            <a:r>
              <a:rPr lang="fr-FR" sz="2400" dirty="0">
                <a:latin typeface="Times New Roman" panose="02020603050405020304" pitchFamily="18" charset="0"/>
                <a:cs typeface="Times New Roman" panose="02020603050405020304" pitchFamily="18" charset="0"/>
              </a:rPr>
              <a:t> (20,37 %). La majorité des clients restent fidèles, tandis qu'une minorité quitte le service</a:t>
            </a:r>
            <a:r>
              <a:rPr lang="fr-FR" sz="2000" dirty="0">
                <a:latin typeface="Times New Roman" panose="02020603050405020304" pitchFamily="18" charset="0"/>
                <a:cs typeface="Times New Roman" panose="02020603050405020304" pitchFamily="18" charset="0"/>
              </a:rPr>
              <a:t>.</a:t>
            </a:r>
            <a:endParaRPr lang="en-US" sz="2000" dirty="0">
              <a:solidFill>
                <a:srgbClr val="000000"/>
              </a:solidFill>
              <a:latin typeface="Times New Roman" panose="02020603050405020304" pitchFamily="18" charset="0"/>
              <a:ea typeface="Canva Sans"/>
              <a:cs typeface="Times New Roman" panose="02020603050405020304" pitchFamily="18" charset="0"/>
              <a:sym typeface="Canva Sans"/>
            </a:endParaRPr>
          </a:p>
        </p:txBody>
      </p:sp>
      <p:sp>
        <p:nvSpPr>
          <p:cNvPr id="25" name="TextBox 25"/>
          <p:cNvSpPr txBox="1"/>
          <p:nvPr/>
        </p:nvSpPr>
        <p:spPr>
          <a:xfrm>
            <a:off x="4185276" y="219555"/>
            <a:ext cx="9241169" cy="887422"/>
          </a:xfrm>
          <a:prstGeom prst="rect">
            <a:avLst/>
          </a:prstGeom>
        </p:spPr>
        <p:txBody>
          <a:bodyPr wrap="square" lIns="0" tIns="0" rIns="0" bIns="0" rtlCol="0" anchor="t">
            <a:spAutoFit/>
          </a:bodyPr>
          <a:lstStyle/>
          <a:p>
            <a:pPr algn="ctr">
              <a:lnSpc>
                <a:spcPts val="7852"/>
              </a:lnSpc>
            </a:pPr>
            <a:r>
              <a:rPr lang="en-US" sz="3600" b="1" dirty="0"/>
              <a:t>Data Base Description: Descriptive Statistics (1)</a:t>
            </a:r>
            <a:endParaRPr lang="en-US" sz="3600" b="1" dirty="0">
              <a:solidFill>
                <a:srgbClr val="000000"/>
              </a:solidFill>
              <a:latin typeface="Poppins Bold"/>
              <a:ea typeface="Poppins Bold"/>
              <a:cs typeface="Poppins Bold"/>
              <a:sym typeface="Poppins Bold"/>
            </a:endParaRPr>
          </a:p>
        </p:txBody>
      </p:sp>
      <p:sp>
        <p:nvSpPr>
          <p:cNvPr id="26" name="TextBox 26"/>
          <p:cNvSpPr txBox="1"/>
          <p:nvPr/>
        </p:nvSpPr>
        <p:spPr>
          <a:xfrm>
            <a:off x="11208904" y="4379872"/>
            <a:ext cx="3756892" cy="360548"/>
          </a:xfrm>
          <a:prstGeom prst="rect">
            <a:avLst/>
          </a:prstGeom>
        </p:spPr>
        <p:txBody>
          <a:bodyPr wrap="square" lIns="0" tIns="0" rIns="0" bIns="0" rtlCol="0" anchor="t">
            <a:spAutoFit/>
          </a:bodyPr>
          <a:lstStyle/>
          <a:p>
            <a:pPr algn="ctr">
              <a:lnSpc>
                <a:spcPts val="3046"/>
              </a:lnSpc>
              <a:spcBef>
                <a:spcPct val="0"/>
              </a:spcBef>
            </a:pPr>
            <a:r>
              <a:rPr lang="en-US" sz="2176" dirty="0">
                <a:solidFill>
                  <a:srgbClr val="000000"/>
                </a:solidFill>
                <a:latin typeface="Canva Sans"/>
                <a:ea typeface="Canva Sans"/>
                <a:cs typeface="Canva Sans"/>
                <a:sym typeface="Canva Sans"/>
              </a:rPr>
              <a:t>.</a:t>
            </a:r>
          </a:p>
        </p:txBody>
      </p:sp>
      <p:pic>
        <p:nvPicPr>
          <p:cNvPr id="30" name="Image 29">
            <a:extLst>
              <a:ext uri="{FF2B5EF4-FFF2-40B4-BE49-F238E27FC236}">
                <a16:creationId xmlns:a16="http://schemas.microsoft.com/office/drawing/2014/main" id="{31B6EBDC-0809-CFC7-7D45-B1E41210DC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08568" y="2549293"/>
            <a:ext cx="3924594" cy="3650902"/>
          </a:xfrm>
          <a:prstGeom prst="rect">
            <a:avLst/>
          </a:prstGeom>
        </p:spPr>
      </p:pic>
      <p:pic>
        <p:nvPicPr>
          <p:cNvPr id="3076" name="Picture 4" descr="Image générée">
            <a:extLst>
              <a:ext uri="{FF2B5EF4-FFF2-40B4-BE49-F238E27FC236}">
                <a16:creationId xmlns:a16="http://schemas.microsoft.com/office/drawing/2014/main" id="{252C7F6D-788A-29E6-DC7F-841F24358CD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71474" y="2087988"/>
            <a:ext cx="6621896" cy="5951112"/>
          </a:xfrm>
          <a:prstGeom prst="rect">
            <a:avLst/>
          </a:prstGeom>
          <a:noFill/>
          <a:extLst>
            <a:ext uri="{909E8E84-426E-40DD-AFC4-6F175D3DCCD1}">
              <a14:hiddenFill xmlns:a14="http://schemas.microsoft.com/office/drawing/2010/main">
                <a:solidFill>
                  <a:srgbClr val="FFFFFF"/>
                </a:solidFill>
              </a14:hiddenFill>
            </a:ext>
          </a:extLst>
        </p:spPr>
      </p:pic>
      <p:sp>
        <p:nvSpPr>
          <p:cNvPr id="32" name="ZoneTexte 31">
            <a:extLst>
              <a:ext uri="{FF2B5EF4-FFF2-40B4-BE49-F238E27FC236}">
                <a16:creationId xmlns:a16="http://schemas.microsoft.com/office/drawing/2014/main" id="{CA435414-F083-E9A1-9589-90CB34F192CD}"/>
              </a:ext>
            </a:extLst>
          </p:cNvPr>
          <p:cNvSpPr txBox="1"/>
          <p:nvPr/>
        </p:nvSpPr>
        <p:spPr>
          <a:xfrm>
            <a:off x="7612876" y="8360988"/>
            <a:ext cx="9222058" cy="1384995"/>
          </a:xfrm>
          <a:prstGeom prst="rect">
            <a:avLst/>
          </a:prstGeom>
          <a:noFill/>
        </p:spPr>
        <p:txBody>
          <a:bodyPr wrap="square">
            <a:spAutoFit/>
          </a:bodyPr>
          <a:lstStyle/>
          <a:p>
            <a:r>
              <a:rPr lang="fr-FR" sz="2800" dirty="0">
                <a:latin typeface="Times New Roman" panose="02020603050405020304" pitchFamily="18" charset="0"/>
                <a:cs typeface="Times New Roman" panose="02020603050405020304" pitchFamily="18" charset="0"/>
              </a:rPr>
              <a:t>En résumé, dans les trois pays, la majorité des clients préfèrent rester, avec l'Allemagne affichant la plus forte fidélité soit 80% qui veulent rester. ​</a:t>
            </a:r>
            <a:endParaRPr lang="en-US" sz="2800" dirty="0">
              <a:latin typeface="Times New Roman" panose="02020603050405020304" pitchFamily="18" charset="0"/>
              <a:cs typeface="Times New Roman" panose="02020603050405020304" pitchFamily="18" charset="0"/>
            </a:endParaRPr>
          </a:p>
        </p:txBody>
      </p:sp>
      <p:pic>
        <p:nvPicPr>
          <p:cNvPr id="2" name="Image 1">
            <a:extLst>
              <a:ext uri="{FF2B5EF4-FFF2-40B4-BE49-F238E27FC236}">
                <a16:creationId xmlns:a16="http://schemas.microsoft.com/office/drawing/2014/main" id="{C9203480-E89D-9494-6F32-70808A35E129}"/>
              </a:ext>
            </a:extLst>
          </p:cNvPr>
          <p:cNvPicPr>
            <a:picLocks noChangeAspect="1"/>
          </p:cNvPicPr>
          <p:nvPr/>
        </p:nvPicPr>
        <p:blipFill>
          <a:blip r:embed="rId5">
            <a:duotone>
              <a:prstClr val="black"/>
              <a:srgbClr val="92D050">
                <a:tint val="45000"/>
                <a:satMod val="400000"/>
              </a:srgbClr>
            </a:duotone>
            <a:extLst>
              <a:ext uri="{28A0092B-C50C-407E-A947-70E740481C1C}">
                <a14:useLocalDpi xmlns:a14="http://schemas.microsoft.com/office/drawing/2010/main" val="0"/>
              </a:ext>
            </a:extLst>
          </a:blip>
          <a:srcRect/>
          <a:stretch>
            <a:fillRect/>
          </a:stretch>
        </p:blipFill>
        <p:spPr bwMode="auto">
          <a:xfrm>
            <a:off x="273841" y="2493774"/>
            <a:ext cx="4900488" cy="500712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19515"/>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6250" r="-6250"/>
            </a:stretch>
          </a:blipFill>
        </p:spPr>
        <p:txBody>
          <a:bodyPr/>
          <a:lstStyle/>
          <a:p>
            <a:endParaRPr lang="en-US" dirty="0"/>
          </a:p>
        </p:txBody>
      </p:sp>
      <p:sp>
        <p:nvSpPr>
          <p:cNvPr id="10" name="TextBox 10"/>
          <p:cNvSpPr txBox="1"/>
          <p:nvPr/>
        </p:nvSpPr>
        <p:spPr>
          <a:xfrm>
            <a:off x="512957" y="870850"/>
            <a:ext cx="2716809" cy="383118"/>
          </a:xfrm>
          <a:prstGeom prst="rect">
            <a:avLst/>
          </a:prstGeom>
        </p:spPr>
        <p:txBody>
          <a:bodyPr wrap="square" lIns="0" tIns="0" rIns="0" bIns="0" rtlCol="0" anchor="t">
            <a:spAutoFit/>
          </a:bodyPr>
          <a:lstStyle/>
          <a:p>
            <a:pPr algn="l">
              <a:lnSpc>
                <a:spcPts val="3186"/>
              </a:lnSpc>
              <a:spcBef>
                <a:spcPct val="0"/>
              </a:spcBef>
            </a:pPr>
            <a:r>
              <a:rPr lang="en-US" sz="2276" dirty="0">
                <a:solidFill>
                  <a:srgbClr val="E22732"/>
                </a:solidFill>
                <a:latin typeface="Canva Sans"/>
                <a:ea typeface="Canva Sans"/>
                <a:cs typeface="Canva Sans"/>
                <a:sym typeface="Canva Sans"/>
              </a:rPr>
              <a:t>VARIABLE GENDER</a:t>
            </a:r>
          </a:p>
        </p:txBody>
      </p:sp>
      <p:sp>
        <p:nvSpPr>
          <p:cNvPr id="11" name="TextBox 11"/>
          <p:cNvSpPr txBox="1"/>
          <p:nvPr/>
        </p:nvSpPr>
        <p:spPr>
          <a:xfrm>
            <a:off x="10253812" y="879758"/>
            <a:ext cx="4547278" cy="451534"/>
          </a:xfrm>
          <a:prstGeom prst="rect">
            <a:avLst/>
          </a:prstGeom>
        </p:spPr>
        <p:txBody>
          <a:bodyPr wrap="square" lIns="0" tIns="0" rIns="0" bIns="0" rtlCol="0" anchor="t">
            <a:spAutoFit/>
          </a:bodyPr>
          <a:lstStyle/>
          <a:p>
            <a:pPr algn="ctr">
              <a:lnSpc>
                <a:spcPts val="3489"/>
              </a:lnSpc>
              <a:spcBef>
                <a:spcPct val="0"/>
              </a:spcBef>
            </a:pPr>
            <a:r>
              <a:rPr lang="en-US" sz="3200" b="1" dirty="0">
                <a:solidFill>
                  <a:srgbClr val="000000"/>
                </a:solidFill>
                <a:latin typeface="Poppins Bold"/>
                <a:ea typeface="Poppins Bold"/>
                <a:cs typeface="Poppins Bold"/>
                <a:sym typeface="Poppins Bold"/>
              </a:rPr>
              <a:t>Repartition des sexes</a:t>
            </a:r>
          </a:p>
        </p:txBody>
      </p:sp>
      <p:sp>
        <p:nvSpPr>
          <p:cNvPr id="12" name="TextBox 12"/>
          <p:cNvSpPr txBox="1"/>
          <p:nvPr/>
        </p:nvSpPr>
        <p:spPr>
          <a:xfrm>
            <a:off x="90261" y="6337276"/>
            <a:ext cx="6307923" cy="3818802"/>
          </a:xfrm>
          <a:prstGeom prst="rect">
            <a:avLst/>
          </a:prstGeom>
        </p:spPr>
        <p:txBody>
          <a:bodyPr wrap="square" lIns="0" tIns="0" rIns="0" bIns="0" rtlCol="0" anchor="t">
            <a:spAutoFit/>
          </a:bodyPr>
          <a:lstStyle/>
          <a:p>
            <a:pPr algn="ctr">
              <a:lnSpc>
                <a:spcPct val="150000"/>
              </a:lnSpc>
              <a:spcBef>
                <a:spcPct val="0"/>
              </a:spcBef>
            </a:pPr>
            <a:r>
              <a:rPr lang="fr-FR" sz="2400" b="1" dirty="0">
                <a:latin typeface="Times New Roman" panose="02020603050405020304" pitchFamily="18" charset="0"/>
                <a:cs typeface="Times New Roman" panose="02020603050405020304" pitchFamily="18" charset="0"/>
              </a:rPr>
              <a:t>Femmes</a:t>
            </a:r>
            <a:r>
              <a:rPr lang="fr-FR" sz="2400" dirty="0">
                <a:latin typeface="Times New Roman" panose="02020603050405020304" pitchFamily="18" charset="0"/>
                <a:cs typeface="Times New Roman" panose="02020603050405020304" pitchFamily="18" charset="0"/>
              </a:rPr>
              <a:t> : Elles constituent </a:t>
            </a:r>
            <a:r>
              <a:rPr lang="fr-FR" sz="2400" b="1" dirty="0">
                <a:latin typeface="Times New Roman" panose="02020603050405020304" pitchFamily="18" charset="0"/>
                <a:cs typeface="Times New Roman" panose="02020603050405020304" pitchFamily="18" charset="0"/>
              </a:rPr>
              <a:t>54,57 %</a:t>
            </a:r>
            <a:r>
              <a:rPr lang="fr-FR" sz="2400" dirty="0">
                <a:latin typeface="Times New Roman" panose="02020603050405020304" pitchFamily="18" charset="0"/>
                <a:cs typeface="Times New Roman" panose="02020603050405020304" pitchFamily="18" charset="0"/>
              </a:rPr>
              <a:t> du total, soit une majorité relative par rapport aux hommes. Cela signifie qu'un peu plus de la moitié du groupe est composé de femmes.</a:t>
            </a:r>
          </a:p>
          <a:p>
            <a:pPr algn="ctr">
              <a:lnSpc>
                <a:spcPct val="150000"/>
              </a:lnSpc>
              <a:spcBef>
                <a:spcPct val="0"/>
              </a:spcBef>
            </a:pPr>
            <a:r>
              <a:rPr lang="fr-FR" sz="2400" b="1" dirty="0">
                <a:latin typeface="Times New Roman" panose="02020603050405020304" pitchFamily="18" charset="0"/>
                <a:cs typeface="Times New Roman" panose="02020603050405020304" pitchFamily="18" charset="0"/>
              </a:rPr>
              <a:t>Hommes</a:t>
            </a:r>
            <a:r>
              <a:rPr lang="fr-FR" sz="2400" dirty="0">
                <a:latin typeface="Times New Roman" panose="02020603050405020304" pitchFamily="18" charset="0"/>
                <a:cs typeface="Times New Roman" panose="02020603050405020304" pitchFamily="18" charset="0"/>
              </a:rPr>
              <a:t> : Ils représentent </a:t>
            </a:r>
            <a:r>
              <a:rPr lang="fr-FR" sz="2400" b="1" dirty="0">
                <a:latin typeface="Times New Roman" panose="02020603050405020304" pitchFamily="18" charset="0"/>
                <a:cs typeface="Times New Roman" panose="02020603050405020304" pitchFamily="18" charset="0"/>
              </a:rPr>
              <a:t>45,43 %</a:t>
            </a:r>
            <a:r>
              <a:rPr lang="fr-FR" sz="2400" dirty="0">
                <a:latin typeface="Times New Roman" panose="02020603050405020304" pitchFamily="18" charset="0"/>
                <a:cs typeface="Times New Roman" panose="02020603050405020304" pitchFamily="18" charset="0"/>
              </a:rPr>
              <a:t> de la population totale, légèrement moins nombreux que les </a:t>
            </a:r>
            <a:r>
              <a:rPr lang="fr-FR" sz="2400" dirty="0"/>
              <a:t>femmes.</a:t>
            </a:r>
            <a:endParaRPr lang="en-US" sz="2400" dirty="0">
              <a:solidFill>
                <a:srgbClr val="000000"/>
              </a:solidFill>
              <a:latin typeface="Canva Sans"/>
              <a:ea typeface="Canva Sans"/>
              <a:cs typeface="Canva Sans"/>
              <a:sym typeface="Canva Sans"/>
            </a:endParaRPr>
          </a:p>
        </p:txBody>
      </p:sp>
      <p:sp>
        <p:nvSpPr>
          <p:cNvPr id="13" name="TextBox 13"/>
          <p:cNvSpPr txBox="1"/>
          <p:nvPr/>
        </p:nvSpPr>
        <p:spPr>
          <a:xfrm>
            <a:off x="5760550" y="138063"/>
            <a:ext cx="4547278" cy="874727"/>
          </a:xfrm>
          <a:prstGeom prst="rect">
            <a:avLst/>
          </a:prstGeom>
        </p:spPr>
        <p:txBody>
          <a:bodyPr wrap="square" lIns="0" tIns="0" rIns="0" bIns="0" rtlCol="0" anchor="t">
            <a:spAutoFit/>
          </a:bodyPr>
          <a:lstStyle/>
          <a:p>
            <a:pPr algn="l">
              <a:lnSpc>
                <a:spcPts val="7852"/>
              </a:lnSpc>
            </a:pPr>
            <a:r>
              <a:rPr lang="en-US" sz="3200" b="1" dirty="0">
                <a:solidFill>
                  <a:srgbClr val="000000"/>
                </a:solidFill>
                <a:latin typeface="Poppins Bold"/>
                <a:ea typeface="Poppins Bold"/>
                <a:cs typeface="Poppins Bold"/>
                <a:sym typeface="Poppins Bold"/>
              </a:rPr>
              <a:t>EXITED VS GENDER</a:t>
            </a:r>
          </a:p>
        </p:txBody>
      </p:sp>
      <p:sp>
        <p:nvSpPr>
          <p:cNvPr id="14" name="TextBox 14"/>
          <p:cNvSpPr txBox="1"/>
          <p:nvPr/>
        </p:nvSpPr>
        <p:spPr>
          <a:xfrm>
            <a:off x="8307753" y="7469050"/>
            <a:ext cx="9889986" cy="2703625"/>
          </a:xfrm>
          <a:prstGeom prst="rect">
            <a:avLst/>
          </a:prstGeom>
        </p:spPr>
        <p:txBody>
          <a:bodyPr wrap="square" lIns="0" tIns="0" rIns="0" bIns="0" rtlCol="0" anchor="t">
            <a:spAutoFit/>
          </a:bodyPr>
          <a:lstStyle/>
          <a:p>
            <a:pPr algn="l">
              <a:lnSpc>
                <a:spcPct val="150000"/>
              </a:lnSpc>
              <a:spcBef>
                <a:spcPct val="0"/>
              </a:spcBef>
            </a:pPr>
            <a:r>
              <a:rPr lang="en-US" sz="2400" dirty="0">
                <a:solidFill>
                  <a:srgbClr val="000000"/>
                </a:solidFill>
                <a:latin typeface="Times New Roman" panose="02020603050405020304" pitchFamily="18" charset="0"/>
                <a:cs typeface="Times New Roman" panose="02020603050405020304" pitchFamily="18" charset="0"/>
                <a:sym typeface="Canva Sans"/>
              </a:rPr>
              <a:t>Nous avons </a:t>
            </a:r>
            <a:r>
              <a:rPr lang="fr-FR" sz="2400" dirty="0">
                <a:latin typeface="Times New Roman" panose="02020603050405020304" pitchFamily="18" charset="0"/>
                <a:cs typeface="Times New Roman" panose="02020603050405020304" pitchFamily="18" charset="0"/>
              </a:rPr>
              <a:t>obtenue un diagramme à barres empilées montrant clairement la répartition des pourcentages pour chaque sexe, distinguant ceux qui restent et ceux qui partent.et </a:t>
            </a:r>
            <a:r>
              <a:rPr lang="en-US" sz="2400" dirty="0">
                <a:solidFill>
                  <a:srgbClr val="000000"/>
                </a:solidFill>
                <a:latin typeface="Times New Roman" panose="02020603050405020304" pitchFamily="18" charset="0"/>
                <a:cs typeface="Times New Roman" panose="02020603050405020304" pitchFamily="18" charset="0"/>
                <a:sym typeface="Canva Sans"/>
              </a:rPr>
              <a:t>nous constatons chez les femmes  40% des femmes restent contre 14% des femmes qui partent et chez les hommes nous constatons 35% des hommes qui restent contre 10,41 des hommes qui partent</a:t>
            </a:r>
            <a:endParaRPr lang="en-US" sz="2400" dirty="0">
              <a:solidFill>
                <a:srgbClr val="000000"/>
              </a:solidFill>
              <a:latin typeface="Times New Roman" panose="02020603050405020304" pitchFamily="18" charset="0"/>
              <a:ea typeface="Canva Sans"/>
              <a:cs typeface="Times New Roman" panose="02020603050405020304" pitchFamily="18" charset="0"/>
              <a:sym typeface="Canva Sans"/>
            </a:endParaRPr>
          </a:p>
        </p:txBody>
      </p:sp>
      <p:sp>
        <p:nvSpPr>
          <p:cNvPr id="18" name="AutoShape 18"/>
          <p:cNvSpPr/>
          <p:nvPr/>
        </p:nvSpPr>
        <p:spPr>
          <a:xfrm>
            <a:off x="6896273" y="1212403"/>
            <a:ext cx="32637" cy="8690132"/>
          </a:xfrm>
          <a:prstGeom prst="line">
            <a:avLst/>
          </a:prstGeom>
          <a:ln w="28575" cap="flat">
            <a:solidFill>
              <a:srgbClr val="000000"/>
            </a:solidFill>
            <a:prstDash val="solid"/>
            <a:headEnd type="none" w="sm" len="sm"/>
            <a:tailEnd type="none" w="sm" len="sm"/>
          </a:ln>
        </p:spPr>
      </p:sp>
      <p:pic>
        <p:nvPicPr>
          <p:cNvPr id="31" name="Image 30">
            <a:extLst>
              <a:ext uri="{FF2B5EF4-FFF2-40B4-BE49-F238E27FC236}">
                <a16:creationId xmlns:a16="http://schemas.microsoft.com/office/drawing/2014/main" id="{409E425A-649F-CB2C-F0F5-42786830AC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75480" y="1401872"/>
            <a:ext cx="4267194" cy="4401100"/>
          </a:xfrm>
          <a:prstGeom prst="rect">
            <a:avLst/>
          </a:prstGeom>
          <a:noFill/>
          <a:ln>
            <a:noFill/>
          </a:ln>
        </p:spPr>
      </p:pic>
      <p:pic>
        <p:nvPicPr>
          <p:cNvPr id="40" name="Image 39">
            <a:extLst>
              <a:ext uri="{FF2B5EF4-FFF2-40B4-BE49-F238E27FC236}">
                <a16:creationId xmlns:a16="http://schemas.microsoft.com/office/drawing/2014/main" id="{B5EB04F3-2AB5-C162-7D46-31DBEB8BF021}"/>
              </a:ext>
            </a:extLst>
          </p:cNvPr>
          <p:cNvPicPr>
            <a:picLocks noChangeAspect="1"/>
          </p:cNvPicPr>
          <p:nvPr/>
        </p:nvPicPr>
        <p:blipFill>
          <a:blip r:embed="rId4"/>
          <a:stretch>
            <a:fillRect/>
          </a:stretch>
        </p:blipFill>
        <p:spPr>
          <a:xfrm>
            <a:off x="7361680" y="1382895"/>
            <a:ext cx="10463168" cy="5992999"/>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16836"/>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6250" r="-6250"/>
            </a:stretch>
          </a:blipFill>
        </p:spPr>
        <p:txBody>
          <a:bodyPr/>
          <a:lstStyle/>
          <a:p>
            <a:endParaRPr lang="en-US" dirty="0"/>
          </a:p>
        </p:txBody>
      </p:sp>
      <p:sp>
        <p:nvSpPr>
          <p:cNvPr id="13" name="AutoShape 13"/>
          <p:cNvSpPr/>
          <p:nvPr/>
        </p:nvSpPr>
        <p:spPr>
          <a:xfrm>
            <a:off x="7467600" y="1546713"/>
            <a:ext cx="0" cy="7811490"/>
          </a:xfrm>
          <a:prstGeom prst="line">
            <a:avLst/>
          </a:prstGeom>
          <a:ln w="28575" cap="flat">
            <a:solidFill>
              <a:srgbClr val="000000"/>
            </a:solidFill>
            <a:prstDash val="solid"/>
            <a:headEnd type="none" w="sm" len="sm"/>
            <a:tailEnd type="none" w="sm" len="sm"/>
          </a:ln>
        </p:spPr>
      </p:sp>
      <p:sp>
        <p:nvSpPr>
          <p:cNvPr id="24" name="TextBox 24"/>
          <p:cNvSpPr txBox="1"/>
          <p:nvPr/>
        </p:nvSpPr>
        <p:spPr>
          <a:xfrm>
            <a:off x="833182" y="1167020"/>
            <a:ext cx="2268046" cy="379693"/>
          </a:xfrm>
          <a:prstGeom prst="rect">
            <a:avLst/>
          </a:prstGeom>
        </p:spPr>
        <p:txBody>
          <a:bodyPr lIns="0" tIns="0" rIns="0" bIns="0" rtlCol="0" anchor="t">
            <a:spAutoFit/>
          </a:bodyPr>
          <a:lstStyle/>
          <a:p>
            <a:pPr algn="l">
              <a:lnSpc>
                <a:spcPts val="3186"/>
              </a:lnSpc>
              <a:spcBef>
                <a:spcPct val="0"/>
              </a:spcBef>
            </a:pPr>
            <a:r>
              <a:rPr lang="en-US" sz="2276" dirty="0">
                <a:solidFill>
                  <a:srgbClr val="E22732"/>
                </a:solidFill>
                <a:latin typeface="Canva Sans"/>
                <a:ea typeface="Canva Sans"/>
                <a:cs typeface="Canva Sans"/>
                <a:sym typeface="Canva Sans"/>
              </a:rPr>
              <a:t>HasCrCard</a:t>
            </a:r>
          </a:p>
        </p:txBody>
      </p:sp>
      <p:sp>
        <p:nvSpPr>
          <p:cNvPr id="25" name="TextBox 25"/>
          <p:cNvSpPr txBox="1"/>
          <p:nvPr/>
        </p:nvSpPr>
        <p:spPr>
          <a:xfrm>
            <a:off x="9321083" y="1366173"/>
            <a:ext cx="7428446" cy="437171"/>
          </a:xfrm>
          <a:prstGeom prst="rect">
            <a:avLst/>
          </a:prstGeom>
        </p:spPr>
        <p:txBody>
          <a:bodyPr wrap="square" lIns="0" tIns="0" rIns="0" bIns="0" rtlCol="0" anchor="t">
            <a:spAutoFit/>
          </a:bodyPr>
          <a:lstStyle/>
          <a:p>
            <a:pPr algn="ctr">
              <a:lnSpc>
                <a:spcPts val="3489"/>
              </a:lnSpc>
              <a:spcBef>
                <a:spcPct val="0"/>
              </a:spcBef>
            </a:pPr>
            <a:r>
              <a:rPr lang="en-US" sz="2800" b="1" dirty="0">
                <a:solidFill>
                  <a:srgbClr val="000000"/>
                </a:solidFill>
                <a:latin typeface="Poppins Bold"/>
                <a:ea typeface="Poppins Bold"/>
                <a:cs typeface="Poppins Bold"/>
                <a:sym typeface="Poppins Bold"/>
              </a:rPr>
              <a:t>Impact des cartes de credit sur le churn</a:t>
            </a:r>
          </a:p>
        </p:txBody>
      </p:sp>
      <p:sp>
        <p:nvSpPr>
          <p:cNvPr id="26" name="TextBox 26"/>
          <p:cNvSpPr txBox="1"/>
          <p:nvPr/>
        </p:nvSpPr>
        <p:spPr>
          <a:xfrm>
            <a:off x="127577" y="7384748"/>
            <a:ext cx="5623025" cy="1595630"/>
          </a:xfrm>
          <a:prstGeom prst="rect">
            <a:avLst/>
          </a:prstGeom>
        </p:spPr>
        <p:txBody>
          <a:bodyPr wrap="square" lIns="0" tIns="0" rIns="0" bIns="0" rtlCol="0" anchor="t">
            <a:spAutoFit/>
          </a:bodyPr>
          <a:lstStyle/>
          <a:p>
            <a:pPr algn="ctr">
              <a:lnSpc>
                <a:spcPct val="150000"/>
              </a:lnSpc>
              <a:spcBef>
                <a:spcPct val="0"/>
              </a:spcBef>
            </a:pPr>
            <a:r>
              <a:rPr lang="en-US" sz="2400" dirty="0">
                <a:solidFill>
                  <a:srgbClr val="000000"/>
                </a:solidFill>
                <a:latin typeface="Times New Roman" panose="02020603050405020304" pitchFamily="18" charset="0"/>
                <a:ea typeface="Canva Sans"/>
                <a:cs typeface="Times New Roman" panose="02020603050405020304" pitchFamily="18" charset="0"/>
                <a:sym typeface="Canva Sans"/>
              </a:rPr>
              <a:t>Sur le graphique nous constatons 70,55% des clients qui possede une carte de credit contre 29,45% qui n’en possedent</a:t>
            </a:r>
          </a:p>
        </p:txBody>
      </p:sp>
      <p:sp>
        <p:nvSpPr>
          <p:cNvPr id="27" name="TextBox 27"/>
          <p:cNvSpPr txBox="1"/>
          <p:nvPr/>
        </p:nvSpPr>
        <p:spPr>
          <a:xfrm>
            <a:off x="5860944" y="-52607"/>
            <a:ext cx="8404936" cy="874727"/>
          </a:xfrm>
          <a:prstGeom prst="rect">
            <a:avLst/>
          </a:prstGeom>
        </p:spPr>
        <p:txBody>
          <a:bodyPr lIns="0" tIns="0" rIns="0" bIns="0" rtlCol="0" anchor="t">
            <a:spAutoFit/>
          </a:bodyPr>
          <a:lstStyle/>
          <a:p>
            <a:pPr algn="l">
              <a:lnSpc>
                <a:spcPts val="7852"/>
              </a:lnSpc>
            </a:pPr>
            <a:r>
              <a:rPr lang="en-US" sz="3200" b="1" dirty="0">
                <a:solidFill>
                  <a:srgbClr val="000000"/>
                </a:solidFill>
                <a:latin typeface="Poppins Bold"/>
                <a:ea typeface="Poppins Bold"/>
                <a:cs typeface="Poppins Bold"/>
                <a:sym typeface="Poppins Bold"/>
              </a:rPr>
              <a:t>EXITED VS HasCrCard </a:t>
            </a:r>
          </a:p>
        </p:txBody>
      </p:sp>
      <p:sp>
        <p:nvSpPr>
          <p:cNvPr id="28" name="TextBox 28"/>
          <p:cNvSpPr txBox="1"/>
          <p:nvPr/>
        </p:nvSpPr>
        <p:spPr>
          <a:xfrm>
            <a:off x="8250029" y="7384748"/>
            <a:ext cx="9580768" cy="3130537"/>
          </a:xfrm>
          <a:prstGeom prst="rect">
            <a:avLst/>
          </a:prstGeom>
        </p:spPr>
        <p:txBody>
          <a:bodyPr wrap="square" lIns="0" tIns="0" rIns="0" bIns="0" rtlCol="0" anchor="t">
            <a:spAutoFit/>
          </a:bodyPr>
          <a:lstStyle/>
          <a:p>
            <a:pPr algn="l">
              <a:lnSpc>
                <a:spcPct val="150000"/>
              </a:lnSpc>
              <a:spcBef>
                <a:spcPct val="0"/>
              </a:spcBef>
            </a:pPr>
            <a:r>
              <a:rPr lang="fr-FR" sz="2400" dirty="0">
                <a:latin typeface="Times New Roman" panose="02020603050405020304" pitchFamily="18" charset="0"/>
                <a:cs typeface="Times New Roman" panose="02020603050405020304" pitchFamily="18" charset="0"/>
              </a:rPr>
              <a:t>Les données montrent que la majorité des clients possèdent une carte de crédit (70,55 %) et leur pourcentage de churn est légèrement inférieur (20,18 %) à ceux sans carte (20,81 %). La différence dans les taux de churn entre les deux groupes est faible, suggérant que posséder une carte de crédit a un impact limité sur le churn.</a:t>
            </a:r>
          </a:p>
          <a:p>
            <a:pPr algn="l">
              <a:lnSpc>
                <a:spcPts val="3046"/>
              </a:lnSpc>
              <a:spcBef>
                <a:spcPct val="0"/>
              </a:spcBef>
            </a:pPr>
            <a:endParaRPr lang="en-US" sz="2176" dirty="0">
              <a:solidFill>
                <a:srgbClr val="000000"/>
              </a:solidFill>
              <a:latin typeface="Canva Sans"/>
              <a:ea typeface="Canva Sans"/>
              <a:cs typeface="Canva Sans"/>
              <a:sym typeface="Canva Sans"/>
            </a:endParaRPr>
          </a:p>
        </p:txBody>
      </p:sp>
      <p:pic>
        <p:nvPicPr>
          <p:cNvPr id="29" name="Image 28">
            <a:extLst>
              <a:ext uri="{FF2B5EF4-FFF2-40B4-BE49-F238E27FC236}">
                <a16:creationId xmlns:a16="http://schemas.microsoft.com/office/drawing/2014/main" id="{B1A589AD-4B87-9091-936F-4983EED0ED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295157" y="1996983"/>
            <a:ext cx="5599420" cy="5472664"/>
          </a:xfrm>
          <a:prstGeom prst="rect">
            <a:avLst/>
          </a:prstGeom>
          <a:noFill/>
          <a:ln>
            <a:noFill/>
          </a:ln>
        </p:spPr>
      </p:pic>
      <p:pic>
        <p:nvPicPr>
          <p:cNvPr id="31" name="Image 30">
            <a:extLst>
              <a:ext uri="{FF2B5EF4-FFF2-40B4-BE49-F238E27FC236}">
                <a16:creationId xmlns:a16="http://schemas.microsoft.com/office/drawing/2014/main" id="{D3FD045D-9807-3E09-8A4E-E5997B1E9F15}"/>
              </a:ext>
            </a:extLst>
          </p:cNvPr>
          <p:cNvPicPr>
            <a:picLocks noChangeAspect="1"/>
          </p:cNvPicPr>
          <p:nvPr/>
        </p:nvPicPr>
        <p:blipFill>
          <a:blip r:embed="rId4"/>
          <a:stretch>
            <a:fillRect/>
          </a:stretch>
        </p:blipFill>
        <p:spPr>
          <a:xfrm>
            <a:off x="7955738" y="2145327"/>
            <a:ext cx="9036862" cy="4780267"/>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45209"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3"/>
            <a:stretch>
              <a:fillRect l="-6250" r="-6250"/>
            </a:stretch>
          </a:blipFill>
        </p:spPr>
        <p:txBody>
          <a:bodyPr/>
          <a:lstStyle/>
          <a:p>
            <a:endParaRPr lang="en-US" sz="1800" b="1" dirty="0">
              <a:solidFill>
                <a:srgbClr val="000000"/>
              </a:solidFill>
              <a:latin typeface="Poppins Bold"/>
              <a:ea typeface="Poppins Bold"/>
              <a:cs typeface="Poppins Bold"/>
              <a:sym typeface="Poppins Bold"/>
            </a:endParaRPr>
          </a:p>
          <a:p>
            <a:endParaRPr lang="en-US" dirty="0"/>
          </a:p>
        </p:txBody>
      </p:sp>
      <p:sp>
        <p:nvSpPr>
          <p:cNvPr id="17" name="AutoShape 17"/>
          <p:cNvSpPr/>
          <p:nvPr/>
        </p:nvSpPr>
        <p:spPr>
          <a:xfrm>
            <a:off x="9083423" y="887422"/>
            <a:ext cx="68205" cy="5844041"/>
          </a:xfrm>
          <a:prstGeom prst="line">
            <a:avLst/>
          </a:prstGeom>
          <a:ln w="28575" cap="flat">
            <a:solidFill>
              <a:srgbClr val="000000"/>
            </a:solidFill>
            <a:prstDash val="solid"/>
            <a:headEnd type="none" w="sm" len="sm"/>
            <a:tailEnd type="none" w="sm" len="sm"/>
          </a:ln>
        </p:spPr>
      </p:sp>
      <p:sp>
        <p:nvSpPr>
          <p:cNvPr id="22" name="TextBox 22"/>
          <p:cNvSpPr txBox="1"/>
          <p:nvPr/>
        </p:nvSpPr>
        <p:spPr>
          <a:xfrm>
            <a:off x="668547" y="1423015"/>
            <a:ext cx="2686605" cy="387222"/>
          </a:xfrm>
          <a:prstGeom prst="rect">
            <a:avLst/>
          </a:prstGeom>
        </p:spPr>
        <p:txBody>
          <a:bodyPr wrap="square" lIns="0" tIns="0" rIns="0" bIns="0" rtlCol="0" anchor="t">
            <a:spAutoFit/>
          </a:bodyPr>
          <a:lstStyle/>
          <a:p>
            <a:pPr algn="l">
              <a:lnSpc>
                <a:spcPts val="3186"/>
              </a:lnSpc>
              <a:spcBef>
                <a:spcPct val="0"/>
              </a:spcBef>
            </a:pPr>
            <a:r>
              <a:rPr lang="en-US" sz="2400" dirty="0">
                <a:solidFill>
                  <a:srgbClr val="E22732"/>
                </a:solidFill>
                <a:latin typeface="Canva Sans"/>
                <a:ea typeface="Canva Sans"/>
                <a:cs typeface="Canva Sans"/>
                <a:sym typeface="Canva Sans"/>
              </a:rPr>
              <a:t>EstimatedSalary</a:t>
            </a:r>
          </a:p>
        </p:txBody>
      </p:sp>
      <p:sp>
        <p:nvSpPr>
          <p:cNvPr id="23" name="TextBox 23"/>
          <p:cNvSpPr txBox="1"/>
          <p:nvPr/>
        </p:nvSpPr>
        <p:spPr>
          <a:xfrm>
            <a:off x="80047" y="759781"/>
            <a:ext cx="5180429" cy="426079"/>
          </a:xfrm>
          <a:prstGeom prst="rect">
            <a:avLst/>
          </a:prstGeom>
        </p:spPr>
        <p:txBody>
          <a:bodyPr wrap="square" lIns="0" tIns="0" rIns="0" bIns="0" rtlCol="0" anchor="t">
            <a:spAutoFit/>
          </a:bodyPr>
          <a:lstStyle/>
          <a:p>
            <a:pPr algn="ctr">
              <a:lnSpc>
                <a:spcPts val="3489"/>
              </a:lnSpc>
              <a:spcBef>
                <a:spcPct val="0"/>
              </a:spcBef>
            </a:pPr>
            <a:r>
              <a:rPr lang="en-US" sz="2492" b="1" dirty="0">
                <a:solidFill>
                  <a:srgbClr val="000000"/>
                </a:solidFill>
                <a:latin typeface="Poppins Bold"/>
                <a:ea typeface="Poppins Bold"/>
                <a:cs typeface="Poppins Bold"/>
                <a:sym typeface="Poppins Bold"/>
              </a:rPr>
              <a:t>EXITED VS EstimatedSalary</a:t>
            </a:r>
          </a:p>
        </p:txBody>
      </p:sp>
      <p:sp>
        <p:nvSpPr>
          <p:cNvPr id="24" name="TextBox 24"/>
          <p:cNvSpPr txBox="1"/>
          <p:nvPr/>
        </p:nvSpPr>
        <p:spPr>
          <a:xfrm>
            <a:off x="809198" y="8822570"/>
            <a:ext cx="5419105" cy="491609"/>
          </a:xfrm>
          <a:prstGeom prst="rect">
            <a:avLst/>
          </a:prstGeom>
        </p:spPr>
        <p:txBody>
          <a:bodyPr wrap="square" lIns="0" tIns="0" rIns="0" bIns="0" rtlCol="0" anchor="t">
            <a:spAutoFit/>
          </a:bodyPr>
          <a:lstStyle/>
          <a:p>
            <a:pPr algn="ctr">
              <a:lnSpc>
                <a:spcPct val="150000"/>
              </a:lnSpc>
              <a:spcBef>
                <a:spcPct val="0"/>
              </a:spcBef>
            </a:pPr>
            <a:r>
              <a:rPr lang="fr-CM" sz="2400" dirty="0">
                <a:effectLst/>
                <a:latin typeface="Bahnschrift" panose="020B0502040204020203" pitchFamily="34" charset="0"/>
                <a:ea typeface="Calibri" panose="020F0502020204030204" pitchFamily="34" charset="0"/>
                <a:cs typeface="Arial" panose="020B0604020202020204" pitchFamily="34" charset="0"/>
              </a:rPr>
              <a:t> </a:t>
            </a:r>
            <a:endParaRPr lang="en-US" sz="2400" dirty="0">
              <a:solidFill>
                <a:srgbClr val="000000"/>
              </a:solidFill>
              <a:latin typeface="Canva Sans"/>
              <a:ea typeface="Canva Sans"/>
              <a:cs typeface="Canva Sans"/>
              <a:sym typeface="Canva Sans"/>
            </a:endParaRPr>
          </a:p>
        </p:txBody>
      </p:sp>
      <p:sp>
        <p:nvSpPr>
          <p:cNvPr id="25" name="TextBox 25"/>
          <p:cNvSpPr txBox="1"/>
          <p:nvPr/>
        </p:nvSpPr>
        <p:spPr>
          <a:xfrm>
            <a:off x="4602924" y="-207798"/>
            <a:ext cx="9113075" cy="887422"/>
          </a:xfrm>
          <a:prstGeom prst="rect">
            <a:avLst/>
          </a:prstGeom>
        </p:spPr>
        <p:txBody>
          <a:bodyPr wrap="square" lIns="0" tIns="0" rIns="0" bIns="0" rtlCol="0" anchor="t">
            <a:spAutoFit/>
          </a:bodyPr>
          <a:lstStyle/>
          <a:p>
            <a:pPr algn="l">
              <a:lnSpc>
                <a:spcPts val="7852"/>
              </a:lnSpc>
            </a:pPr>
            <a:r>
              <a:rPr lang="en-US" sz="3600" b="1" dirty="0"/>
              <a:t>Data Base Description: Descriptive Statistics (2)</a:t>
            </a:r>
            <a:endParaRPr lang="en-US" sz="3600" b="1" dirty="0">
              <a:solidFill>
                <a:srgbClr val="000000"/>
              </a:solidFill>
              <a:latin typeface="Poppins Bold"/>
              <a:ea typeface="Poppins Bold"/>
              <a:cs typeface="Poppins Bold"/>
              <a:sym typeface="Poppins Bold"/>
            </a:endParaRPr>
          </a:p>
        </p:txBody>
      </p:sp>
      <p:pic>
        <p:nvPicPr>
          <p:cNvPr id="3" name="Image 2">
            <a:extLst>
              <a:ext uri="{FF2B5EF4-FFF2-40B4-BE49-F238E27FC236}">
                <a16:creationId xmlns:a16="http://schemas.microsoft.com/office/drawing/2014/main" id="{92B5E011-4B5F-C05D-4F38-19E85A7350CA}"/>
              </a:ext>
            </a:extLst>
          </p:cNvPr>
          <p:cNvPicPr>
            <a:picLocks noChangeAspect="1"/>
          </p:cNvPicPr>
          <p:nvPr/>
        </p:nvPicPr>
        <p:blipFill>
          <a:blip r:embed="rId4"/>
          <a:stretch>
            <a:fillRect/>
          </a:stretch>
        </p:blipFill>
        <p:spPr>
          <a:xfrm>
            <a:off x="243831" y="2113219"/>
            <a:ext cx="8709176" cy="4072501"/>
          </a:xfrm>
          <a:prstGeom prst="rect">
            <a:avLst/>
          </a:prstGeom>
        </p:spPr>
      </p:pic>
      <p:sp>
        <p:nvSpPr>
          <p:cNvPr id="8" name="Rectangle 2">
            <a:extLst>
              <a:ext uri="{FF2B5EF4-FFF2-40B4-BE49-F238E27FC236}">
                <a16:creationId xmlns:a16="http://schemas.microsoft.com/office/drawing/2014/main" id="{56C8274D-419A-DB42-9C05-FEAE3E8731FC}"/>
              </a:ext>
            </a:extLst>
          </p:cNvPr>
          <p:cNvSpPr>
            <a:spLocks noChangeArrowheads="1"/>
          </p:cNvSpPr>
          <p:nvPr/>
        </p:nvSpPr>
        <p:spPr bwMode="auto">
          <a:xfrm>
            <a:off x="643147" y="6731463"/>
            <a:ext cx="16697221" cy="3985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lnSpc>
                <a:spcPct val="150000"/>
              </a:lnSpc>
              <a:spcBef>
                <a:spcPct val="0"/>
              </a:spcBef>
              <a:spcAft>
                <a:spcPct val="0"/>
              </a:spcAft>
            </a:pPr>
            <a:r>
              <a:rPr lang="fr-FR" sz="2400" dirty="0"/>
              <a:t>(</a:t>
            </a:r>
            <a:r>
              <a:rPr lang="fr-FR" sz="2400" dirty="0">
                <a:effectLst/>
                <a:latin typeface="Times New Roman" panose="02020603050405020304" pitchFamily="18" charset="0"/>
                <a:ea typeface="Times New Roman" panose="02020603050405020304" pitchFamily="18" charset="0"/>
                <a:cs typeface="Times New Roman" panose="02020603050405020304" pitchFamily="18" charset="0"/>
              </a:rPr>
              <a:t>Le boxplot et la courbe de densité t montre la distribution du salaire estimé ("EstimatedSalary") pour les clients qui ont quitté la banque (Exited = 1) et ceux qui ne l'ont pas fait (Exited = 0). On peut observer que les salaires estimés moyens sont similaires pour les deux groupes, bien que l'écart interquartile soit légèrement plus large pour les clients qui ont quitté la banque. Cela suggère qu'il n'y a pas de différence significative dans la distribution du salaire estimé entre les clients qui ont quitté la banque et ceux qui sont restés. En conclusion, le boxplot suggère que le salaire estimé n'est pas un facteur déterminant pour la prédiction de la churn. La variable "EstimatedSalary" ne semble pas être un bon prédicteur de la churn.</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4" name="Rectangle 2">
            <a:extLst>
              <a:ext uri="{FF2B5EF4-FFF2-40B4-BE49-F238E27FC236}">
                <a16:creationId xmlns:a16="http://schemas.microsoft.com/office/drawing/2014/main" id="{59B8FFCF-87F2-9E3E-80B2-66157A19C40E}"/>
              </a:ext>
            </a:extLst>
          </p:cNvPr>
          <p:cNvSpPr>
            <a:spLocks noChangeArrowheads="1"/>
          </p:cNvSpPr>
          <p:nvPr/>
        </p:nvSpPr>
        <p:spPr bwMode="auto">
          <a:xfrm>
            <a:off x="0" y="-55700"/>
            <a:ext cx="18288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025" name="Image 55">
            <a:extLst>
              <a:ext uri="{FF2B5EF4-FFF2-40B4-BE49-F238E27FC236}">
                <a16:creationId xmlns:a16="http://schemas.microsoft.com/office/drawing/2014/main" id="{C58E8C29-1DE8-132A-19F8-1A7E3E143BB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328268" y="1810237"/>
            <a:ext cx="4387731" cy="4375483"/>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4284F25D-20D6-4406-51F7-AE89EC19C702}"/>
              </a:ext>
            </a:extLst>
          </p:cNvPr>
          <p:cNvSpPr>
            <a:spLocks noChangeArrowheads="1"/>
          </p:cNvSpPr>
          <p:nvPr/>
        </p:nvSpPr>
        <p:spPr bwMode="auto">
          <a:xfrm>
            <a:off x="304800" y="428770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6" name="Image 5">
            <a:extLst>
              <a:ext uri="{FF2B5EF4-FFF2-40B4-BE49-F238E27FC236}">
                <a16:creationId xmlns:a16="http://schemas.microsoft.com/office/drawing/2014/main" id="{E82ED575-0527-9D9A-6D19-2A7FB59F6A6D}"/>
              </a:ext>
            </a:extLst>
          </p:cNvPr>
          <p:cNvPicPr>
            <a:picLocks noChangeAspect="1"/>
          </p:cNvPicPr>
          <p:nvPr/>
        </p:nvPicPr>
        <p:blipFill>
          <a:blip r:embed="rId6"/>
          <a:stretch>
            <a:fillRect/>
          </a:stretch>
        </p:blipFill>
        <p:spPr>
          <a:xfrm>
            <a:off x="14061587" y="1867235"/>
            <a:ext cx="3982582" cy="426148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5862" y="-8401"/>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3"/>
            <a:stretch>
              <a:fillRect l="-6250" r="-6250"/>
            </a:stretch>
          </a:blipFill>
        </p:spPr>
        <p:txBody>
          <a:bodyPr/>
          <a:lstStyle/>
          <a:p>
            <a:endParaRPr lang="en-US" dirty="0"/>
          </a:p>
        </p:txBody>
      </p:sp>
      <p:sp>
        <p:nvSpPr>
          <p:cNvPr id="8" name="AutoShape 8"/>
          <p:cNvSpPr/>
          <p:nvPr/>
        </p:nvSpPr>
        <p:spPr>
          <a:xfrm>
            <a:off x="8010904" y="1038953"/>
            <a:ext cx="12280" cy="6009919"/>
          </a:xfrm>
          <a:prstGeom prst="line">
            <a:avLst/>
          </a:prstGeom>
          <a:ln w="28575" cap="flat">
            <a:solidFill>
              <a:srgbClr val="000000"/>
            </a:solidFill>
            <a:prstDash val="solid"/>
            <a:headEnd type="none" w="sm" len="sm"/>
            <a:tailEnd type="none" w="sm" len="sm"/>
          </a:ln>
        </p:spPr>
      </p:sp>
      <p:sp>
        <p:nvSpPr>
          <p:cNvPr id="22" name="TextBox 22"/>
          <p:cNvSpPr txBox="1"/>
          <p:nvPr/>
        </p:nvSpPr>
        <p:spPr>
          <a:xfrm>
            <a:off x="685800" y="1072903"/>
            <a:ext cx="2268046" cy="410369"/>
          </a:xfrm>
          <a:prstGeom prst="rect">
            <a:avLst/>
          </a:prstGeom>
        </p:spPr>
        <p:txBody>
          <a:bodyPr lIns="0" tIns="0" rIns="0" bIns="0" rtlCol="0" anchor="t">
            <a:spAutoFit/>
          </a:bodyPr>
          <a:lstStyle/>
          <a:p>
            <a:pPr algn="l">
              <a:lnSpc>
                <a:spcPts val="3186"/>
              </a:lnSpc>
              <a:spcBef>
                <a:spcPct val="0"/>
              </a:spcBef>
            </a:pPr>
            <a:r>
              <a:rPr lang="en-US" sz="3200" dirty="0">
                <a:solidFill>
                  <a:srgbClr val="E22732"/>
                </a:solidFill>
                <a:latin typeface="Times New Roman" panose="02020603050405020304" pitchFamily="18" charset="0"/>
                <a:ea typeface="Canva Sans"/>
                <a:cs typeface="Times New Roman" panose="02020603050405020304" pitchFamily="18" charset="0"/>
                <a:sym typeface="Canva Sans"/>
              </a:rPr>
              <a:t>Age</a:t>
            </a:r>
          </a:p>
        </p:txBody>
      </p:sp>
      <p:sp>
        <p:nvSpPr>
          <p:cNvPr id="23" name="TextBox 23"/>
          <p:cNvSpPr txBox="1"/>
          <p:nvPr/>
        </p:nvSpPr>
        <p:spPr>
          <a:xfrm>
            <a:off x="8190684" y="878399"/>
            <a:ext cx="9923954" cy="426079"/>
          </a:xfrm>
          <a:prstGeom prst="rect">
            <a:avLst/>
          </a:prstGeom>
        </p:spPr>
        <p:txBody>
          <a:bodyPr wrap="square" lIns="0" tIns="0" rIns="0" bIns="0" rtlCol="0" anchor="t">
            <a:spAutoFit/>
          </a:bodyPr>
          <a:lstStyle/>
          <a:p>
            <a:pPr algn="ctr">
              <a:lnSpc>
                <a:spcPts val="3489"/>
              </a:lnSpc>
              <a:spcBef>
                <a:spcPct val="0"/>
              </a:spcBef>
            </a:pPr>
            <a:r>
              <a:rPr lang="en-US" sz="2800" b="1" dirty="0">
                <a:solidFill>
                  <a:srgbClr val="000000"/>
                </a:solidFill>
                <a:latin typeface="Times New Roman" panose="02020603050405020304" pitchFamily="18" charset="0"/>
                <a:ea typeface="Poppins Bold"/>
                <a:cs typeface="Times New Roman" panose="02020603050405020304" pitchFamily="18" charset="0"/>
                <a:sym typeface="Poppins Bold"/>
              </a:rPr>
              <a:t>Repartition des clients par tranche d’Age et statut d’Exited </a:t>
            </a:r>
          </a:p>
        </p:txBody>
      </p:sp>
      <p:sp>
        <p:nvSpPr>
          <p:cNvPr id="25" name="TextBox 25"/>
          <p:cNvSpPr txBox="1"/>
          <p:nvPr/>
        </p:nvSpPr>
        <p:spPr>
          <a:xfrm>
            <a:off x="4894256" y="-253846"/>
            <a:ext cx="8487763" cy="889090"/>
          </a:xfrm>
          <a:prstGeom prst="rect">
            <a:avLst/>
          </a:prstGeom>
        </p:spPr>
        <p:txBody>
          <a:bodyPr lIns="0" tIns="0" rIns="0" bIns="0" rtlCol="0" anchor="t">
            <a:spAutoFit/>
          </a:bodyPr>
          <a:lstStyle/>
          <a:p>
            <a:pPr algn="l">
              <a:lnSpc>
                <a:spcPts val="7852"/>
              </a:lnSpc>
            </a:pPr>
            <a:r>
              <a:rPr lang="en-US" sz="3600" b="1" dirty="0">
                <a:solidFill>
                  <a:srgbClr val="000000"/>
                </a:solidFill>
                <a:latin typeface="Poppins Bold"/>
                <a:ea typeface="Poppins Bold"/>
                <a:cs typeface="Poppins Bold"/>
                <a:sym typeface="Poppins Bold"/>
              </a:rPr>
              <a:t>EXITED VS AGE</a:t>
            </a:r>
          </a:p>
        </p:txBody>
      </p:sp>
      <p:pic>
        <p:nvPicPr>
          <p:cNvPr id="40" name="Image 39">
            <a:extLst>
              <a:ext uri="{FF2B5EF4-FFF2-40B4-BE49-F238E27FC236}">
                <a16:creationId xmlns:a16="http://schemas.microsoft.com/office/drawing/2014/main" id="{7F4D535E-FDE1-D501-B6C5-61E63FFB982A}"/>
              </a:ext>
            </a:extLst>
          </p:cNvPr>
          <p:cNvPicPr>
            <a:picLocks noChangeAspect="1"/>
          </p:cNvPicPr>
          <p:nvPr/>
        </p:nvPicPr>
        <p:blipFill>
          <a:blip r:embed="rId4"/>
          <a:stretch>
            <a:fillRect/>
          </a:stretch>
        </p:blipFill>
        <p:spPr>
          <a:xfrm>
            <a:off x="0" y="2176533"/>
            <a:ext cx="7543797" cy="3873500"/>
          </a:xfrm>
          <a:prstGeom prst="rect">
            <a:avLst/>
          </a:prstGeom>
        </p:spPr>
      </p:pic>
      <p:sp>
        <p:nvSpPr>
          <p:cNvPr id="44" name="Rectangle 2">
            <a:extLst>
              <a:ext uri="{FF2B5EF4-FFF2-40B4-BE49-F238E27FC236}">
                <a16:creationId xmlns:a16="http://schemas.microsoft.com/office/drawing/2014/main" id="{30526FD9-9BE3-EC4A-CB9B-0BC7D018494B}"/>
              </a:ext>
            </a:extLst>
          </p:cNvPr>
          <p:cNvSpPr>
            <a:spLocks noChangeArrowheads="1"/>
          </p:cNvSpPr>
          <p:nvPr/>
        </p:nvSpPr>
        <p:spPr bwMode="auto">
          <a:xfrm>
            <a:off x="160917" y="7363636"/>
            <a:ext cx="17580846" cy="2600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lang="fr-FR" sz="2800" dirty="0">
                <a:effectLst/>
                <a:latin typeface="Times New Roman" panose="02020603050405020304" pitchFamily="18" charset="0"/>
                <a:ea typeface="Times New Roman" panose="02020603050405020304" pitchFamily="18" charset="0"/>
              </a:rPr>
              <a:t>Le boxplot et la courbe de densité montre la distribution de l'âge des clients selon qu'ils ont quitté la banque ou non. On remarque que les clients qui ont quitté la banque (Exited = 1) ont un âge moyen légèrement plus élevé que ceux qui sont restés (Exited = 0) En résumé, le boxplot et la courbe de densité suggère que l'âge pourrait être un facteur à prendre en compte lors de l'analyse de la probabilité de départ des clients.</a:t>
            </a: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3" name="Image 2">
            <a:extLst>
              <a:ext uri="{FF2B5EF4-FFF2-40B4-BE49-F238E27FC236}">
                <a16:creationId xmlns:a16="http://schemas.microsoft.com/office/drawing/2014/main" id="{304205D1-DBF8-4869-3A3A-4B8F5FBC2955}"/>
              </a:ext>
            </a:extLst>
          </p:cNvPr>
          <p:cNvPicPr>
            <a:picLocks noChangeAspect="1"/>
          </p:cNvPicPr>
          <p:nvPr/>
        </p:nvPicPr>
        <p:blipFill>
          <a:blip r:embed="rId5"/>
          <a:stretch>
            <a:fillRect/>
          </a:stretch>
        </p:blipFill>
        <p:spPr>
          <a:xfrm>
            <a:off x="8490847" y="1682759"/>
            <a:ext cx="4310753" cy="4756142"/>
          </a:xfrm>
          <a:prstGeom prst="rect">
            <a:avLst/>
          </a:prstGeom>
        </p:spPr>
      </p:pic>
      <p:sp>
        <p:nvSpPr>
          <p:cNvPr id="5" name="Rectangle 2">
            <a:extLst>
              <a:ext uri="{FF2B5EF4-FFF2-40B4-BE49-F238E27FC236}">
                <a16:creationId xmlns:a16="http://schemas.microsoft.com/office/drawing/2014/main" id="{13AF7E00-1961-EFA9-0CD1-3FF7269E4338}"/>
              </a:ext>
            </a:extLst>
          </p:cNvPr>
          <p:cNvSpPr>
            <a:spLocks noChangeArrowheads="1"/>
          </p:cNvSpPr>
          <p:nvPr/>
        </p:nvSpPr>
        <p:spPr bwMode="auto">
          <a:xfrm>
            <a:off x="0" y="0"/>
            <a:ext cx="18288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2049" name="Image 7">
            <a:extLst>
              <a:ext uri="{FF2B5EF4-FFF2-40B4-BE49-F238E27FC236}">
                <a16:creationId xmlns:a16="http://schemas.microsoft.com/office/drawing/2014/main" id="{65847B3C-FD3F-EBEA-85B9-574BFB8E6E0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423255" y="1725677"/>
            <a:ext cx="4037633" cy="4756142"/>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3">
            <a:extLst>
              <a:ext uri="{FF2B5EF4-FFF2-40B4-BE49-F238E27FC236}">
                <a16:creationId xmlns:a16="http://schemas.microsoft.com/office/drawing/2014/main" id="{7447A924-8D85-821D-053F-C6BF62EF362C}"/>
              </a:ext>
            </a:extLst>
          </p:cNvPr>
          <p:cNvSpPr>
            <a:spLocks noChangeArrowheads="1"/>
          </p:cNvSpPr>
          <p:nvPr/>
        </p:nvSpPr>
        <p:spPr bwMode="auto">
          <a:xfrm>
            <a:off x="457200" y="438150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7585"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3"/>
            <a:stretch>
              <a:fillRect l="-6250" r="-6250"/>
            </a:stretch>
          </a:blipFill>
        </p:spPr>
        <p:txBody>
          <a:bodyPr/>
          <a:lstStyle/>
          <a:p>
            <a:endParaRPr lang="en-US" dirty="0"/>
          </a:p>
        </p:txBody>
      </p:sp>
      <p:sp>
        <p:nvSpPr>
          <p:cNvPr id="3" name="Freeform 3"/>
          <p:cNvSpPr/>
          <p:nvPr/>
        </p:nvSpPr>
        <p:spPr>
          <a:xfrm>
            <a:off x="1451938" y="1203382"/>
            <a:ext cx="566205" cy="563116"/>
          </a:xfrm>
          <a:custGeom>
            <a:avLst/>
            <a:gdLst/>
            <a:ahLst/>
            <a:cxnLst/>
            <a:rect l="l" t="t" r="r" b="b"/>
            <a:pathLst>
              <a:path w="566205" h="563116">
                <a:moveTo>
                  <a:pt x="0" y="0"/>
                </a:moveTo>
                <a:lnTo>
                  <a:pt x="566205" y="0"/>
                </a:lnTo>
                <a:lnTo>
                  <a:pt x="566205" y="563116"/>
                </a:lnTo>
                <a:lnTo>
                  <a:pt x="0" y="56311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8" name="AutoShape 8"/>
          <p:cNvSpPr/>
          <p:nvPr/>
        </p:nvSpPr>
        <p:spPr>
          <a:xfrm>
            <a:off x="8575499" y="758669"/>
            <a:ext cx="112384" cy="6495165"/>
          </a:xfrm>
          <a:prstGeom prst="line">
            <a:avLst/>
          </a:prstGeom>
          <a:ln w="28575" cap="flat">
            <a:solidFill>
              <a:srgbClr val="000000"/>
            </a:solidFill>
            <a:prstDash val="solid"/>
            <a:headEnd type="none" w="sm" len="sm"/>
            <a:tailEnd type="none" w="sm" len="sm"/>
          </a:ln>
        </p:spPr>
      </p:sp>
      <p:sp>
        <p:nvSpPr>
          <p:cNvPr id="18" name="TextBox 18"/>
          <p:cNvSpPr txBox="1"/>
          <p:nvPr/>
        </p:nvSpPr>
        <p:spPr>
          <a:xfrm>
            <a:off x="2167701" y="1276043"/>
            <a:ext cx="2268046" cy="410369"/>
          </a:xfrm>
          <a:prstGeom prst="rect">
            <a:avLst/>
          </a:prstGeom>
        </p:spPr>
        <p:txBody>
          <a:bodyPr lIns="0" tIns="0" rIns="0" bIns="0" rtlCol="0" anchor="t">
            <a:spAutoFit/>
          </a:bodyPr>
          <a:lstStyle/>
          <a:p>
            <a:pPr algn="l">
              <a:lnSpc>
                <a:spcPts val="3186"/>
              </a:lnSpc>
              <a:spcBef>
                <a:spcPct val="0"/>
              </a:spcBef>
            </a:pPr>
            <a:r>
              <a:rPr lang="en-US" sz="3200" dirty="0">
                <a:solidFill>
                  <a:srgbClr val="E22732"/>
                </a:solidFill>
                <a:latin typeface="Times New Roman" panose="02020603050405020304" pitchFamily="18" charset="0"/>
                <a:ea typeface="Canva Sans"/>
                <a:cs typeface="Times New Roman" panose="02020603050405020304" pitchFamily="18" charset="0"/>
                <a:sym typeface="Canva Sans"/>
              </a:rPr>
              <a:t>CreditScore</a:t>
            </a:r>
          </a:p>
        </p:txBody>
      </p:sp>
      <p:sp>
        <p:nvSpPr>
          <p:cNvPr id="21" name="TextBox 21"/>
          <p:cNvSpPr txBox="1"/>
          <p:nvPr/>
        </p:nvSpPr>
        <p:spPr>
          <a:xfrm>
            <a:off x="4075896" y="-116058"/>
            <a:ext cx="7925743" cy="874727"/>
          </a:xfrm>
          <a:prstGeom prst="rect">
            <a:avLst/>
          </a:prstGeom>
        </p:spPr>
        <p:txBody>
          <a:bodyPr lIns="0" tIns="0" rIns="0" bIns="0" rtlCol="0" anchor="t">
            <a:spAutoFit/>
          </a:bodyPr>
          <a:lstStyle/>
          <a:p>
            <a:pPr algn="l">
              <a:lnSpc>
                <a:spcPts val="7852"/>
              </a:lnSpc>
            </a:pPr>
            <a:r>
              <a:rPr lang="en-US" sz="3200" b="1" dirty="0">
                <a:solidFill>
                  <a:srgbClr val="000000"/>
                </a:solidFill>
                <a:latin typeface="Poppins Bold"/>
                <a:ea typeface="Poppins Bold"/>
                <a:cs typeface="Poppins Bold"/>
                <a:sym typeface="Poppins Bold"/>
              </a:rPr>
              <a:t>EXITED VS CreditScore</a:t>
            </a:r>
          </a:p>
        </p:txBody>
      </p:sp>
      <p:sp>
        <p:nvSpPr>
          <p:cNvPr id="25" name="TextBox 25"/>
          <p:cNvSpPr txBox="1"/>
          <p:nvPr/>
        </p:nvSpPr>
        <p:spPr>
          <a:xfrm>
            <a:off x="10064459" y="5436259"/>
            <a:ext cx="6496973" cy="360548"/>
          </a:xfrm>
          <a:prstGeom prst="rect">
            <a:avLst/>
          </a:prstGeom>
        </p:spPr>
        <p:txBody>
          <a:bodyPr lIns="0" tIns="0" rIns="0" bIns="0" rtlCol="0" anchor="t">
            <a:spAutoFit/>
          </a:bodyPr>
          <a:lstStyle/>
          <a:p>
            <a:pPr algn="l">
              <a:lnSpc>
                <a:spcPts val="3046"/>
              </a:lnSpc>
              <a:spcBef>
                <a:spcPct val="0"/>
              </a:spcBef>
            </a:pPr>
            <a:r>
              <a:rPr lang="en-US" sz="2176" dirty="0" err="1">
                <a:solidFill>
                  <a:srgbClr val="000000"/>
                </a:solidFill>
                <a:latin typeface="Canva Sans"/>
                <a:ea typeface="Canva Sans"/>
                <a:cs typeface="Canva Sans"/>
                <a:sym typeface="Canva Sans"/>
              </a:rPr>
              <a:t>i</a:t>
            </a:r>
            <a:r>
              <a:rPr lang="en-US" sz="2176" dirty="0">
                <a:solidFill>
                  <a:srgbClr val="000000"/>
                </a:solidFill>
                <a:latin typeface="Canva Sans"/>
                <a:ea typeface="Canva Sans"/>
                <a:cs typeface="Canva Sans"/>
                <a:sym typeface="Canva Sans"/>
              </a:rPr>
              <a:t>.</a:t>
            </a:r>
          </a:p>
        </p:txBody>
      </p:sp>
      <p:sp>
        <p:nvSpPr>
          <p:cNvPr id="28" name="TextBox 28"/>
          <p:cNvSpPr txBox="1"/>
          <p:nvPr/>
        </p:nvSpPr>
        <p:spPr>
          <a:xfrm>
            <a:off x="304800" y="7477015"/>
            <a:ext cx="18000785" cy="3257623"/>
          </a:xfrm>
          <a:prstGeom prst="rect">
            <a:avLst/>
          </a:prstGeom>
        </p:spPr>
        <p:txBody>
          <a:bodyPr wrap="square" lIns="0" tIns="0" rIns="0" bIns="0" rtlCol="0" anchor="t">
            <a:spAutoFit/>
          </a:bodyPr>
          <a:lstStyle/>
          <a:p>
            <a:pPr>
              <a:lnSpc>
                <a:spcPct val="150000"/>
              </a:lnSpc>
              <a:spcBef>
                <a:spcPct val="0"/>
              </a:spcBef>
            </a:pPr>
            <a:r>
              <a:rPr lang="fr-FR"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L'image montre un boxplot et une courbe de densité qui compare la distribution des scores de crédit ('CreditScore') pour les clients qui ont quitté la banque (Exited = 1) et ceux qui ne l'ont pas fait (Exited = 0). On peut observer que les scores de crédit moyens sont légèrement plus bas pour les clients qui ont quitté la banque, bien que l'écart interquartile soit similaire pour les deux groupes. Il y a aussi une valeur aberrante pour les clients qui ont quitté la banque, ce qui indique un score de crédit très bas. Cela suggère que le score de crédit pourrait être un facteur à prendre en compte dans la prédiction de la probabilité de départ des clients.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50000"/>
              </a:lnSpc>
              <a:spcBef>
                <a:spcPct val="0"/>
              </a:spcBef>
            </a:pPr>
            <a:r>
              <a:rPr lang="fr-FR" sz="2400" dirty="0">
                <a:latin typeface="Times New Roman" panose="02020603050405020304" pitchFamily="18" charset="0"/>
                <a:cs typeface="Times New Roman" panose="02020603050405020304" pitchFamily="18" charset="0"/>
              </a:rPr>
              <a:t> </a:t>
            </a:r>
            <a:endParaRPr lang="en-US" sz="2400" dirty="0">
              <a:solidFill>
                <a:srgbClr val="000000"/>
              </a:solidFill>
              <a:latin typeface="Times New Roman" panose="02020603050405020304" pitchFamily="18" charset="0"/>
              <a:ea typeface="Canva Sans"/>
              <a:cs typeface="Times New Roman" panose="02020603050405020304" pitchFamily="18" charset="0"/>
              <a:sym typeface="Canva Sans"/>
            </a:endParaRPr>
          </a:p>
        </p:txBody>
      </p:sp>
      <p:pic>
        <p:nvPicPr>
          <p:cNvPr id="40" name="Image 39">
            <a:extLst>
              <a:ext uri="{FF2B5EF4-FFF2-40B4-BE49-F238E27FC236}">
                <a16:creationId xmlns:a16="http://schemas.microsoft.com/office/drawing/2014/main" id="{6DACD1AD-BB5B-F376-1CA8-31CFB9F019B4}"/>
              </a:ext>
            </a:extLst>
          </p:cNvPr>
          <p:cNvPicPr>
            <a:picLocks noChangeAspect="1"/>
          </p:cNvPicPr>
          <p:nvPr/>
        </p:nvPicPr>
        <p:blipFill>
          <a:blip r:embed="rId6"/>
          <a:stretch>
            <a:fillRect/>
          </a:stretch>
        </p:blipFill>
        <p:spPr>
          <a:xfrm>
            <a:off x="493680" y="2078109"/>
            <a:ext cx="7700522" cy="4542097"/>
          </a:xfrm>
          <a:prstGeom prst="rect">
            <a:avLst/>
          </a:prstGeom>
        </p:spPr>
      </p:pic>
      <p:pic>
        <p:nvPicPr>
          <p:cNvPr id="4" name="Image 3">
            <a:extLst>
              <a:ext uri="{FF2B5EF4-FFF2-40B4-BE49-F238E27FC236}">
                <a16:creationId xmlns:a16="http://schemas.microsoft.com/office/drawing/2014/main" id="{24A0113A-E069-F79A-76AF-982A0F4B67F0}"/>
              </a:ext>
            </a:extLst>
          </p:cNvPr>
          <p:cNvPicPr>
            <a:picLocks noChangeAspect="1"/>
          </p:cNvPicPr>
          <p:nvPr/>
        </p:nvPicPr>
        <p:blipFill>
          <a:blip r:embed="rId7"/>
          <a:stretch>
            <a:fillRect/>
          </a:stretch>
        </p:blipFill>
        <p:spPr>
          <a:xfrm>
            <a:off x="8935350" y="1652422"/>
            <a:ext cx="4325223" cy="4481678"/>
          </a:xfrm>
          <a:prstGeom prst="rect">
            <a:avLst/>
          </a:prstGeom>
        </p:spPr>
      </p:pic>
      <p:pic>
        <p:nvPicPr>
          <p:cNvPr id="5" name="Image 4">
            <a:extLst>
              <a:ext uri="{FF2B5EF4-FFF2-40B4-BE49-F238E27FC236}">
                <a16:creationId xmlns:a16="http://schemas.microsoft.com/office/drawing/2014/main" id="{FB3746B9-C2B2-699B-20AB-3E77BBD0C72F}"/>
              </a:ext>
            </a:extLst>
          </p:cNvPr>
          <p:cNvPicPr>
            <a:picLocks noChangeAspect="1"/>
          </p:cNvPicPr>
          <p:nvPr/>
        </p:nvPicPr>
        <p:blipFill>
          <a:blip r:embed="rId8"/>
          <a:stretch>
            <a:fillRect/>
          </a:stretch>
        </p:blipFill>
        <p:spPr>
          <a:xfrm>
            <a:off x="13508040" y="1766498"/>
            <a:ext cx="4475160" cy="4367601"/>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égral">
  <a:themeElements>
    <a:clrScheme name="Inté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é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é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5554</TotalTime>
  <Words>1015</Words>
  <Application>Microsoft Office PowerPoint</Application>
  <PresentationFormat>Personnalisé</PresentationFormat>
  <Paragraphs>76</Paragraphs>
  <Slides>11</Slides>
  <Notes>5</Notes>
  <HiddenSlides>0</HiddenSlides>
  <MMClips>0</MMClips>
  <ScaleCrop>false</ScaleCrop>
  <HeadingPairs>
    <vt:vector size="6" baseType="variant">
      <vt:variant>
        <vt:lpstr>Polices utilisées</vt:lpstr>
      </vt:variant>
      <vt:variant>
        <vt:i4>9</vt:i4>
      </vt:variant>
      <vt:variant>
        <vt:lpstr>Thème</vt:lpstr>
      </vt:variant>
      <vt:variant>
        <vt:i4>1</vt:i4>
      </vt:variant>
      <vt:variant>
        <vt:lpstr>Titres des diapositives</vt:lpstr>
      </vt:variant>
      <vt:variant>
        <vt:i4>11</vt:i4>
      </vt:variant>
    </vt:vector>
  </HeadingPairs>
  <TitlesOfParts>
    <vt:vector size="21" baseType="lpstr">
      <vt:lpstr>Wingdings 3</vt:lpstr>
      <vt:lpstr>Tw Cen MT Condensed</vt:lpstr>
      <vt:lpstr>Calibri</vt:lpstr>
      <vt:lpstr>Tw Cen MT</vt:lpstr>
      <vt:lpstr>Times New Roman</vt:lpstr>
      <vt:lpstr>Poppins Bold</vt:lpstr>
      <vt:lpstr>Canva Sans</vt:lpstr>
      <vt:lpstr>Bahnschrift</vt:lpstr>
      <vt:lpstr>Canva Sans Bold</vt:lpstr>
      <vt:lpstr>Intégral</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Red Yellow Minimalist Brand Guideline Presentation</dc:title>
  <dc:creator>user</dc:creator>
  <cp:lastModifiedBy>user</cp:lastModifiedBy>
  <cp:revision>7</cp:revision>
  <dcterms:created xsi:type="dcterms:W3CDTF">2006-08-16T00:00:00Z</dcterms:created>
  <dcterms:modified xsi:type="dcterms:W3CDTF">2024-11-19T22:43:26Z</dcterms:modified>
  <dc:identifier>DAGWk2JFC3E</dc:identifier>
</cp:coreProperties>
</file>