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35"/>
  </p:notesMasterIdLst>
  <p:sldIdLst>
    <p:sldId id="256" r:id="rId2"/>
    <p:sldId id="284" r:id="rId3"/>
    <p:sldId id="257" r:id="rId4"/>
    <p:sldId id="258" r:id="rId5"/>
    <p:sldId id="261" r:id="rId6"/>
    <p:sldId id="259" r:id="rId7"/>
    <p:sldId id="260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85" r:id="rId19"/>
    <p:sldId id="286" r:id="rId20"/>
    <p:sldId id="287" r:id="rId21"/>
    <p:sldId id="272" r:id="rId22"/>
    <p:sldId id="283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8" r:id="rId33"/>
    <p:sldId id="282" r:id="rId3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98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C4816-6EBE-4408-8223-1C554A14D03A}" type="datetimeFigureOut">
              <a:rPr lang="fr-FR" smtClean="0"/>
              <a:t>09/12/2024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46ED9-7744-487D-954F-A2856293F9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28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46ED9-7744-487D-954F-A2856293F9B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118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46ED9-7744-487D-954F-A2856293F9B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356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46ED9-7744-487D-954F-A2856293F9B1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276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46ED9-7744-487D-954F-A2856293F9B1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6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December 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December 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409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December 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December 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3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December 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5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December 9,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03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December 9,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213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December 9,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304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December 9,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4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December 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December 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0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December 9,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‹N°›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353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../../Downloads/Data_Warehouse_Project_Report%20(3).docx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63AFA1E-0610-C856-6508-94FC70F10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87842"/>
            <a:ext cx="7315199" cy="2807540"/>
          </a:xfrm>
        </p:spPr>
        <p:txBody>
          <a:bodyPr>
            <a:normAutofit/>
          </a:bodyPr>
          <a:lstStyle/>
          <a:p>
            <a:r>
              <a:rPr lang="fr-FR" dirty="0"/>
              <a:t>Entrepôt de données pour l'analyse des CONSULTATIONS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1BBC6A-9249-3EFD-D74B-B82CD7AF9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9184" y="5256712"/>
            <a:ext cx="4575785" cy="1243148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/>
              <a:t>Encadré par: Mme </a:t>
            </a:r>
            <a:r>
              <a:rPr lang="fr-FR" dirty="0" err="1"/>
              <a:t>Senda</a:t>
            </a:r>
            <a:r>
              <a:rPr lang="fr-FR" dirty="0"/>
              <a:t> Bouaziz</a:t>
            </a:r>
          </a:p>
          <a:p>
            <a:pPr algn="l"/>
            <a:r>
              <a:rPr lang="fr-FR" dirty="0"/>
              <a:t>                 Mr Ali Salem</a:t>
            </a:r>
          </a:p>
          <a:p>
            <a:r>
              <a:rPr lang="fr-FR" dirty="0"/>
              <a:t>     </a:t>
            </a:r>
          </a:p>
          <a:p>
            <a:endParaRPr lang="fr-FR" dirty="0"/>
          </a:p>
        </p:txBody>
      </p:sp>
      <p:pic>
        <p:nvPicPr>
          <p:cNvPr id="4" name="Picture 3" descr="Marbre avec couleurs marron et cyan">
            <a:extLst>
              <a:ext uri="{FF2B5EF4-FFF2-40B4-BE49-F238E27FC236}">
                <a16:creationId xmlns:a16="http://schemas.microsoft.com/office/drawing/2014/main" id="{A04A0A31-8F7A-C482-AE06-3990E5814A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879" r="28987" b="-1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9D370E90-80F7-EFA8-297F-FD72360962AD}"/>
              </a:ext>
            </a:extLst>
          </p:cNvPr>
          <p:cNvSpPr txBox="1">
            <a:spLocks/>
          </p:cNvSpPr>
          <p:nvPr/>
        </p:nvSpPr>
        <p:spPr>
          <a:xfrm>
            <a:off x="485874" y="3216631"/>
            <a:ext cx="4575785" cy="12431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Préparé par: Oussema Zghal </a:t>
            </a:r>
          </a:p>
          <a:p>
            <a:pPr algn="l"/>
            <a:r>
              <a:rPr lang="fr-FR" dirty="0"/>
              <a:t>                 Mohamed Amine </a:t>
            </a:r>
            <a:r>
              <a:rPr lang="fr-FR" dirty="0" err="1"/>
              <a:t>Salhi</a:t>
            </a:r>
            <a:endParaRPr lang="fr-FR" dirty="0"/>
          </a:p>
          <a:p>
            <a:r>
              <a:rPr lang="fr-FR" dirty="0"/>
              <a:t>    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3046068"/>
      </p:ext>
    </p:extLst>
  </p:cSld>
  <p:clrMapOvr>
    <a:masterClrMapping/>
  </p:clrMapOvr>
  <p:transition spd="slow">
    <p:check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EF719F-78C6-B83E-C877-87B93D2FB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470" y="360506"/>
            <a:ext cx="9810604" cy="62273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3000" b="1" dirty="0">
                <a:solidFill>
                  <a:srgbClr val="00B050"/>
                </a:solidFill>
              </a:rPr>
              <a:t>c-Transformation de données:</a:t>
            </a:r>
          </a:p>
          <a:p>
            <a:pPr marL="0" indent="0">
              <a:buNone/>
            </a:pPr>
            <a:endParaRPr lang="fr-FR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tx1"/>
                </a:solidFill>
              </a:rPr>
              <a:t>-On a fait des opérations de transformations sur les sources avant de les combiner dans un seul flux.(</a:t>
            </a:r>
            <a:r>
              <a:rPr lang="fr-FR" sz="2800" dirty="0" err="1">
                <a:solidFill>
                  <a:schemeClr val="tx1"/>
                </a:solidFill>
              </a:rPr>
              <a:t>tMap</a:t>
            </a:r>
            <a:r>
              <a:rPr lang="fr-FR" sz="2800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solidFill>
                  <a:schemeClr val="tx1"/>
                </a:solidFill>
              </a:rPr>
              <a:t>-On a aussi supprimé  les lignes ou il existe des colonnes vides.(</a:t>
            </a:r>
            <a:r>
              <a:rPr lang="fr-FR" sz="2800" dirty="0" err="1">
                <a:solidFill>
                  <a:schemeClr val="tx1"/>
                </a:solidFill>
              </a:rPr>
              <a:t>tFilterRow</a:t>
            </a:r>
            <a:r>
              <a:rPr lang="fr-FR" sz="2800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solidFill>
                  <a:schemeClr val="tx1"/>
                </a:solidFill>
              </a:rPr>
              <a:t>Puis on a fait des transformations sur le flux avant de le stocker dans un fichier intermédiaire. </a:t>
            </a:r>
          </a:p>
          <a:p>
            <a:pPr marL="0" indent="0">
              <a:buNone/>
            </a:pPr>
            <a:r>
              <a:rPr lang="fr-FR" sz="2800" dirty="0">
                <a:solidFill>
                  <a:schemeClr val="tx1"/>
                </a:solidFill>
              </a:rPr>
              <a:t>(formats des  chaines de caractères …)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Image 4" descr="Une image contenant texte, diagramme, capture d’écran, ligne&#10;&#10;Description générée automatiquement">
            <a:extLst>
              <a:ext uri="{FF2B5EF4-FFF2-40B4-BE49-F238E27FC236}">
                <a16:creationId xmlns:a16="http://schemas.microsoft.com/office/drawing/2014/main" id="{8B5B2F5A-80C4-D13E-5ACB-A53F6D13B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79" y="1073254"/>
            <a:ext cx="7049111" cy="216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41966"/>
      </p:ext>
    </p:extLst>
  </p:cSld>
  <p:clrMapOvr>
    <a:masterClrMapping/>
  </p:clrMapOvr>
  <p:transition spd="slow"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526DD9-C8FD-0AE9-49A4-A759F2D6A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97" y="402069"/>
            <a:ext cx="9810604" cy="4428753"/>
          </a:xfrm>
        </p:spPr>
        <p:txBody>
          <a:bodyPr/>
          <a:lstStyle/>
          <a:p>
            <a:pPr marL="0" indent="0">
              <a:buNone/>
            </a:pPr>
            <a:r>
              <a:rPr lang="fr-FR" sz="2800" b="1" dirty="0">
                <a:solidFill>
                  <a:srgbClr val="002060"/>
                </a:solidFill>
              </a:rPr>
              <a:t>Création des dimensions:</a:t>
            </a:r>
          </a:p>
          <a:p>
            <a:pPr marL="0" indent="0">
              <a:buNone/>
            </a:pPr>
            <a:r>
              <a:rPr lang="fr-FR" sz="2800" dirty="0">
                <a:solidFill>
                  <a:schemeClr val="accent1">
                    <a:lumMod val="75000"/>
                  </a:schemeClr>
                </a:solidFill>
              </a:rPr>
              <a:t>Dimension date:</a:t>
            </a:r>
          </a:p>
          <a:p>
            <a:pPr marL="0" indent="0">
              <a:buNone/>
            </a:pPr>
            <a:endParaRPr lang="fr-FR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fr-FR" sz="2400" dirty="0"/>
              <a:t>On a commencé par extraire jour/mois/année et on a ajouté le clé: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576200-E187-C503-D183-324866211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02"/>
          <a:stretch/>
        </p:blipFill>
        <p:spPr>
          <a:xfrm>
            <a:off x="458597" y="1578674"/>
            <a:ext cx="8633448" cy="746825"/>
          </a:xfrm>
          <a:prstGeom prst="rect">
            <a:avLst/>
          </a:prstGeom>
        </p:spPr>
      </p:pic>
      <p:pic>
        <p:nvPicPr>
          <p:cNvPr id="9" name="Image 8" descr="Une image contenant capture d’écran, texte, logiciel, Icône d’ordinateur&#10;&#10;Description générée automatiquement">
            <a:extLst>
              <a:ext uri="{FF2B5EF4-FFF2-40B4-BE49-F238E27FC236}">
                <a16:creationId xmlns:a16="http://schemas.microsoft.com/office/drawing/2014/main" id="{0A0B8854-CC30-17FD-2052-B87C4BE12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88" y="2883698"/>
            <a:ext cx="4934285" cy="2872865"/>
          </a:xfrm>
          <a:prstGeom prst="rect">
            <a:avLst/>
          </a:prstGeom>
        </p:spPr>
      </p:pic>
      <p:pic>
        <p:nvPicPr>
          <p:cNvPr id="11" name="Image 10" descr="Une image contenant capture d’écran, texte, logiciel, ligne&#10;&#10;Description générée automatiquement">
            <a:extLst>
              <a:ext uri="{FF2B5EF4-FFF2-40B4-BE49-F238E27FC236}">
                <a16:creationId xmlns:a16="http://schemas.microsoft.com/office/drawing/2014/main" id="{6C1604F3-240A-D2F3-E66A-C399636B8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3095465"/>
            <a:ext cx="5624945" cy="257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37332"/>
      </p:ext>
    </p:extLst>
  </p:cSld>
  <p:clrMapOvr>
    <a:masterClrMapping/>
  </p:clrMapOvr>
  <p:transition spd="slow"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5CF12E-218F-D8ED-A260-BBA0134BB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370" y="370897"/>
            <a:ext cx="9810604" cy="4428753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>
                <a:solidFill>
                  <a:schemeClr val="accent1">
                    <a:lumMod val="75000"/>
                  </a:schemeClr>
                </a:solidFill>
              </a:rPr>
              <a:t>Dimension location:</a:t>
            </a:r>
          </a:p>
          <a:p>
            <a:pPr marL="0" indent="0">
              <a:buNone/>
            </a:pPr>
            <a:endParaRPr lang="fr-FR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ar-T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Image 8" descr="Une image contenant capture d’écran, ligne, diagramme, Police&#10;&#10;Description générée automatiquement">
            <a:extLst>
              <a:ext uri="{FF2B5EF4-FFF2-40B4-BE49-F238E27FC236}">
                <a16:creationId xmlns:a16="http://schemas.microsoft.com/office/drawing/2014/main" id="{AD024E82-C0B5-8F6C-0DF5-2A40040F1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55"/>
          <a:stretch/>
        </p:blipFill>
        <p:spPr>
          <a:xfrm>
            <a:off x="1663026" y="1282543"/>
            <a:ext cx="6016977" cy="967824"/>
          </a:xfrm>
          <a:prstGeom prst="rect">
            <a:avLst/>
          </a:prstGeom>
        </p:spPr>
      </p:pic>
      <p:pic>
        <p:nvPicPr>
          <p:cNvPr id="11" name="Image 10" descr="Une image contenant texte, logiciel, ligne, Icône d’ordinateur&#10;&#10;Description générée automatiquement">
            <a:extLst>
              <a:ext uri="{FF2B5EF4-FFF2-40B4-BE49-F238E27FC236}">
                <a16:creationId xmlns:a16="http://schemas.microsoft.com/office/drawing/2014/main" id="{19A738AD-A522-4D21-44AA-CA9B0321F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3162013"/>
            <a:ext cx="10827327" cy="287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67161"/>
      </p:ext>
    </p:extLst>
  </p:cSld>
  <p:clrMapOvr>
    <a:masterClrMapping/>
  </p:clrMapOvr>
  <p:transition spd="slow">
    <p:check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05CBA7-29A2-8A03-A7AD-9FB58C17F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9" y="474806"/>
            <a:ext cx="9810604" cy="4428753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>
                <a:solidFill>
                  <a:schemeClr val="accent1">
                    <a:lumMod val="75000"/>
                  </a:schemeClr>
                </a:solidFill>
              </a:rPr>
              <a:t>Dimension médecin:</a:t>
            </a:r>
          </a:p>
          <a:p>
            <a:pPr marL="0" indent="0">
              <a:buNone/>
            </a:pPr>
            <a:endParaRPr lang="fr-FR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Image 6" descr="Une image contenant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E8D6913D-3090-D897-22F5-303BF0A97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46" y="1034648"/>
            <a:ext cx="5692633" cy="922100"/>
          </a:xfrm>
          <a:prstGeom prst="rect">
            <a:avLst/>
          </a:prstGeom>
        </p:spPr>
      </p:pic>
      <p:pic>
        <p:nvPicPr>
          <p:cNvPr id="13" name="Image 12" descr="Une image contenant texte, logiciel, Logiciel multimédia, Icône d’ordinateur&#10;&#10;Description générée automatiquement">
            <a:extLst>
              <a:ext uri="{FF2B5EF4-FFF2-40B4-BE49-F238E27FC236}">
                <a16:creationId xmlns:a16="http://schemas.microsoft.com/office/drawing/2014/main" id="{44A8CD3F-A987-67BF-0FF3-40D7D1B96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" y="2230404"/>
            <a:ext cx="6192523" cy="3592948"/>
          </a:xfrm>
          <a:prstGeom prst="rect">
            <a:avLst/>
          </a:prstGeom>
        </p:spPr>
      </p:pic>
      <p:pic>
        <p:nvPicPr>
          <p:cNvPr id="15" name="Image 14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CCDB086A-FD9C-2152-466F-B2B6FC85BD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999" y="2869638"/>
            <a:ext cx="5692633" cy="249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59426"/>
      </p:ext>
    </p:extLst>
  </p:cSld>
  <p:clrMapOvr>
    <a:masterClrMapping/>
  </p:clrMapOvr>
  <p:transition spd="slow">
    <p:check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1E1CA7-9407-8593-551B-9D738EA21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761" y="641061"/>
            <a:ext cx="9810604" cy="5707784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>
                <a:solidFill>
                  <a:schemeClr val="accent1">
                    <a:lumMod val="75000"/>
                  </a:schemeClr>
                </a:solidFill>
              </a:rPr>
              <a:t>Dimension Patient:</a:t>
            </a:r>
          </a:p>
          <a:p>
            <a:pPr marL="0" indent="0">
              <a:buNone/>
            </a:pPr>
            <a:endParaRPr lang="fr-FR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9" name="Image 8" descr="Une image contenant lign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8E21E55E-B2B7-3C61-88DA-241E35892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26" y="1176903"/>
            <a:ext cx="5540220" cy="929721"/>
          </a:xfrm>
          <a:prstGeom prst="rect">
            <a:avLst/>
          </a:prstGeom>
        </p:spPr>
      </p:pic>
      <p:pic>
        <p:nvPicPr>
          <p:cNvPr id="15" name="Image 14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9823914B-84E9-9776-7CDD-C80883AB2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3655"/>
            <a:ext cx="7452946" cy="3378786"/>
          </a:xfrm>
          <a:prstGeom prst="rect">
            <a:avLst/>
          </a:prstGeom>
        </p:spPr>
      </p:pic>
      <p:pic>
        <p:nvPicPr>
          <p:cNvPr id="17" name="Image 16" descr="Une image contenant texte, logiciel, capture d’écran, Icône d’ordinateur&#10;&#10;Description générée automatiquement">
            <a:extLst>
              <a:ext uri="{FF2B5EF4-FFF2-40B4-BE49-F238E27FC236}">
                <a16:creationId xmlns:a16="http://schemas.microsoft.com/office/drawing/2014/main" id="{E27E64FE-AABD-1262-B1BF-88CAC63BA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810" y="2438619"/>
            <a:ext cx="4739054" cy="247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85034"/>
      </p:ext>
    </p:extLst>
  </p:cSld>
  <p:clrMapOvr>
    <a:masterClrMapping/>
  </p:clrMapOvr>
  <p:transition spd="slow">
    <p:check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589887-459D-338A-4438-B89DE1965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571500"/>
            <a:ext cx="9810604" cy="5682877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>
                <a:solidFill>
                  <a:schemeClr val="accent1">
                    <a:lumMod val="75000"/>
                  </a:schemeClr>
                </a:solidFill>
              </a:rPr>
              <a:t>Fait Consultation:</a:t>
            </a:r>
          </a:p>
          <a:p>
            <a:pPr marL="0" indent="0">
              <a:buNone/>
            </a:pPr>
            <a:endParaRPr lang="fr-FR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A94F5589-7961-4FC8-A084-D6963FC35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79" y="1143001"/>
            <a:ext cx="9154391" cy="2743200"/>
          </a:xfrm>
          <a:prstGeom prst="rect">
            <a:avLst/>
          </a:prstGeom>
        </p:spPr>
      </p:pic>
      <p:pic>
        <p:nvPicPr>
          <p:cNvPr id="7" name="Image 6" descr="Une image contenant capture d’écran, logiciel, texte, Icône d’ordinateur&#10;&#10;Description générée automatiquement">
            <a:extLst>
              <a:ext uri="{FF2B5EF4-FFF2-40B4-BE49-F238E27FC236}">
                <a16:creationId xmlns:a16="http://schemas.microsoft.com/office/drawing/2014/main" id="{015F69C4-F480-AE76-8C68-BC8ED8F77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6" y="4359512"/>
            <a:ext cx="11610109" cy="205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60019"/>
      </p:ext>
    </p:extLst>
  </p:cSld>
  <p:clrMapOvr>
    <a:masterClrMapping/>
  </p:clrMapOvr>
  <p:transition spd="slow">
    <p:check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D4E094-1BB2-CCD7-CB15-4CC50A163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27" y="197428"/>
            <a:ext cx="10664056" cy="4571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B050"/>
                </a:solidFill>
              </a:rPr>
              <a:t>d-Chargement de données:</a:t>
            </a:r>
          </a:p>
          <a:p>
            <a:pPr marL="0" indent="0">
              <a:buNone/>
            </a:pPr>
            <a:endParaRPr lang="fr-FR" sz="3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9DD44AD-3516-69E6-6AD4-A1EC20701181}"/>
              </a:ext>
            </a:extLst>
          </p:cNvPr>
          <p:cNvSpPr txBox="1"/>
          <p:nvPr/>
        </p:nvSpPr>
        <p:spPr>
          <a:xfrm>
            <a:off x="426028" y="810491"/>
            <a:ext cx="115235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Maintenant on va charger l entrepôt dans </a:t>
            </a:r>
            <a:r>
              <a:rPr lang="fr-FR" sz="2400" dirty="0" err="1"/>
              <a:t>Mysql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Même chose pour les autres dimensions/fait</a:t>
            </a:r>
          </a:p>
          <a:p>
            <a:endParaRPr lang="fr-FR" sz="2400" dirty="0"/>
          </a:p>
        </p:txBody>
      </p:sp>
      <p:pic>
        <p:nvPicPr>
          <p:cNvPr id="6" name="Image 5" descr="Une image contenant texte, Police, capture d’écran, logo&#10;&#10;Description générée automatiquement">
            <a:extLst>
              <a:ext uri="{FF2B5EF4-FFF2-40B4-BE49-F238E27FC236}">
                <a16:creationId xmlns:a16="http://schemas.microsoft.com/office/drawing/2014/main" id="{D0680D11-CBAA-9E86-E689-841D397B3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73" y="2849607"/>
            <a:ext cx="2234808" cy="815411"/>
          </a:xfrm>
          <a:prstGeom prst="rect">
            <a:avLst/>
          </a:prstGeom>
        </p:spPr>
      </p:pic>
      <p:pic>
        <p:nvPicPr>
          <p:cNvPr id="8" name="Image 7" descr="Une image contenant texte, capture d’écran, ligne, Police&#10;&#10;Description générée automatiquement">
            <a:extLst>
              <a:ext uri="{FF2B5EF4-FFF2-40B4-BE49-F238E27FC236}">
                <a16:creationId xmlns:a16="http://schemas.microsoft.com/office/drawing/2014/main" id="{81489E8A-D422-3D9E-787C-A1374E2FC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337" y="2106594"/>
            <a:ext cx="7849280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39719"/>
      </p:ext>
    </p:extLst>
  </p:cSld>
  <p:clrMapOvr>
    <a:masterClrMapping/>
  </p:clrMapOvr>
  <p:transition spd="slow">
    <p:check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E3DAB0-20E9-7FD0-0E64-AA76D5FA9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18" y="197428"/>
            <a:ext cx="10653665" cy="6056950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800" b="1" dirty="0"/>
              <a:t>Et voila: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138D553D-2C3C-D42D-5814-DC925F3D2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94" y="1830662"/>
            <a:ext cx="10607959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44042"/>
      </p:ext>
    </p:extLst>
  </p:cSld>
  <p:clrMapOvr>
    <a:masterClrMapping/>
  </p:clrMapOvr>
  <p:transition spd="slow">
    <p:check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BC9EE9-C643-E81D-C205-3A161FCAC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291" y="509156"/>
            <a:ext cx="10508192" cy="5745222"/>
          </a:xfrm>
        </p:spPr>
        <p:txBody>
          <a:bodyPr/>
          <a:lstStyle/>
          <a:p>
            <a:pPr marL="0" indent="0">
              <a:buNone/>
            </a:pPr>
            <a:r>
              <a:rPr lang="fr-FR" sz="2800" b="1" dirty="0"/>
              <a:t>Utilisation de Python: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91DFF44A-E92A-ADF3-5DD3-6315217AF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5" y="966355"/>
            <a:ext cx="10598726" cy="555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15471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B82DB7F-8571-640D-AE61-8BD7D953B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09" y="561108"/>
            <a:ext cx="10598727" cy="47147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192927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B5A978-9514-72CA-F763-45ABC30E6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45" y="-159326"/>
            <a:ext cx="9810604" cy="1216024"/>
          </a:xfrm>
        </p:spPr>
        <p:txBody>
          <a:bodyPr/>
          <a:lstStyle/>
          <a:p>
            <a:r>
              <a:rPr lang="fr-FR" b="1" dirty="0"/>
              <a:t>      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6E4338-4A29-6AC4-E787-59FAE85E9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1926" y="945573"/>
            <a:ext cx="6317673" cy="56734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3000" b="1" spc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I-Conception:</a:t>
            </a:r>
          </a:p>
          <a:p>
            <a:pPr marL="0" indent="0">
              <a:buNone/>
            </a:pPr>
            <a:r>
              <a:rPr lang="fr-FR" sz="2800" spc="0" dirty="0">
                <a:solidFill>
                  <a:schemeClr val="tx1"/>
                </a:solidFill>
              </a:rPr>
              <a:t>1-Objectifs</a:t>
            </a:r>
          </a:p>
          <a:p>
            <a:pPr marL="0" indent="0">
              <a:buNone/>
            </a:pPr>
            <a:r>
              <a:rPr lang="fr-FR" sz="2800" spc="0" dirty="0">
                <a:solidFill>
                  <a:schemeClr val="tx1"/>
                </a:solidFill>
              </a:rPr>
              <a:t>2-Identification des sources</a:t>
            </a:r>
          </a:p>
          <a:p>
            <a:pPr marL="0" indent="0">
              <a:buNone/>
            </a:pPr>
            <a:r>
              <a:rPr lang="fr-FR" sz="2800" spc="0" dirty="0">
                <a:solidFill>
                  <a:schemeClr val="tx1"/>
                </a:solidFill>
              </a:rPr>
              <a:t>3-Schema de l’entrepôt</a:t>
            </a:r>
          </a:p>
          <a:p>
            <a:pPr marL="0" indent="0">
              <a:buNone/>
            </a:pPr>
            <a:r>
              <a:rPr lang="fr-FR" sz="2800" spc="0" dirty="0">
                <a:solidFill>
                  <a:schemeClr val="tx1"/>
                </a:solidFill>
              </a:rPr>
              <a:t>4-Questions à répondre</a:t>
            </a:r>
          </a:p>
          <a:p>
            <a:pPr marL="0" indent="0">
              <a:buNone/>
            </a:pPr>
            <a:r>
              <a:rPr lang="fr-FR" sz="2800" spc="0" dirty="0">
                <a:solidFill>
                  <a:schemeClr val="tx1"/>
                </a:solidFill>
              </a:rPr>
              <a:t>5-Outils Utilisés</a:t>
            </a:r>
          </a:p>
          <a:p>
            <a:pPr marL="0" indent="0">
              <a:buNone/>
            </a:pPr>
            <a:r>
              <a:rPr lang="fr-FR" sz="2600" b="1" spc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II-</a:t>
            </a:r>
            <a:r>
              <a:rPr lang="fr-FR" sz="2600" b="1" spc="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Developpement</a:t>
            </a:r>
            <a:r>
              <a:rPr lang="fr-FR" sz="2600" b="1" spc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fr-FR" sz="2800" spc="0" dirty="0">
                <a:solidFill>
                  <a:schemeClr val="tx1"/>
                </a:solidFill>
              </a:rPr>
              <a:t>1-Processus ETL</a:t>
            </a:r>
          </a:p>
          <a:p>
            <a:pPr marL="0" indent="0">
              <a:buNone/>
            </a:pPr>
            <a:r>
              <a:rPr lang="fr-FR" sz="2800" spc="0" dirty="0">
                <a:solidFill>
                  <a:schemeClr val="tx1"/>
                </a:solidFill>
              </a:rPr>
              <a:t>2-Creation et déploiement d’un cube</a:t>
            </a:r>
          </a:p>
          <a:p>
            <a:pPr marL="0" indent="0">
              <a:buNone/>
            </a:pPr>
            <a:r>
              <a:rPr lang="fr-FR" sz="2600" b="1" spc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III-Visualisation:</a:t>
            </a:r>
          </a:p>
          <a:p>
            <a:pPr marL="0" indent="0">
              <a:buNone/>
            </a:pPr>
            <a:r>
              <a:rPr lang="fr-FR" sz="3000" spc="0" dirty="0">
                <a:solidFill>
                  <a:schemeClr val="tx1"/>
                </a:solidFill>
              </a:rPr>
              <a:t>1-Avec Excel</a:t>
            </a:r>
          </a:p>
          <a:p>
            <a:pPr marL="0" indent="0">
              <a:buNone/>
            </a:pPr>
            <a:r>
              <a:rPr lang="fr-FR" sz="3000" spc="0" dirty="0">
                <a:solidFill>
                  <a:schemeClr val="tx1"/>
                </a:solidFill>
              </a:rPr>
              <a:t>2-Avec Power Bi</a:t>
            </a:r>
            <a:endParaRPr lang="fr-FR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48975"/>
      </p:ext>
    </p:extLst>
  </p:cSld>
  <p:clrMapOvr>
    <a:masterClrMapping/>
  </p:clrMapOvr>
  <p:transition spd="slow">
    <p:check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">
            <a:extLst>
              <a:ext uri="{FF2B5EF4-FFF2-40B4-BE49-F238E27FC236}">
                <a16:creationId xmlns:a16="http://schemas.microsoft.com/office/drawing/2014/main" id="{D80F24C6-9D92-E7DB-2219-1C0E19509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35" y="976745"/>
            <a:ext cx="9518073" cy="472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58439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5DDF48-192A-9544-9720-85C1430E8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036" y="270165"/>
            <a:ext cx="10674447" cy="5091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3200" b="1" dirty="0">
                <a:solidFill>
                  <a:srgbClr val="FF0000"/>
                </a:solidFill>
              </a:rPr>
              <a:t>2-Creation et déploiement d’un cube</a:t>
            </a:r>
            <a:endParaRPr lang="fr-FR" sz="32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93B9AE5-06F7-7AE9-F6E9-BC2143BE506B}"/>
              </a:ext>
            </a:extLst>
          </p:cNvPr>
          <p:cNvSpPr txBox="1"/>
          <p:nvPr/>
        </p:nvSpPr>
        <p:spPr>
          <a:xfrm>
            <a:off x="187036" y="914400"/>
            <a:ext cx="11606646" cy="579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A4E5A3-341F-7CB7-34A9-46E6E24313F9}"/>
              </a:ext>
            </a:extLst>
          </p:cNvPr>
          <p:cNvSpPr txBox="1"/>
          <p:nvPr/>
        </p:nvSpPr>
        <p:spPr>
          <a:xfrm>
            <a:off x="292677" y="928247"/>
            <a:ext cx="11606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B050"/>
                </a:solidFill>
              </a:rPr>
              <a:t>a-Migration vers </a:t>
            </a:r>
            <a:r>
              <a:rPr lang="fr-FR" sz="2800" b="1" dirty="0" err="1">
                <a:solidFill>
                  <a:srgbClr val="00B050"/>
                </a:solidFill>
              </a:rPr>
              <a:t>sql</a:t>
            </a:r>
            <a:r>
              <a:rPr lang="fr-FR" sz="2800" b="1" dirty="0">
                <a:solidFill>
                  <a:srgbClr val="00B050"/>
                </a:solidFill>
              </a:rPr>
              <a:t> server: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05AEB02-C8CD-8117-23AB-164D201A9AAC}"/>
              </a:ext>
            </a:extLst>
          </p:cNvPr>
          <p:cNvSpPr txBox="1"/>
          <p:nvPr/>
        </p:nvSpPr>
        <p:spPr>
          <a:xfrm>
            <a:off x="103909" y="1449986"/>
            <a:ext cx="11689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On va créer le cube avec </a:t>
            </a:r>
            <a:r>
              <a:rPr lang="fr-FR" sz="2800" dirty="0" err="1"/>
              <a:t>ssas</a:t>
            </a:r>
            <a:r>
              <a:rPr lang="fr-FR" sz="2800" dirty="0"/>
              <a:t> donc on doit utiliser </a:t>
            </a:r>
            <a:r>
              <a:rPr lang="fr-FR" sz="2800" dirty="0" err="1"/>
              <a:t>sql</a:t>
            </a:r>
            <a:r>
              <a:rPr lang="fr-FR" sz="2800" dirty="0"/>
              <a:t> server migration assistant for </a:t>
            </a:r>
            <a:r>
              <a:rPr lang="fr-FR" sz="2800" dirty="0" err="1"/>
              <a:t>mysql</a:t>
            </a:r>
            <a:r>
              <a:rPr lang="fr-FR" sz="2800" dirty="0"/>
              <a:t> </a:t>
            </a:r>
          </a:p>
        </p:txBody>
      </p:sp>
      <p:pic>
        <p:nvPicPr>
          <p:cNvPr id="8" name="Image 7" descr="Une image contenant texte, capture d’écran, logiciel, nombre&#10;&#10;Description générée automatiquement">
            <a:extLst>
              <a:ext uri="{FF2B5EF4-FFF2-40B4-BE49-F238E27FC236}">
                <a16:creationId xmlns:a16="http://schemas.microsoft.com/office/drawing/2014/main" id="{C8BE559F-73FC-1595-38C2-EC0A0DC39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644" y="2354904"/>
            <a:ext cx="7689273" cy="344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39634"/>
      </p:ext>
    </p:extLst>
  </p:cSld>
  <p:clrMapOvr>
    <a:masterClrMapping/>
  </p:clrMapOvr>
  <p:transition spd="slow">
    <p:check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36AC36-B99A-6FB6-49E2-34E873204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52" y="724187"/>
            <a:ext cx="9810604" cy="4428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Voila le datawarehouse dans </a:t>
            </a:r>
            <a:r>
              <a:rPr lang="fr-FR" sz="2400" dirty="0" err="1"/>
              <a:t>Sql</a:t>
            </a:r>
            <a:r>
              <a:rPr lang="fr-FR" sz="2400" dirty="0"/>
              <a:t> Server:</a:t>
            </a:r>
          </a:p>
          <a:p>
            <a:pPr marL="0" indent="0">
              <a:buNone/>
            </a:pPr>
            <a:endParaRPr lang="fr-FR" sz="2400" dirty="0"/>
          </a:p>
        </p:txBody>
      </p:sp>
      <p:pic>
        <p:nvPicPr>
          <p:cNvPr id="5" name="Image 4" descr="Une image contenant texte, Appareils électroniques, capture d’écran, logiciel&#10;&#10;Description générée automatiquement">
            <a:extLst>
              <a:ext uri="{FF2B5EF4-FFF2-40B4-BE49-F238E27FC236}">
                <a16:creationId xmlns:a16="http://schemas.microsoft.com/office/drawing/2014/main" id="{36B047FD-C6E0-9B97-AA7F-C7BA65079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64" y="1441159"/>
            <a:ext cx="6961909" cy="469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60830"/>
      </p:ext>
    </p:extLst>
  </p:cSld>
  <p:clrMapOvr>
    <a:masterClrMapping/>
  </p:clrMapOvr>
  <p:transition spd="slow">
    <p:check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 descr="Une image contenant Graphique, Police, symbole, logo&#10;&#10;Description générée automatiquement">
            <a:extLst>
              <a:ext uri="{FF2B5EF4-FFF2-40B4-BE49-F238E27FC236}">
                <a16:creationId xmlns:a16="http://schemas.microsoft.com/office/drawing/2014/main" id="{F3261A6E-7378-798E-49B4-02E3C9B16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9" y="554414"/>
            <a:ext cx="2466975" cy="1108591"/>
          </a:xfr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767FF9F-6146-ECD0-40AF-E36F5A1F6644}"/>
              </a:ext>
            </a:extLst>
          </p:cNvPr>
          <p:cNvSpPr txBox="1"/>
          <p:nvPr/>
        </p:nvSpPr>
        <p:spPr>
          <a:xfrm>
            <a:off x="187036" y="997527"/>
            <a:ext cx="11606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B050"/>
                </a:solidFill>
              </a:rPr>
              <a:t>b-</a:t>
            </a:r>
            <a:r>
              <a:rPr lang="fr-FR" sz="2800" b="1" dirty="0" err="1">
                <a:solidFill>
                  <a:srgbClr val="00B050"/>
                </a:solidFill>
              </a:rPr>
              <a:t>Creation</a:t>
            </a:r>
            <a:r>
              <a:rPr lang="fr-FR" sz="2800" b="1" dirty="0">
                <a:solidFill>
                  <a:srgbClr val="00B050"/>
                </a:solidFill>
              </a:rPr>
              <a:t> du cube en utilisant </a:t>
            </a:r>
            <a:r>
              <a:rPr lang="fr-FR" sz="2800" b="1" dirty="0" err="1">
                <a:solidFill>
                  <a:srgbClr val="00B050"/>
                </a:solidFill>
              </a:rPr>
              <a:t>visual</a:t>
            </a:r>
            <a:r>
              <a:rPr lang="fr-FR" sz="2800" b="1" dirty="0">
                <a:solidFill>
                  <a:srgbClr val="00B050"/>
                </a:solidFill>
              </a:rPr>
              <a:t> studio: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2B3BCB7-FB10-81AB-A37C-B4365648142A}"/>
              </a:ext>
            </a:extLst>
          </p:cNvPr>
          <p:cNvSpPr txBox="1"/>
          <p:nvPr/>
        </p:nvSpPr>
        <p:spPr>
          <a:xfrm>
            <a:off x="103909" y="1600200"/>
            <a:ext cx="11242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Creation</a:t>
            </a:r>
            <a:r>
              <a:rPr lang="fr-FR" sz="2800" dirty="0"/>
              <a:t> d une source de données</a:t>
            </a:r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r>
              <a:rPr lang="fr-FR" sz="2800" dirty="0" err="1"/>
              <a:t>Creation</a:t>
            </a:r>
            <a:r>
              <a:rPr lang="fr-FR" sz="2800" dirty="0"/>
              <a:t> d’une vue </a:t>
            </a:r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</p:txBody>
      </p:sp>
      <p:pic>
        <p:nvPicPr>
          <p:cNvPr id="9" name="Image 8" descr="Une image contenant texte, capture d’écran, Logiciel multimédia, logiciel&#10;&#10;Description générée automatiquement">
            <a:extLst>
              <a:ext uri="{FF2B5EF4-FFF2-40B4-BE49-F238E27FC236}">
                <a16:creationId xmlns:a16="http://schemas.microsoft.com/office/drawing/2014/main" id="{C2F26E46-AD34-E37F-C24E-B9CDCFF24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78" y="2091690"/>
            <a:ext cx="5196148" cy="84582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25499D6-2D25-6657-7E8D-CE07FAF7C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6" y="4410698"/>
            <a:ext cx="3741420" cy="358140"/>
          </a:xfrm>
          <a:prstGeom prst="rect">
            <a:avLst/>
          </a:prstGeom>
        </p:spPr>
      </p:pic>
      <p:pic>
        <p:nvPicPr>
          <p:cNvPr id="11" name="Image 10" descr="Une image contenant texte, capture d’écran, Rectangle, Police&#10;&#10;Description générée automatiquement">
            <a:extLst>
              <a:ext uri="{FF2B5EF4-FFF2-40B4-BE49-F238E27FC236}">
                <a16:creationId xmlns:a16="http://schemas.microsoft.com/office/drawing/2014/main" id="{02900324-E69D-5662-AEC7-2758ACF01C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179" y="3920490"/>
            <a:ext cx="5356860" cy="273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36366"/>
      </p:ext>
    </p:extLst>
  </p:cSld>
  <p:clrMapOvr>
    <a:masterClrMapping/>
  </p:clrMapOvr>
  <p:transition spd="slow">
    <p:check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558987-237C-0802-141C-0C94CD02E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415636"/>
            <a:ext cx="9810604" cy="5838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/>
              <a:t>Création d un cube:</a:t>
            </a:r>
          </a:p>
          <a:p>
            <a:pPr marL="0" indent="0">
              <a:buNone/>
            </a:pPr>
            <a:endParaRPr lang="fr-FR" sz="2800" b="1" dirty="0"/>
          </a:p>
          <a:p>
            <a:pPr marL="0" indent="0">
              <a:buNone/>
            </a:pPr>
            <a:endParaRPr lang="fr-FR" sz="2800" b="1" dirty="0"/>
          </a:p>
          <a:p>
            <a:pPr marL="0" indent="0">
              <a:buNone/>
            </a:pPr>
            <a:endParaRPr lang="fr-FR" sz="2800" b="1" dirty="0"/>
          </a:p>
          <a:p>
            <a:pPr marL="0" indent="0">
              <a:buNone/>
            </a:pPr>
            <a:endParaRPr lang="fr-FR" sz="2800" b="1" dirty="0"/>
          </a:p>
          <a:p>
            <a:pPr marL="0" indent="0">
              <a:buNone/>
            </a:pPr>
            <a:endParaRPr lang="fr-FR" sz="2800" b="1" dirty="0"/>
          </a:p>
          <a:p>
            <a:pPr marL="0" indent="0">
              <a:buNone/>
            </a:pPr>
            <a:endParaRPr lang="fr-FR" sz="2800" b="1" dirty="0"/>
          </a:p>
          <a:p>
            <a:pPr marL="0" indent="0">
              <a:buNone/>
            </a:pPr>
            <a:endParaRPr lang="fr-FR" sz="2800" b="1" dirty="0"/>
          </a:p>
          <a:p>
            <a:pPr marL="0" indent="0">
              <a:buNone/>
            </a:pPr>
            <a:endParaRPr lang="fr-FR" sz="2800" b="1" dirty="0"/>
          </a:p>
        </p:txBody>
      </p:sp>
      <p:pic>
        <p:nvPicPr>
          <p:cNvPr id="4" name="Image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40C40F78-515C-BF16-0055-FB8CF5415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1" y="2052206"/>
            <a:ext cx="3543300" cy="1714500"/>
          </a:xfrm>
          <a:prstGeom prst="rect">
            <a:avLst/>
          </a:prstGeom>
        </p:spPr>
      </p:pic>
      <p:pic>
        <p:nvPicPr>
          <p:cNvPr id="5" name="Image 4" descr="Une image contenant texte, capture d’écran, conception&#10;&#10;Description générée automatiquement">
            <a:extLst>
              <a:ext uri="{FF2B5EF4-FFF2-40B4-BE49-F238E27FC236}">
                <a16:creationId xmlns:a16="http://schemas.microsoft.com/office/drawing/2014/main" id="{9CB36521-701F-D511-8BD0-F9D7AE5CF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946" y="1292499"/>
            <a:ext cx="7209893" cy="408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28792"/>
      </p:ext>
    </p:extLst>
  </p:cSld>
  <p:clrMapOvr>
    <a:masterClrMapping/>
  </p:clrMapOvr>
  <p:transition spd="slow">
    <p:check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EFDD4A-09BB-7C1C-38B3-8395192B1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770" y="391679"/>
            <a:ext cx="9810604" cy="522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B050"/>
                </a:solidFill>
              </a:rPr>
              <a:t>c-</a:t>
            </a:r>
            <a:r>
              <a:rPr lang="fr-FR" sz="2800" b="1" dirty="0" err="1">
                <a:solidFill>
                  <a:srgbClr val="00B050"/>
                </a:solidFill>
              </a:rPr>
              <a:t>Deploiement</a:t>
            </a:r>
            <a:r>
              <a:rPr lang="fr-FR" sz="2800" b="1" dirty="0">
                <a:solidFill>
                  <a:srgbClr val="00B050"/>
                </a:solidFill>
              </a:rPr>
              <a:t> du cube: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1D5B3BC-228B-1FEF-FA9E-F6A45171D32D}"/>
              </a:ext>
            </a:extLst>
          </p:cNvPr>
          <p:cNvSpPr txBox="1"/>
          <p:nvPr/>
        </p:nvSpPr>
        <p:spPr>
          <a:xfrm>
            <a:off x="311728" y="1049482"/>
            <a:ext cx="113884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On va déployer maintenant le cube dans </a:t>
            </a:r>
            <a:r>
              <a:rPr lang="fr-FR" sz="2800" dirty="0" err="1"/>
              <a:t>ssas</a:t>
            </a:r>
            <a:r>
              <a:rPr lang="fr-FR" sz="2800" dirty="0"/>
              <a:t>:</a:t>
            </a:r>
          </a:p>
          <a:p>
            <a:endParaRPr lang="fr-FR" sz="2800" dirty="0"/>
          </a:p>
          <a:p>
            <a:r>
              <a:rPr lang="fr-FR" sz="2800" dirty="0"/>
              <a:t>Et voila:</a:t>
            </a:r>
          </a:p>
          <a:p>
            <a:endParaRPr lang="fr-FR" sz="2800" dirty="0"/>
          </a:p>
        </p:txBody>
      </p:sp>
      <p:pic>
        <p:nvPicPr>
          <p:cNvPr id="5" name="Image 4" descr="Une image contenant texte, logiciel, Page web, Icône d’ordinateur&#10;&#10;Description générée automatiquement">
            <a:extLst>
              <a:ext uri="{FF2B5EF4-FFF2-40B4-BE49-F238E27FC236}">
                <a16:creationId xmlns:a16="http://schemas.microsoft.com/office/drawing/2014/main" id="{4FFC979D-C682-6D7D-7197-A6CEFFF9E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067" y="2608118"/>
            <a:ext cx="6687242" cy="305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44889"/>
      </p:ext>
    </p:extLst>
  </p:cSld>
  <p:clrMapOvr>
    <a:masterClrMapping/>
  </p:clrMapOvr>
  <p:transition spd="slow">
    <p:check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AB787E-3190-3AC1-C723-C8CDECC23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77" y="768929"/>
            <a:ext cx="9810604" cy="530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1-dicing: (on a fixé 2 dimensions)</a:t>
            </a:r>
          </a:p>
          <a:p>
            <a:pPr marL="0" indent="0">
              <a:buNone/>
            </a:pPr>
            <a:endParaRPr lang="fr-FR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72255B2-B377-02DA-9641-D59A4D8541DF}"/>
              </a:ext>
            </a:extLst>
          </p:cNvPr>
          <p:cNvSpPr txBox="1"/>
          <p:nvPr/>
        </p:nvSpPr>
        <p:spPr>
          <a:xfrm>
            <a:off x="292677" y="290945"/>
            <a:ext cx="11606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B050"/>
                </a:solidFill>
              </a:rPr>
              <a:t>D-Quelques opérations sur le cube:</a:t>
            </a:r>
          </a:p>
        </p:txBody>
      </p:sp>
      <p:pic>
        <p:nvPicPr>
          <p:cNvPr id="5" name="Image 4" descr="Une image contenant texte, capture d’écran, logiciel, ligne&#10;&#10;Description générée automatiquement">
            <a:extLst>
              <a:ext uri="{FF2B5EF4-FFF2-40B4-BE49-F238E27FC236}">
                <a16:creationId xmlns:a16="http://schemas.microsoft.com/office/drawing/2014/main" id="{D2588403-D2C7-D14C-D992-0FE5BEF953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79" y="1299210"/>
            <a:ext cx="11764241" cy="511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73664"/>
      </p:ext>
    </p:extLst>
  </p:cSld>
  <p:clrMapOvr>
    <a:masterClrMapping/>
  </p:clrMapOvr>
  <p:transition spd="slow">
    <p:check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9577BA-BA56-393B-6D0C-69043F947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079" y="402070"/>
            <a:ext cx="9810604" cy="4428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fr-F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-Slicing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:(on a fixé 1 seule dimension):</a:t>
            </a:r>
          </a:p>
          <a:p>
            <a:pPr marL="0" indent="0">
              <a:buNone/>
            </a:pP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fr-FR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2400" b="1" dirty="0"/>
          </a:p>
        </p:txBody>
      </p:sp>
      <p:pic>
        <p:nvPicPr>
          <p:cNvPr id="4" name="Image 3" descr="Une image contenant texte, logiciel, nombre, capture d’écran&#10;&#10;Description générée automatiquement">
            <a:extLst>
              <a:ext uri="{FF2B5EF4-FFF2-40B4-BE49-F238E27FC236}">
                <a16:creationId xmlns:a16="http://schemas.microsoft.com/office/drawing/2014/main" id="{0C4D42D4-2D8F-E4CF-85F7-178E0CBAF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44" y="1214623"/>
            <a:ext cx="9930938" cy="44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11668"/>
      </p:ext>
    </p:extLst>
  </p:cSld>
  <p:clrMapOvr>
    <a:masterClrMapping/>
  </p:clrMapOvr>
  <p:transition spd="slow">
    <p:check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016D55C4-18A9-777B-2458-302A95964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3" y="1446961"/>
            <a:ext cx="11637818" cy="509931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43BA892-F6E5-35AB-AC03-FE5562AF279E}"/>
              </a:ext>
            </a:extLst>
          </p:cNvPr>
          <p:cNvSpPr txBox="1"/>
          <p:nvPr/>
        </p:nvSpPr>
        <p:spPr>
          <a:xfrm>
            <a:off x="259773" y="841664"/>
            <a:ext cx="11388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3-Agrégation </a:t>
            </a:r>
          </a:p>
        </p:txBody>
      </p:sp>
    </p:spTree>
    <p:extLst>
      <p:ext uri="{BB962C8B-B14F-4D97-AF65-F5344CB8AC3E}">
        <p14:creationId xmlns:p14="http://schemas.microsoft.com/office/powerpoint/2010/main" val="2353095438"/>
      </p:ext>
    </p:extLst>
  </p:cSld>
  <p:clrMapOvr>
    <a:masterClrMapping/>
  </p:clrMapOvr>
  <p:transition spd="slow">
    <p:check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CECA5A-8D99-83C7-A28B-B8B49E904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715" y="537152"/>
            <a:ext cx="9810604" cy="595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FF0000"/>
                </a:solidFill>
              </a:rPr>
              <a:t>3-Visualisation:</a:t>
            </a:r>
            <a:endParaRPr lang="fr-FR" sz="28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AC0E13A-1485-CA2C-AD77-1CCFA1AF5BFD}"/>
              </a:ext>
            </a:extLst>
          </p:cNvPr>
          <p:cNvSpPr txBox="1"/>
          <p:nvPr/>
        </p:nvSpPr>
        <p:spPr>
          <a:xfrm>
            <a:off x="419100" y="1132609"/>
            <a:ext cx="11772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A-avec Excel:</a:t>
            </a:r>
          </a:p>
          <a:p>
            <a:endParaRPr lang="fr-FR" sz="2400" b="1" dirty="0"/>
          </a:p>
          <a:p>
            <a:endParaRPr lang="fr-FR" sz="2400" b="1" dirty="0"/>
          </a:p>
          <a:p>
            <a:endParaRPr lang="fr-FR" sz="2400" b="1" dirty="0"/>
          </a:p>
          <a:p>
            <a:endParaRPr lang="fr-FR" sz="2400" b="1" dirty="0"/>
          </a:p>
          <a:p>
            <a:endParaRPr lang="fr-FR" sz="2400" b="1" dirty="0"/>
          </a:p>
          <a:p>
            <a:endParaRPr lang="fr-FR" sz="2400" b="1" dirty="0"/>
          </a:p>
        </p:txBody>
      </p:sp>
      <p:pic>
        <p:nvPicPr>
          <p:cNvPr id="14" name="Image 13" descr="Une image contenant texte, capture d’écran, nombre, Tracé&#10;&#10;Description générée automatiquement">
            <a:extLst>
              <a:ext uri="{FF2B5EF4-FFF2-40B4-BE49-F238E27FC236}">
                <a16:creationId xmlns:a16="http://schemas.microsoft.com/office/drawing/2014/main" id="{A92CE22D-2DBE-B2C9-8738-EEB30D55B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75" y="1780021"/>
            <a:ext cx="6022570" cy="4173970"/>
          </a:xfrm>
          <a:prstGeom prst="rect">
            <a:avLst/>
          </a:prstGeom>
        </p:spPr>
      </p:pic>
      <p:pic>
        <p:nvPicPr>
          <p:cNvPr id="16" name="Image 15" descr="Une image contenant texte, capture d’écran, Tracé, nombre&#10;&#10;Description générée automatiquement">
            <a:extLst>
              <a:ext uri="{FF2B5EF4-FFF2-40B4-BE49-F238E27FC236}">
                <a16:creationId xmlns:a16="http://schemas.microsoft.com/office/drawing/2014/main" id="{1211005D-6458-DE95-DBE5-669C617B9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619" y="1780021"/>
            <a:ext cx="5266805" cy="385185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54D4AF5-F071-8151-1FA5-7FDF994C8BC0}"/>
              </a:ext>
            </a:extLst>
          </p:cNvPr>
          <p:cNvSpPr txBox="1"/>
          <p:nvPr/>
        </p:nvSpPr>
        <p:spPr>
          <a:xfrm>
            <a:off x="799486" y="1917439"/>
            <a:ext cx="550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Nombre de Consultations selon la Pratique du Sport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F58A096-43A2-8DC4-385C-3080D60D2CA7}"/>
              </a:ext>
            </a:extLst>
          </p:cNvPr>
          <p:cNvSpPr txBox="1"/>
          <p:nvPr/>
        </p:nvSpPr>
        <p:spPr>
          <a:xfrm>
            <a:off x="7433187" y="1780021"/>
            <a:ext cx="442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Nombre de consultations par pays</a:t>
            </a:r>
          </a:p>
        </p:txBody>
      </p:sp>
    </p:spTree>
    <p:extLst>
      <p:ext uri="{BB962C8B-B14F-4D97-AF65-F5344CB8AC3E}">
        <p14:creationId xmlns:p14="http://schemas.microsoft.com/office/powerpoint/2010/main" val="1540256718"/>
      </p:ext>
    </p:extLst>
  </p:cSld>
  <p:clrMapOvr>
    <a:masterClrMapping/>
  </p:clrMapOvr>
  <p:transition spd="slow"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CE2CF7-D5AA-4464-AC91-9ED1EA5D6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Loupe montrant des performances en baisse">
            <a:extLst>
              <a:ext uri="{FF2B5EF4-FFF2-40B4-BE49-F238E27FC236}">
                <a16:creationId xmlns:a16="http://schemas.microsoft.com/office/drawing/2014/main" id="{0CCF4284-C152-0D66-5129-F53E6958E3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02" r="42965" b="-2"/>
          <a:stretch/>
        </p:blipFill>
        <p:spPr>
          <a:xfrm>
            <a:off x="20" y="2"/>
            <a:ext cx="4585628" cy="6857998"/>
          </a:xfrm>
          <a:custGeom>
            <a:avLst/>
            <a:gdLst/>
            <a:ahLst/>
            <a:cxnLst/>
            <a:rect l="l" t="t" r="r" b="b"/>
            <a:pathLst>
              <a:path w="4585648" h="6857998">
                <a:moveTo>
                  <a:pt x="0" y="0"/>
                </a:moveTo>
                <a:lnTo>
                  <a:pt x="3944047" y="0"/>
                </a:lnTo>
                <a:lnTo>
                  <a:pt x="3944688" y="10340"/>
                </a:lnTo>
                <a:cubicBezTo>
                  <a:pt x="3965528" y="36732"/>
                  <a:pt x="3945672" y="53579"/>
                  <a:pt x="3950304" y="81398"/>
                </a:cubicBezTo>
                <a:cubicBezTo>
                  <a:pt x="3979668" y="102733"/>
                  <a:pt x="3935739" y="103225"/>
                  <a:pt x="3930579" y="118301"/>
                </a:cubicBezTo>
                <a:lnTo>
                  <a:pt x="3930846" y="122373"/>
                </a:lnTo>
                <a:lnTo>
                  <a:pt x="3937038" y="132397"/>
                </a:lnTo>
                <a:lnTo>
                  <a:pt x="3940265" y="135982"/>
                </a:lnTo>
                <a:cubicBezTo>
                  <a:pt x="3942154" y="138523"/>
                  <a:pt x="3942977" y="140298"/>
                  <a:pt x="3943073" y="141620"/>
                </a:cubicBezTo>
                <a:cubicBezTo>
                  <a:pt x="3942998" y="141685"/>
                  <a:pt x="3942926" y="141751"/>
                  <a:pt x="3942854" y="141816"/>
                </a:cubicBezTo>
                <a:lnTo>
                  <a:pt x="3946045" y="146983"/>
                </a:lnTo>
                <a:cubicBezTo>
                  <a:pt x="3952085" y="155570"/>
                  <a:pt x="3958585" y="163800"/>
                  <a:pt x="3965281" y="171535"/>
                </a:cubicBezTo>
                <a:cubicBezTo>
                  <a:pt x="3952744" y="181711"/>
                  <a:pt x="3987015" y="208379"/>
                  <a:pt x="3955100" y="211093"/>
                </a:cubicBezTo>
                <a:cubicBezTo>
                  <a:pt x="3963231" y="221704"/>
                  <a:pt x="3979172" y="225918"/>
                  <a:pt x="3957453" y="226143"/>
                </a:cubicBezTo>
                <a:cubicBezTo>
                  <a:pt x="3959561" y="229747"/>
                  <a:pt x="3959011" y="232340"/>
                  <a:pt x="3957179" y="234484"/>
                </a:cubicBezTo>
                <a:lnTo>
                  <a:pt x="3956175" y="235199"/>
                </a:lnTo>
                <a:lnTo>
                  <a:pt x="3974755" y="258709"/>
                </a:lnTo>
                <a:cubicBezTo>
                  <a:pt x="3974810" y="259903"/>
                  <a:pt x="3974864" y="261097"/>
                  <a:pt x="3974919" y="262291"/>
                </a:cubicBezTo>
                <a:lnTo>
                  <a:pt x="3989981" y="277023"/>
                </a:lnTo>
                <a:lnTo>
                  <a:pt x="3996191" y="284947"/>
                </a:lnTo>
                <a:lnTo>
                  <a:pt x="4001190" y="286536"/>
                </a:lnTo>
                <a:cubicBezTo>
                  <a:pt x="4004786" y="288616"/>
                  <a:pt x="4007623" y="292056"/>
                  <a:pt x="4008705" y="298565"/>
                </a:cubicBezTo>
                <a:cubicBezTo>
                  <a:pt x="4008585" y="299108"/>
                  <a:pt x="4008465" y="299650"/>
                  <a:pt x="4008344" y="300194"/>
                </a:cubicBezTo>
                <a:lnTo>
                  <a:pt x="4019098" y="309203"/>
                </a:lnTo>
                <a:cubicBezTo>
                  <a:pt x="4023353" y="311943"/>
                  <a:pt x="4028131" y="314172"/>
                  <a:pt x="4033618" y="315650"/>
                </a:cubicBezTo>
                <a:cubicBezTo>
                  <a:pt x="4027964" y="354775"/>
                  <a:pt x="4065415" y="383133"/>
                  <a:pt x="4080284" y="421400"/>
                </a:cubicBezTo>
                <a:cubicBezTo>
                  <a:pt x="4052614" y="444764"/>
                  <a:pt x="4129047" y="500739"/>
                  <a:pt x="4168461" y="503092"/>
                </a:cubicBezTo>
                <a:cubicBezTo>
                  <a:pt x="4128023" y="511488"/>
                  <a:pt x="4257167" y="577423"/>
                  <a:pt x="4192557" y="560735"/>
                </a:cubicBezTo>
                <a:cubicBezTo>
                  <a:pt x="4202585" y="572893"/>
                  <a:pt x="4193454" y="589341"/>
                  <a:pt x="4176910" y="584674"/>
                </a:cubicBezTo>
                <a:cubicBezTo>
                  <a:pt x="4224177" y="618252"/>
                  <a:pt x="4225772" y="681450"/>
                  <a:pt x="4260533" y="723119"/>
                </a:cubicBezTo>
                <a:cubicBezTo>
                  <a:pt x="4242328" y="753272"/>
                  <a:pt x="4263820" y="734604"/>
                  <a:pt x="4270711" y="760720"/>
                </a:cubicBezTo>
                <a:cubicBezTo>
                  <a:pt x="4295191" y="748303"/>
                  <a:pt x="4270314" y="794183"/>
                  <a:pt x="4302509" y="789247"/>
                </a:cubicBezTo>
                <a:cubicBezTo>
                  <a:pt x="4302741" y="794159"/>
                  <a:pt x="4301954" y="799070"/>
                  <a:pt x="4300921" y="804034"/>
                </a:cubicBezTo>
                <a:cubicBezTo>
                  <a:pt x="4300749" y="804900"/>
                  <a:pt x="4300572" y="805767"/>
                  <a:pt x="4300400" y="806635"/>
                </a:cubicBezTo>
                <a:lnTo>
                  <a:pt x="4303753" y="815950"/>
                </a:lnTo>
                <a:lnTo>
                  <a:pt x="4297888" y="819940"/>
                </a:lnTo>
                <a:cubicBezTo>
                  <a:pt x="4297944" y="824938"/>
                  <a:pt x="4297999" y="829937"/>
                  <a:pt x="4298055" y="834935"/>
                </a:cubicBezTo>
                <a:cubicBezTo>
                  <a:pt x="4299172" y="840340"/>
                  <a:pt x="4301603" y="845911"/>
                  <a:pt x="4306135" y="851700"/>
                </a:cubicBezTo>
                <a:cubicBezTo>
                  <a:pt x="4332817" y="868320"/>
                  <a:pt x="4317557" y="909641"/>
                  <a:pt x="4352091" y="929754"/>
                </a:cubicBezTo>
                <a:cubicBezTo>
                  <a:pt x="4362479" y="937980"/>
                  <a:pt x="4380484" y="968513"/>
                  <a:pt x="4375270" y="977376"/>
                </a:cubicBezTo>
                <a:cubicBezTo>
                  <a:pt x="4377250" y="984377"/>
                  <a:pt x="4384849" y="990651"/>
                  <a:pt x="4377297" y="996912"/>
                </a:cubicBezTo>
                <a:cubicBezTo>
                  <a:pt x="4369005" y="1005760"/>
                  <a:pt x="4399874" y="1021625"/>
                  <a:pt x="4384684" y="1023223"/>
                </a:cubicBezTo>
                <a:cubicBezTo>
                  <a:pt x="4406172" y="1034643"/>
                  <a:pt x="4390237" y="1055523"/>
                  <a:pt x="4392472" y="1070780"/>
                </a:cubicBezTo>
                <a:cubicBezTo>
                  <a:pt x="4411832" y="1078905"/>
                  <a:pt x="4397439" y="1102903"/>
                  <a:pt x="4412067" y="1132722"/>
                </a:cubicBezTo>
                <a:cubicBezTo>
                  <a:pt x="4434025" y="1141419"/>
                  <a:pt x="4421728" y="1152870"/>
                  <a:pt x="4455281" y="1171648"/>
                </a:cubicBezTo>
                <a:cubicBezTo>
                  <a:pt x="4453907" y="1173110"/>
                  <a:pt x="4452815" y="1174775"/>
                  <a:pt x="4452047" y="1176593"/>
                </a:cubicBezTo>
                <a:cubicBezTo>
                  <a:pt x="4447572" y="1187166"/>
                  <a:pt x="4454607" y="1200545"/>
                  <a:pt x="4467755" y="1206479"/>
                </a:cubicBezTo>
                <a:lnTo>
                  <a:pt x="4498518" y="1230184"/>
                </a:lnTo>
                <a:lnTo>
                  <a:pt x="4503988" y="1239714"/>
                </a:lnTo>
                <a:cubicBezTo>
                  <a:pt x="4506730" y="1246063"/>
                  <a:pt x="4507415" y="1251722"/>
                  <a:pt x="4506821" y="1256926"/>
                </a:cubicBezTo>
                <a:lnTo>
                  <a:pt x="4502210" y="1270678"/>
                </a:lnTo>
                <a:lnTo>
                  <a:pt x="4494994" y="1272955"/>
                </a:lnTo>
                <a:lnTo>
                  <a:pt x="4495424" y="1282254"/>
                </a:lnTo>
                <a:lnTo>
                  <a:pt x="4494064" y="1284511"/>
                </a:lnTo>
                <a:cubicBezTo>
                  <a:pt x="4491436" y="1288808"/>
                  <a:pt x="4489075" y="1293117"/>
                  <a:pt x="4487745" y="1297660"/>
                </a:cubicBezTo>
                <a:cubicBezTo>
                  <a:pt x="4521914" y="1300656"/>
                  <a:pt x="4482088" y="1336801"/>
                  <a:pt x="4510831" y="1331158"/>
                </a:cubicBezTo>
                <a:cubicBezTo>
                  <a:pt x="4509485" y="1356644"/>
                  <a:pt x="4537196" y="1344587"/>
                  <a:pt x="4509149" y="1367911"/>
                </a:cubicBezTo>
                <a:cubicBezTo>
                  <a:pt x="4525575" y="1402569"/>
                  <a:pt x="4519252" y="1443943"/>
                  <a:pt x="4530734" y="1480066"/>
                </a:cubicBezTo>
                <a:lnTo>
                  <a:pt x="4531332" y="1481140"/>
                </a:lnTo>
                <a:lnTo>
                  <a:pt x="4523757" y="1500827"/>
                </a:lnTo>
                <a:lnTo>
                  <a:pt x="4517749" y="1528834"/>
                </a:lnTo>
                <a:lnTo>
                  <a:pt x="4510978" y="1526104"/>
                </a:lnTo>
                <a:cubicBezTo>
                  <a:pt x="4505305" y="1525236"/>
                  <a:pt x="4507721" y="1530251"/>
                  <a:pt x="4513177" y="1537822"/>
                </a:cubicBezTo>
                <a:lnTo>
                  <a:pt x="4515243" y="1540521"/>
                </a:lnTo>
                <a:lnTo>
                  <a:pt x="4514146" y="1545627"/>
                </a:lnTo>
                <a:cubicBezTo>
                  <a:pt x="4512031" y="1559801"/>
                  <a:pt x="4511188" y="1572109"/>
                  <a:pt x="4512185" y="1579228"/>
                </a:cubicBezTo>
                <a:cubicBezTo>
                  <a:pt x="4545845" y="1639398"/>
                  <a:pt x="4550705" y="1726741"/>
                  <a:pt x="4554335" y="1818364"/>
                </a:cubicBezTo>
                <a:cubicBezTo>
                  <a:pt x="4560401" y="1899079"/>
                  <a:pt x="4548295" y="2018831"/>
                  <a:pt x="4548582" y="2063518"/>
                </a:cubicBezTo>
                <a:lnTo>
                  <a:pt x="4556056" y="2086487"/>
                </a:lnTo>
                <a:lnTo>
                  <a:pt x="4554275" y="2089340"/>
                </a:lnTo>
                <a:cubicBezTo>
                  <a:pt x="4550593" y="2102174"/>
                  <a:pt x="4551716" y="2110234"/>
                  <a:pt x="4554956" y="2116163"/>
                </a:cubicBezTo>
                <a:lnTo>
                  <a:pt x="4560492" y="2121961"/>
                </a:lnTo>
                <a:lnTo>
                  <a:pt x="4571444" y="2176482"/>
                </a:lnTo>
                <a:lnTo>
                  <a:pt x="4575448" y="2237907"/>
                </a:lnTo>
                <a:lnTo>
                  <a:pt x="4573513" y="2238688"/>
                </a:lnTo>
                <a:cubicBezTo>
                  <a:pt x="4569330" y="2241686"/>
                  <a:pt x="4566526" y="2246244"/>
                  <a:pt x="4566533" y="2254203"/>
                </a:cubicBezTo>
                <a:cubicBezTo>
                  <a:pt x="4536852" y="2242405"/>
                  <a:pt x="4555170" y="2259280"/>
                  <a:pt x="4557814" y="2283790"/>
                </a:cubicBezTo>
                <a:cubicBezTo>
                  <a:pt x="4512304" y="2270934"/>
                  <a:pt x="4537738" y="2340304"/>
                  <a:pt x="4512647" y="2352361"/>
                </a:cubicBezTo>
                <a:cubicBezTo>
                  <a:pt x="4515616" y="2370657"/>
                  <a:pt x="4517925" y="2389769"/>
                  <a:pt x="4519328" y="2409295"/>
                </a:cubicBezTo>
                <a:lnTo>
                  <a:pt x="4519571" y="2420793"/>
                </a:lnTo>
                <a:lnTo>
                  <a:pt x="4519120" y="2421041"/>
                </a:lnTo>
                <a:cubicBezTo>
                  <a:pt x="4518201" y="2423576"/>
                  <a:pt x="4517918" y="2427373"/>
                  <a:pt x="4518471" y="2433205"/>
                </a:cubicBezTo>
                <a:lnTo>
                  <a:pt x="4461595" y="2530080"/>
                </a:lnTo>
                <a:cubicBezTo>
                  <a:pt x="4445853" y="2584934"/>
                  <a:pt x="4405533" y="2605402"/>
                  <a:pt x="4412936" y="2666699"/>
                </a:cubicBezTo>
                <a:cubicBezTo>
                  <a:pt x="4398065" y="2717991"/>
                  <a:pt x="4372927" y="2756371"/>
                  <a:pt x="4370093" y="2804588"/>
                </a:cubicBezTo>
                <a:cubicBezTo>
                  <a:pt x="4347398" y="2879436"/>
                  <a:pt x="4272392" y="2939011"/>
                  <a:pt x="4262477" y="3058637"/>
                </a:cubicBezTo>
                <a:cubicBezTo>
                  <a:pt x="4283714" y="3099999"/>
                  <a:pt x="4256160" y="3144249"/>
                  <a:pt x="4253454" y="3179447"/>
                </a:cubicBezTo>
                <a:cubicBezTo>
                  <a:pt x="4259242" y="3200557"/>
                  <a:pt x="4257117" y="3211737"/>
                  <a:pt x="4239228" y="3217364"/>
                </a:cubicBezTo>
                <a:cubicBezTo>
                  <a:pt x="4268875" y="3316502"/>
                  <a:pt x="4225924" y="3257304"/>
                  <a:pt x="4222932" y="3330364"/>
                </a:cubicBezTo>
                <a:cubicBezTo>
                  <a:pt x="4224428" y="3395928"/>
                  <a:pt x="4215196" y="3463236"/>
                  <a:pt x="4248669" y="3547193"/>
                </a:cubicBezTo>
                <a:cubicBezTo>
                  <a:pt x="4260183" y="3566053"/>
                  <a:pt x="4256781" y="3592027"/>
                  <a:pt x="4241070" y="3605210"/>
                </a:cubicBezTo>
                <a:cubicBezTo>
                  <a:pt x="4238364" y="3607478"/>
                  <a:pt x="4235392" y="3609274"/>
                  <a:pt x="4232239" y="3610540"/>
                </a:cubicBezTo>
                <a:cubicBezTo>
                  <a:pt x="4258208" y="3664330"/>
                  <a:pt x="4231517" y="3673159"/>
                  <a:pt x="4251881" y="3702764"/>
                </a:cubicBezTo>
                <a:cubicBezTo>
                  <a:pt x="4242939" y="3759891"/>
                  <a:pt x="4201773" y="3786712"/>
                  <a:pt x="4219293" y="3813528"/>
                </a:cubicBezTo>
                <a:cubicBezTo>
                  <a:pt x="4207910" y="3838914"/>
                  <a:pt x="4167663" y="3859754"/>
                  <a:pt x="4184863" y="3893255"/>
                </a:cubicBezTo>
                <a:cubicBezTo>
                  <a:pt x="4163644" y="3884625"/>
                  <a:pt x="4188862" y="3931915"/>
                  <a:pt x="4169808" y="3939619"/>
                </a:cubicBezTo>
                <a:cubicBezTo>
                  <a:pt x="4154129" y="3943837"/>
                  <a:pt x="4158129" y="3959170"/>
                  <a:pt x="4154137" y="3971517"/>
                </a:cubicBezTo>
                <a:cubicBezTo>
                  <a:pt x="4139069" y="3981495"/>
                  <a:pt x="4133844" y="4042203"/>
                  <a:pt x="4139625" y="4062614"/>
                </a:cubicBezTo>
                <a:cubicBezTo>
                  <a:pt x="4165622" y="4119195"/>
                  <a:pt x="4107101" y="4172348"/>
                  <a:pt x="4126180" y="4217749"/>
                </a:cubicBezTo>
                <a:cubicBezTo>
                  <a:pt x="4128014" y="4267056"/>
                  <a:pt x="4089563" y="4286360"/>
                  <a:pt x="4072389" y="4317623"/>
                </a:cubicBezTo>
                <a:cubicBezTo>
                  <a:pt x="4062182" y="4356545"/>
                  <a:pt x="4071264" y="4384138"/>
                  <a:pt x="4064937" y="4451279"/>
                </a:cubicBezTo>
                <a:cubicBezTo>
                  <a:pt x="4050628" y="4512697"/>
                  <a:pt x="4048851" y="4652154"/>
                  <a:pt x="4034424" y="4720470"/>
                </a:cubicBezTo>
                <a:cubicBezTo>
                  <a:pt x="3973937" y="4868361"/>
                  <a:pt x="4025760" y="4964348"/>
                  <a:pt x="4016334" y="5052878"/>
                </a:cubicBezTo>
                <a:cubicBezTo>
                  <a:pt x="3999794" y="5123327"/>
                  <a:pt x="4021855" y="5194887"/>
                  <a:pt x="3977865" y="5251650"/>
                </a:cubicBezTo>
                <a:cubicBezTo>
                  <a:pt x="3973961" y="5317292"/>
                  <a:pt x="3987477" y="5410025"/>
                  <a:pt x="3997669" y="5413392"/>
                </a:cubicBezTo>
                <a:cubicBezTo>
                  <a:pt x="3969262" y="5397845"/>
                  <a:pt x="3981248" y="5449403"/>
                  <a:pt x="3981869" y="5471875"/>
                </a:cubicBezTo>
                <a:cubicBezTo>
                  <a:pt x="3957580" y="5534944"/>
                  <a:pt x="3976666" y="5598829"/>
                  <a:pt x="3901990" y="5708604"/>
                </a:cubicBezTo>
                <a:cubicBezTo>
                  <a:pt x="3897618" y="5810136"/>
                  <a:pt x="3870199" y="5788842"/>
                  <a:pt x="3860571" y="5821275"/>
                </a:cubicBezTo>
                <a:cubicBezTo>
                  <a:pt x="3868171" y="5831278"/>
                  <a:pt x="3866949" y="5900968"/>
                  <a:pt x="3849074" y="5900679"/>
                </a:cubicBezTo>
                <a:cubicBezTo>
                  <a:pt x="3871964" y="5925143"/>
                  <a:pt x="3834226" y="5972433"/>
                  <a:pt x="3841809" y="5992005"/>
                </a:cubicBezTo>
                <a:cubicBezTo>
                  <a:pt x="3848533" y="6035132"/>
                  <a:pt x="3834497" y="6078819"/>
                  <a:pt x="3832901" y="6122412"/>
                </a:cubicBezTo>
                <a:cubicBezTo>
                  <a:pt x="3799640" y="6263751"/>
                  <a:pt x="3784898" y="6198720"/>
                  <a:pt x="3804166" y="6389843"/>
                </a:cubicBezTo>
                <a:cubicBezTo>
                  <a:pt x="3799226" y="6482285"/>
                  <a:pt x="3740829" y="6538361"/>
                  <a:pt x="3736537" y="6595214"/>
                </a:cubicBezTo>
                <a:cubicBezTo>
                  <a:pt x="3692112" y="6745846"/>
                  <a:pt x="3660956" y="6804405"/>
                  <a:pt x="3649707" y="6848925"/>
                </a:cubicBezTo>
                <a:lnTo>
                  <a:pt x="3649314" y="6857996"/>
                </a:lnTo>
                <a:lnTo>
                  <a:pt x="4585648" y="6857996"/>
                </a:lnTo>
                <a:lnTo>
                  <a:pt x="4585648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F683C8-93CA-9758-674C-D7AC519F0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647" y="779317"/>
            <a:ext cx="7606353" cy="58566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2800" b="1" dirty="0">
                <a:solidFill>
                  <a:srgbClr val="FF0000"/>
                </a:solidFill>
              </a:rPr>
              <a:t>1-Objectifs de l’entrepôt :</a:t>
            </a:r>
          </a:p>
          <a:p>
            <a:pPr marL="0" indent="0">
              <a:buNone/>
            </a:pPr>
            <a:endParaRPr lang="fr-FR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2800" dirty="0"/>
              <a:t>Fournir un environnement centralisé et analytique qui permet de comprendre et d'améliorer la gestion des consultations médicales:</a:t>
            </a:r>
          </a:p>
          <a:p>
            <a:pPr>
              <a:buFontTx/>
              <a:buChar char="-"/>
            </a:pPr>
            <a:r>
              <a:rPr lang="fr-FR" sz="2800" dirty="0"/>
              <a:t>Suivi des consultations</a:t>
            </a:r>
          </a:p>
          <a:p>
            <a:pPr>
              <a:buFontTx/>
              <a:buChar char="-"/>
            </a:pPr>
            <a:r>
              <a:rPr lang="fr-FR" sz="2800" dirty="0"/>
              <a:t>Performance des médecins</a:t>
            </a:r>
          </a:p>
          <a:p>
            <a:pPr>
              <a:buFontTx/>
              <a:buChar char="-"/>
            </a:pPr>
            <a:r>
              <a:rPr lang="fr-FR" sz="2800" dirty="0"/>
              <a:t>Analyse des coûts et des revenus</a:t>
            </a:r>
          </a:p>
          <a:p>
            <a:pPr>
              <a:buFontTx/>
              <a:buChar char="-"/>
            </a:pPr>
            <a:r>
              <a:rPr lang="fr-FR" sz="2800" dirty="0"/>
              <a:t>Analyse des caractéristiques des patients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A9E6724-60E0-B0A1-4549-B9255C45F0B6}"/>
              </a:ext>
            </a:extLst>
          </p:cNvPr>
          <p:cNvSpPr txBox="1"/>
          <p:nvPr/>
        </p:nvSpPr>
        <p:spPr>
          <a:xfrm>
            <a:off x="4478482" y="218209"/>
            <a:ext cx="7013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spc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I-Conception: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319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logiciel, Système d’exploitation&#10;&#10;Description générée automatiquement">
            <a:extLst>
              <a:ext uri="{FF2B5EF4-FFF2-40B4-BE49-F238E27FC236}">
                <a16:creationId xmlns:a16="http://schemas.microsoft.com/office/drawing/2014/main" id="{CA2D74A7-CFDC-4F46-7909-5A55418C4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052" y="514695"/>
            <a:ext cx="5644542" cy="3378879"/>
          </a:xfrm>
          <a:prstGeom prst="rect">
            <a:avLst/>
          </a:prstGeom>
        </p:spPr>
      </p:pic>
      <p:pic>
        <p:nvPicPr>
          <p:cNvPr id="7" name="Image 6" descr="Une image contenant diagramme, capture d’écran, cercle&#10;&#10;Description générée automatiquement">
            <a:extLst>
              <a:ext uri="{FF2B5EF4-FFF2-40B4-BE49-F238E27FC236}">
                <a16:creationId xmlns:a16="http://schemas.microsoft.com/office/drawing/2014/main" id="{B500459A-69CD-88A0-FD31-1D84B33C7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4695"/>
            <a:ext cx="5078384" cy="3672840"/>
          </a:xfrm>
          <a:prstGeom prst="rect">
            <a:avLst/>
          </a:prstGeom>
        </p:spPr>
      </p:pic>
      <p:pic>
        <p:nvPicPr>
          <p:cNvPr id="11" name="Image 10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8E5F2CC2-2F5E-3375-F972-65D837A0AD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78" y="4345408"/>
            <a:ext cx="7796298" cy="241692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41F088D-E5DD-26ED-6A34-99D3E213C02C}"/>
              </a:ext>
            </a:extLst>
          </p:cNvPr>
          <p:cNvSpPr txBox="1"/>
          <p:nvPr/>
        </p:nvSpPr>
        <p:spPr>
          <a:xfrm>
            <a:off x="117987" y="816077"/>
            <a:ext cx="507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Répartition des Consultations par Statut Matrimonial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12C2428-D660-A762-812A-6DE082824CBD}"/>
              </a:ext>
            </a:extLst>
          </p:cNvPr>
          <p:cNvSpPr txBox="1"/>
          <p:nvPr/>
        </p:nvSpPr>
        <p:spPr>
          <a:xfrm>
            <a:off x="2281084" y="4345408"/>
            <a:ext cx="607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Revenus Totaux par Médecin</a:t>
            </a:r>
          </a:p>
        </p:txBody>
      </p:sp>
    </p:spTree>
    <p:extLst>
      <p:ext uri="{BB962C8B-B14F-4D97-AF65-F5344CB8AC3E}">
        <p14:creationId xmlns:p14="http://schemas.microsoft.com/office/powerpoint/2010/main" val="2150738832"/>
      </p:ext>
    </p:extLst>
  </p:cSld>
  <p:clrMapOvr>
    <a:masterClrMapping/>
  </p:clrMapOvr>
  <p:transition spd="slow">
    <p:check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ED7959-D18D-8457-9CB9-DE2FEC381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509156"/>
            <a:ext cx="9810604" cy="5745222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B</a:t>
            </a:r>
            <a:r>
              <a:rPr lang="fr-FR" sz="2000" b="1" dirty="0"/>
              <a:t>-Avec Power Bi:</a:t>
            </a:r>
          </a:p>
          <a:p>
            <a:pPr marL="0" indent="0">
              <a:buNone/>
            </a:pPr>
            <a:endParaRPr lang="fr-FR" sz="2000" b="1" dirty="0"/>
          </a:p>
          <a:p>
            <a:pPr marL="0" indent="0">
              <a:buNone/>
            </a:pPr>
            <a:endParaRPr lang="fr-FR" sz="2000" b="1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1" name="Image 10" descr="Une image contenant capture d’écran, diagramme, Bleu électrique&#10;&#10;Description générée automatiquement">
            <a:extLst>
              <a:ext uri="{FF2B5EF4-FFF2-40B4-BE49-F238E27FC236}">
                <a16:creationId xmlns:a16="http://schemas.microsoft.com/office/drawing/2014/main" id="{FE6CA808-4DCE-2941-37B3-2C7FFDA95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32" y="1396810"/>
            <a:ext cx="7230860" cy="247705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4C3747D-12F7-1C1E-434D-C43B0C48E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194" y="4432401"/>
            <a:ext cx="4930567" cy="205757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8B95A99-40BE-CDE3-1961-298FB2D13372}"/>
              </a:ext>
            </a:extLst>
          </p:cNvPr>
          <p:cNvSpPr txBox="1"/>
          <p:nvPr/>
        </p:nvSpPr>
        <p:spPr>
          <a:xfrm>
            <a:off x="2676987" y="1327984"/>
            <a:ext cx="4660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Durée moyenne par </a:t>
            </a:r>
            <a:r>
              <a:rPr lang="fr-FR" sz="2800" dirty="0" err="1"/>
              <a:t>gender</a:t>
            </a:r>
            <a:endParaRPr lang="fr-FR" sz="2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FD8D0AB-15C2-2E31-DF8B-628A68A40A88}"/>
              </a:ext>
            </a:extLst>
          </p:cNvPr>
          <p:cNvSpPr txBox="1"/>
          <p:nvPr/>
        </p:nvSpPr>
        <p:spPr>
          <a:xfrm>
            <a:off x="4921626" y="4086413"/>
            <a:ext cx="593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Nombre de consultations par année</a:t>
            </a:r>
          </a:p>
        </p:txBody>
      </p:sp>
    </p:spTree>
    <p:extLst>
      <p:ext uri="{BB962C8B-B14F-4D97-AF65-F5344CB8AC3E}">
        <p14:creationId xmlns:p14="http://schemas.microsoft.com/office/powerpoint/2010/main" val="3278076318"/>
      </p:ext>
    </p:extLst>
  </p:cSld>
  <p:clrMapOvr>
    <a:masterClrMapping/>
  </p:clrMapOvr>
  <p:transition spd="slow">
    <p:check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FE2321-A6AA-66F6-E637-AD3F905B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079" y="966356"/>
            <a:ext cx="9810604" cy="9455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b="1" dirty="0"/>
              <a:t>Rapport de l entrepôt: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B60847B-3ADE-D532-2350-9ACEF0E59A79}"/>
              </a:ext>
            </a:extLst>
          </p:cNvPr>
          <p:cNvSpPr txBox="1"/>
          <p:nvPr/>
        </p:nvSpPr>
        <p:spPr>
          <a:xfrm>
            <a:off x="365079" y="2556164"/>
            <a:ext cx="115235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Vous pouvez installer le rapport sous forme </a:t>
            </a:r>
            <a:r>
              <a:rPr lang="fr-FR" sz="4000" dirty="0" err="1"/>
              <a:t>pdf</a:t>
            </a:r>
            <a:r>
              <a:rPr lang="fr-FR" sz="4000" dirty="0"/>
              <a:t> depuis </a:t>
            </a:r>
            <a:r>
              <a:rPr lang="fr-FR" sz="4000" dirty="0">
                <a:solidFill>
                  <a:srgbClr val="FF0000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ceci</a:t>
            </a:r>
            <a:endParaRPr lang="fr-FR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281256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A8518A-7FC6-A3A7-422F-1CC103A7D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142" y="2752003"/>
            <a:ext cx="9810604" cy="135399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r-FR" sz="9600" b="1" dirty="0">
                <a:solidFill>
                  <a:srgbClr val="FF0000"/>
                </a:solidFill>
              </a:rPr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993683117"/>
      </p:ext>
    </p:extLst>
  </p:cSld>
  <p:clrMapOvr>
    <a:masterClrMapping/>
  </p:clrMapOvr>
  <p:transition spd="slow"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003A656-D974-4C8E-AC40-DB648F0E2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94E01BF-E313-47E9-B0A8-AFA1FD817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8259374" cy="6864138"/>
          </a:xfrm>
          <a:custGeom>
            <a:avLst/>
            <a:gdLst>
              <a:gd name="connsiteX0" fmla="*/ 0 w 8259374"/>
              <a:gd name="connsiteY0" fmla="*/ 0 h 6886834"/>
              <a:gd name="connsiteX1" fmla="*/ 7249887 w 8259374"/>
              <a:gd name="connsiteY1" fmla="*/ 0 h 6886834"/>
              <a:gd name="connsiteX2" fmla="*/ 7249887 w 8259374"/>
              <a:gd name="connsiteY2" fmla="*/ 7717 h 6886834"/>
              <a:gd name="connsiteX3" fmla="*/ 8259374 w 8259374"/>
              <a:gd name="connsiteY3" fmla="*/ 4928 h 6886834"/>
              <a:gd name="connsiteX4" fmla="*/ 8259082 w 8259374"/>
              <a:gd name="connsiteY4" fmla="*/ 7032 h 6886834"/>
              <a:gd name="connsiteX5" fmla="*/ 8252923 w 8259374"/>
              <a:gd name="connsiteY5" fmla="*/ 30960 h 6886834"/>
              <a:gd name="connsiteX6" fmla="*/ 8213566 w 8259374"/>
              <a:gd name="connsiteY6" fmla="*/ 29154 h 6886834"/>
              <a:gd name="connsiteX7" fmla="*/ 8215843 w 8259374"/>
              <a:gd name="connsiteY7" fmla="*/ 67653 h 6886834"/>
              <a:gd name="connsiteX8" fmla="*/ 8217200 w 8259374"/>
              <a:gd name="connsiteY8" fmla="*/ 155058 h 6886834"/>
              <a:gd name="connsiteX9" fmla="*/ 8215915 w 8259374"/>
              <a:gd name="connsiteY9" fmla="*/ 163580 h 6886834"/>
              <a:gd name="connsiteX10" fmla="*/ 8209562 w 8259374"/>
              <a:gd name="connsiteY10" fmla="*/ 163412 h 6886834"/>
              <a:gd name="connsiteX11" fmla="*/ 8212690 w 8259374"/>
              <a:gd name="connsiteY11" fmla="*/ 184979 h 6886834"/>
              <a:gd name="connsiteX12" fmla="*/ 8206570 w 8259374"/>
              <a:gd name="connsiteY12" fmla="*/ 225577 h 6886834"/>
              <a:gd name="connsiteX13" fmla="*/ 8195588 w 8259374"/>
              <a:gd name="connsiteY13" fmla="*/ 246471 h 6886834"/>
              <a:gd name="connsiteX14" fmla="*/ 8177225 w 8259374"/>
              <a:gd name="connsiteY14" fmla="*/ 287658 h 6886834"/>
              <a:gd name="connsiteX15" fmla="*/ 8183500 w 8259374"/>
              <a:gd name="connsiteY15" fmla="*/ 323765 h 6886834"/>
              <a:gd name="connsiteX16" fmla="*/ 8119462 w 8259374"/>
              <a:gd name="connsiteY16" fmla="*/ 497784 h 6886834"/>
              <a:gd name="connsiteX17" fmla="*/ 8094729 w 8259374"/>
              <a:gd name="connsiteY17" fmla="*/ 589887 h 6886834"/>
              <a:gd name="connsiteX18" fmla="*/ 8087563 w 8259374"/>
              <a:gd name="connsiteY18" fmla="*/ 623853 h 6886834"/>
              <a:gd name="connsiteX19" fmla="*/ 8043783 w 8259374"/>
              <a:gd name="connsiteY19" fmla="*/ 727950 h 6886834"/>
              <a:gd name="connsiteX20" fmla="*/ 8043844 w 8259374"/>
              <a:gd name="connsiteY20" fmla="*/ 733618 h 6886834"/>
              <a:gd name="connsiteX21" fmla="*/ 8040591 w 8259374"/>
              <a:gd name="connsiteY21" fmla="*/ 748711 h 6886834"/>
              <a:gd name="connsiteX22" fmla="*/ 7991903 w 8259374"/>
              <a:gd name="connsiteY22" fmla="*/ 840589 h 6886834"/>
              <a:gd name="connsiteX23" fmla="*/ 7985537 w 8259374"/>
              <a:gd name="connsiteY23" fmla="*/ 849454 h 6886834"/>
              <a:gd name="connsiteX24" fmla="*/ 7984168 w 8259374"/>
              <a:gd name="connsiteY24" fmla="*/ 849670 h 6886834"/>
              <a:gd name="connsiteX25" fmla="*/ 7982421 w 8259374"/>
              <a:gd name="connsiteY25" fmla="*/ 885380 h 6886834"/>
              <a:gd name="connsiteX26" fmla="*/ 7979919 w 8259374"/>
              <a:gd name="connsiteY26" fmla="*/ 889343 h 6886834"/>
              <a:gd name="connsiteX27" fmla="*/ 7981684 w 8259374"/>
              <a:gd name="connsiteY27" fmla="*/ 913618 h 6886834"/>
              <a:gd name="connsiteX28" fmla="*/ 7981045 w 8259374"/>
              <a:gd name="connsiteY28" fmla="*/ 925626 h 6886834"/>
              <a:gd name="connsiteX29" fmla="*/ 7984059 w 8259374"/>
              <a:gd name="connsiteY29" fmla="*/ 930115 h 6886834"/>
              <a:gd name="connsiteX30" fmla="*/ 7981497 w 8259374"/>
              <a:gd name="connsiteY30" fmla="*/ 947284 h 6886834"/>
              <a:gd name="connsiteX31" fmla="*/ 7982366 w 8259374"/>
              <a:gd name="connsiteY31" fmla="*/ 964542 h 6886834"/>
              <a:gd name="connsiteX32" fmla="*/ 7967654 w 8259374"/>
              <a:gd name="connsiteY32" fmla="*/ 1039358 h 6886834"/>
              <a:gd name="connsiteX33" fmla="*/ 7965976 w 8259374"/>
              <a:gd name="connsiteY33" fmla="*/ 1206631 h 6886834"/>
              <a:gd name="connsiteX34" fmla="*/ 7905207 w 8259374"/>
              <a:gd name="connsiteY34" fmla="*/ 1492777 h 6886834"/>
              <a:gd name="connsiteX35" fmla="*/ 7860695 w 8259374"/>
              <a:gd name="connsiteY35" fmla="*/ 1592059 h 6886834"/>
              <a:gd name="connsiteX36" fmla="*/ 7866303 w 8259374"/>
              <a:gd name="connsiteY36" fmla="*/ 1640521 h 6886834"/>
              <a:gd name="connsiteX37" fmla="*/ 7854100 w 8259374"/>
              <a:gd name="connsiteY37" fmla="*/ 1655624 h 6886834"/>
              <a:gd name="connsiteX38" fmla="*/ 7851751 w 8259374"/>
              <a:gd name="connsiteY38" fmla="*/ 1658142 h 6886834"/>
              <a:gd name="connsiteX39" fmla="*/ 7847705 w 8259374"/>
              <a:gd name="connsiteY39" fmla="*/ 1670072 h 6886834"/>
              <a:gd name="connsiteX40" fmla="*/ 7839861 w 8259374"/>
              <a:gd name="connsiteY40" fmla="*/ 1671129 h 6886834"/>
              <a:gd name="connsiteX41" fmla="*/ 7840809 w 8259374"/>
              <a:gd name="connsiteY41" fmla="*/ 1732607 h 6886834"/>
              <a:gd name="connsiteX42" fmla="*/ 7868816 w 8259374"/>
              <a:gd name="connsiteY42" fmla="*/ 1805215 h 6886834"/>
              <a:gd name="connsiteX43" fmla="*/ 7869506 w 8259374"/>
              <a:gd name="connsiteY43" fmla="*/ 1845616 h 6886834"/>
              <a:gd name="connsiteX44" fmla="*/ 7864150 w 8259374"/>
              <a:gd name="connsiteY44" fmla="*/ 1850893 h 6886834"/>
              <a:gd name="connsiteX45" fmla="*/ 7886388 w 8259374"/>
              <a:gd name="connsiteY45" fmla="*/ 1909011 h 6886834"/>
              <a:gd name="connsiteX46" fmla="*/ 7875654 w 8259374"/>
              <a:gd name="connsiteY46" fmla="*/ 1989626 h 6886834"/>
              <a:gd name="connsiteX47" fmla="*/ 7860613 w 8259374"/>
              <a:gd name="connsiteY47" fmla="*/ 2049768 h 6886834"/>
              <a:gd name="connsiteX48" fmla="*/ 7855177 w 8259374"/>
              <a:gd name="connsiteY48" fmla="*/ 2083784 h 6886834"/>
              <a:gd name="connsiteX49" fmla="*/ 7847260 w 8259374"/>
              <a:gd name="connsiteY49" fmla="*/ 2172145 h 6886834"/>
              <a:gd name="connsiteX50" fmla="*/ 7853684 w 8259374"/>
              <a:gd name="connsiteY50" fmla="*/ 2278856 h 6886834"/>
              <a:gd name="connsiteX51" fmla="*/ 7844151 w 8259374"/>
              <a:gd name="connsiteY51" fmla="*/ 2398865 h 6886834"/>
              <a:gd name="connsiteX52" fmla="*/ 7836030 w 8259374"/>
              <a:gd name="connsiteY52" fmla="*/ 2447385 h 6886834"/>
              <a:gd name="connsiteX53" fmla="*/ 7844545 w 8259374"/>
              <a:gd name="connsiteY53" fmla="*/ 2559889 h 6886834"/>
              <a:gd name="connsiteX54" fmla="*/ 7862833 w 8259374"/>
              <a:gd name="connsiteY54" fmla="*/ 2767170 h 6886834"/>
              <a:gd name="connsiteX55" fmla="*/ 7863304 w 8259374"/>
              <a:gd name="connsiteY55" fmla="*/ 2860521 h 6886834"/>
              <a:gd name="connsiteX56" fmla="*/ 7876870 w 8259374"/>
              <a:gd name="connsiteY56" fmla="*/ 2956588 h 6886834"/>
              <a:gd name="connsiteX57" fmla="*/ 7872717 w 8259374"/>
              <a:gd name="connsiteY57" fmla="*/ 3028277 h 6886834"/>
              <a:gd name="connsiteX58" fmla="*/ 7874112 w 8259374"/>
              <a:gd name="connsiteY58" fmla="*/ 3044829 h 6886834"/>
              <a:gd name="connsiteX59" fmla="*/ 7878057 w 8259374"/>
              <a:gd name="connsiteY59" fmla="*/ 3047980 h 6886834"/>
              <a:gd name="connsiteX60" fmla="*/ 7892211 w 8259374"/>
              <a:gd name="connsiteY60" fmla="*/ 3118581 h 6886834"/>
              <a:gd name="connsiteX61" fmla="*/ 7870115 w 8259374"/>
              <a:gd name="connsiteY61" fmla="*/ 3128728 h 6886834"/>
              <a:gd name="connsiteX62" fmla="*/ 7853751 w 8259374"/>
              <a:gd name="connsiteY62" fmla="*/ 3194385 h 6886834"/>
              <a:gd name="connsiteX63" fmla="*/ 7860255 w 8259374"/>
              <a:gd name="connsiteY63" fmla="*/ 3229104 h 6886834"/>
              <a:gd name="connsiteX64" fmla="*/ 7860820 w 8259374"/>
              <a:gd name="connsiteY64" fmla="*/ 3236205 h 6886834"/>
              <a:gd name="connsiteX65" fmla="*/ 7860524 w 8259374"/>
              <a:gd name="connsiteY65" fmla="*/ 3236392 h 6886834"/>
              <a:gd name="connsiteX66" fmla="*/ 7860507 w 8259374"/>
              <a:gd name="connsiteY66" fmla="*/ 3243975 h 6886834"/>
              <a:gd name="connsiteX67" fmla="*/ 7861849 w 8259374"/>
              <a:gd name="connsiteY67" fmla="*/ 3249149 h 6886834"/>
              <a:gd name="connsiteX68" fmla="*/ 7825440 w 8259374"/>
              <a:gd name="connsiteY68" fmla="*/ 3308429 h 6886834"/>
              <a:gd name="connsiteX69" fmla="*/ 7797313 w 8259374"/>
              <a:gd name="connsiteY69" fmla="*/ 3396839 h 6886834"/>
              <a:gd name="connsiteX70" fmla="*/ 7773161 w 8259374"/>
              <a:gd name="connsiteY70" fmla="*/ 3485579 h 6886834"/>
              <a:gd name="connsiteX71" fmla="*/ 7766211 w 8259374"/>
              <a:gd name="connsiteY71" fmla="*/ 3518293 h 6886834"/>
              <a:gd name="connsiteX72" fmla="*/ 7745911 w 8259374"/>
              <a:gd name="connsiteY72" fmla="*/ 3574027 h 6886834"/>
              <a:gd name="connsiteX73" fmla="*/ 7731711 w 8259374"/>
              <a:gd name="connsiteY73" fmla="*/ 3597957 h 6886834"/>
              <a:gd name="connsiteX74" fmla="*/ 7731931 w 8259374"/>
              <a:gd name="connsiteY74" fmla="*/ 3599279 h 6886834"/>
              <a:gd name="connsiteX75" fmla="*/ 7727934 w 8259374"/>
              <a:gd name="connsiteY75" fmla="*/ 3600530 h 6886834"/>
              <a:gd name="connsiteX76" fmla="*/ 7723086 w 8259374"/>
              <a:gd name="connsiteY76" fmla="*/ 3618656 h 6886834"/>
              <a:gd name="connsiteX77" fmla="*/ 7723183 w 8259374"/>
              <a:gd name="connsiteY77" fmla="*/ 3624109 h 6886834"/>
              <a:gd name="connsiteX78" fmla="*/ 7721433 w 8259374"/>
              <a:gd name="connsiteY78" fmla="*/ 3631477 h 6886834"/>
              <a:gd name="connsiteX79" fmla="*/ 7721107 w 8259374"/>
              <a:gd name="connsiteY79" fmla="*/ 3631566 h 6886834"/>
              <a:gd name="connsiteX80" fmla="*/ 7720023 w 8259374"/>
              <a:gd name="connsiteY80" fmla="*/ 3638646 h 6886834"/>
              <a:gd name="connsiteX81" fmla="*/ 7718284 w 8259374"/>
              <a:gd name="connsiteY81" fmla="*/ 3674452 h 6886834"/>
              <a:gd name="connsiteX82" fmla="*/ 7690982 w 8259374"/>
              <a:gd name="connsiteY82" fmla="*/ 3736938 h 6886834"/>
              <a:gd name="connsiteX83" fmla="*/ 7676256 w 8259374"/>
              <a:gd name="connsiteY83" fmla="*/ 3798824 h 6886834"/>
              <a:gd name="connsiteX84" fmla="*/ 7660693 w 8259374"/>
              <a:gd name="connsiteY84" fmla="*/ 3831494 h 6886834"/>
              <a:gd name="connsiteX85" fmla="*/ 7663160 w 8259374"/>
              <a:gd name="connsiteY85" fmla="*/ 3846592 h 6886834"/>
              <a:gd name="connsiteX86" fmla="*/ 7670656 w 8259374"/>
              <a:gd name="connsiteY86" fmla="*/ 3861012 h 6886834"/>
              <a:gd name="connsiteX87" fmla="*/ 7658717 w 8259374"/>
              <a:gd name="connsiteY87" fmla="*/ 3984488 h 6886834"/>
              <a:gd name="connsiteX88" fmla="*/ 7647310 w 8259374"/>
              <a:gd name="connsiteY88" fmla="*/ 4128022 h 6886834"/>
              <a:gd name="connsiteX89" fmla="*/ 7625542 w 8259374"/>
              <a:gd name="connsiteY89" fmla="*/ 4200927 h 6886834"/>
              <a:gd name="connsiteX90" fmla="*/ 7564296 w 8259374"/>
              <a:gd name="connsiteY90" fmla="*/ 4406358 h 6886834"/>
              <a:gd name="connsiteX91" fmla="*/ 7545443 w 8259374"/>
              <a:gd name="connsiteY91" fmla="*/ 4450977 h 6886834"/>
              <a:gd name="connsiteX92" fmla="*/ 7551356 w 8259374"/>
              <a:gd name="connsiteY92" fmla="*/ 4497587 h 6886834"/>
              <a:gd name="connsiteX93" fmla="*/ 7539248 w 8259374"/>
              <a:gd name="connsiteY93" fmla="*/ 4512174 h 6886834"/>
              <a:gd name="connsiteX94" fmla="*/ 7536915 w 8259374"/>
              <a:gd name="connsiteY94" fmla="*/ 4514607 h 6886834"/>
              <a:gd name="connsiteX95" fmla="*/ 7532945 w 8259374"/>
              <a:gd name="connsiteY95" fmla="*/ 4526105 h 6886834"/>
              <a:gd name="connsiteX96" fmla="*/ 7525110 w 8259374"/>
              <a:gd name="connsiteY96" fmla="*/ 4527155 h 6886834"/>
              <a:gd name="connsiteX97" fmla="*/ 7514322 w 8259374"/>
              <a:gd name="connsiteY97" fmla="*/ 4542888 h 6886834"/>
              <a:gd name="connsiteX98" fmla="*/ 7508890 w 8259374"/>
              <a:gd name="connsiteY98" fmla="*/ 4564659 h 6886834"/>
              <a:gd name="connsiteX99" fmla="*/ 7484766 w 8259374"/>
              <a:gd name="connsiteY99" fmla="*/ 4662900 h 6886834"/>
              <a:gd name="connsiteX100" fmla="*/ 7480757 w 8259374"/>
              <a:gd name="connsiteY100" fmla="*/ 4780069 h 6886834"/>
              <a:gd name="connsiteX101" fmla="*/ 7463238 w 8259374"/>
              <a:gd name="connsiteY101" fmla="*/ 4893471 h 6886834"/>
              <a:gd name="connsiteX102" fmla="*/ 7453970 w 8259374"/>
              <a:gd name="connsiteY102" fmla="*/ 5050627 h 6886834"/>
              <a:gd name="connsiteX103" fmla="*/ 7442086 w 8259374"/>
              <a:gd name="connsiteY103" fmla="*/ 5203264 h 6886834"/>
              <a:gd name="connsiteX104" fmla="*/ 7445255 w 8259374"/>
              <a:gd name="connsiteY104" fmla="*/ 5233387 h 6886834"/>
              <a:gd name="connsiteX105" fmla="*/ 7439091 w 8259374"/>
              <a:gd name="connsiteY105" fmla="*/ 5259154 h 6886834"/>
              <a:gd name="connsiteX106" fmla="*/ 7429912 w 8259374"/>
              <a:gd name="connsiteY106" fmla="*/ 5265022 h 6886834"/>
              <a:gd name="connsiteX107" fmla="*/ 7430227 w 8259374"/>
              <a:gd name="connsiteY107" fmla="*/ 5281569 h 6886834"/>
              <a:gd name="connsiteX108" fmla="*/ 7428455 w 8259374"/>
              <a:gd name="connsiteY108" fmla="*/ 5285943 h 6886834"/>
              <a:gd name="connsiteX109" fmla="*/ 7448546 w 8259374"/>
              <a:gd name="connsiteY109" fmla="*/ 5365322 h 6886834"/>
              <a:gd name="connsiteX110" fmla="*/ 7445531 w 8259374"/>
              <a:gd name="connsiteY110" fmla="*/ 5431552 h 6886834"/>
              <a:gd name="connsiteX111" fmla="*/ 7493272 w 8259374"/>
              <a:gd name="connsiteY111" fmla="*/ 5683109 h 6886834"/>
              <a:gd name="connsiteX112" fmla="*/ 7523482 w 8259374"/>
              <a:gd name="connsiteY112" fmla="*/ 5758758 h 6886834"/>
              <a:gd name="connsiteX113" fmla="*/ 7571560 w 8259374"/>
              <a:gd name="connsiteY113" fmla="*/ 6023059 h 6886834"/>
              <a:gd name="connsiteX114" fmla="*/ 7610840 w 8259374"/>
              <a:gd name="connsiteY114" fmla="*/ 6183806 h 6886834"/>
              <a:gd name="connsiteX115" fmla="*/ 7618403 w 8259374"/>
              <a:gd name="connsiteY115" fmla="*/ 6274847 h 6886834"/>
              <a:gd name="connsiteX116" fmla="*/ 7612141 w 8259374"/>
              <a:gd name="connsiteY116" fmla="*/ 6397934 h 6886834"/>
              <a:gd name="connsiteX117" fmla="*/ 7642700 w 8259374"/>
              <a:gd name="connsiteY117" fmla="*/ 6446110 h 6886834"/>
              <a:gd name="connsiteX118" fmla="*/ 7604154 w 8259374"/>
              <a:gd name="connsiteY118" fmla="*/ 6492650 h 6886834"/>
              <a:gd name="connsiteX119" fmla="*/ 7606744 w 8259374"/>
              <a:gd name="connsiteY119" fmla="*/ 6499348 h 6886834"/>
              <a:gd name="connsiteX120" fmla="*/ 7611195 w 8259374"/>
              <a:gd name="connsiteY120" fmla="*/ 6571637 h 6886834"/>
              <a:gd name="connsiteX121" fmla="*/ 7605227 w 8259374"/>
              <a:gd name="connsiteY121" fmla="*/ 6658275 h 6886834"/>
              <a:gd name="connsiteX122" fmla="*/ 7657027 w 8259374"/>
              <a:gd name="connsiteY122" fmla="*/ 6827947 h 6886834"/>
              <a:gd name="connsiteX123" fmla="*/ 7640052 w 8259374"/>
              <a:gd name="connsiteY123" fmla="*/ 6878653 h 6886834"/>
              <a:gd name="connsiteX124" fmla="*/ 3932627 w 8259374"/>
              <a:gd name="connsiteY124" fmla="*/ 6886834 h 6886834"/>
              <a:gd name="connsiteX125" fmla="*/ 3932627 w 8259374"/>
              <a:gd name="connsiteY125" fmla="*/ 6853072 h 6886834"/>
              <a:gd name="connsiteX126" fmla="*/ 0 w 8259374"/>
              <a:gd name="connsiteY126" fmla="*/ 6853072 h 6886834"/>
              <a:gd name="connsiteX0" fmla="*/ 0 w 8259374"/>
              <a:gd name="connsiteY0" fmla="*/ 0 h 6886834"/>
              <a:gd name="connsiteX1" fmla="*/ 7249887 w 8259374"/>
              <a:gd name="connsiteY1" fmla="*/ 0 h 6886834"/>
              <a:gd name="connsiteX2" fmla="*/ 8259374 w 8259374"/>
              <a:gd name="connsiteY2" fmla="*/ 4928 h 6886834"/>
              <a:gd name="connsiteX3" fmla="*/ 8259082 w 8259374"/>
              <a:gd name="connsiteY3" fmla="*/ 7032 h 6886834"/>
              <a:gd name="connsiteX4" fmla="*/ 8252923 w 8259374"/>
              <a:gd name="connsiteY4" fmla="*/ 30960 h 6886834"/>
              <a:gd name="connsiteX5" fmla="*/ 8213566 w 8259374"/>
              <a:gd name="connsiteY5" fmla="*/ 29154 h 6886834"/>
              <a:gd name="connsiteX6" fmla="*/ 8215843 w 8259374"/>
              <a:gd name="connsiteY6" fmla="*/ 67653 h 6886834"/>
              <a:gd name="connsiteX7" fmla="*/ 8217200 w 8259374"/>
              <a:gd name="connsiteY7" fmla="*/ 155058 h 6886834"/>
              <a:gd name="connsiteX8" fmla="*/ 8215915 w 8259374"/>
              <a:gd name="connsiteY8" fmla="*/ 163580 h 6886834"/>
              <a:gd name="connsiteX9" fmla="*/ 8209562 w 8259374"/>
              <a:gd name="connsiteY9" fmla="*/ 163412 h 6886834"/>
              <a:gd name="connsiteX10" fmla="*/ 8212690 w 8259374"/>
              <a:gd name="connsiteY10" fmla="*/ 184979 h 6886834"/>
              <a:gd name="connsiteX11" fmla="*/ 8206570 w 8259374"/>
              <a:gd name="connsiteY11" fmla="*/ 225577 h 6886834"/>
              <a:gd name="connsiteX12" fmla="*/ 8195588 w 8259374"/>
              <a:gd name="connsiteY12" fmla="*/ 246471 h 6886834"/>
              <a:gd name="connsiteX13" fmla="*/ 8177225 w 8259374"/>
              <a:gd name="connsiteY13" fmla="*/ 287658 h 6886834"/>
              <a:gd name="connsiteX14" fmla="*/ 8183500 w 8259374"/>
              <a:gd name="connsiteY14" fmla="*/ 323765 h 6886834"/>
              <a:gd name="connsiteX15" fmla="*/ 8119462 w 8259374"/>
              <a:gd name="connsiteY15" fmla="*/ 497784 h 6886834"/>
              <a:gd name="connsiteX16" fmla="*/ 8094729 w 8259374"/>
              <a:gd name="connsiteY16" fmla="*/ 589887 h 6886834"/>
              <a:gd name="connsiteX17" fmla="*/ 8087563 w 8259374"/>
              <a:gd name="connsiteY17" fmla="*/ 623853 h 6886834"/>
              <a:gd name="connsiteX18" fmla="*/ 8043783 w 8259374"/>
              <a:gd name="connsiteY18" fmla="*/ 727950 h 6886834"/>
              <a:gd name="connsiteX19" fmla="*/ 8043844 w 8259374"/>
              <a:gd name="connsiteY19" fmla="*/ 733618 h 6886834"/>
              <a:gd name="connsiteX20" fmla="*/ 8040591 w 8259374"/>
              <a:gd name="connsiteY20" fmla="*/ 748711 h 6886834"/>
              <a:gd name="connsiteX21" fmla="*/ 7991903 w 8259374"/>
              <a:gd name="connsiteY21" fmla="*/ 840589 h 6886834"/>
              <a:gd name="connsiteX22" fmla="*/ 7985537 w 8259374"/>
              <a:gd name="connsiteY22" fmla="*/ 849454 h 6886834"/>
              <a:gd name="connsiteX23" fmla="*/ 7984168 w 8259374"/>
              <a:gd name="connsiteY23" fmla="*/ 849670 h 6886834"/>
              <a:gd name="connsiteX24" fmla="*/ 7982421 w 8259374"/>
              <a:gd name="connsiteY24" fmla="*/ 885380 h 6886834"/>
              <a:gd name="connsiteX25" fmla="*/ 7979919 w 8259374"/>
              <a:gd name="connsiteY25" fmla="*/ 889343 h 6886834"/>
              <a:gd name="connsiteX26" fmla="*/ 7981684 w 8259374"/>
              <a:gd name="connsiteY26" fmla="*/ 913618 h 6886834"/>
              <a:gd name="connsiteX27" fmla="*/ 7981045 w 8259374"/>
              <a:gd name="connsiteY27" fmla="*/ 925626 h 6886834"/>
              <a:gd name="connsiteX28" fmla="*/ 7984059 w 8259374"/>
              <a:gd name="connsiteY28" fmla="*/ 930115 h 6886834"/>
              <a:gd name="connsiteX29" fmla="*/ 7981497 w 8259374"/>
              <a:gd name="connsiteY29" fmla="*/ 947284 h 6886834"/>
              <a:gd name="connsiteX30" fmla="*/ 7982366 w 8259374"/>
              <a:gd name="connsiteY30" fmla="*/ 964542 h 6886834"/>
              <a:gd name="connsiteX31" fmla="*/ 7967654 w 8259374"/>
              <a:gd name="connsiteY31" fmla="*/ 1039358 h 6886834"/>
              <a:gd name="connsiteX32" fmla="*/ 7965976 w 8259374"/>
              <a:gd name="connsiteY32" fmla="*/ 1206631 h 6886834"/>
              <a:gd name="connsiteX33" fmla="*/ 7905207 w 8259374"/>
              <a:gd name="connsiteY33" fmla="*/ 1492777 h 6886834"/>
              <a:gd name="connsiteX34" fmla="*/ 7860695 w 8259374"/>
              <a:gd name="connsiteY34" fmla="*/ 1592059 h 6886834"/>
              <a:gd name="connsiteX35" fmla="*/ 7866303 w 8259374"/>
              <a:gd name="connsiteY35" fmla="*/ 1640521 h 6886834"/>
              <a:gd name="connsiteX36" fmla="*/ 7854100 w 8259374"/>
              <a:gd name="connsiteY36" fmla="*/ 1655624 h 6886834"/>
              <a:gd name="connsiteX37" fmla="*/ 7851751 w 8259374"/>
              <a:gd name="connsiteY37" fmla="*/ 1658142 h 6886834"/>
              <a:gd name="connsiteX38" fmla="*/ 7847705 w 8259374"/>
              <a:gd name="connsiteY38" fmla="*/ 1670072 h 6886834"/>
              <a:gd name="connsiteX39" fmla="*/ 7839861 w 8259374"/>
              <a:gd name="connsiteY39" fmla="*/ 1671129 h 6886834"/>
              <a:gd name="connsiteX40" fmla="*/ 7840809 w 8259374"/>
              <a:gd name="connsiteY40" fmla="*/ 1732607 h 6886834"/>
              <a:gd name="connsiteX41" fmla="*/ 7868816 w 8259374"/>
              <a:gd name="connsiteY41" fmla="*/ 1805215 h 6886834"/>
              <a:gd name="connsiteX42" fmla="*/ 7869506 w 8259374"/>
              <a:gd name="connsiteY42" fmla="*/ 1845616 h 6886834"/>
              <a:gd name="connsiteX43" fmla="*/ 7864150 w 8259374"/>
              <a:gd name="connsiteY43" fmla="*/ 1850893 h 6886834"/>
              <a:gd name="connsiteX44" fmla="*/ 7886388 w 8259374"/>
              <a:gd name="connsiteY44" fmla="*/ 1909011 h 6886834"/>
              <a:gd name="connsiteX45" fmla="*/ 7875654 w 8259374"/>
              <a:gd name="connsiteY45" fmla="*/ 1989626 h 6886834"/>
              <a:gd name="connsiteX46" fmla="*/ 7860613 w 8259374"/>
              <a:gd name="connsiteY46" fmla="*/ 2049768 h 6886834"/>
              <a:gd name="connsiteX47" fmla="*/ 7855177 w 8259374"/>
              <a:gd name="connsiteY47" fmla="*/ 2083784 h 6886834"/>
              <a:gd name="connsiteX48" fmla="*/ 7847260 w 8259374"/>
              <a:gd name="connsiteY48" fmla="*/ 2172145 h 6886834"/>
              <a:gd name="connsiteX49" fmla="*/ 7853684 w 8259374"/>
              <a:gd name="connsiteY49" fmla="*/ 2278856 h 6886834"/>
              <a:gd name="connsiteX50" fmla="*/ 7844151 w 8259374"/>
              <a:gd name="connsiteY50" fmla="*/ 2398865 h 6886834"/>
              <a:gd name="connsiteX51" fmla="*/ 7836030 w 8259374"/>
              <a:gd name="connsiteY51" fmla="*/ 2447385 h 6886834"/>
              <a:gd name="connsiteX52" fmla="*/ 7844545 w 8259374"/>
              <a:gd name="connsiteY52" fmla="*/ 2559889 h 6886834"/>
              <a:gd name="connsiteX53" fmla="*/ 7862833 w 8259374"/>
              <a:gd name="connsiteY53" fmla="*/ 2767170 h 6886834"/>
              <a:gd name="connsiteX54" fmla="*/ 7863304 w 8259374"/>
              <a:gd name="connsiteY54" fmla="*/ 2860521 h 6886834"/>
              <a:gd name="connsiteX55" fmla="*/ 7876870 w 8259374"/>
              <a:gd name="connsiteY55" fmla="*/ 2956588 h 6886834"/>
              <a:gd name="connsiteX56" fmla="*/ 7872717 w 8259374"/>
              <a:gd name="connsiteY56" fmla="*/ 3028277 h 6886834"/>
              <a:gd name="connsiteX57" fmla="*/ 7874112 w 8259374"/>
              <a:gd name="connsiteY57" fmla="*/ 3044829 h 6886834"/>
              <a:gd name="connsiteX58" fmla="*/ 7878057 w 8259374"/>
              <a:gd name="connsiteY58" fmla="*/ 3047980 h 6886834"/>
              <a:gd name="connsiteX59" fmla="*/ 7892211 w 8259374"/>
              <a:gd name="connsiteY59" fmla="*/ 3118581 h 6886834"/>
              <a:gd name="connsiteX60" fmla="*/ 7870115 w 8259374"/>
              <a:gd name="connsiteY60" fmla="*/ 3128728 h 6886834"/>
              <a:gd name="connsiteX61" fmla="*/ 7853751 w 8259374"/>
              <a:gd name="connsiteY61" fmla="*/ 3194385 h 6886834"/>
              <a:gd name="connsiteX62" fmla="*/ 7860255 w 8259374"/>
              <a:gd name="connsiteY62" fmla="*/ 3229104 h 6886834"/>
              <a:gd name="connsiteX63" fmla="*/ 7860820 w 8259374"/>
              <a:gd name="connsiteY63" fmla="*/ 3236205 h 6886834"/>
              <a:gd name="connsiteX64" fmla="*/ 7860524 w 8259374"/>
              <a:gd name="connsiteY64" fmla="*/ 3236392 h 6886834"/>
              <a:gd name="connsiteX65" fmla="*/ 7860507 w 8259374"/>
              <a:gd name="connsiteY65" fmla="*/ 3243975 h 6886834"/>
              <a:gd name="connsiteX66" fmla="*/ 7861849 w 8259374"/>
              <a:gd name="connsiteY66" fmla="*/ 3249149 h 6886834"/>
              <a:gd name="connsiteX67" fmla="*/ 7825440 w 8259374"/>
              <a:gd name="connsiteY67" fmla="*/ 3308429 h 6886834"/>
              <a:gd name="connsiteX68" fmla="*/ 7797313 w 8259374"/>
              <a:gd name="connsiteY68" fmla="*/ 3396839 h 6886834"/>
              <a:gd name="connsiteX69" fmla="*/ 7773161 w 8259374"/>
              <a:gd name="connsiteY69" fmla="*/ 3485579 h 6886834"/>
              <a:gd name="connsiteX70" fmla="*/ 7766211 w 8259374"/>
              <a:gd name="connsiteY70" fmla="*/ 3518293 h 6886834"/>
              <a:gd name="connsiteX71" fmla="*/ 7745911 w 8259374"/>
              <a:gd name="connsiteY71" fmla="*/ 3574027 h 6886834"/>
              <a:gd name="connsiteX72" fmla="*/ 7731711 w 8259374"/>
              <a:gd name="connsiteY72" fmla="*/ 3597957 h 6886834"/>
              <a:gd name="connsiteX73" fmla="*/ 7731931 w 8259374"/>
              <a:gd name="connsiteY73" fmla="*/ 3599279 h 6886834"/>
              <a:gd name="connsiteX74" fmla="*/ 7727934 w 8259374"/>
              <a:gd name="connsiteY74" fmla="*/ 3600530 h 6886834"/>
              <a:gd name="connsiteX75" fmla="*/ 7723086 w 8259374"/>
              <a:gd name="connsiteY75" fmla="*/ 3618656 h 6886834"/>
              <a:gd name="connsiteX76" fmla="*/ 7723183 w 8259374"/>
              <a:gd name="connsiteY76" fmla="*/ 3624109 h 6886834"/>
              <a:gd name="connsiteX77" fmla="*/ 7721433 w 8259374"/>
              <a:gd name="connsiteY77" fmla="*/ 3631477 h 6886834"/>
              <a:gd name="connsiteX78" fmla="*/ 7721107 w 8259374"/>
              <a:gd name="connsiteY78" fmla="*/ 3631566 h 6886834"/>
              <a:gd name="connsiteX79" fmla="*/ 7720023 w 8259374"/>
              <a:gd name="connsiteY79" fmla="*/ 3638646 h 6886834"/>
              <a:gd name="connsiteX80" fmla="*/ 7718284 w 8259374"/>
              <a:gd name="connsiteY80" fmla="*/ 3674452 h 6886834"/>
              <a:gd name="connsiteX81" fmla="*/ 7690982 w 8259374"/>
              <a:gd name="connsiteY81" fmla="*/ 3736938 h 6886834"/>
              <a:gd name="connsiteX82" fmla="*/ 7676256 w 8259374"/>
              <a:gd name="connsiteY82" fmla="*/ 3798824 h 6886834"/>
              <a:gd name="connsiteX83" fmla="*/ 7660693 w 8259374"/>
              <a:gd name="connsiteY83" fmla="*/ 3831494 h 6886834"/>
              <a:gd name="connsiteX84" fmla="*/ 7663160 w 8259374"/>
              <a:gd name="connsiteY84" fmla="*/ 3846592 h 6886834"/>
              <a:gd name="connsiteX85" fmla="*/ 7670656 w 8259374"/>
              <a:gd name="connsiteY85" fmla="*/ 3861012 h 6886834"/>
              <a:gd name="connsiteX86" fmla="*/ 7658717 w 8259374"/>
              <a:gd name="connsiteY86" fmla="*/ 3984488 h 6886834"/>
              <a:gd name="connsiteX87" fmla="*/ 7647310 w 8259374"/>
              <a:gd name="connsiteY87" fmla="*/ 4128022 h 6886834"/>
              <a:gd name="connsiteX88" fmla="*/ 7625542 w 8259374"/>
              <a:gd name="connsiteY88" fmla="*/ 4200927 h 6886834"/>
              <a:gd name="connsiteX89" fmla="*/ 7564296 w 8259374"/>
              <a:gd name="connsiteY89" fmla="*/ 4406358 h 6886834"/>
              <a:gd name="connsiteX90" fmla="*/ 7545443 w 8259374"/>
              <a:gd name="connsiteY90" fmla="*/ 4450977 h 6886834"/>
              <a:gd name="connsiteX91" fmla="*/ 7551356 w 8259374"/>
              <a:gd name="connsiteY91" fmla="*/ 4497587 h 6886834"/>
              <a:gd name="connsiteX92" fmla="*/ 7539248 w 8259374"/>
              <a:gd name="connsiteY92" fmla="*/ 4512174 h 6886834"/>
              <a:gd name="connsiteX93" fmla="*/ 7536915 w 8259374"/>
              <a:gd name="connsiteY93" fmla="*/ 4514607 h 6886834"/>
              <a:gd name="connsiteX94" fmla="*/ 7532945 w 8259374"/>
              <a:gd name="connsiteY94" fmla="*/ 4526105 h 6886834"/>
              <a:gd name="connsiteX95" fmla="*/ 7525110 w 8259374"/>
              <a:gd name="connsiteY95" fmla="*/ 4527155 h 6886834"/>
              <a:gd name="connsiteX96" fmla="*/ 7514322 w 8259374"/>
              <a:gd name="connsiteY96" fmla="*/ 4542888 h 6886834"/>
              <a:gd name="connsiteX97" fmla="*/ 7508890 w 8259374"/>
              <a:gd name="connsiteY97" fmla="*/ 4564659 h 6886834"/>
              <a:gd name="connsiteX98" fmla="*/ 7484766 w 8259374"/>
              <a:gd name="connsiteY98" fmla="*/ 4662900 h 6886834"/>
              <a:gd name="connsiteX99" fmla="*/ 7480757 w 8259374"/>
              <a:gd name="connsiteY99" fmla="*/ 4780069 h 6886834"/>
              <a:gd name="connsiteX100" fmla="*/ 7463238 w 8259374"/>
              <a:gd name="connsiteY100" fmla="*/ 4893471 h 6886834"/>
              <a:gd name="connsiteX101" fmla="*/ 7453970 w 8259374"/>
              <a:gd name="connsiteY101" fmla="*/ 5050627 h 6886834"/>
              <a:gd name="connsiteX102" fmla="*/ 7442086 w 8259374"/>
              <a:gd name="connsiteY102" fmla="*/ 5203264 h 6886834"/>
              <a:gd name="connsiteX103" fmla="*/ 7445255 w 8259374"/>
              <a:gd name="connsiteY103" fmla="*/ 5233387 h 6886834"/>
              <a:gd name="connsiteX104" fmla="*/ 7439091 w 8259374"/>
              <a:gd name="connsiteY104" fmla="*/ 5259154 h 6886834"/>
              <a:gd name="connsiteX105" fmla="*/ 7429912 w 8259374"/>
              <a:gd name="connsiteY105" fmla="*/ 5265022 h 6886834"/>
              <a:gd name="connsiteX106" fmla="*/ 7430227 w 8259374"/>
              <a:gd name="connsiteY106" fmla="*/ 5281569 h 6886834"/>
              <a:gd name="connsiteX107" fmla="*/ 7428455 w 8259374"/>
              <a:gd name="connsiteY107" fmla="*/ 5285943 h 6886834"/>
              <a:gd name="connsiteX108" fmla="*/ 7448546 w 8259374"/>
              <a:gd name="connsiteY108" fmla="*/ 5365322 h 6886834"/>
              <a:gd name="connsiteX109" fmla="*/ 7445531 w 8259374"/>
              <a:gd name="connsiteY109" fmla="*/ 5431552 h 6886834"/>
              <a:gd name="connsiteX110" fmla="*/ 7493272 w 8259374"/>
              <a:gd name="connsiteY110" fmla="*/ 5683109 h 6886834"/>
              <a:gd name="connsiteX111" fmla="*/ 7523482 w 8259374"/>
              <a:gd name="connsiteY111" fmla="*/ 5758758 h 6886834"/>
              <a:gd name="connsiteX112" fmla="*/ 7571560 w 8259374"/>
              <a:gd name="connsiteY112" fmla="*/ 6023059 h 6886834"/>
              <a:gd name="connsiteX113" fmla="*/ 7610840 w 8259374"/>
              <a:gd name="connsiteY113" fmla="*/ 6183806 h 6886834"/>
              <a:gd name="connsiteX114" fmla="*/ 7618403 w 8259374"/>
              <a:gd name="connsiteY114" fmla="*/ 6274847 h 6886834"/>
              <a:gd name="connsiteX115" fmla="*/ 7612141 w 8259374"/>
              <a:gd name="connsiteY115" fmla="*/ 6397934 h 6886834"/>
              <a:gd name="connsiteX116" fmla="*/ 7642700 w 8259374"/>
              <a:gd name="connsiteY116" fmla="*/ 6446110 h 6886834"/>
              <a:gd name="connsiteX117" fmla="*/ 7604154 w 8259374"/>
              <a:gd name="connsiteY117" fmla="*/ 6492650 h 6886834"/>
              <a:gd name="connsiteX118" fmla="*/ 7606744 w 8259374"/>
              <a:gd name="connsiteY118" fmla="*/ 6499348 h 6886834"/>
              <a:gd name="connsiteX119" fmla="*/ 7611195 w 8259374"/>
              <a:gd name="connsiteY119" fmla="*/ 6571637 h 6886834"/>
              <a:gd name="connsiteX120" fmla="*/ 7605227 w 8259374"/>
              <a:gd name="connsiteY120" fmla="*/ 6658275 h 6886834"/>
              <a:gd name="connsiteX121" fmla="*/ 7657027 w 8259374"/>
              <a:gd name="connsiteY121" fmla="*/ 6827947 h 6886834"/>
              <a:gd name="connsiteX122" fmla="*/ 7640052 w 8259374"/>
              <a:gd name="connsiteY122" fmla="*/ 6878653 h 6886834"/>
              <a:gd name="connsiteX123" fmla="*/ 3932627 w 8259374"/>
              <a:gd name="connsiteY123" fmla="*/ 6886834 h 6886834"/>
              <a:gd name="connsiteX124" fmla="*/ 3932627 w 8259374"/>
              <a:gd name="connsiteY124" fmla="*/ 6853072 h 6886834"/>
              <a:gd name="connsiteX125" fmla="*/ 0 w 8259374"/>
              <a:gd name="connsiteY125" fmla="*/ 6853072 h 6886834"/>
              <a:gd name="connsiteX126" fmla="*/ 0 w 8259374"/>
              <a:gd name="connsiteY126" fmla="*/ 0 h 6886834"/>
              <a:gd name="connsiteX0" fmla="*/ 0 w 8259374"/>
              <a:gd name="connsiteY0" fmla="*/ 0 h 6886834"/>
              <a:gd name="connsiteX1" fmla="*/ 8259374 w 8259374"/>
              <a:gd name="connsiteY1" fmla="*/ 4928 h 6886834"/>
              <a:gd name="connsiteX2" fmla="*/ 8259082 w 8259374"/>
              <a:gd name="connsiteY2" fmla="*/ 7032 h 6886834"/>
              <a:gd name="connsiteX3" fmla="*/ 8252923 w 8259374"/>
              <a:gd name="connsiteY3" fmla="*/ 30960 h 6886834"/>
              <a:gd name="connsiteX4" fmla="*/ 8213566 w 8259374"/>
              <a:gd name="connsiteY4" fmla="*/ 29154 h 6886834"/>
              <a:gd name="connsiteX5" fmla="*/ 8215843 w 8259374"/>
              <a:gd name="connsiteY5" fmla="*/ 67653 h 6886834"/>
              <a:gd name="connsiteX6" fmla="*/ 8217200 w 8259374"/>
              <a:gd name="connsiteY6" fmla="*/ 155058 h 6886834"/>
              <a:gd name="connsiteX7" fmla="*/ 8215915 w 8259374"/>
              <a:gd name="connsiteY7" fmla="*/ 163580 h 6886834"/>
              <a:gd name="connsiteX8" fmla="*/ 8209562 w 8259374"/>
              <a:gd name="connsiteY8" fmla="*/ 163412 h 6886834"/>
              <a:gd name="connsiteX9" fmla="*/ 8212690 w 8259374"/>
              <a:gd name="connsiteY9" fmla="*/ 184979 h 6886834"/>
              <a:gd name="connsiteX10" fmla="*/ 8206570 w 8259374"/>
              <a:gd name="connsiteY10" fmla="*/ 225577 h 6886834"/>
              <a:gd name="connsiteX11" fmla="*/ 8195588 w 8259374"/>
              <a:gd name="connsiteY11" fmla="*/ 246471 h 6886834"/>
              <a:gd name="connsiteX12" fmla="*/ 8177225 w 8259374"/>
              <a:gd name="connsiteY12" fmla="*/ 287658 h 6886834"/>
              <a:gd name="connsiteX13" fmla="*/ 8183500 w 8259374"/>
              <a:gd name="connsiteY13" fmla="*/ 323765 h 6886834"/>
              <a:gd name="connsiteX14" fmla="*/ 8119462 w 8259374"/>
              <a:gd name="connsiteY14" fmla="*/ 497784 h 6886834"/>
              <a:gd name="connsiteX15" fmla="*/ 8094729 w 8259374"/>
              <a:gd name="connsiteY15" fmla="*/ 589887 h 6886834"/>
              <a:gd name="connsiteX16" fmla="*/ 8087563 w 8259374"/>
              <a:gd name="connsiteY16" fmla="*/ 623853 h 6886834"/>
              <a:gd name="connsiteX17" fmla="*/ 8043783 w 8259374"/>
              <a:gd name="connsiteY17" fmla="*/ 727950 h 6886834"/>
              <a:gd name="connsiteX18" fmla="*/ 8043844 w 8259374"/>
              <a:gd name="connsiteY18" fmla="*/ 733618 h 6886834"/>
              <a:gd name="connsiteX19" fmla="*/ 8040591 w 8259374"/>
              <a:gd name="connsiteY19" fmla="*/ 748711 h 6886834"/>
              <a:gd name="connsiteX20" fmla="*/ 7991903 w 8259374"/>
              <a:gd name="connsiteY20" fmla="*/ 840589 h 6886834"/>
              <a:gd name="connsiteX21" fmla="*/ 7985537 w 8259374"/>
              <a:gd name="connsiteY21" fmla="*/ 849454 h 6886834"/>
              <a:gd name="connsiteX22" fmla="*/ 7984168 w 8259374"/>
              <a:gd name="connsiteY22" fmla="*/ 849670 h 6886834"/>
              <a:gd name="connsiteX23" fmla="*/ 7982421 w 8259374"/>
              <a:gd name="connsiteY23" fmla="*/ 885380 h 6886834"/>
              <a:gd name="connsiteX24" fmla="*/ 7979919 w 8259374"/>
              <a:gd name="connsiteY24" fmla="*/ 889343 h 6886834"/>
              <a:gd name="connsiteX25" fmla="*/ 7981684 w 8259374"/>
              <a:gd name="connsiteY25" fmla="*/ 913618 h 6886834"/>
              <a:gd name="connsiteX26" fmla="*/ 7981045 w 8259374"/>
              <a:gd name="connsiteY26" fmla="*/ 925626 h 6886834"/>
              <a:gd name="connsiteX27" fmla="*/ 7984059 w 8259374"/>
              <a:gd name="connsiteY27" fmla="*/ 930115 h 6886834"/>
              <a:gd name="connsiteX28" fmla="*/ 7981497 w 8259374"/>
              <a:gd name="connsiteY28" fmla="*/ 947284 h 6886834"/>
              <a:gd name="connsiteX29" fmla="*/ 7982366 w 8259374"/>
              <a:gd name="connsiteY29" fmla="*/ 964542 h 6886834"/>
              <a:gd name="connsiteX30" fmla="*/ 7967654 w 8259374"/>
              <a:gd name="connsiteY30" fmla="*/ 1039358 h 6886834"/>
              <a:gd name="connsiteX31" fmla="*/ 7965976 w 8259374"/>
              <a:gd name="connsiteY31" fmla="*/ 1206631 h 6886834"/>
              <a:gd name="connsiteX32" fmla="*/ 7905207 w 8259374"/>
              <a:gd name="connsiteY32" fmla="*/ 1492777 h 6886834"/>
              <a:gd name="connsiteX33" fmla="*/ 7860695 w 8259374"/>
              <a:gd name="connsiteY33" fmla="*/ 1592059 h 6886834"/>
              <a:gd name="connsiteX34" fmla="*/ 7866303 w 8259374"/>
              <a:gd name="connsiteY34" fmla="*/ 1640521 h 6886834"/>
              <a:gd name="connsiteX35" fmla="*/ 7854100 w 8259374"/>
              <a:gd name="connsiteY35" fmla="*/ 1655624 h 6886834"/>
              <a:gd name="connsiteX36" fmla="*/ 7851751 w 8259374"/>
              <a:gd name="connsiteY36" fmla="*/ 1658142 h 6886834"/>
              <a:gd name="connsiteX37" fmla="*/ 7847705 w 8259374"/>
              <a:gd name="connsiteY37" fmla="*/ 1670072 h 6886834"/>
              <a:gd name="connsiteX38" fmla="*/ 7839861 w 8259374"/>
              <a:gd name="connsiteY38" fmla="*/ 1671129 h 6886834"/>
              <a:gd name="connsiteX39" fmla="*/ 7840809 w 8259374"/>
              <a:gd name="connsiteY39" fmla="*/ 1732607 h 6886834"/>
              <a:gd name="connsiteX40" fmla="*/ 7868816 w 8259374"/>
              <a:gd name="connsiteY40" fmla="*/ 1805215 h 6886834"/>
              <a:gd name="connsiteX41" fmla="*/ 7869506 w 8259374"/>
              <a:gd name="connsiteY41" fmla="*/ 1845616 h 6886834"/>
              <a:gd name="connsiteX42" fmla="*/ 7864150 w 8259374"/>
              <a:gd name="connsiteY42" fmla="*/ 1850893 h 6886834"/>
              <a:gd name="connsiteX43" fmla="*/ 7886388 w 8259374"/>
              <a:gd name="connsiteY43" fmla="*/ 1909011 h 6886834"/>
              <a:gd name="connsiteX44" fmla="*/ 7875654 w 8259374"/>
              <a:gd name="connsiteY44" fmla="*/ 1989626 h 6886834"/>
              <a:gd name="connsiteX45" fmla="*/ 7860613 w 8259374"/>
              <a:gd name="connsiteY45" fmla="*/ 2049768 h 6886834"/>
              <a:gd name="connsiteX46" fmla="*/ 7855177 w 8259374"/>
              <a:gd name="connsiteY46" fmla="*/ 2083784 h 6886834"/>
              <a:gd name="connsiteX47" fmla="*/ 7847260 w 8259374"/>
              <a:gd name="connsiteY47" fmla="*/ 2172145 h 6886834"/>
              <a:gd name="connsiteX48" fmla="*/ 7853684 w 8259374"/>
              <a:gd name="connsiteY48" fmla="*/ 2278856 h 6886834"/>
              <a:gd name="connsiteX49" fmla="*/ 7844151 w 8259374"/>
              <a:gd name="connsiteY49" fmla="*/ 2398865 h 6886834"/>
              <a:gd name="connsiteX50" fmla="*/ 7836030 w 8259374"/>
              <a:gd name="connsiteY50" fmla="*/ 2447385 h 6886834"/>
              <a:gd name="connsiteX51" fmla="*/ 7844545 w 8259374"/>
              <a:gd name="connsiteY51" fmla="*/ 2559889 h 6886834"/>
              <a:gd name="connsiteX52" fmla="*/ 7862833 w 8259374"/>
              <a:gd name="connsiteY52" fmla="*/ 2767170 h 6886834"/>
              <a:gd name="connsiteX53" fmla="*/ 7863304 w 8259374"/>
              <a:gd name="connsiteY53" fmla="*/ 2860521 h 6886834"/>
              <a:gd name="connsiteX54" fmla="*/ 7876870 w 8259374"/>
              <a:gd name="connsiteY54" fmla="*/ 2956588 h 6886834"/>
              <a:gd name="connsiteX55" fmla="*/ 7872717 w 8259374"/>
              <a:gd name="connsiteY55" fmla="*/ 3028277 h 6886834"/>
              <a:gd name="connsiteX56" fmla="*/ 7874112 w 8259374"/>
              <a:gd name="connsiteY56" fmla="*/ 3044829 h 6886834"/>
              <a:gd name="connsiteX57" fmla="*/ 7878057 w 8259374"/>
              <a:gd name="connsiteY57" fmla="*/ 3047980 h 6886834"/>
              <a:gd name="connsiteX58" fmla="*/ 7892211 w 8259374"/>
              <a:gd name="connsiteY58" fmla="*/ 3118581 h 6886834"/>
              <a:gd name="connsiteX59" fmla="*/ 7870115 w 8259374"/>
              <a:gd name="connsiteY59" fmla="*/ 3128728 h 6886834"/>
              <a:gd name="connsiteX60" fmla="*/ 7853751 w 8259374"/>
              <a:gd name="connsiteY60" fmla="*/ 3194385 h 6886834"/>
              <a:gd name="connsiteX61" fmla="*/ 7860255 w 8259374"/>
              <a:gd name="connsiteY61" fmla="*/ 3229104 h 6886834"/>
              <a:gd name="connsiteX62" fmla="*/ 7860820 w 8259374"/>
              <a:gd name="connsiteY62" fmla="*/ 3236205 h 6886834"/>
              <a:gd name="connsiteX63" fmla="*/ 7860524 w 8259374"/>
              <a:gd name="connsiteY63" fmla="*/ 3236392 h 6886834"/>
              <a:gd name="connsiteX64" fmla="*/ 7860507 w 8259374"/>
              <a:gd name="connsiteY64" fmla="*/ 3243975 h 6886834"/>
              <a:gd name="connsiteX65" fmla="*/ 7861849 w 8259374"/>
              <a:gd name="connsiteY65" fmla="*/ 3249149 h 6886834"/>
              <a:gd name="connsiteX66" fmla="*/ 7825440 w 8259374"/>
              <a:gd name="connsiteY66" fmla="*/ 3308429 h 6886834"/>
              <a:gd name="connsiteX67" fmla="*/ 7797313 w 8259374"/>
              <a:gd name="connsiteY67" fmla="*/ 3396839 h 6886834"/>
              <a:gd name="connsiteX68" fmla="*/ 7773161 w 8259374"/>
              <a:gd name="connsiteY68" fmla="*/ 3485579 h 6886834"/>
              <a:gd name="connsiteX69" fmla="*/ 7766211 w 8259374"/>
              <a:gd name="connsiteY69" fmla="*/ 3518293 h 6886834"/>
              <a:gd name="connsiteX70" fmla="*/ 7745911 w 8259374"/>
              <a:gd name="connsiteY70" fmla="*/ 3574027 h 6886834"/>
              <a:gd name="connsiteX71" fmla="*/ 7731711 w 8259374"/>
              <a:gd name="connsiteY71" fmla="*/ 3597957 h 6886834"/>
              <a:gd name="connsiteX72" fmla="*/ 7731931 w 8259374"/>
              <a:gd name="connsiteY72" fmla="*/ 3599279 h 6886834"/>
              <a:gd name="connsiteX73" fmla="*/ 7727934 w 8259374"/>
              <a:gd name="connsiteY73" fmla="*/ 3600530 h 6886834"/>
              <a:gd name="connsiteX74" fmla="*/ 7723086 w 8259374"/>
              <a:gd name="connsiteY74" fmla="*/ 3618656 h 6886834"/>
              <a:gd name="connsiteX75" fmla="*/ 7723183 w 8259374"/>
              <a:gd name="connsiteY75" fmla="*/ 3624109 h 6886834"/>
              <a:gd name="connsiteX76" fmla="*/ 7721433 w 8259374"/>
              <a:gd name="connsiteY76" fmla="*/ 3631477 h 6886834"/>
              <a:gd name="connsiteX77" fmla="*/ 7721107 w 8259374"/>
              <a:gd name="connsiteY77" fmla="*/ 3631566 h 6886834"/>
              <a:gd name="connsiteX78" fmla="*/ 7720023 w 8259374"/>
              <a:gd name="connsiteY78" fmla="*/ 3638646 h 6886834"/>
              <a:gd name="connsiteX79" fmla="*/ 7718284 w 8259374"/>
              <a:gd name="connsiteY79" fmla="*/ 3674452 h 6886834"/>
              <a:gd name="connsiteX80" fmla="*/ 7690982 w 8259374"/>
              <a:gd name="connsiteY80" fmla="*/ 3736938 h 6886834"/>
              <a:gd name="connsiteX81" fmla="*/ 7676256 w 8259374"/>
              <a:gd name="connsiteY81" fmla="*/ 3798824 h 6886834"/>
              <a:gd name="connsiteX82" fmla="*/ 7660693 w 8259374"/>
              <a:gd name="connsiteY82" fmla="*/ 3831494 h 6886834"/>
              <a:gd name="connsiteX83" fmla="*/ 7663160 w 8259374"/>
              <a:gd name="connsiteY83" fmla="*/ 3846592 h 6886834"/>
              <a:gd name="connsiteX84" fmla="*/ 7670656 w 8259374"/>
              <a:gd name="connsiteY84" fmla="*/ 3861012 h 6886834"/>
              <a:gd name="connsiteX85" fmla="*/ 7658717 w 8259374"/>
              <a:gd name="connsiteY85" fmla="*/ 3984488 h 6886834"/>
              <a:gd name="connsiteX86" fmla="*/ 7647310 w 8259374"/>
              <a:gd name="connsiteY86" fmla="*/ 4128022 h 6886834"/>
              <a:gd name="connsiteX87" fmla="*/ 7625542 w 8259374"/>
              <a:gd name="connsiteY87" fmla="*/ 4200927 h 6886834"/>
              <a:gd name="connsiteX88" fmla="*/ 7564296 w 8259374"/>
              <a:gd name="connsiteY88" fmla="*/ 4406358 h 6886834"/>
              <a:gd name="connsiteX89" fmla="*/ 7545443 w 8259374"/>
              <a:gd name="connsiteY89" fmla="*/ 4450977 h 6886834"/>
              <a:gd name="connsiteX90" fmla="*/ 7551356 w 8259374"/>
              <a:gd name="connsiteY90" fmla="*/ 4497587 h 6886834"/>
              <a:gd name="connsiteX91" fmla="*/ 7539248 w 8259374"/>
              <a:gd name="connsiteY91" fmla="*/ 4512174 h 6886834"/>
              <a:gd name="connsiteX92" fmla="*/ 7536915 w 8259374"/>
              <a:gd name="connsiteY92" fmla="*/ 4514607 h 6886834"/>
              <a:gd name="connsiteX93" fmla="*/ 7532945 w 8259374"/>
              <a:gd name="connsiteY93" fmla="*/ 4526105 h 6886834"/>
              <a:gd name="connsiteX94" fmla="*/ 7525110 w 8259374"/>
              <a:gd name="connsiteY94" fmla="*/ 4527155 h 6886834"/>
              <a:gd name="connsiteX95" fmla="*/ 7514322 w 8259374"/>
              <a:gd name="connsiteY95" fmla="*/ 4542888 h 6886834"/>
              <a:gd name="connsiteX96" fmla="*/ 7508890 w 8259374"/>
              <a:gd name="connsiteY96" fmla="*/ 4564659 h 6886834"/>
              <a:gd name="connsiteX97" fmla="*/ 7484766 w 8259374"/>
              <a:gd name="connsiteY97" fmla="*/ 4662900 h 6886834"/>
              <a:gd name="connsiteX98" fmla="*/ 7480757 w 8259374"/>
              <a:gd name="connsiteY98" fmla="*/ 4780069 h 6886834"/>
              <a:gd name="connsiteX99" fmla="*/ 7463238 w 8259374"/>
              <a:gd name="connsiteY99" fmla="*/ 4893471 h 6886834"/>
              <a:gd name="connsiteX100" fmla="*/ 7453970 w 8259374"/>
              <a:gd name="connsiteY100" fmla="*/ 5050627 h 6886834"/>
              <a:gd name="connsiteX101" fmla="*/ 7442086 w 8259374"/>
              <a:gd name="connsiteY101" fmla="*/ 5203264 h 6886834"/>
              <a:gd name="connsiteX102" fmla="*/ 7445255 w 8259374"/>
              <a:gd name="connsiteY102" fmla="*/ 5233387 h 6886834"/>
              <a:gd name="connsiteX103" fmla="*/ 7439091 w 8259374"/>
              <a:gd name="connsiteY103" fmla="*/ 5259154 h 6886834"/>
              <a:gd name="connsiteX104" fmla="*/ 7429912 w 8259374"/>
              <a:gd name="connsiteY104" fmla="*/ 5265022 h 6886834"/>
              <a:gd name="connsiteX105" fmla="*/ 7430227 w 8259374"/>
              <a:gd name="connsiteY105" fmla="*/ 5281569 h 6886834"/>
              <a:gd name="connsiteX106" fmla="*/ 7428455 w 8259374"/>
              <a:gd name="connsiteY106" fmla="*/ 5285943 h 6886834"/>
              <a:gd name="connsiteX107" fmla="*/ 7448546 w 8259374"/>
              <a:gd name="connsiteY107" fmla="*/ 5365322 h 6886834"/>
              <a:gd name="connsiteX108" fmla="*/ 7445531 w 8259374"/>
              <a:gd name="connsiteY108" fmla="*/ 5431552 h 6886834"/>
              <a:gd name="connsiteX109" fmla="*/ 7493272 w 8259374"/>
              <a:gd name="connsiteY109" fmla="*/ 5683109 h 6886834"/>
              <a:gd name="connsiteX110" fmla="*/ 7523482 w 8259374"/>
              <a:gd name="connsiteY110" fmla="*/ 5758758 h 6886834"/>
              <a:gd name="connsiteX111" fmla="*/ 7571560 w 8259374"/>
              <a:gd name="connsiteY111" fmla="*/ 6023059 h 6886834"/>
              <a:gd name="connsiteX112" fmla="*/ 7610840 w 8259374"/>
              <a:gd name="connsiteY112" fmla="*/ 6183806 h 6886834"/>
              <a:gd name="connsiteX113" fmla="*/ 7618403 w 8259374"/>
              <a:gd name="connsiteY113" fmla="*/ 6274847 h 6886834"/>
              <a:gd name="connsiteX114" fmla="*/ 7612141 w 8259374"/>
              <a:gd name="connsiteY114" fmla="*/ 6397934 h 6886834"/>
              <a:gd name="connsiteX115" fmla="*/ 7642700 w 8259374"/>
              <a:gd name="connsiteY115" fmla="*/ 6446110 h 6886834"/>
              <a:gd name="connsiteX116" fmla="*/ 7604154 w 8259374"/>
              <a:gd name="connsiteY116" fmla="*/ 6492650 h 6886834"/>
              <a:gd name="connsiteX117" fmla="*/ 7606744 w 8259374"/>
              <a:gd name="connsiteY117" fmla="*/ 6499348 h 6886834"/>
              <a:gd name="connsiteX118" fmla="*/ 7611195 w 8259374"/>
              <a:gd name="connsiteY118" fmla="*/ 6571637 h 6886834"/>
              <a:gd name="connsiteX119" fmla="*/ 7605227 w 8259374"/>
              <a:gd name="connsiteY119" fmla="*/ 6658275 h 6886834"/>
              <a:gd name="connsiteX120" fmla="*/ 7657027 w 8259374"/>
              <a:gd name="connsiteY120" fmla="*/ 6827947 h 6886834"/>
              <a:gd name="connsiteX121" fmla="*/ 7640052 w 8259374"/>
              <a:gd name="connsiteY121" fmla="*/ 6878653 h 6886834"/>
              <a:gd name="connsiteX122" fmla="*/ 3932627 w 8259374"/>
              <a:gd name="connsiteY122" fmla="*/ 6886834 h 6886834"/>
              <a:gd name="connsiteX123" fmla="*/ 3932627 w 8259374"/>
              <a:gd name="connsiteY123" fmla="*/ 6853072 h 6886834"/>
              <a:gd name="connsiteX124" fmla="*/ 0 w 8259374"/>
              <a:gd name="connsiteY124" fmla="*/ 6853072 h 6886834"/>
              <a:gd name="connsiteX125" fmla="*/ 0 w 8259374"/>
              <a:gd name="connsiteY125" fmla="*/ 0 h 6886834"/>
              <a:gd name="connsiteX0" fmla="*/ 0 w 8259374"/>
              <a:gd name="connsiteY0" fmla="*/ 0 h 6886834"/>
              <a:gd name="connsiteX1" fmla="*/ 8259374 w 8259374"/>
              <a:gd name="connsiteY1" fmla="*/ 4928 h 6886834"/>
              <a:gd name="connsiteX2" fmla="*/ 8259082 w 8259374"/>
              <a:gd name="connsiteY2" fmla="*/ 7032 h 6886834"/>
              <a:gd name="connsiteX3" fmla="*/ 8252923 w 8259374"/>
              <a:gd name="connsiteY3" fmla="*/ 30960 h 6886834"/>
              <a:gd name="connsiteX4" fmla="*/ 8213566 w 8259374"/>
              <a:gd name="connsiteY4" fmla="*/ 29154 h 6886834"/>
              <a:gd name="connsiteX5" fmla="*/ 8215843 w 8259374"/>
              <a:gd name="connsiteY5" fmla="*/ 67653 h 6886834"/>
              <a:gd name="connsiteX6" fmla="*/ 8217200 w 8259374"/>
              <a:gd name="connsiteY6" fmla="*/ 155058 h 6886834"/>
              <a:gd name="connsiteX7" fmla="*/ 8215915 w 8259374"/>
              <a:gd name="connsiteY7" fmla="*/ 163580 h 6886834"/>
              <a:gd name="connsiteX8" fmla="*/ 8209562 w 8259374"/>
              <a:gd name="connsiteY8" fmla="*/ 163412 h 6886834"/>
              <a:gd name="connsiteX9" fmla="*/ 8212690 w 8259374"/>
              <a:gd name="connsiteY9" fmla="*/ 184979 h 6886834"/>
              <a:gd name="connsiteX10" fmla="*/ 8206570 w 8259374"/>
              <a:gd name="connsiteY10" fmla="*/ 225577 h 6886834"/>
              <a:gd name="connsiteX11" fmla="*/ 8195588 w 8259374"/>
              <a:gd name="connsiteY11" fmla="*/ 246471 h 6886834"/>
              <a:gd name="connsiteX12" fmla="*/ 8177225 w 8259374"/>
              <a:gd name="connsiteY12" fmla="*/ 287658 h 6886834"/>
              <a:gd name="connsiteX13" fmla="*/ 8183500 w 8259374"/>
              <a:gd name="connsiteY13" fmla="*/ 323765 h 6886834"/>
              <a:gd name="connsiteX14" fmla="*/ 8119462 w 8259374"/>
              <a:gd name="connsiteY14" fmla="*/ 497784 h 6886834"/>
              <a:gd name="connsiteX15" fmla="*/ 8094729 w 8259374"/>
              <a:gd name="connsiteY15" fmla="*/ 589887 h 6886834"/>
              <a:gd name="connsiteX16" fmla="*/ 8087563 w 8259374"/>
              <a:gd name="connsiteY16" fmla="*/ 623853 h 6886834"/>
              <a:gd name="connsiteX17" fmla="*/ 8043783 w 8259374"/>
              <a:gd name="connsiteY17" fmla="*/ 727950 h 6886834"/>
              <a:gd name="connsiteX18" fmla="*/ 8043844 w 8259374"/>
              <a:gd name="connsiteY18" fmla="*/ 733618 h 6886834"/>
              <a:gd name="connsiteX19" fmla="*/ 8040591 w 8259374"/>
              <a:gd name="connsiteY19" fmla="*/ 748711 h 6886834"/>
              <a:gd name="connsiteX20" fmla="*/ 7991903 w 8259374"/>
              <a:gd name="connsiteY20" fmla="*/ 840589 h 6886834"/>
              <a:gd name="connsiteX21" fmla="*/ 7985537 w 8259374"/>
              <a:gd name="connsiteY21" fmla="*/ 849454 h 6886834"/>
              <a:gd name="connsiteX22" fmla="*/ 7984168 w 8259374"/>
              <a:gd name="connsiteY22" fmla="*/ 849670 h 6886834"/>
              <a:gd name="connsiteX23" fmla="*/ 7982421 w 8259374"/>
              <a:gd name="connsiteY23" fmla="*/ 885380 h 6886834"/>
              <a:gd name="connsiteX24" fmla="*/ 7979919 w 8259374"/>
              <a:gd name="connsiteY24" fmla="*/ 889343 h 6886834"/>
              <a:gd name="connsiteX25" fmla="*/ 7981684 w 8259374"/>
              <a:gd name="connsiteY25" fmla="*/ 913618 h 6886834"/>
              <a:gd name="connsiteX26" fmla="*/ 7981045 w 8259374"/>
              <a:gd name="connsiteY26" fmla="*/ 925626 h 6886834"/>
              <a:gd name="connsiteX27" fmla="*/ 7984059 w 8259374"/>
              <a:gd name="connsiteY27" fmla="*/ 930115 h 6886834"/>
              <a:gd name="connsiteX28" fmla="*/ 7981497 w 8259374"/>
              <a:gd name="connsiteY28" fmla="*/ 947284 h 6886834"/>
              <a:gd name="connsiteX29" fmla="*/ 7982366 w 8259374"/>
              <a:gd name="connsiteY29" fmla="*/ 964542 h 6886834"/>
              <a:gd name="connsiteX30" fmla="*/ 7967654 w 8259374"/>
              <a:gd name="connsiteY30" fmla="*/ 1039358 h 6886834"/>
              <a:gd name="connsiteX31" fmla="*/ 7965976 w 8259374"/>
              <a:gd name="connsiteY31" fmla="*/ 1206631 h 6886834"/>
              <a:gd name="connsiteX32" fmla="*/ 7905207 w 8259374"/>
              <a:gd name="connsiteY32" fmla="*/ 1492777 h 6886834"/>
              <a:gd name="connsiteX33" fmla="*/ 7860695 w 8259374"/>
              <a:gd name="connsiteY33" fmla="*/ 1592059 h 6886834"/>
              <a:gd name="connsiteX34" fmla="*/ 7866303 w 8259374"/>
              <a:gd name="connsiteY34" fmla="*/ 1640521 h 6886834"/>
              <a:gd name="connsiteX35" fmla="*/ 7854100 w 8259374"/>
              <a:gd name="connsiteY35" fmla="*/ 1655624 h 6886834"/>
              <a:gd name="connsiteX36" fmla="*/ 7851751 w 8259374"/>
              <a:gd name="connsiteY36" fmla="*/ 1658142 h 6886834"/>
              <a:gd name="connsiteX37" fmla="*/ 7847705 w 8259374"/>
              <a:gd name="connsiteY37" fmla="*/ 1670072 h 6886834"/>
              <a:gd name="connsiteX38" fmla="*/ 7839861 w 8259374"/>
              <a:gd name="connsiteY38" fmla="*/ 1671129 h 6886834"/>
              <a:gd name="connsiteX39" fmla="*/ 7840809 w 8259374"/>
              <a:gd name="connsiteY39" fmla="*/ 1732607 h 6886834"/>
              <a:gd name="connsiteX40" fmla="*/ 7868816 w 8259374"/>
              <a:gd name="connsiteY40" fmla="*/ 1805215 h 6886834"/>
              <a:gd name="connsiteX41" fmla="*/ 7869506 w 8259374"/>
              <a:gd name="connsiteY41" fmla="*/ 1845616 h 6886834"/>
              <a:gd name="connsiteX42" fmla="*/ 7864150 w 8259374"/>
              <a:gd name="connsiteY42" fmla="*/ 1850893 h 6886834"/>
              <a:gd name="connsiteX43" fmla="*/ 7886388 w 8259374"/>
              <a:gd name="connsiteY43" fmla="*/ 1909011 h 6886834"/>
              <a:gd name="connsiteX44" fmla="*/ 7875654 w 8259374"/>
              <a:gd name="connsiteY44" fmla="*/ 1989626 h 6886834"/>
              <a:gd name="connsiteX45" fmla="*/ 7860613 w 8259374"/>
              <a:gd name="connsiteY45" fmla="*/ 2049768 h 6886834"/>
              <a:gd name="connsiteX46" fmla="*/ 7855177 w 8259374"/>
              <a:gd name="connsiteY46" fmla="*/ 2083784 h 6886834"/>
              <a:gd name="connsiteX47" fmla="*/ 7847260 w 8259374"/>
              <a:gd name="connsiteY47" fmla="*/ 2172145 h 6886834"/>
              <a:gd name="connsiteX48" fmla="*/ 7853684 w 8259374"/>
              <a:gd name="connsiteY48" fmla="*/ 2278856 h 6886834"/>
              <a:gd name="connsiteX49" fmla="*/ 7844151 w 8259374"/>
              <a:gd name="connsiteY49" fmla="*/ 2398865 h 6886834"/>
              <a:gd name="connsiteX50" fmla="*/ 7836030 w 8259374"/>
              <a:gd name="connsiteY50" fmla="*/ 2447385 h 6886834"/>
              <a:gd name="connsiteX51" fmla="*/ 7844545 w 8259374"/>
              <a:gd name="connsiteY51" fmla="*/ 2559889 h 6886834"/>
              <a:gd name="connsiteX52" fmla="*/ 7862833 w 8259374"/>
              <a:gd name="connsiteY52" fmla="*/ 2767170 h 6886834"/>
              <a:gd name="connsiteX53" fmla="*/ 7863304 w 8259374"/>
              <a:gd name="connsiteY53" fmla="*/ 2860521 h 6886834"/>
              <a:gd name="connsiteX54" fmla="*/ 7876870 w 8259374"/>
              <a:gd name="connsiteY54" fmla="*/ 2956588 h 6886834"/>
              <a:gd name="connsiteX55" fmla="*/ 7872717 w 8259374"/>
              <a:gd name="connsiteY55" fmla="*/ 3028277 h 6886834"/>
              <a:gd name="connsiteX56" fmla="*/ 7874112 w 8259374"/>
              <a:gd name="connsiteY56" fmla="*/ 3044829 h 6886834"/>
              <a:gd name="connsiteX57" fmla="*/ 7878057 w 8259374"/>
              <a:gd name="connsiteY57" fmla="*/ 3047980 h 6886834"/>
              <a:gd name="connsiteX58" fmla="*/ 7892211 w 8259374"/>
              <a:gd name="connsiteY58" fmla="*/ 3118581 h 6886834"/>
              <a:gd name="connsiteX59" fmla="*/ 7870115 w 8259374"/>
              <a:gd name="connsiteY59" fmla="*/ 3128728 h 6886834"/>
              <a:gd name="connsiteX60" fmla="*/ 7853751 w 8259374"/>
              <a:gd name="connsiteY60" fmla="*/ 3194385 h 6886834"/>
              <a:gd name="connsiteX61" fmla="*/ 7860255 w 8259374"/>
              <a:gd name="connsiteY61" fmla="*/ 3229104 h 6886834"/>
              <a:gd name="connsiteX62" fmla="*/ 7860820 w 8259374"/>
              <a:gd name="connsiteY62" fmla="*/ 3236205 h 6886834"/>
              <a:gd name="connsiteX63" fmla="*/ 7860524 w 8259374"/>
              <a:gd name="connsiteY63" fmla="*/ 3236392 h 6886834"/>
              <a:gd name="connsiteX64" fmla="*/ 7860507 w 8259374"/>
              <a:gd name="connsiteY64" fmla="*/ 3243975 h 6886834"/>
              <a:gd name="connsiteX65" fmla="*/ 7861849 w 8259374"/>
              <a:gd name="connsiteY65" fmla="*/ 3249149 h 6886834"/>
              <a:gd name="connsiteX66" fmla="*/ 7825440 w 8259374"/>
              <a:gd name="connsiteY66" fmla="*/ 3308429 h 6886834"/>
              <a:gd name="connsiteX67" fmla="*/ 7797313 w 8259374"/>
              <a:gd name="connsiteY67" fmla="*/ 3396839 h 6886834"/>
              <a:gd name="connsiteX68" fmla="*/ 7773161 w 8259374"/>
              <a:gd name="connsiteY68" fmla="*/ 3485579 h 6886834"/>
              <a:gd name="connsiteX69" fmla="*/ 7766211 w 8259374"/>
              <a:gd name="connsiteY69" fmla="*/ 3518293 h 6886834"/>
              <a:gd name="connsiteX70" fmla="*/ 7745911 w 8259374"/>
              <a:gd name="connsiteY70" fmla="*/ 3574027 h 6886834"/>
              <a:gd name="connsiteX71" fmla="*/ 7731711 w 8259374"/>
              <a:gd name="connsiteY71" fmla="*/ 3597957 h 6886834"/>
              <a:gd name="connsiteX72" fmla="*/ 7731931 w 8259374"/>
              <a:gd name="connsiteY72" fmla="*/ 3599279 h 6886834"/>
              <a:gd name="connsiteX73" fmla="*/ 7727934 w 8259374"/>
              <a:gd name="connsiteY73" fmla="*/ 3600530 h 6886834"/>
              <a:gd name="connsiteX74" fmla="*/ 7723086 w 8259374"/>
              <a:gd name="connsiteY74" fmla="*/ 3618656 h 6886834"/>
              <a:gd name="connsiteX75" fmla="*/ 7723183 w 8259374"/>
              <a:gd name="connsiteY75" fmla="*/ 3624109 h 6886834"/>
              <a:gd name="connsiteX76" fmla="*/ 7721433 w 8259374"/>
              <a:gd name="connsiteY76" fmla="*/ 3631477 h 6886834"/>
              <a:gd name="connsiteX77" fmla="*/ 7721107 w 8259374"/>
              <a:gd name="connsiteY77" fmla="*/ 3631566 h 6886834"/>
              <a:gd name="connsiteX78" fmla="*/ 7720023 w 8259374"/>
              <a:gd name="connsiteY78" fmla="*/ 3638646 h 6886834"/>
              <a:gd name="connsiteX79" fmla="*/ 7718284 w 8259374"/>
              <a:gd name="connsiteY79" fmla="*/ 3674452 h 6886834"/>
              <a:gd name="connsiteX80" fmla="*/ 7690982 w 8259374"/>
              <a:gd name="connsiteY80" fmla="*/ 3736938 h 6886834"/>
              <a:gd name="connsiteX81" fmla="*/ 7676256 w 8259374"/>
              <a:gd name="connsiteY81" fmla="*/ 3798824 h 6886834"/>
              <a:gd name="connsiteX82" fmla="*/ 7660693 w 8259374"/>
              <a:gd name="connsiteY82" fmla="*/ 3831494 h 6886834"/>
              <a:gd name="connsiteX83" fmla="*/ 7663160 w 8259374"/>
              <a:gd name="connsiteY83" fmla="*/ 3846592 h 6886834"/>
              <a:gd name="connsiteX84" fmla="*/ 7670656 w 8259374"/>
              <a:gd name="connsiteY84" fmla="*/ 3861012 h 6886834"/>
              <a:gd name="connsiteX85" fmla="*/ 7658717 w 8259374"/>
              <a:gd name="connsiteY85" fmla="*/ 3984488 h 6886834"/>
              <a:gd name="connsiteX86" fmla="*/ 7647310 w 8259374"/>
              <a:gd name="connsiteY86" fmla="*/ 4128022 h 6886834"/>
              <a:gd name="connsiteX87" fmla="*/ 7625542 w 8259374"/>
              <a:gd name="connsiteY87" fmla="*/ 4200927 h 6886834"/>
              <a:gd name="connsiteX88" fmla="*/ 7564296 w 8259374"/>
              <a:gd name="connsiteY88" fmla="*/ 4406358 h 6886834"/>
              <a:gd name="connsiteX89" fmla="*/ 7545443 w 8259374"/>
              <a:gd name="connsiteY89" fmla="*/ 4450977 h 6886834"/>
              <a:gd name="connsiteX90" fmla="*/ 7551356 w 8259374"/>
              <a:gd name="connsiteY90" fmla="*/ 4497587 h 6886834"/>
              <a:gd name="connsiteX91" fmla="*/ 7539248 w 8259374"/>
              <a:gd name="connsiteY91" fmla="*/ 4512174 h 6886834"/>
              <a:gd name="connsiteX92" fmla="*/ 7536915 w 8259374"/>
              <a:gd name="connsiteY92" fmla="*/ 4514607 h 6886834"/>
              <a:gd name="connsiteX93" fmla="*/ 7532945 w 8259374"/>
              <a:gd name="connsiteY93" fmla="*/ 4526105 h 6886834"/>
              <a:gd name="connsiteX94" fmla="*/ 7525110 w 8259374"/>
              <a:gd name="connsiteY94" fmla="*/ 4527155 h 6886834"/>
              <a:gd name="connsiteX95" fmla="*/ 7514322 w 8259374"/>
              <a:gd name="connsiteY95" fmla="*/ 4542888 h 6886834"/>
              <a:gd name="connsiteX96" fmla="*/ 7508890 w 8259374"/>
              <a:gd name="connsiteY96" fmla="*/ 4564659 h 6886834"/>
              <a:gd name="connsiteX97" fmla="*/ 7484766 w 8259374"/>
              <a:gd name="connsiteY97" fmla="*/ 4662900 h 6886834"/>
              <a:gd name="connsiteX98" fmla="*/ 7480757 w 8259374"/>
              <a:gd name="connsiteY98" fmla="*/ 4780069 h 6886834"/>
              <a:gd name="connsiteX99" fmla="*/ 7463238 w 8259374"/>
              <a:gd name="connsiteY99" fmla="*/ 4893471 h 6886834"/>
              <a:gd name="connsiteX100" fmla="*/ 7453970 w 8259374"/>
              <a:gd name="connsiteY100" fmla="*/ 5050627 h 6886834"/>
              <a:gd name="connsiteX101" fmla="*/ 7442086 w 8259374"/>
              <a:gd name="connsiteY101" fmla="*/ 5203264 h 6886834"/>
              <a:gd name="connsiteX102" fmla="*/ 7445255 w 8259374"/>
              <a:gd name="connsiteY102" fmla="*/ 5233387 h 6886834"/>
              <a:gd name="connsiteX103" fmla="*/ 7439091 w 8259374"/>
              <a:gd name="connsiteY103" fmla="*/ 5259154 h 6886834"/>
              <a:gd name="connsiteX104" fmla="*/ 7429912 w 8259374"/>
              <a:gd name="connsiteY104" fmla="*/ 5265022 h 6886834"/>
              <a:gd name="connsiteX105" fmla="*/ 7430227 w 8259374"/>
              <a:gd name="connsiteY105" fmla="*/ 5281569 h 6886834"/>
              <a:gd name="connsiteX106" fmla="*/ 7428455 w 8259374"/>
              <a:gd name="connsiteY106" fmla="*/ 5285943 h 6886834"/>
              <a:gd name="connsiteX107" fmla="*/ 7448546 w 8259374"/>
              <a:gd name="connsiteY107" fmla="*/ 5365322 h 6886834"/>
              <a:gd name="connsiteX108" fmla="*/ 7445531 w 8259374"/>
              <a:gd name="connsiteY108" fmla="*/ 5431552 h 6886834"/>
              <a:gd name="connsiteX109" fmla="*/ 7493272 w 8259374"/>
              <a:gd name="connsiteY109" fmla="*/ 5683109 h 6886834"/>
              <a:gd name="connsiteX110" fmla="*/ 7523482 w 8259374"/>
              <a:gd name="connsiteY110" fmla="*/ 5758758 h 6886834"/>
              <a:gd name="connsiteX111" fmla="*/ 7571560 w 8259374"/>
              <a:gd name="connsiteY111" fmla="*/ 6023059 h 6886834"/>
              <a:gd name="connsiteX112" fmla="*/ 7610840 w 8259374"/>
              <a:gd name="connsiteY112" fmla="*/ 6183806 h 6886834"/>
              <a:gd name="connsiteX113" fmla="*/ 7618403 w 8259374"/>
              <a:gd name="connsiteY113" fmla="*/ 6274847 h 6886834"/>
              <a:gd name="connsiteX114" fmla="*/ 7612141 w 8259374"/>
              <a:gd name="connsiteY114" fmla="*/ 6397934 h 6886834"/>
              <a:gd name="connsiteX115" fmla="*/ 7642700 w 8259374"/>
              <a:gd name="connsiteY115" fmla="*/ 6446110 h 6886834"/>
              <a:gd name="connsiteX116" fmla="*/ 7604154 w 8259374"/>
              <a:gd name="connsiteY116" fmla="*/ 6492650 h 6886834"/>
              <a:gd name="connsiteX117" fmla="*/ 7606744 w 8259374"/>
              <a:gd name="connsiteY117" fmla="*/ 6499348 h 6886834"/>
              <a:gd name="connsiteX118" fmla="*/ 7611195 w 8259374"/>
              <a:gd name="connsiteY118" fmla="*/ 6571637 h 6886834"/>
              <a:gd name="connsiteX119" fmla="*/ 7605227 w 8259374"/>
              <a:gd name="connsiteY119" fmla="*/ 6658275 h 6886834"/>
              <a:gd name="connsiteX120" fmla="*/ 7657027 w 8259374"/>
              <a:gd name="connsiteY120" fmla="*/ 6827947 h 6886834"/>
              <a:gd name="connsiteX121" fmla="*/ 7640052 w 8259374"/>
              <a:gd name="connsiteY121" fmla="*/ 6878653 h 6886834"/>
              <a:gd name="connsiteX122" fmla="*/ 3932627 w 8259374"/>
              <a:gd name="connsiteY122" fmla="*/ 6886834 h 6886834"/>
              <a:gd name="connsiteX123" fmla="*/ 0 w 8259374"/>
              <a:gd name="connsiteY123" fmla="*/ 6853072 h 6886834"/>
              <a:gd name="connsiteX124" fmla="*/ 0 w 8259374"/>
              <a:gd name="connsiteY124" fmla="*/ 0 h 6886834"/>
              <a:gd name="connsiteX0" fmla="*/ 0 w 8259374"/>
              <a:gd name="connsiteY0" fmla="*/ 0 h 6878653"/>
              <a:gd name="connsiteX1" fmla="*/ 8259374 w 8259374"/>
              <a:gd name="connsiteY1" fmla="*/ 4928 h 6878653"/>
              <a:gd name="connsiteX2" fmla="*/ 8259082 w 8259374"/>
              <a:gd name="connsiteY2" fmla="*/ 7032 h 6878653"/>
              <a:gd name="connsiteX3" fmla="*/ 8252923 w 8259374"/>
              <a:gd name="connsiteY3" fmla="*/ 30960 h 6878653"/>
              <a:gd name="connsiteX4" fmla="*/ 8213566 w 8259374"/>
              <a:gd name="connsiteY4" fmla="*/ 29154 h 6878653"/>
              <a:gd name="connsiteX5" fmla="*/ 8215843 w 8259374"/>
              <a:gd name="connsiteY5" fmla="*/ 67653 h 6878653"/>
              <a:gd name="connsiteX6" fmla="*/ 8217200 w 8259374"/>
              <a:gd name="connsiteY6" fmla="*/ 155058 h 6878653"/>
              <a:gd name="connsiteX7" fmla="*/ 8215915 w 8259374"/>
              <a:gd name="connsiteY7" fmla="*/ 163580 h 6878653"/>
              <a:gd name="connsiteX8" fmla="*/ 8209562 w 8259374"/>
              <a:gd name="connsiteY8" fmla="*/ 163412 h 6878653"/>
              <a:gd name="connsiteX9" fmla="*/ 8212690 w 8259374"/>
              <a:gd name="connsiteY9" fmla="*/ 184979 h 6878653"/>
              <a:gd name="connsiteX10" fmla="*/ 8206570 w 8259374"/>
              <a:gd name="connsiteY10" fmla="*/ 225577 h 6878653"/>
              <a:gd name="connsiteX11" fmla="*/ 8195588 w 8259374"/>
              <a:gd name="connsiteY11" fmla="*/ 246471 h 6878653"/>
              <a:gd name="connsiteX12" fmla="*/ 8177225 w 8259374"/>
              <a:gd name="connsiteY12" fmla="*/ 287658 h 6878653"/>
              <a:gd name="connsiteX13" fmla="*/ 8183500 w 8259374"/>
              <a:gd name="connsiteY13" fmla="*/ 323765 h 6878653"/>
              <a:gd name="connsiteX14" fmla="*/ 8119462 w 8259374"/>
              <a:gd name="connsiteY14" fmla="*/ 497784 h 6878653"/>
              <a:gd name="connsiteX15" fmla="*/ 8094729 w 8259374"/>
              <a:gd name="connsiteY15" fmla="*/ 589887 h 6878653"/>
              <a:gd name="connsiteX16" fmla="*/ 8087563 w 8259374"/>
              <a:gd name="connsiteY16" fmla="*/ 623853 h 6878653"/>
              <a:gd name="connsiteX17" fmla="*/ 8043783 w 8259374"/>
              <a:gd name="connsiteY17" fmla="*/ 727950 h 6878653"/>
              <a:gd name="connsiteX18" fmla="*/ 8043844 w 8259374"/>
              <a:gd name="connsiteY18" fmla="*/ 733618 h 6878653"/>
              <a:gd name="connsiteX19" fmla="*/ 8040591 w 8259374"/>
              <a:gd name="connsiteY19" fmla="*/ 748711 h 6878653"/>
              <a:gd name="connsiteX20" fmla="*/ 7991903 w 8259374"/>
              <a:gd name="connsiteY20" fmla="*/ 840589 h 6878653"/>
              <a:gd name="connsiteX21" fmla="*/ 7985537 w 8259374"/>
              <a:gd name="connsiteY21" fmla="*/ 849454 h 6878653"/>
              <a:gd name="connsiteX22" fmla="*/ 7984168 w 8259374"/>
              <a:gd name="connsiteY22" fmla="*/ 849670 h 6878653"/>
              <a:gd name="connsiteX23" fmla="*/ 7982421 w 8259374"/>
              <a:gd name="connsiteY23" fmla="*/ 885380 h 6878653"/>
              <a:gd name="connsiteX24" fmla="*/ 7979919 w 8259374"/>
              <a:gd name="connsiteY24" fmla="*/ 889343 h 6878653"/>
              <a:gd name="connsiteX25" fmla="*/ 7981684 w 8259374"/>
              <a:gd name="connsiteY25" fmla="*/ 913618 h 6878653"/>
              <a:gd name="connsiteX26" fmla="*/ 7981045 w 8259374"/>
              <a:gd name="connsiteY26" fmla="*/ 925626 h 6878653"/>
              <a:gd name="connsiteX27" fmla="*/ 7984059 w 8259374"/>
              <a:gd name="connsiteY27" fmla="*/ 930115 h 6878653"/>
              <a:gd name="connsiteX28" fmla="*/ 7981497 w 8259374"/>
              <a:gd name="connsiteY28" fmla="*/ 947284 h 6878653"/>
              <a:gd name="connsiteX29" fmla="*/ 7982366 w 8259374"/>
              <a:gd name="connsiteY29" fmla="*/ 964542 h 6878653"/>
              <a:gd name="connsiteX30" fmla="*/ 7967654 w 8259374"/>
              <a:gd name="connsiteY30" fmla="*/ 1039358 h 6878653"/>
              <a:gd name="connsiteX31" fmla="*/ 7965976 w 8259374"/>
              <a:gd name="connsiteY31" fmla="*/ 1206631 h 6878653"/>
              <a:gd name="connsiteX32" fmla="*/ 7905207 w 8259374"/>
              <a:gd name="connsiteY32" fmla="*/ 1492777 h 6878653"/>
              <a:gd name="connsiteX33" fmla="*/ 7860695 w 8259374"/>
              <a:gd name="connsiteY33" fmla="*/ 1592059 h 6878653"/>
              <a:gd name="connsiteX34" fmla="*/ 7866303 w 8259374"/>
              <a:gd name="connsiteY34" fmla="*/ 1640521 h 6878653"/>
              <a:gd name="connsiteX35" fmla="*/ 7854100 w 8259374"/>
              <a:gd name="connsiteY35" fmla="*/ 1655624 h 6878653"/>
              <a:gd name="connsiteX36" fmla="*/ 7851751 w 8259374"/>
              <a:gd name="connsiteY36" fmla="*/ 1658142 h 6878653"/>
              <a:gd name="connsiteX37" fmla="*/ 7847705 w 8259374"/>
              <a:gd name="connsiteY37" fmla="*/ 1670072 h 6878653"/>
              <a:gd name="connsiteX38" fmla="*/ 7839861 w 8259374"/>
              <a:gd name="connsiteY38" fmla="*/ 1671129 h 6878653"/>
              <a:gd name="connsiteX39" fmla="*/ 7840809 w 8259374"/>
              <a:gd name="connsiteY39" fmla="*/ 1732607 h 6878653"/>
              <a:gd name="connsiteX40" fmla="*/ 7868816 w 8259374"/>
              <a:gd name="connsiteY40" fmla="*/ 1805215 h 6878653"/>
              <a:gd name="connsiteX41" fmla="*/ 7869506 w 8259374"/>
              <a:gd name="connsiteY41" fmla="*/ 1845616 h 6878653"/>
              <a:gd name="connsiteX42" fmla="*/ 7864150 w 8259374"/>
              <a:gd name="connsiteY42" fmla="*/ 1850893 h 6878653"/>
              <a:gd name="connsiteX43" fmla="*/ 7886388 w 8259374"/>
              <a:gd name="connsiteY43" fmla="*/ 1909011 h 6878653"/>
              <a:gd name="connsiteX44" fmla="*/ 7875654 w 8259374"/>
              <a:gd name="connsiteY44" fmla="*/ 1989626 h 6878653"/>
              <a:gd name="connsiteX45" fmla="*/ 7860613 w 8259374"/>
              <a:gd name="connsiteY45" fmla="*/ 2049768 h 6878653"/>
              <a:gd name="connsiteX46" fmla="*/ 7855177 w 8259374"/>
              <a:gd name="connsiteY46" fmla="*/ 2083784 h 6878653"/>
              <a:gd name="connsiteX47" fmla="*/ 7847260 w 8259374"/>
              <a:gd name="connsiteY47" fmla="*/ 2172145 h 6878653"/>
              <a:gd name="connsiteX48" fmla="*/ 7853684 w 8259374"/>
              <a:gd name="connsiteY48" fmla="*/ 2278856 h 6878653"/>
              <a:gd name="connsiteX49" fmla="*/ 7844151 w 8259374"/>
              <a:gd name="connsiteY49" fmla="*/ 2398865 h 6878653"/>
              <a:gd name="connsiteX50" fmla="*/ 7836030 w 8259374"/>
              <a:gd name="connsiteY50" fmla="*/ 2447385 h 6878653"/>
              <a:gd name="connsiteX51" fmla="*/ 7844545 w 8259374"/>
              <a:gd name="connsiteY51" fmla="*/ 2559889 h 6878653"/>
              <a:gd name="connsiteX52" fmla="*/ 7862833 w 8259374"/>
              <a:gd name="connsiteY52" fmla="*/ 2767170 h 6878653"/>
              <a:gd name="connsiteX53" fmla="*/ 7863304 w 8259374"/>
              <a:gd name="connsiteY53" fmla="*/ 2860521 h 6878653"/>
              <a:gd name="connsiteX54" fmla="*/ 7876870 w 8259374"/>
              <a:gd name="connsiteY54" fmla="*/ 2956588 h 6878653"/>
              <a:gd name="connsiteX55" fmla="*/ 7872717 w 8259374"/>
              <a:gd name="connsiteY55" fmla="*/ 3028277 h 6878653"/>
              <a:gd name="connsiteX56" fmla="*/ 7874112 w 8259374"/>
              <a:gd name="connsiteY56" fmla="*/ 3044829 h 6878653"/>
              <a:gd name="connsiteX57" fmla="*/ 7878057 w 8259374"/>
              <a:gd name="connsiteY57" fmla="*/ 3047980 h 6878653"/>
              <a:gd name="connsiteX58" fmla="*/ 7892211 w 8259374"/>
              <a:gd name="connsiteY58" fmla="*/ 3118581 h 6878653"/>
              <a:gd name="connsiteX59" fmla="*/ 7870115 w 8259374"/>
              <a:gd name="connsiteY59" fmla="*/ 3128728 h 6878653"/>
              <a:gd name="connsiteX60" fmla="*/ 7853751 w 8259374"/>
              <a:gd name="connsiteY60" fmla="*/ 3194385 h 6878653"/>
              <a:gd name="connsiteX61" fmla="*/ 7860255 w 8259374"/>
              <a:gd name="connsiteY61" fmla="*/ 3229104 h 6878653"/>
              <a:gd name="connsiteX62" fmla="*/ 7860820 w 8259374"/>
              <a:gd name="connsiteY62" fmla="*/ 3236205 h 6878653"/>
              <a:gd name="connsiteX63" fmla="*/ 7860524 w 8259374"/>
              <a:gd name="connsiteY63" fmla="*/ 3236392 h 6878653"/>
              <a:gd name="connsiteX64" fmla="*/ 7860507 w 8259374"/>
              <a:gd name="connsiteY64" fmla="*/ 3243975 h 6878653"/>
              <a:gd name="connsiteX65" fmla="*/ 7861849 w 8259374"/>
              <a:gd name="connsiteY65" fmla="*/ 3249149 h 6878653"/>
              <a:gd name="connsiteX66" fmla="*/ 7825440 w 8259374"/>
              <a:gd name="connsiteY66" fmla="*/ 3308429 h 6878653"/>
              <a:gd name="connsiteX67" fmla="*/ 7797313 w 8259374"/>
              <a:gd name="connsiteY67" fmla="*/ 3396839 h 6878653"/>
              <a:gd name="connsiteX68" fmla="*/ 7773161 w 8259374"/>
              <a:gd name="connsiteY68" fmla="*/ 3485579 h 6878653"/>
              <a:gd name="connsiteX69" fmla="*/ 7766211 w 8259374"/>
              <a:gd name="connsiteY69" fmla="*/ 3518293 h 6878653"/>
              <a:gd name="connsiteX70" fmla="*/ 7745911 w 8259374"/>
              <a:gd name="connsiteY70" fmla="*/ 3574027 h 6878653"/>
              <a:gd name="connsiteX71" fmla="*/ 7731711 w 8259374"/>
              <a:gd name="connsiteY71" fmla="*/ 3597957 h 6878653"/>
              <a:gd name="connsiteX72" fmla="*/ 7731931 w 8259374"/>
              <a:gd name="connsiteY72" fmla="*/ 3599279 h 6878653"/>
              <a:gd name="connsiteX73" fmla="*/ 7727934 w 8259374"/>
              <a:gd name="connsiteY73" fmla="*/ 3600530 h 6878653"/>
              <a:gd name="connsiteX74" fmla="*/ 7723086 w 8259374"/>
              <a:gd name="connsiteY74" fmla="*/ 3618656 h 6878653"/>
              <a:gd name="connsiteX75" fmla="*/ 7723183 w 8259374"/>
              <a:gd name="connsiteY75" fmla="*/ 3624109 h 6878653"/>
              <a:gd name="connsiteX76" fmla="*/ 7721433 w 8259374"/>
              <a:gd name="connsiteY76" fmla="*/ 3631477 h 6878653"/>
              <a:gd name="connsiteX77" fmla="*/ 7721107 w 8259374"/>
              <a:gd name="connsiteY77" fmla="*/ 3631566 h 6878653"/>
              <a:gd name="connsiteX78" fmla="*/ 7720023 w 8259374"/>
              <a:gd name="connsiteY78" fmla="*/ 3638646 h 6878653"/>
              <a:gd name="connsiteX79" fmla="*/ 7718284 w 8259374"/>
              <a:gd name="connsiteY79" fmla="*/ 3674452 h 6878653"/>
              <a:gd name="connsiteX80" fmla="*/ 7690982 w 8259374"/>
              <a:gd name="connsiteY80" fmla="*/ 3736938 h 6878653"/>
              <a:gd name="connsiteX81" fmla="*/ 7676256 w 8259374"/>
              <a:gd name="connsiteY81" fmla="*/ 3798824 h 6878653"/>
              <a:gd name="connsiteX82" fmla="*/ 7660693 w 8259374"/>
              <a:gd name="connsiteY82" fmla="*/ 3831494 h 6878653"/>
              <a:gd name="connsiteX83" fmla="*/ 7663160 w 8259374"/>
              <a:gd name="connsiteY83" fmla="*/ 3846592 h 6878653"/>
              <a:gd name="connsiteX84" fmla="*/ 7670656 w 8259374"/>
              <a:gd name="connsiteY84" fmla="*/ 3861012 h 6878653"/>
              <a:gd name="connsiteX85" fmla="*/ 7658717 w 8259374"/>
              <a:gd name="connsiteY85" fmla="*/ 3984488 h 6878653"/>
              <a:gd name="connsiteX86" fmla="*/ 7647310 w 8259374"/>
              <a:gd name="connsiteY86" fmla="*/ 4128022 h 6878653"/>
              <a:gd name="connsiteX87" fmla="*/ 7625542 w 8259374"/>
              <a:gd name="connsiteY87" fmla="*/ 4200927 h 6878653"/>
              <a:gd name="connsiteX88" fmla="*/ 7564296 w 8259374"/>
              <a:gd name="connsiteY88" fmla="*/ 4406358 h 6878653"/>
              <a:gd name="connsiteX89" fmla="*/ 7545443 w 8259374"/>
              <a:gd name="connsiteY89" fmla="*/ 4450977 h 6878653"/>
              <a:gd name="connsiteX90" fmla="*/ 7551356 w 8259374"/>
              <a:gd name="connsiteY90" fmla="*/ 4497587 h 6878653"/>
              <a:gd name="connsiteX91" fmla="*/ 7539248 w 8259374"/>
              <a:gd name="connsiteY91" fmla="*/ 4512174 h 6878653"/>
              <a:gd name="connsiteX92" fmla="*/ 7536915 w 8259374"/>
              <a:gd name="connsiteY92" fmla="*/ 4514607 h 6878653"/>
              <a:gd name="connsiteX93" fmla="*/ 7532945 w 8259374"/>
              <a:gd name="connsiteY93" fmla="*/ 4526105 h 6878653"/>
              <a:gd name="connsiteX94" fmla="*/ 7525110 w 8259374"/>
              <a:gd name="connsiteY94" fmla="*/ 4527155 h 6878653"/>
              <a:gd name="connsiteX95" fmla="*/ 7514322 w 8259374"/>
              <a:gd name="connsiteY95" fmla="*/ 4542888 h 6878653"/>
              <a:gd name="connsiteX96" fmla="*/ 7508890 w 8259374"/>
              <a:gd name="connsiteY96" fmla="*/ 4564659 h 6878653"/>
              <a:gd name="connsiteX97" fmla="*/ 7484766 w 8259374"/>
              <a:gd name="connsiteY97" fmla="*/ 4662900 h 6878653"/>
              <a:gd name="connsiteX98" fmla="*/ 7480757 w 8259374"/>
              <a:gd name="connsiteY98" fmla="*/ 4780069 h 6878653"/>
              <a:gd name="connsiteX99" fmla="*/ 7463238 w 8259374"/>
              <a:gd name="connsiteY99" fmla="*/ 4893471 h 6878653"/>
              <a:gd name="connsiteX100" fmla="*/ 7453970 w 8259374"/>
              <a:gd name="connsiteY100" fmla="*/ 5050627 h 6878653"/>
              <a:gd name="connsiteX101" fmla="*/ 7442086 w 8259374"/>
              <a:gd name="connsiteY101" fmla="*/ 5203264 h 6878653"/>
              <a:gd name="connsiteX102" fmla="*/ 7445255 w 8259374"/>
              <a:gd name="connsiteY102" fmla="*/ 5233387 h 6878653"/>
              <a:gd name="connsiteX103" fmla="*/ 7439091 w 8259374"/>
              <a:gd name="connsiteY103" fmla="*/ 5259154 h 6878653"/>
              <a:gd name="connsiteX104" fmla="*/ 7429912 w 8259374"/>
              <a:gd name="connsiteY104" fmla="*/ 5265022 h 6878653"/>
              <a:gd name="connsiteX105" fmla="*/ 7430227 w 8259374"/>
              <a:gd name="connsiteY105" fmla="*/ 5281569 h 6878653"/>
              <a:gd name="connsiteX106" fmla="*/ 7428455 w 8259374"/>
              <a:gd name="connsiteY106" fmla="*/ 5285943 h 6878653"/>
              <a:gd name="connsiteX107" fmla="*/ 7448546 w 8259374"/>
              <a:gd name="connsiteY107" fmla="*/ 5365322 h 6878653"/>
              <a:gd name="connsiteX108" fmla="*/ 7445531 w 8259374"/>
              <a:gd name="connsiteY108" fmla="*/ 5431552 h 6878653"/>
              <a:gd name="connsiteX109" fmla="*/ 7493272 w 8259374"/>
              <a:gd name="connsiteY109" fmla="*/ 5683109 h 6878653"/>
              <a:gd name="connsiteX110" fmla="*/ 7523482 w 8259374"/>
              <a:gd name="connsiteY110" fmla="*/ 5758758 h 6878653"/>
              <a:gd name="connsiteX111" fmla="*/ 7571560 w 8259374"/>
              <a:gd name="connsiteY111" fmla="*/ 6023059 h 6878653"/>
              <a:gd name="connsiteX112" fmla="*/ 7610840 w 8259374"/>
              <a:gd name="connsiteY112" fmla="*/ 6183806 h 6878653"/>
              <a:gd name="connsiteX113" fmla="*/ 7618403 w 8259374"/>
              <a:gd name="connsiteY113" fmla="*/ 6274847 h 6878653"/>
              <a:gd name="connsiteX114" fmla="*/ 7612141 w 8259374"/>
              <a:gd name="connsiteY114" fmla="*/ 6397934 h 6878653"/>
              <a:gd name="connsiteX115" fmla="*/ 7642700 w 8259374"/>
              <a:gd name="connsiteY115" fmla="*/ 6446110 h 6878653"/>
              <a:gd name="connsiteX116" fmla="*/ 7604154 w 8259374"/>
              <a:gd name="connsiteY116" fmla="*/ 6492650 h 6878653"/>
              <a:gd name="connsiteX117" fmla="*/ 7606744 w 8259374"/>
              <a:gd name="connsiteY117" fmla="*/ 6499348 h 6878653"/>
              <a:gd name="connsiteX118" fmla="*/ 7611195 w 8259374"/>
              <a:gd name="connsiteY118" fmla="*/ 6571637 h 6878653"/>
              <a:gd name="connsiteX119" fmla="*/ 7605227 w 8259374"/>
              <a:gd name="connsiteY119" fmla="*/ 6658275 h 6878653"/>
              <a:gd name="connsiteX120" fmla="*/ 7657027 w 8259374"/>
              <a:gd name="connsiteY120" fmla="*/ 6827947 h 6878653"/>
              <a:gd name="connsiteX121" fmla="*/ 7640052 w 8259374"/>
              <a:gd name="connsiteY121" fmla="*/ 6878653 h 6878653"/>
              <a:gd name="connsiteX122" fmla="*/ 0 w 8259374"/>
              <a:gd name="connsiteY122" fmla="*/ 6853072 h 6878653"/>
              <a:gd name="connsiteX123" fmla="*/ 0 w 8259374"/>
              <a:gd name="connsiteY123" fmla="*/ 0 h 6878653"/>
              <a:gd name="connsiteX0" fmla="*/ 0 w 8259374"/>
              <a:gd name="connsiteY0" fmla="*/ 0 h 6864138"/>
              <a:gd name="connsiteX1" fmla="*/ 8259374 w 8259374"/>
              <a:gd name="connsiteY1" fmla="*/ 4928 h 6864138"/>
              <a:gd name="connsiteX2" fmla="*/ 8259082 w 8259374"/>
              <a:gd name="connsiteY2" fmla="*/ 7032 h 6864138"/>
              <a:gd name="connsiteX3" fmla="*/ 8252923 w 8259374"/>
              <a:gd name="connsiteY3" fmla="*/ 30960 h 6864138"/>
              <a:gd name="connsiteX4" fmla="*/ 8213566 w 8259374"/>
              <a:gd name="connsiteY4" fmla="*/ 29154 h 6864138"/>
              <a:gd name="connsiteX5" fmla="*/ 8215843 w 8259374"/>
              <a:gd name="connsiteY5" fmla="*/ 67653 h 6864138"/>
              <a:gd name="connsiteX6" fmla="*/ 8217200 w 8259374"/>
              <a:gd name="connsiteY6" fmla="*/ 155058 h 6864138"/>
              <a:gd name="connsiteX7" fmla="*/ 8215915 w 8259374"/>
              <a:gd name="connsiteY7" fmla="*/ 163580 h 6864138"/>
              <a:gd name="connsiteX8" fmla="*/ 8209562 w 8259374"/>
              <a:gd name="connsiteY8" fmla="*/ 163412 h 6864138"/>
              <a:gd name="connsiteX9" fmla="*/ 8212690 w 8259374"/>
              <a:gd name="connsiteY9" fmla="*/ 184979 h 6864138"/>
              <a:gd name="connsiteX10" fmla="*/ 8206570 w 8259374"/>
              <a:gd name="connsiteY10" fmla="*/ 225577 h 6864138"/>
              <a:gd name="connsiteX11" fmla="*/ 8195588 w 8259374"/>
              <a:gd name="connsiteY11" fmla="*/ 246471 h 6864138"/>
              <a:gd name="connsiteX12" fmla="*/ 8177225 w 8259374"/>
              <a:gd name="connsiteY12" fmla="*/ 287658 h 6864138"/>
              <a:gd name="connsiteX13" fmla="*/ 8183500 w 8259374"/>
              <a:gd name="connsiteY13" fmla="*/ 323765 h 6864138"/>
              <a:gd name="connsiteX14" fmla="*/ 8119462 w 8259374"/>
              <a:gd name="connsiteY14" fmla="*/ 497784 h 6864138"/>
              <a:gd name="connsiteX15" fmla="*/ 8094729 w 8259374"/>
              <a:gd name="connsiteY15" fmla="*/ 589887 h 6864138"/>
              <a:gd name="connsiteX16" fmla="*/ 8087563 w 8259374"/>
              <a:gd name="connsiteY16" fmla="*/ 623853 h 6864138"/>
              <a:gd name="connsiteX17" fmla="*/ 8043783 w 8259374"/>
              <a:gd name="connsiteY17" fmla="*/ 727950 h 6864138"/>
              <a:gd name="connsiteX18" fmla="*/ 8043844 w 8259374"/>
              <a:gd name="connsiteY18" fmla="*/ 733618 h 6864138"/>
              <a:gd name="connsiteX19" fmla="*/ 8040591 w 8259374"/>
              <a:gd name="connsiteY19" fmla="*/ 748711 h 6864138"/>
              <a:gd name="connsiteX20" fmla="*/ 7991903 w 8259374"/>
              <a:gd name="connsiteY20" fmla="*/ 840589 h 6864138"/>
              <a:gd name="connsiteX21" fmla="*/ 7985537 w 8259374"/>
              <a:gd name="connsiteY21" fmla="*/ 849454 h 6864138"/>
              <a:gd name="connsiteX22" fmla="*/ 7984168 w 8259374"/>
              <a:gd name="connsiteY22" fmla="*/ 849670 h 6864138"/>
              <a:gd name="connsiteX23" fmla="*/ 7982421 w 8259374"/>
              <a:gd name="connsiteY23" fmla="*/ 885380 h 6864138"/>
              <a:gd name="connsiteX24" fmla="*/ 7979919 w 8259374"/>
              <a:gd name="connsiteY24" fmla="*/ 889343 h 6864138"/>
              <a:gd name="connsiteX25" fmla="*/ 7981684 w 8259374"/>
              <a:gd name="connsiteY25" fmla="*/ 913618 h 6864138"/>
              <a:gd name="connsiteX26" fmla="*/ 7981045 w 8259374"/>
              <a:gd name="connsiteY26" fmla="*/ 925626 h 6864138"/>
              <a:gd name="connsiteX27" fmla="*/ 7984059 w 8259374"/>
              <a:gd name="connsiteY27" fmla="*/ 930115 h 6864138"/>
              <a:gd name="connsiteX28" fmla="*/ 7981497 w 8259374"/>
              <a:gd name="connsiteY28" fmla="*/ 947284 h 6864138"/>
              <a:gd name="connsiteX29" fmla="*/ 7982366 w 8259374"/>
              <a:gd name="connsiteY29" fmla="*/ 964542 h 6864138"/>
              <a:gd name="connsiteX30" fmla="*/ 7967654 w 8259374"/>
              <a:gd name="connsiteY30" fmla="*/ 1039358 h 6864138"/>
              <a:gd name="connsiteX31" fmla="*/ 7965976 w 8259374"/>
              <a:gd name="connsiteY31" fmla="*/ 1206631 h 6864138"/>
              <a:gd name="connsiteX32" fmla="*/ 7905207 w 8259374"/>
              <a:gd name="connsiteY32" fmla="*/ 1492777 h 6864138"/>
              <a:gd name="connsiteX33" fmla="*/ 7860695 w 8259374"/>
              <a:gd name="connsiteY33" fmla="*/ 1592059 h 6864138"/>
              <a:gd name="connsiteX34" fmla="*/ 7866303 w 8259374"/>
              <a:gd name="connsiteY34" fmla="*/ 1640521 h 6864138"/>
              <a:gd name="connsiteX35" fmla="*/ 7854100 w 8259374"/>
              <a:gd name="connsiteY35" fmla="*/ 1655624 h 6864138"/>
              <a:gd name="connsiteX36" fmla="*/ 7851751 w 8259374"/>
              <a:gd name="connsiteY36" fmla="*/ 1658142 h 6864138"/>
              <a:gd name="connsiteX37" fmla="*/ 7847705 w 8259374"/>
              <a:gd name="connsiteY37" fmla="*/ 1670072 h 6864138"/>
              <a:gd name="connsiteX38" fmla="*/ 7839861 w 8259374"/>
              <a:gd name="connsiteY38" fmla="*/ 1671129 h 6864138"/>
              <a:gd name="connsiteX39" fmla="*/ 7840809 w 8259374"/>
              <a:gd name="connsiteY39" fmla="*/ 1732607 h 6864138"/>
              <a:gd name="connsiteX40" fmla="*/ 7868816 w 8259374"/>
              <a:gd name="connsiteY40" fmla="*/ 1805215 h 6864138"/>
              <a:gd name="connsiteX41" fmla="*/ 7869506 w 8259374"/>
              <a:gd name="connsiteY41" fmla="*/ 1845616 h 6864138"/>
              <a:gd name="connsiteX42" fmla="*/ 7864150 w 8259374"/>
              <a:gd name="connsiteY42" fmla="*/ 1850893 h 6864138"/>
              <a:gd name="connsiteX43" fmla="*/ 7886388 w 8259374"/>
              <a:gd name="connsiteY43" fmla="*/ 1909011 h 6864138"/>
              <a:gd name="connsiteX44" fmla="*/ 7875654 w 8259374"/>
              <a:gd name="connsiteY44" fmla="*/ 1989626 h 6864138"/>
              <a:gd name="connsiteX45" fmla="*/ 7860613 w 8259374"/>
              <a:gd name="connsiteY45" fmla="*/ 2049768 h 6864138"/>
              <a:gd name="connsiteX46" fmla="*/ 7855177 w 8259374"/>
              <a:gd name="connsiteY46" fmla="*/ 2083784 h 6864138"/>
              <a:gd name="connsiteX47" fmla="*/ 7847260 w 8259374"/>
              <a:gd name="connsiteY47" fmla="*/ 2172145 h 6864138"/>
              <a:gd name="connsiteX48" fmla="*/ 7853684 w 8259374"/>
              <a:gd name="connsiteY48" fmla="*/ 2278856 h 6864138"/>
              <a:gd name="connsiteX49" fmla="*/ 7844151 w 8259374"/>
              <a:gd name="connsiteY49" fmla="*/ 2398865 h 6864138"/>
              <a:gd name="connsiteX50" fmla="*/ 7836030 w 8259374"/>
              <a:gd name="connsiteY50" fmla="*/ 2447385 h 6864138"/>
              <a:gd name="connsiteX51" fmla="*/ 7844545 w 8259374"/>
              <a:gd name="connsiteY51" fmla="*/ 2559889 h 6864138"/>
              <a:gd name="connsiteX52" fmla="*/ 7862833 w 8259374"/>
              <a:gd name="connsiteY52" fmla="*/ 2767170 h 6864138"/>
              <a:gd name="connsiteX53" fmla="*/ 7863304 w 8259374"/>
              <a:gd name="connsiteY53" fmla="*/ 2860521 h 6864138"/>
              <a:gd name="connsiteX54" fmla="*/ 7876870 w 8259374"/>
              <a:gd name="connsiteY54" fmla="*/ 2956588 h 6864138"/>
              <a:gd name="connsiteX55" fmla="*/ 7872717 w 8259374"/>
              <a:gd name="connsiteY55" fmla="*/ 3028277 h 6864138"/>
              <a:gd name="connsiteX56" fmla="*/ 7874112 w 8259374"/>
              <a:gd name="connsiteY56" fmla="*/ 3044829 h 6864138"/>
              <a:gd name="connsiteX57" fmla="*/ 7878057 w 8259374"/>
              <a:gd name="connsiteY57" fmla="*/ 3047980 h 6864138"/>
              <a:gd name="connsiteX58" fmla="*/ 7892211 w 8259374"/>
              <a:gd name="connsiteY58" fmla="*/ 3118581 h 6864138"/>
              <a:gd name="connsiteX59" fmla="*/ 7870115 w 8259374"/>
              <a:gd name="connsiteY59" fmla="*/ 3128728 h 6864138"/>
              <a:gd name="connsiteX60" fmla="*/ 7853751 w 8259374"/>
              <a:gd name="connsiteY60" fmla="*/ 3194385 h 6864138"/>
              <a:gd name="connsiteX61" fmla="*/ 7860255 w 8259374"/>
              <a:gd name="connsiteY61" fmla="*/ 3229104 h 6864138"/>
              <a:gd name="connsiteX62" fmla="*/ 7860820 w 8259374"/>
              <a:gd name="connsiteY62" fmla="*/ 3236205 h 6864138"/>
              <a:gd name="connsiteX63" fmla="*/ 7860524 w 8259374"/>
              <a:gd name="connsiteY63" fmla="*/ 3236392 h 6864138"/>
              <a:gd name="connsiteX64" fmla="*/ 7860507 w 8259374"/>
              <a:gd name="connsiteY64" fmla="*/ 3243975 h 6864138"/>
              <a:gd name="connsiteX65" fmla="*/ 7861849 w 8259374"/>
              <a:gd name="connsiteY65" fmla="*/ 3249149 h 6864138"/>
              <a:gd name="connsiteX66" fmla="*/ 7825440 w 8259374"/>
              <a:gd name="connsiteY66" fmla="*/ 3308429 h 6864138"/>
              <a:gd name="connsiteX67" fmla="*/ 7797313 w 8259374"/>
              <a:gd name="connsiteY67" fmla="*/ 3396839 h 6864138"/>
              <a:gd name="connsiteX68" fmla="*/ 7773161 w 8259374"/>
              <a:gd name="connsiteY68" fmla="*/ 3485579 h 6864138"/>
              <a:gd name="connsiteX69" fmla="*/ 7766211 w 8259374"/>
              <a:gd name="connsiteY69" fmla="*/ 3518293 h 6864138"/>
              <a:gd name="connsiteX70" fmla="*/ 7745911 w 8259374"/>
              <a:gd name="connsiteY70" fmla="*/ 3574027 h 6864138"/>
              <a:gd name="connsiteX71" fmla="*/ 7731711 w 8259374"/>
              <a:gd name="connsiteY71" fmla="*/ 3597957 h 6864138"/>
              <a:gd name="connsiteX72" fmla="*/ 7731931 w 8259374"/>
              <a:gd name="connsiteY72" fmla="*/ 3599279 h 6864138"/>
              <a:gd name="connsiteX73" fmla="*/ 7727934 w 8259374"/>
              <a:gd name="connsiteY73" fmla="*/ 3600530 h 6864138"/>
              <a:gd name="connsiteX74" fmla="*/ 7723086 w 8259374"/>
              <a:gd name="connsiteY74" fmla="*/ 3618656 h 6864138"/>
              <a:gd name="connsiteX75" fmla="*/ 7723183 w 8259374"/>
              <a:gd name="connsiteY75" fmla="*/ 3624109 h 6864138"/>
              <a:gd name="connsiteX76" fmla="*/ 7721433 w 8259374"/>
              <a:gd name="connsiteY76" fmla="*/ 3631477 h 6864138"/>
              <a:gd name="connsiteX77" fmla="*/ 7721107 w 8259374"/>
              <a:gd name="connsiteY77" fmla="*/ 3631566 h 6864138"/>
              <a:gd name="connsiteX78" fmla="*/ 7720023 w 8259374"/>
              <a:gd name="connsiteY78" fmla="*/ 3638646 h 6864138"/>
              <a:gd name="connsiteX79" fmla="*/ 7718284 w 8259374"/>
              <a:gd name="connsiteY79" fmla="*/ 3674452 h 6864138"/>
              <a:gd name="connsiteX80" fmla="*/ 7690982 w 8259374"/>
              <a:gd name="connsiteY80" fmla="*/ 3736938 h 6864138"/>
              <a:gd name="connsiteX81" fmla="*/ 7676256 w 8259374"/>
              <a:gd name="connsiteY81" fmla="*/ 3798824 h 6864138"/>
              <a:gd name="connsiteX82" fmla="*/ 7660693 w 8259374"/>
              <a:gd name="connsiteY82" fmla="*/ 3831494 h 6864138"/>
              <a:gd name="connsiteX83" fmla="*/ 7663160 w 8259374"/>
              <a:gd name="connsiteY83" fmla="*/ 3846592 h 6864138"/>
              <a:gd name="connsiteX84" fmla="*/ 7670656 w 8259374"/>
              <a:gd name="connsiteY84" fmla="*/ 3861012 h 6864138"/>
              <a:gd name="connsiteX85" fmla="*/ 7658717 w 8259374"/>
              <a:gd name="connsiteY85" fmla="*/ 3984488 h 6864138"/>
              <a:gd name="connsiteX86" fmla="*/ 7647310 w 8259374"/>
              <a:gd name="connsiteY86" fmla="*/ 4128022 h 6864138"/>
              <a:gd name="connsiteX87" fmla="*/ 7625542 w 8259374"/>
              <a:gd name="connsiteY87" fmla="*/ 4200927 h 6864138"/>
              <a:gd name="connsiteX88" fmla="*/ 7564296 w 8259374"/>
              <a:gd name="connsiteY88" fmla="*/ 4406358 h 6864138"/>
              <a:gd name="connsiteX89" fmla="*/ 7545443 w 8259374"/>
              <a:gd name="connsiteY89" fmla="*/ 4450977 h 6864138"/>
              <a:gd name="connsiteX90" fmla="*/ 7551356 w 8259374"/>
              <a:gd name="connsiteY90" fmla="*/ 4497587 h 6864138"/>
              <a:gd name="connsiteX91" fmla="*/ 7539248 w 8259374"/>
              <a:gd name="connsiteY91" fmla="*/ 4512174 h 6864138"/>
              <a:gd name="connsiteX92" fmla="*/ 7536915 w 8259374"/>
              <a:gd name="connsiteY92" fmla="*/ 4514607 h 6864138"/>
              <a:gd name="connsiteX93" fmla="*/ 7532945 w 8259374"/>
              <a:gd name="connsiteY93" fmla="*/ 4526105 h 6864138"/>
              <a:gd name="connsiteX94" fmla="*/ 7525110 w 8259374"/>
              <a:gd name="connsiteY94" fmla="*/ 4527155 h 6864138"/>
              <a:gd name="connsiteX95" fmla="*/ 7514322 w 8259374"/>
              <a:gd name="connsiteY95" fmla="*/ 4542888 h 6864138"/>
              <a:gd name="connsiteX96" fmla="*/ 7508890 w 8259374"/>
              <a:gd name="connsiteY96" fmla="*/ 4564659 h 6864138"/>
              <a:gd name="connsiteX97" fmla="*/ 7484766 w 8259374"/>
              <a:gd name="connsiteY97" fmla="*/ 4662900 h 6864138"/>
              <a:gd name="connsiteX98" fmla="*/ 7480757 w 8259374"/>
              <a:gd name="connsiteY98" fmla="*/ 4780069 h 6864138"/>
              <a:gd name="connsiteX99" fmla="*/ 7463238 w 8259374"/>
              <a:gd name="connsiteY99" fmla="*/ 4893471 h 6864138"/>
              <a:gd name="connsiteX100" fmla="*/ 7453970 w 8259374"/>
              <a:gd name="connsiteY100" fmla="*/ 5050627 h 6864138"/>
              <a:gd name="connsiteX101" fmla="*/ 7442086 w 8259374"/>
              <a:gd name="connsiteY101" fmla="*/ 5203264 h 6864138"/>
              <a:gd name="connsiteX102" fmla="*/ 7445255 w 8259374"/>
              <a:gd name="connsiteY102" fmla="*/ 5233387 h 6864138"/>
              <a:gd name="connsiteX103" fmla="*/ 7439091 w 8259374"/>
              <a:gd name="connsiteY103" fmla="*/ 5259154 h 6864138"/>
              <a:gd name="connsiteX104" fmla="*/ 7429912 w 8259374"/>
              <a:gd name="connsiteY104" fmla="*/ 5265022 h 6864138"/>
              <a:gd name="connsiteX105" fmla="*/ 7430227 w 8259374"/>
              <a:gd name="connsiteY105" fmla="*/ 5281569 h 6864138"/>
              <a:gd name="connsiteX106" fmla="*/ 7428455 w 8259374"/>
              <a:gd name="connsiteY106" fmla="*/ 5285943 h 6864138"/>
              <a:gd name="connsiteX107" fmla="*/ 7448546 w 8259374"/>
              <a:gd name="connsiteY107" fmla="*/ 5365322 h 6864138"/>
              <a:gd name="connsiteX108" fmla="*/ 7445531 w 8259374"/>
              <a:gd name="connsiteY108" fmla="*/ 5431552 h 6864138"/>
              <a:gd name="connsiteX109" fmla="*/ 7493272 w 8259374"/>
              <a:gd name="connsiteY109" fmla="*/ 5683109 h 6864138"/>
              <a:gd name="connsiteX110" fmla="*/ 7523482 w 8259374"/>
              <a:gd name="connsiteY110" fmla="*/ 5758758 h 6864138"/>
              <a:gd name="connsiteX111" fmla="*/ 7571560 w 8259374"/>
              <a:gd name="connsiteY111" fmla="*/ 6023059 h 6864138"/>
              <a:gd name="connsiteX112" fmla="*/ 7610840 w 8259374"/>
              <a:gd name="connsiteY112" fmla="*/ 6183806 h 6864138"/>
              <a:gd name="connsiteX113" fmla="*/ 7618403 w 8259374"/>
              <a:gd name="connsiteY113" fmla="*/ 6274847 h 6864138"/>
              <a:gd name="connsiteX114" fmla="*/ 7612141 w 8259374"/>
              <a:gd name="connsiteY114" fmla="*/ 6397934 h 6864138"/>
              <a:gd name="connsiteX115" fmla="*/ 7642700 w 8259374"/>
              <a:gd name="connsiteY115" fmla="*/ 6446110 h 6864138"/>
              <a:gd name="connsiteX116" fmla="*/ 7604154 w 8259374"/>
              <a:gd name="connsiteY116" fmla="*/ 6492650 h 6864138"/>
              <a:gd name="connsiteX117" fmla="*/ 7606744 w 8259374"/>
              <a:gd name="connsiteY117" fmla="*/ 6499348 h 6864138"/>
              <a:gd name="connsiteX118" fmla="*/ 7611195 w 8259374"/>
              <a:gd name="connsiteY118" fmla="*/ 6571637 h 6864138"/>
              <a:gd name="connsiteX119" fmla="*/ 7605227 w 8259374"/>
              <a:gd name="connsiteY119" fmla="*/ 6658275 h 6864138"/>
              <a:gd name="connsiteX120" fmla="*/ 7657027 w 8259374"/>
              <a:gd name="connsiteY120" fmla="*/ 6827947 h 6864138"/>
              <a:gd name="connsiteX121" fmla="*/ 7523938 w 8259374"/>
              <a:gd name="connsiteY121" fmla="*/ 6864138 h 6864138"/>
              <a:gd name="connsiteX122" fmla="*/ 0 w 8259374"/>
              <a:gd name="connsiteY122" fmla="*/ 6853072 h 6864138"/>
              <a:gd name="connsiteX123" fmla="*/ 0 w 8259374"/>
              <a:gd name="connsiteY123" fmla="*/ 0 h 686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8259374" h="6864138">
                <a:moveTo>
                  <a:pt x="0" y="0"/>
                </a:moveTo>
                <a:lnTo>
                  <a:pt x="8259374" y="4928"/>
                </a:lnTo>
                <a:cubicBezTo>
                  <a:pt x="8259277" y="5629"/>
                  <a:pt x="8259180" y="6331"/>
                  <a:pt x="8259082" y="7032"/>
                </a:cubicBezTo>
                <a:lnTo>
                  <a:pt x="8252923" y="30960"/>
                </a:lnTo>
                <a:lnTo>
                  <a:pt x="8213566" y="29154"/>
                </a:lnTo>
                <a:lnTo>
                  <a:pt x="8215843" y="67653"/>
                </a:lnTo>
                <a:cubicBezTo>
                  <a:pt x="8218092" y="95906"/>
                  <a:pt x="8219780" y="125458"/>
                  <a:pt x="8217200" y="155058"/>
                </a:cubicBezTo>
                <a:lnTo>
                  <a:pt x="8215915" y="163580"/>
                </a:lnTo>
                <a:lnTo>
                  <a:pt x="8209562" y="163412"/>
                </a:lnTo>
                <a:lnTo>
                  <a:pt x="8212690" y="184979"/>
                </a:lnTo>
                <a:lnTo>
                  <a:pt x="8206570" y="225577"/>
                </a:lnTo>
                <a:lnTo>
                  <a:pt x="8195588" y="246471"/>
                </a:lnTo>
                <a:cubicBezTo>
                  <a:pt x="8187636" y="261942"/>
                  <a:pt x="8179842" y="278153"/>
                  <a:pt x="8177225" y="287658"/>
                </a:cubicBezTo>
                <a:cubicBezTo>
                  <a:pt x="8179798" y="299195"/>
                  <a:pt x="8181950" y="311311"/>
                  <a:pt x="8183500" y="323765"/>
                </a:cubicBezTo>
                <a:lnTo>
                  <a:pt x="8119462" y="497784"/>
                </a:lnTo>
                <a:cubicBezTo>
                  <a:pt x="8110983" y="531963"/>
                  <a:pt x="8095160" y="558642"/>
                  <a:pt x="8094729" y="589887"/>
                </a:cubicBezTo>
                <a:cubicBezTo>
                  <a:pt x="8085042" y="599309"/>
                  <a:pt x="8079659" y="609479"/>
                  <a:pt x="8087563" y="623853"/>
                </a:cubicBezTo>
                <a:cubicBezTo>
                  <a:pt x="8079073" y="646863"/>
                  <a:pt x="8051070" y="709656"/>
                  <a:pt x="8043783" y="727950"/>
                </a:cubicBezTo>
                <a:cubicBezTo>
                  <a:pt x="8043804" y="729840"/>
                  <a:pt x="8043823" y="731729"/>
                  <a:pt x="8043844" y="733618"/>
                </a:cubicBezTo>
                <a:cubicBezTo>
                  <a:pt x="8043311" y="737079"/>
                  <a:pt x="8041461" y="739996"/>
                  <a:pt x="8040591" y="748711"/>
                </a:cubicBezTo>
                <a:cubicBezTo>
                  <a:pt x="8031933" y="766539"/>
                  <a:pt x="8001078" y="823800"/>
                  <a:pt x="7991903" y="840589"/>
                </a:cubicBezTo>
                <a:cubicBezTo>
                  <a:pt x="7991014" y="845655"/>
                  <a:pt x="7988645" y="848150"/>
                  <a:pt x="7985537" y="849454"/>
                </a:cubicBezTo>
                <a:lnTo>
                  <a:pt x="7984168" y="849670"/>
                </a:lnTo>
                <a:cubicBezTo>
                  <a:pt x="7983586" y="861573"/>
                  <a:pt x="7983003" y="873477"/>
                  <a:pt x="7982421" y="885380"/>
                </a:cubicBezTo>
                <a:lnTo>
                  <a:pt x="7979919" y="889343"/>
                </a:lnTo>
                <a:lnTo>
                  <a:pt x="7981684" y="913618"/>
                </a:lnTo>
                <a:lnTo>
                  <a:pt x="7981045" y="925626"/>
                </a:lnTo>
                <a:lnTo>
                  <a:pt x="7984059" y="930115"/>
                </a:lnTo>
                <a:cubicBezTo>
                  <a:pt x="7985541" y="934356"/>
                  <a:pt x="7985380" y="939650"/>
                  <a:pt x="7981497" y="947284"/>
                </a:cubicBezTo>
                <a:cubicBezTo>
                  <a:pt x="7981787" y="953037"/>
                  <a:pt x="7982076" y="958789"/>
                  <a:pt x="7982366" y="964542"/>
                </a:cubicBezTo>
                <a:cubicBezTo>
                  <a:pt x="7983909" y="969864"/>
                  <a:pt x="7964153" y="1034717"/>
                  <a:pt x="7967654" y="1039358"/>
                </a:cubicBezTo>
                <a:cubicBezTo>
                  <a:pt x="7964705" y="1088086"/>
                  <a:pt x="7973865" y="1147797"/>
                  <a:pt x="7965976" y="1206631"/>
                </a:cubicBezTo>
                <a:cubicBezTo>
                  <a:pt x="7947654" y="1301000"/>
                  <a:pt x="7922753" y="1428538"/>
                  <a:pt x="7905207" y="1492777"/>
                </a:cubicBezTo>
                <a:cubicBezTo>
                  <a:pt x="7867797" y="1515270"/>
                  <a:pt x="7874138" y="1560008"/>
                  <a:pt x="7860695" y="1592059"/>
                </a:cubicBezTo>
                <a:cubicBezTo>
                  <a:pt x="7890306" y="1592213"/>
                  <a:pt x="7835742" y="1628001"/>
                  <a:pt x="7866303" y="1640521"/>
                </a:cubicBezTo>
                <a:cubicBezTo>
                  <a:pt x="7862888" y="1645957"/>
                  <a:pt x="7858617" y="1650827"/>
                  <a:pt x="7854100" y="1655624"/>
                </a:cubicBezTo>
                <a:lnTo>
                  <a:pt x="7851751" y="1658142"/>
                </a:lnTo>
                <a:lnTo>
                  <a:pt x="7847705" y="1670072"/>
                </a:lnTo>
                <a:lnTo>
                  <a:pt x="7839861" y="1671129"/>
                </a:lnTo>
                <a:lnTo>
                  <a:pt x="7840809" y="1732607"/>
                </a:lnTo>
                <a:cubicBezTo>
                  <a:pt x="7845708" y="1756049"/>
                  <a:pt x="7853498" y="1780263"/>
                  <a:pt x="7868816" y="1805215"/>
                </a:cubicBezTo>
                <a:cubicBezTo>
                  <a:pt x="7878362" y="1815654"/>
                  <a:pt x="7878671" y="1833743"/>
                  <a:pt x="7869506" y="1845616"/>
                </a:cubicBezTo>
                <a:cubicBezTo>
                  <a:pt x="7867929" y="1847659"/>
                  <a:pt x="7866123" y="1849438"/>
                  <a:pt x="7864150" y="1850893"/>
                </a:cubicBezTo>
                <a:cubicBezTo>
                  <a:pt x="7886794" y="1881995"/>
                  <a:pt x="7869879" y="1893060"/>
                  <a:pt x="7886388" y="1909011"/>
                </a:cubicBezTo>
                <a:cubicBezTo>
                  <a:pt x="7886093" y="1949074"/>
                  <a:pt x="7861316" y="1975004"/>
                  <a:pt x="7875654" y="1989626"/>
                </a:cubicBezTo>
                <a:cubicBezTo>
                  <a:pt x="7870584" y="2008857"/>
                  <a:pt x="7845827" y="2030591"/>
                  <a:pt x="7860613" y="2049768"/>
                </a:cubicBezTo>
                <a:cubicBezTo>
                  <a:pt x="7845616" y="2048061"/>
                  <a:pt x="7867114" y="2074946"/>
                  <a:pt x="7855177" y="2083784"/>
                </a:cubicBezTo>
                <a:cubicBezTo>
                  <a:pt x="7852952" y="2104180"/>
                  <a:pt x="7847509" y="2139633"/>
                  <a:pt x="7847260" y="2172145"/>
                </a:cubicBezTo>
                <a:cubicBezTo>
                  <a:pt x="7870198" y="2205115"/>
                  <a:pt x="7836465" y="2252061"/>
                  <a:pt x="7853684" y="2278856"/>
                </a:cubicBezTo>
                <a:lnTo>
                  <a:pt x="7844151" y="2398865"/>
                </a:lnTo>
                <a:cubicBezTo>
                  <a:pt x="7838345" y="2432524"/>
                  <a:pt x="7867276" y="2414838"/>
                  <a:pt x="7836030" y="2447385"/>
                </a:cubicBezTo>
                <a:cubicBezTo>
                  <a:pt x="7849051" y="2506827"/>
                  <a:pt x="7815989" y="2507351"/>
                  <a:pt x="7844545" y="2559889"/>
                </a:cubicBezTo>
                <a:lnTo>
                  <a:pt x="7862833" y="2767170"/>
                </a:lnTo>
                <a:cubicBezTo>
                  <a:pt x="7856980" y="2801931"/>
                  <a:pt x="7863248" y="2810747"/>
                  <a:pt x="7863304" y="2860521"/>
                </a:cubicBezTo>
                <a:lnTo>
                  <a:pt x="7876870" y="2956588"/>
                </a:lnTo>
                <a:lnTo>
                  <a:pt x="7872717" y="3028277"/>
                </a:lnTo>
                <a:cubicBezTo>
                  <a:pt x="7870675" y="3036513"/>
                  <a:pt x="7871714" y="3041414"/>
                  <a:pt x="7874112" y="3044829"/>
                </a:cubicBezTo>
                <a:lnTo>
                  <a:pt x="7878057" y="3047980"/>
                </a:lnTo>
                <a:lnTo>
                  <a:pt x="7892211" y="3118581"/>
                </a:lnTo>
                <a:lnTo>
                  <a:pt x="7870115" y="3128728"/>
                </a:lnTo>
                <a:cubicBezTo>
                  <a:pt x="7863706" y="3141360"/>
                  <a:pt x="7858864" y="3176070"/>
                  <a:pt x="7853751" y="3194385"/>
                </a:cubicBezTo>
                <a:cubicBezTo>
                  <a:pt x="7856396" y="3205478"/>
                  <a:pt x="7858624" y="3217127"/>
                  <a:pt x="7860255" y="3229104"/>
                </a:cubicBezTo>
                <a:cubicBezTo>
                  <a:pt x="7860443" y="3231471"/>
                  <a:pt x="7860632" y="3233838"/>
                  <a:pt x="7860820" y="3236205"/>
                </a:cubicBezTo>
                <a:lnTo>
                  <a:pt x="7860524" y="3236392"/>
                </a:lnTo>
                <a:cubicBezTo>
                  <a:pt x="7859989" y="3238035"/>
                  <a:pt x="7859931" y="3240408"/>
                  <a:pt x="7860507" y="3243975"/>
                </a:cubicBezTo>
                <a:lnTo>
                  <a:pt x="7861849" y="3249149"/>
                </a:lnTo>
                <a:lnTo>
                  <a:pt x="7825440" y="3308429"/>
                </a:lnTo>
                <a:cubicBezTo>
                  <a:pt x="7816712" y="3343628"/>
                  <a:pt x="7814238" y="3356763"/>
                  <a:pt x="7797313" y="3396839"/>
                </a:cubicBezTo>
                <a:cubicBezTo>
                  <a:pt x="7789049" y="3429767"/>
                  <a:pt x="7773395" y="3455507"/>
                  <a:pt x="7773161" y="3485579"/>
                </a:cubicBezTo>
                <a:cubicBezTo>
                  <a:pt x="7763533" y="3494686"/>
                  <a:pt x="7758214" y="3504495"/>
                  <a:pt x="7766211" y="3518293"/>
                </a:cubicBezTo>
                <a:cubicBezTo>
                  <a:pt x="7755510" y="3548048"/>
                  <a:pt x="7738869" y="3550669"/>
                  <a:pt x="7745911" y="3574027"/>
                </a:cubicBezTo>
                <a:cubicBezTo>
                  <a:pt x="7717765" y="3583531"/>
                  <a:pt x="7726718" y="3587554"/>
                  <a:pt x="7731711" y="3597957"/>
                </a:cubicBezTo>
                <a:cubicBezTo>
                  <a:pt x="7731784" y="3598397"/>
                  <a:pt x="7731859" y="3598839"/>
                  <a:pt x="7731931" y="3599279"/>
                </a:cubicBezTo>
                <a:lnTo>
                  <a:pt x="7727934" y="3600530"/>
                </a:lnTo>
                <a:lnTo>
                  <a:pt x="7723086" y="3618656"/>
                </a:lnTo>
                <a:cubicBezTo>
                  <a:pt x="7723119" y="3620474"/>
                  <a:pt x="7723151" y="3622291"/>
                  <a:pt x="7723183" y="3624109"/>
                </a:cubicBezTo>
                <a:cubicBezTo>
                  <a:pt x="7722918" y="3627760"/>
                  <a:pt x="7722317" y="3630047"/>
                  <a:pt x="7721433" y="3631477"/>
                </a:cubicBezTo>
                <a:lnTo>
                  <a:pt x="7721107" y="3631566"/>
                </a:lnTo>
                <a:lnTo>
                  <a:pt x="7720023" y="3638646"/>
                </a:lnTo>
                <a:cubicBezTo>
                  <a:pt x="7718837" y="3650804"/>
                  <a:pt x="7718299" y="3662835"/>
                  <a:pt x="7718284" y="3674452"/>
                </a:cubicBezTo>
                <a:cubicBezTo>
                  <a:pt x="7709215" y="3690650"/>
                  <a:pt x="7699990" y="3726672"/>
                  <a:pt x="7690982" y="3736938"/>
                </a:cubicBezTo>
                <a:cubicBezTo>
                  <a:pt x="7681632" y="3762860"/>
                  <a:pt x="7681304" y="3783064"/>
                  <a:pt x="7676256" y="3798824"/>
                </a:cubicBezTo>
                <a:lnTo>
                  <a:pt x="7660693" y="3831494"/>
                </a:lnTo>
                <a:lnTo>
                  <a:pt x="7663160" y="3846592"/>
                </a:lnTo>
                <a:cubicBezTo>
                  <a:pt x="7664737" y="3851707"/>
                  <a:pt x="7667126" y="3856564"/>
                  <a:pt x="7670656" y="3861012"/>
                </a:cubicBezTo>
                <a:cubicBezTo>
                  <a:pt x="7637392" y="3898830"/>
                  <a:pt x="7674115" y="3936688"/>
                  <a:pt x="7658717" y="3984488"/>
                </a:cubicBezTo>
                <a:cubicBezTo>
                  <a:pt x="7656217" y="3991848"/>
                  <a:pt x="7630144" y="4084930"/>
                  <a:pt x="7647310" y="4128022"/>
                </a:cubicBezTo>
                <a:cubicBezTo>
                  <a:pt x="7647470" y="4149968"/>
                  <a:pt x="7646787" y="4131256"/>
                  <a:pt x="7625542" y="4200927"/>
                </a:cubicBezTo>
                <a:cubicBezTo>
                  <a:pt x="7611706" y="4247316"/>
                  <a:pt x="7577645" y="4364684"/>
                  <a:pt x="7564296" y="4406358"/>
                </a:cubicBezTo>
                <a:cubicBezTo>
                  <a:pt x="7527029" y="4428164"/>
                  <a:pt x="7558685" y="4420077"/>
                  <a:pt x="7545443" y="4450977"/>
                </a:cubicBezTo>
                <a:cubicBezTo>
                  <a:pt x="7575055" y="4450998"/>
                  <a:pt x="7520719" y="4485673"/>
                  <a:pt x="7551356" y="4497587"/>
                </a:cubicBezTo>
                <a:cubicBezTo>
                  <a:pt x="7547976" y="4502834"/>
                  <a:pt x="7543735" y="4507539"/>
                  <a:pt x="7539248" y="4512174"/>
                </a:cubicBezTo>
                <a:lnTo>
                  <a:pt x="7536915" y="4514607"/>
                </a:lnTo>
                <a:lnTo>
                  <a:pt x="7532945" y="4526105"/>
                </a:lnTo>
                <a:lnTo>
                  <a:pt x="7525110" y="4527155"/>
                </a:lnTo>
                <a:lnTo>
                  <a:pt x="7514322" y="4542888"/>
                </a:lnTo>
                <a:cubicBezTo>
                  <a:pt x="7511319" y="4549118"/>
                  <a:pt x="7509303" y="4556220"/>
                  <a:pt x="7508890" y="4564659"/>
                </a:cubicBezTo>
                <a:lnTo>
                  <a:pt x="7484766" y="4662900"/>
                </a:lnTo>
                <a:cubicBezTo>
                  <a:pt x="7481323" y="4671255"/>
                  <a:pt x="7491668" y="4777541"/>
                  <a:pt x="7480757" y="4780069"/>
                </a:cubicBezTo>
                <a:lnTo>
                  <a:pt x="7463238" y="4893471"/>
                </a:lnTo>
                <a:lnTo>
                  <a:pt x="7453970" y="5050627"/>
                </a:lnTo>
                <a:lnTo>
                  <a:pt x="7442086" y="5203264"/>
                </a:lnTo>
                <a:cubicBezTo>
                  <a:pt x="7445399" y="5213955"/>
                  <a:pt x="7446133" y="5223923"/>
                  <a:pt x="7445255" y="5233387"/>
                </a:cubicBezTo>
                <a:lnTo>
                  <a:pt x="7439091" y="5259154"/>
                </a:lnTo>
                <a:lnTo>
                  <a:pt x="7429912" y="5265022"/>
                </a:lnTo>
                <a:lnTo>
                  <a:pt x="7430227" y="5281569"/>
                </a:lnTo>
                <a:lnTo>
                  <a:pt x="7428455" y="5285943"/>
                </a:lnTo>
                <a:cubicBezTo>
                  <a:pt x="7431507" y="5299902"/>
                  <a:pt x="7445700" y="5341054"/>
                  <a:pt x="7448546" y="5365322"/>
                </a:cubicBezTo>
                <a:cubicBezTo>
                  <a:pt x="7446229" y="5411296"/>
                  <a:pt x="7481577" y="5382833"/>
                  <a:pt x="7445531" y="5431552"/>
                </a:cubicBezTo>
                <a:cubicBezTo>
                  <a:pt x="7472134" y="5508869"/>
                  <a:pt x="7447278" y="5617604"/>
                  <a:pt x="7493272" y="5683109"/>
                </a:cubicBezTo>
                <a:cubicBezTo>
                  <a:pt x="7497239" y="5748607"/>
                  <a:pt x="7514524" y="5709367"/>
                  <a:pt x="7523482" y="5758758"/>
                </a:cubicBezTo>
                <a:lnTo>
                  <a:pt x="7571560" y="6023059"/>
                </a:lnTo>
                <a:lnTo>
                  <a:pt x="7610840" y="6183806"/>
                </a:lnTo>
                <a:lnTo>
                  <a:pt x="7618403" y="6274847"/>
                </a:lnTo>
                <a:cubicBezTo>
                  <a:pt x="7621058" y="6303226"/>
                  <a:pt x="7612024" y="6359515"/>
                  <a:pt x="7612141" y="6397934"/>
                </a:cubicBezTo>
                <a:lnTo>
                  <a:pt x="7642700" y="6446110"/>
                </a:lnTo>
                <a:cubicBezTo>
                  <a:pt x="7642258" y="6448392"/>
                  <a:pt x="7602826" y="6487977"/>
                  <a:pt x="7604154" y="6492650"/>
                </a:cubicBezTo>
                <a:lnTo>
                  <a:pt x="7606744" y="6499348"/>
                </a:lnTo>
                <a:lnTo>
                  <a:pt x="7611195" y="6571637"/>
                </a:lnTo>
                <a:lnTo>
                  <a:pt x="7605227" y="6658275"/>
                </a:lnTo>
                <a:cubicBezTo>
                  <a:pt x="7608451" y="6705037"/>
                  <a:pt x="7651550" y="6790239"/>
                  <a:pt x="7657027" y="6827947"/>
                </a:cubicBezTo>
                <a:lnTo>
                  <a:pt x="7523938" y="6864138"/>
                </a:lnTo>
                <a:lnTo>
                  <a:pt x="0" y="6853072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0EDAC4-6ED8-038D-F124-0D46DBB05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125" y="596004"/>
            <a:ext cx="7253239" cy="4107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FF0000"/>
                </a:solidFill>
              </a:rPr>
              <a:t>2-</a:t>
            </a:r>
            <a:r>
              <a:rPr lang="fr-FR" sz="2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 Identification des sources de données:</a:t>
            </a:r>
          </a:p>
          <a:p>
            <a:pPr marL="0" indent="0">
              <a:buNone/>
            </a:pPr>
            <a:r>
              <a:rPr lang="fr-FR" sz="2400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3 sources de données:</a:t>
            </a:r>
          </a:p>
          <a:p>
            <a:pPr marL="0" indent="0">
              <a:buNone/>
            </a:pPr>
            <a:endParaRPr lang="fr-FR" dirty="0"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4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-Access (</a:t>
            </a:r>
            <a:r>
              <a:rPr lang="fr-FR" sz="2400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a</a:t>
            </a:r>
            <a:r>
              <a:rPr lang="fr-FR" sz="24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nnée 2024)</a:t>
            </a:r>
          </a:p>
          <a:p>
            <a:pPr marL="0" indent="0">
              <a:buNone/>
            </a:pPr>
            <a:endParaRPr lang="fr-FR" dirty="0"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400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-</a:t>
            </a:r>
            <a:r>
              <a:rPr lang="fr-FR" sz="2400" dirty="0" err="1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Json</a:t>
            </a:r>
            <a:r>
              <a:rPr lang="fr-FR" sz="2400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  (année 2023)</a:t>
            </a:r>
          </a:p>
          <a:p>
            <a:pPr marL="0" indent="0">
              <a:buNone/>
            </a:pPr>
            <a:endParaRPr lang="fr-FR" dirty="0"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400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-Csv (années 2020-2022)</a:t>
            </a:r>
          </a:p>
          <a:p>
            <a:pPr marL="0" indent="0">
              <a:buNone/>
            </a:pPr>
            <a:endParaRPr lang="fr-FR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Image 6" descr="Une image contenant Police, logo, Graphique, conception&#10;&#10;Description générée automatiquement">
            <a:extLst>
              <a:ext uri="{FF2B5EF4-FFF2-40B4-BE49-F238E27FC236}">
                <a16:creationId xmlns:a16="http://schemas.microsoft.com/office/drawing/2014/main" id="{FF5939D0-4EEC-D9A7-CF1E-BE2F073B1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284" y="2324702"/>
            <a:ext cx="2456971" cy="1640028"/>
          </a:xfrm>
          <a:prstGeom prst="rect">
            <a:avLst/>
          </a:prstGeom>
        </p:spPr>
      </p:pic>
      <p:pic>
        <p:nvPicPr>
          <p:cNvPr id="9" name="Image 8" descr="Une image contenant Police, symbole, texte, logo&#10;&#10;Description générée automatiquement">
            <a:extLst>
              <a:ext uri="{FF2B5EF4-FFF2-40B4-BE49-F238E27FC236}">
                <a16:creationId xmlns:a16="http://schemas.microsoft.com/office/drawing/2014/main" id="{F9F67826-EBF7-64CA-245C-521C7F0CE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138" y="3964730"/>
            <a:ext cx="1715598" cy="1043876"/>
          </a:xfrm>
          <a:prstGeom prst="rect">
            <a:avLst/>
          </a:prstGeom>
        </p:spPr>
      </p:pic>
      <p:pic>
        <p:nvPicPr>
          <p:cNvPr id="5" name="Image 4" descr="Une image contenant conception&#10;&#10;Description générée automatiquement">
            <a:extLst>
              <a:ext uri="{FF2B5EF4-FFF2-40B4-BE49-F238E27FC236}">
                <a16:creationId xmlns:a16="http://schemas.microsoft.com/office/drawing/2014/main" id="{CF7C85B3-5D03-0FDF-BADE-09E4619DEE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038" y="596004"/>
            <a:ext cx="1728698" cy="172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89063"/>
      </p:ext>
    </p:extLst>
  </p:cSld>
  <p:clrMapOvr>
    <a:masterClrMapping/>
  </p:clrMapOvr>
  <p:transition spd="slow"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4C4312-E166-53F4-FD92-A0ABF016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b="1" spc="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5-Schema DE L ENTREPOT: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BE7CE6-A66B-2A11-2C2F-6137B6C55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b="1" dirty="0"/>
              <a:t>Schéma en étoile: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3" name="Image 12" descr="Une image contenant texte, diagramme, Police, nombre&#10;&#10;Description générée automatiquement">
            <a:extLst>
              <a:ext uri="{FF2B5EF4-FFF2-40B4-BE49-F238E27FC236}">
                <a16:creationId xmlns:a16="http://schemas.microsoft.com/office/drawing/2014/main" id="{E4500138-61F6-F15D-C855-A5C58C77A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19" y="2379518"/>
            <a:ext cx="10048345" cy="424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97787"/>
      </p:ext>
    </p:extLst>
  </p:cSld>
  <p:clrMapOvr>
    <a:masterClrMapping/>
  </p:clrMapOvr>
  <p:transition spd="slow"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22469E-1D4B-A3A1-4FCB-D136A28BE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464" y="3117272"/>
            <a:ext cx="11929554" cy="37407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dirty="0"/>
              <a:t>-Quel est le nombre total de consultations par hôpital, et comment se répartissent-elles par spécialité?</a:t>
            </a:r>
          </a:p>
          <a:p>
            <a:pPr marL="0" indent="0">
              <a:buNone/>
            </a:pPr>
            <a:r>
              <a:rPr lang="fr-FR" sz="2400" dirty="0"/>
              <a:t>-Comment évolue-il le nombre de consultations dans le temps?</a:t>
            </a:r>
          </a:p>
          <a:p>
            <a:pPr marL="0" indent="0">
              <a:buNone/>
            </a:pPr>
            <a:r>
              <a:rPr lang="fr-FR" sz="2400" dirty="0"/>
              <a:t>-Quel est le revenu généré par chaque médecin ou chaque spécialité dans l'hôpital ?</a:t>
            </a:r>
          </a:p>
          <a:p>
            <a:pPr marL="0" indent="0">
              <a:buNone/>
            </a:pPr>
            <a:r>
              <a:rPr lang="fr-FR" sz="2400" dirty="0"/>
              <a:t>-Quelle est la répartition des consultations par âge, sexe, statut marital et profession ?</a:t>
            </a:r>
          </a:p>
          <a:p>
            <a:pPr marL="0" indent="0">
              <a:buNone/>
            </a:pPr>
            <a:r>
              <a:rPr lang="fr-FR" sz="2400" dirty="0"/>
              <a:t>-Quels sont les revenus générés par les consultations pour chaque spécialité, et comment cela varie-t-il en fonction des hôpitaux et des villes ?</a:t>
            </a:r>
          </a:p>
          <a:p>
            <a:pPr marL="0" indent="0">
              <a:buNone/>
            </a:pPr>
            <a:r>
              <a:rPr lang="fr-FR" sz="2400" dirty="0"/>
              <a:t>…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496900A-DB5B-4F86-E1DB-39C472F1D41D}"/>
              </a:ext>
            </a:extLst>
          </p:cNvPr>
          <p:cNvSpPr txBox="1"/>
          <p:nvPr/>
        </p:nvSpPr>
        <p:spPr>
          <a:xfrm>
            <a:off x="72737" y="228215"/>
            <a:ext cx="4810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3-Questions clés a répondre</a:t>
            </a:r>
          </a:p>
          <a:p>
            <a:endParaRPr lang="fr-FR" sz="32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D524A10-8898-11F9-CEBA-55CBF68BCF1C}"/>
              </a:ext>
            </a:extLst>
          </p:cNvPr>
          <p:cNvSpPr txBox="1"/>
          <p:nvPr/>
        </p:nvSpPr>
        <p:spPr>
          <a:xfrm>
            <a:off x="270163" y="766824"/>
            <a:ext cx="62657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/>
              <a:t>a-Pour le médecin: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9D1BB10-EBC5-233A-8918-F6B29F918C70}"/>
              </a:ext>
            </a:extLst>
          </p:cNvPr>
          <p:cNvSpPr txBox="1"/>
          <p:nvPr/>
        </p:nvSpPr>
        <p:spPr>
          <a:xfrm>
            <a:off x="270162" y="1294693"/>
            <a:ext cx="113122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-Combien de consultations ai-je effectuées ce mois/Année ?</a:t>
            </a:r>
          </a:p>
          <a:p>
            <a:r>
              <a:rPr lang="fr-FR" sz="2400" dirty="0"/>
              <a:t>-Quel est la somme du prix de mes consultations?</a:t>
            </a:r>
          </a:p>
          <a:p>
            <a:r>
              <a:rPr lang="fr-FR" sz="2400" dirty="0"/>
              <a:t>-Quels sont les profils des patients que je consulte fréquemment (âge, sexe, profession, etc.) ?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88CE297-603A-1645-C8C5-0C13CF3C1D4D}"/>
              </a:ext>
            </a:extLst>
          </p:cNvPr>
          <p:cNvSpPr txBox="1"/>
          <p:nvPr/>
        </p:nvSpPr>
        <p:spPr>
          <a:xfrm>
            <a:off x="270162" y="2517109"/>
            <a:ext cx="7523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/>
              <a:t>b-Questions pour les gestionnaires d’hôpital:</a:t>
            </a:r>
          </a:p>
        </p:txBody>
      </p:sp>
    </p:spTree>
    <p:extLst>
      <p:ext uri="{BB962C8B-B14F-4D97-AF65-F5344CB8AC3E}">
        <p14:creationId xmlns:p14="http://schemas.microsoft.com/office/powerpoint/2010/main" val="2345935333"/>
      </p:ext>
    </p:extLst>
  </p:cSld>
  <p:clrMapOvr>
    <a:masterClrMapping/>
  </p:clrMapOvr>
  <p:transition spd="slow"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B6D0A4-89A4-A6E1-22AA-47EDEA7A5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279" y="471442"/>
            <a:ext cx="9810604" cy="617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FF0000"/>
                </a:solidFill>
              </a:rPr>
              <a:t>4-Outils et services Utilisées:</a:t>
            </a:r>
          </a:p>
          <a:p>
            <a:pPr marL="0" indent="0">
              <a:buNone/>
            </a:pPr>
            <a:endParaRPr lang="fr-FR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D0586AE-CA0C-F152-D108-65F87FF091C2}"/>
              </a:ext>
            </a:extLst>
          </p:cNvPr>
          <p:cNvSpPr txBox="1"/>
          <p:nvPr/>
        </p:nvSpPr>
        <p:spPr>
          <a:xfrm>
            <a:off x="228600" y="1288473"/>
            <a:ext cx="1080654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ea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lang="fr-FR" sz="2400" dirty="0" err="1">
                <a:ea typeface="Calibri Light" panose="020F0302020204030204" pitchFamily="34" charset="0"/>
                <a:cs typeface="Calibri Light" panose="020F0302020204030204" pitchFamily="34" charset="0"/>
              </a:rPr>
              <a:t>Talend:ETL</a:t>
            </a:r>
            <a:r>
              <a:rPr lang="fr-FR" sz="2400" dirty="0">
                <a:ea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fr-FR" sz="2400" dirty="0" err="1">
                <a:ea typeface="Calibri Light" panose="020F0302020204030204" pitchFamily="34" charset="0"/>
                <a:cs typeface="Calibri Light" panose="020F0302020204030204" pitchFamily="34" charset="0"/>
              </a:rPr>
              <a:t>Methode</a:t>
            </a:r>
            <a:r>
              <a:rPr lang="fr-FR" sz="2400" dirty="0">
                <a:ea typeface="Calibri Light" panose="020F0302020204030204" pitchFamily="34" charset="0"/>
                <a:cs typeface="Calibri Light" panose="020F0302020204030204" pitchFamily="34" charset="0"/>
              </a:rPr>
              <a:t> 1)</a:t>
            </a:r>
          </a:p>
          <a:p>
            <a:endParaRPr lang="fr-FR" sz="2400" dirty="0"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fr-FR" sz="2400" dirty="0">
                <a:ea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lang="fr-FR" sz="2400" dirty="0" err="1">
                <a:ea typeface="Calibri Light" panose="020F0302020204030204" pitchFamily="34" charset="0"/>
                <a:cs typeface="Calibri Light" panose="020F0302020204030204" pitchFamily="34" charset="0"/>
              </a:rPr>
              <a:t>Python:ETL</a:t>
            </a:r>
            <a:r>
              <a:rPr lang="fr-FR" sz="2400" dirty="0">
                <a:ea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fr-FR" sz="2400" dirty="0" err="1">
                <a:ea typeface="Calibri Light" panose="020F0302020204030204" pitchFamily="34" charset="0"/>
                <a:cs typeface="Calibri Light" panose="020F0302020204030204" pitchFamily="34" charset="0"/>
              </a:rPr>
              <a:t>Methode</a:t>
            </a:r>
            <a:r>
              <a:rPr lang="fr-FR" sz="2400" dirty="0">
                <a:ea typeface="Calibri Light" panose="020F0302020204030204" pitchFamily="34" charset="0"/>
                <a:cs typeface="Calibri Light" panose="020F0302020204030204" pitchFamily="34" charset="0"/>
              </a:rPr>
              <a:t> 2)</a:t>
            </a:r>
          </a:p>
          <a:p>
            <a:endParaRPr lang="fr-FR" sz="2400" dirty="0"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fr-FR" sz="2400" dirty="0">
                <a:ea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lang="fr-FR" sz="2400" dirty="0" err="1">
                <a:ea typeface="Calibri Light" panose="020F0302020204030204" pitchFamily="34" charset="0"/>
                <a:cs typeface="Calibri Light" panose="020F0302020204030204" pitchFamily="34" charset="0"/>
              </a:rPr>
              <a:t>Mysql</a:t>
            </a:r>
            <a:r>
              <a:rPr lang="fr-FR" sz="2400" dirty="0"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endParaRPr lang="fr-FR" sz="2400" dirty="0"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fr-FR" sz="2400" dirty="0">
                <a:ea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lang="fr-FR" sz="2400" dirty="0" err="1">
                <a:ea typeface="Calibri Light" panose="020F0302020204030204" pitchFamily="34" charset="0"/>
                <a:cs typeface="Calibri Light" panose="020F0302020204030204" pitchFamily="34" charset="0"/>
              </a:rPr>
              <a:t>Sql</a:t>
            </a:r>
            <a:r>
              <a:rPr lang="fr-FR" sz="2400" dirty="0">
                <a:ea typeface="Calibri Light" panose="020F0302020204030204" pitchFamily="34" charset="0"/>
                <a:cs typeface="Calibri Light" panose="020F0302020204030204" pitchFamily="34" charset="0"/>
              </a:rPr>
              <a:t> Server (</a:t>
            </a:r>
            <a:r>
              <a:rPr lang="fr-FR" sz="2400" dirty="0" err="1">
                <a:ea typeface="Calibri Light" panose="020F0302020204030204" pitchFamily="34" charset="0"/>
                <a:cs typeface="Calibri Light" panose="020F0302020204030204" pitchFamily="34" charset="0"/>
              </a:rPr>
              <a:t>ssms</a:t>
            </a:r>
            <a:r>
              <a:rPr lang="fr-FR" sz="2400" dirty="0">
                <a:ea typeface="Calibri Light" panose="020F0302020204030204" pitchFamily="34" charset="0"/>
                <a:cs typeface="Calibri Light" panose="020F0302020204030204" pitchFamily="34" charset="0"/>
              </a:rPr>
              <a:t> +</a:t>
            </a:r>
            <a:r>
              <a:rPr lang="fr-FR" sz="2400" dirty="0" err="1">
                <a:ea typeface="Calibri Light" panose="020F0302020204030204" pitchFamily="34" charset="0"/>
                <a:cs typeface="Calibri Light" panose="020F0302020204030204" pitchFamily="34" charset="0"/>
              </a:rPr>
              <a:t>ssas</a:t>
            </a:r>
            <a:r>
              <a:rPr lang="fr-FR" sz="2400" dirty="0">
                <a:ea typeface="Calibri Light" panose="020F0302020204030204" pitchFamily="34" charset="0"/>
                <a:cs typeface="Calibri Light" panose="020F0302020204030204" pitchFamily="34" charset="0"/>
              </a:rPr>
              <a:t>):stockage du cube</a:t>
            </a:r>
          </a:p>
          <a:p>
            <a:endParaRPr lang="fr-FR" sz="2400" dirty="0"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fr-FR" sz="2400" dirty="0">
                <a:ea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lang="fr-FR" sz="2400" dirty="0" err="1">
                <a:ea typeface="Calibri Light" panose="020F0302020204030204" pitchFamily="34" charset="0"/>
                <a:cs typeface="Calibri Light" panose="020F0302020204030204" pitchFamily="34" charset="0"/>
              </a:rPr>
              <a:t>microsoft</a:t>
            </a:r>
            <a:r>
              <a:rPr lang="fr-FR" sz="2400" dirty="0"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sz="2400" dirty="0" err="1">
                <a:ea typeface="Calibri Light" panose="020F0302020204030204" pitchFamily="34" charset="0"/>
                <a:cs typeface="Calibri Light" panose="020F0302020204030204" pitchFamily="34" charset="0"/>
              </a:rPr>
              <a:t>sql</a:t>
            </a:r>
            <a:r>
              <a:rPr lang="fr-FR" sz="2400" dirty="0">
                <a:ea typeface="Calibri Light" panose="020F0302020204030204" pitchFamily="34" charset="0"/>
                <a:cs typeface="Calibri Light" panose="020F0302020204030204" pitchFamily="34" charset="0"/>
              </a:rPr>
              <a:t> server migration assistant for </a:t>
            </a:r>
            <a:r>
              <a:rPr lang="fr-FR" sz="2400" dirty="0" err="1">
                <a:ea typeface="Calibri Light" panose="020F0302020204030204" pitchFamily="34" charset="0"/>
                <a:cs typeface="Calibri Light" panose="020F0302020204030204" pitchFamily="34" charset="0"/>
              </a:rPr>
              <a:t>mysql</a:t>
            </a:r>
            <a:r>
              <a:rPr lang="fr-FR" sz="2400" dirty="0">
                <a:ea typeface="Calibri Light" panose="020F0302020204030204" pitchFamily="34" charset="0"/>
                <a:cs typeface="Calibri Light" panose="020F0302020204030204" pitchFamily="34" charset="0"/>
              </a:rPr>
              <a:t> :migration de </a:t>
            </a:r>
            <a:r>
              <a:rPr lang="fr-FR" sz="2400" dirty="0" err="1">
                <a:ea typeface="Calibri Light" panose="020F0302020204030204" pitchFamily="34" charset="0"/>
                <a:cs typeface="Calibri Light" panose="020F0302020204030204" pitchFamily="34" charset="0"/>
              </a:rPr>
              <a:t>mysql</a:t>
            </a:r>
            <a:r>
              <a:rPr lang="fr-FR" sz="2400" dirty="0">
                <a:ea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fr-FR" sz="2400" dirty="0" err="1">
                <a:ea typeface="Calibri Light" panose="020F0302020204030204" pitchFamily="34" charset="0"/>
                <a:cs typeface="Calibri Light" panose="020F0302020204030204" pitchFamily="34" charset="0"/>
              </a:rPr>
              <a:t>sql</a:t>
            </a:r>
            <a:r>
              <a:rPr lang="fr-FR" sz="2400" dirty="0">
                <a:ea typeface="Calibri Light" panose="020F0302020204030204" pitchFamily="34" charset="0"/>
                <a:cs typeface="Calibri Light" panose="020F0302020204030204" pitchFamily="34" charset="0"/>
              </a:rPr>
              <a:t> server</a:t>
            </a:r>
          </a:p>
          <a:p>
            <a:endParaRPr lang="fr-FR" sz="2400" dirty="0"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fr-FR" sz="2400" dirty="0">
                <a:ea typeface="Calibri Light" panose="020F0302020204030204" pitchFamily="34" charset="0"/>
                <a:cs typeface="Calibri Light" panose="020F0302020204030204" pitchFamily="34" charset="0"/>
              </a:rPr>
              <a:t>-Visual Studio :Création  + déploiement du cube</a:t>
            </a:r>
          </a:p>
          <a:p>
            <a:endParaRPr lang="fr-FR" sz="2400" dirty="0"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fr-FR" sz="2400" dirty="0">
                <a:ea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lang="fr-FR" sz="2400" dirty="0" err="1">
                <a:ea typeface="Calibri Light" panose="020F0302020204030204" pitchFamily="34" charset="0"/>
                <a:cs typeface="Calibri Light" panose="020F0302020204030204" pitchFamily="34" charset="0"/>
              </a:rPr>
              <a:t>excel</a:t>
            </a:r>
            <a:r>
              <a:rPr lang="fr-FR" sz="2400" dirty="0">
                <a:ea typeface="Calibri Light" panose="020F0302020204030204" pitchFamily="34" charset="0"/>
                <a:cs typeface="Calibri Light" panose="020F0302020204030204" pitchFamily="34" charset="0"/>
              </a:rPr>
              <a:t> +power bi : Analyse</a:t>
            </a:r>
          </a:p>
          <a:p>
            <a:endParaRPr lang="fr-FR" sz="2400" dirty="0"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fr-FR" sz="2400" dirty="0"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Image 6" descr="Une image contenant fruit, Graphique, conception&#10;&#10;Description générée automatiquement">
            <a:extLst>
              <a:ext uri="{FF2B5EF4-FFF2-40B4-BE49-F238E27FC236}">
                <a16:creationId xmlns:a16="http://schemas.microsoft.com/office/drawing/2014/main" id="{AC1B2BEA-1A52-1045-FB4E-7A9800679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946" y="1192480"/>
            <a:ext cx="2736705" cy="617129"/>
          </a:xfrm>
          <a:prstGeom prst="rect">
            <a:avLst/>
          </a:prstGeom>
        </p:spPr>
      </p:pic>
      <p:pic>
        <p:nvPicPr>
          <p:cNvPr id="9" name="Image 8" descr="Une image contenant clipart, logo, Graphique, symbole&#10;&#10;Description générée automatiquement">
            <a:extLst>
              <a:ext uri="{FF2B5EF4-FFF2-40B4-BE49-F238E27FC236}">
                <a16:creationId xmlns:a16="http://schemas.microsoft.com/office/drawing/2014/main" id="{8CDECA8B-E27A-AA1E-1F3E-50B05685B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70" y="1809609"/>
            <a:ext cx="931286" cy="96228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911C9C6-6AF3-06DE-706A-C9524FA99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581" y="3361235"/>
            <a:ext cx="3020724" cy="743693"/>
          </a:xfrm>
          <a:prstGeom prst="rect">
            <a:avLst/>
          </a:prstGeom>
        </p:spPr>
      </p:pic>
      <p:pic>
        <p:nvPicPr>
          <p:cNvPr id="13" name="Image 12" descr="Une image contenant Graphique, Police, logo, conception&#10;&#10;Description générée automatiquement">
            <a:extLst>
              <a:ext uri="{FF2B5EF4-FFF2-40B4-BE49-F238E27FC236}">
                <a16:creationId xmlns:a16="http://schemas.microsoft.com/office/drawing/2014/main" id="{E8E0A439-1083-1402-5BE4-D5AF05BDBA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645" y="2457341"/>
            <a:ext cx="2143125" cy="959411"/>
          </a:xfrm>
          <a:prstGeom prst="rect">
            <a:avLst/>
          </a:prstGeom>
        </p:spPr>
      </p:pic>
      <p:pic>
        <p:nvPicPr>
          <p:cNvPr id="15" name="Image 14" descr="Une image contenant Graphique, Police, symbole, logo&#10;&#10;Description générée automatiquement">
            <a:extLst>
              <a:ext uri="{FF2B5EF4-FFF2-40B4-BE49-F238E27FC236}">
                <a16:creationId xmlns:a16="http://schemas.microsoft.com/office/drawing/2014/main" id="{F1E53953-3CB0-6695-C54C-1E18D75EDF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651" y="4686300"/>
            <a:ext cx="1843087" cy="1208379"/>
          </a:xfrm>
          <a:prstGeom prst="rect">
            <a:avLst/>
          </a:prstGeom>
        </p:spPr>
      </p:pic>
      <p:pic>
        <p:nvPicPr>
          <p:cNvPr id="17" name="Image 16" descr="Une image contenant texte, Police, jaune, capture d’écran&#10;&#10;Description générée automatiquement">
            <a:extLst>
              <a:ext uri="{FF2B5EF4-FFF2-40B4-BE49-F238E27FC236}">
                <a16:creationId xmlns:a16="http://schemas.microsoft.com/office/drawing/2014/main" id="{4AAF08C7-6BBC-0433-0C4D-E1EA06EDDB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033" y="5430643"/>
            <a:ext cx="2096160" cy="120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08694"/>
      </p:ext>
    </p:extLst>
  </p:cSld>
  <p:clrMapOvr>
    <a:masterClrMapping/>
  </p:clrMapOvr>
  <p:transition spd="slow"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32899D-DAFD-0D6F-ADE6-ED161BBD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341"/>
            <a:ext cx="9810604" cy="1216024"/>
          </a:xfrm>
        </p:spPr>
        <p:txBody>
          <a:bodyPr>
            <a:normAutofit/>
          </a:bodyPr>
          <a:lstStyle/>
          <a:p>
            <a:r>
              <a:rPr lang="fr-FR" sz="3200" b="1" spc="0" dirty="0">
                <a:solidFill>
                  <a:srgbClr val="C00000"/>
                </a:solidFill>
              </a:rPr>
              <a:t>II-</a:t>
            </a:r>
            <a:r>
              <a:rPr lang="fr-FR" sz="3200" b="1" spc="0" dirty="0" err="1">
                <a:solidFill>
                  <a:srgbClr val="C00000"/>
                </a:solidFill>
              </a:rPr>
              <a:t>DevelOPPEMENT</a:t>
            </a:r>
            <a:r>
              <a:rPr lang="fr-FR" sz="3200" b="1" spc="0" dirty="0">
                <a:solidFill>
                  <a:srgbClr val="C00000"/>
                </a:solidFill>
              </a:rPr>
              <a:t>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1F06B9-6139-E694-C5DA-B877DDC1D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33" y="1056698"/>
            <a:ext cx="9810604" cy="5123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3200" b="1" dirty="0">
                <a:solidFill>
                  <a:srgbClr val="FF0000"/>
                </a:solidFill>
              </a:rPr>
              <a:t>1-Processus ETL</a:t>
            </a:r>
          </a:p>
          <a:p>
            <a:pPr marL="0" indent="0">
              <a:buNone/>
            </a:pPr>
            <a:endParaRPr lang="fr-FR" sz="3200" b="1" dirty="0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C27D2F9-08FD-0B50-4C32-49E32E50A3E7}"/>
              </a:ext>
            </a:extLst>
          </p:cNvPr>
          <p:cNvSpPr txBox="1"/>
          <p:nvPr/>
        </p:nvSpPr>
        <p:spPr>
          <a:xfrm>
            <a:off x="180108" y="2181944"/>
            <a:ext cx="11409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B050"/>
                </a:solidFill>
              </a:rPr>
              <a:t>a-</a:t>
            </a:r>
            <a:r>
              <a:rPr lang="fr-FR" sz="2400" b="1" dirty="0" err="1">
                <a:solidFill>
                  <a:srgbClr val="00B050"/>
                </a:solidFill>
              </a:rPr>
              <a:t>Datasets</a:t>
            </a:r>
            <a:r>
              <a:rPr lang="fr-FR" sz="2400" b="1" dirty="0">
                <a:solidFill>
                  <a:srgbClr val="00B050"/>
                </a:solidFill>
              </a:rPr>
              <a:t> initiales: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D396FB3-85F4-692D-761C-9653B6385D60}"/>
              </a:ext>
            </a:extLst>
          </p:cNvPr>
          <p:cNvSpPr txBox="1"/>
          <p:nvPr/>
        </p:nvSpPr>
        <p:spPr>
          <a:xfrm>
            <a:off x="176645" y="2614385"/>
            <a:ext cx="1201535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Initialement on a 3 </a:t>
            </a:r>
            <a:r>
              <a:rPr lang="fr-FR" sz="2800" dirty="0" err="1"/>
              <a:t>datasets</a:t>
            </a:r>
            <a:r>
              <a:rPr lang="fr-FR" sz="2800" dirty="0"/>
              <a:t> qui sont hétérogènes , non nettoyé et non divisé</a:t>
            </a:r>
          </a:p>
          <a:p>
            <a:r>
              <a:rPr lang="fr-FR" sz="2400" dirty="0"/>
              <a:t> </a:t>
            </a:r>
          </a:p>
          <a:p>
            <a:r>
              <a:rPr lang="fr-FR" sz="2800" b="1" dirty="0"/>
              <a:t>Exemples:</a:t>
            </a:r>
          </a:p>
          <a:p>
            <a:r>
              <a:rPr lang="fr-FR" sz="2400" dirty="0"/>
              <a:t>Des lignes dont des colonnes vides</a:t>
            </a:r>
          </a:p>
          <a:p>
            <a:r>
              <a:rPr lang="fr-FR" sz="2400" b="1" dirty="0"/>
              <a:t>Fichier csv: </a:t>
            </a:r>
          </a:p>
          <a:p>
            <a:r>
              <a:rPr lang="fr-FR" sz="2400" dirty="0" err="1"/>
              <a:t>Smokes</a:t>
            </a:r>
            <a:r>
              <a:rPr lang="fr-FR" sz="2400" dirty="0"/>
              <a:t>=vraie/faux</a:t>
            </a:r>
          </a:p>
          <a:p>
            <a:r>
              <a:rPr lang="fr-FR" sz="2400" b="1" dirty="0"/>
              <a:t>Fichier </a:t>
            </a:r>
            <a:r>
              <a:rPr lang="fr-FR" sz="2400" b="1" dirty="0" err="1"/>
              <a:t>json</a:t>
            </a:r>
            <a:r>
              <a:rPr lang="fr-FR" sz="2400" b="1" dirty="0"/>
              <a:t>:</a:t>
            </a:r>
          </a:p>
          <a:p>
            <a:r>
              <a:rPr lang="fr-FR" sz="2400" dirty="0"/>
              <a:t>City ou country  : seulement les 3 premières lettres sont écrites .exemple: </a:t>
            </a:r>
            <a:r>
              <a:rPr lang="fr-FR" sz="2400" dirty="0" err="1"/>
              <a:t>Tou</a:t>
            </a:r>
            <a:r>
              <a:rPr lang="fr-FR" sz="2400" dirty="0"/>
              <a:t>(Toulouse)</a:t>
            </a:r>
          </a:p>
          <a:p>
            <a:r>
              <a:rPr lang="fr-FR" sz="2400" b="1" dirty="0"/>
              <a:t>Fichier </a:t>
            </a:r>
            <a:r>
              <a:rPr lang="fr-FR" sz="2400" b="1" dirty="0" err="1"/>
              <a:t>Acces</a:t>
            </a:r>
            <a:r>
              <a:rPr lang="fr-FR" sz="2400" b="1" dirty="0"/>
              <a:t>:</a:t>
            </a:r>
          </a:p>
          <a:p>
            <a:r>
              <a:rPr lang="fr-FR" sz="2400" dirty="0" err="1"/>
              <a:t>Smokes</a:t>
            </a:r>
            <a:r>
              <a:rPr lang="fr-FR" sz="2400" dirty="0"/>
              <a:t>=0/1</a:t>
            </a:r>
          </a:p>
          <a:p>
            <a:r>
              <a:rPr lang="fr-FR" sz="2400" dirty="0"/>
              <a:t>…. </a:t>
            </a:r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21C471-234C-7461-AC8C-5B77E6CED6DA}"/>
              </a:ext>
            </a:extLst>
          </p:cNvPr>
          <p:cNvSpPr txBox="1"/>
          <p:nvPr/>
        </p:nvSpPr>
        <p:spPr>
          <a:xfrm>
            <a:off x="176645" y="1739859"/>
            <a:ext cx="11097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Utilisation de Talend:</a:t>
            </a:r>
          </a:p>
        </p:txBody>
      </p:sp>
    </p:spTree>
    <p:extLst>
      <p:ext uri="{BB962C8B-B14F-4D97-AF65-F5344CB8AC3E}">
        <p14:creationId xmlns:p14="http://schemas.microsoft.com/office/powerpoint/2010/main" val="2682314452"/>
      </p:ext>
    </p:extLst>
  </p:cSld>
  <p:clrMapOvr>
    <a:masterClrMapping/>
  </p:clrMapOvr>
  <p:transition spd="slow"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9807CD-7625-4A8A-68A6-983075195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25" y="462929"/>
            <a:ext cx="9810604" cy="5105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B050"/>
                </a:solidFill>
              </a:rPr>
              <a:t>b-Extraction de données:</a:t>
            </a:r>
          </a:p>
          <a:p>
            <a:pPr marL="0" indent="0">
              <a:buNone/>
            </a:pPr>
            <a:endParaRPr lang="fr-FR" sz="2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fr-FR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sz="2800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03B97E2-BB59-4B92-6F35-C97EDE259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803" y="1095752"/>
            <a:ext cx="1120237" cy="51058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3C6D306-E75F-B4FC-329C-087DBFA52D6A}"/>
              </a:ext>
            </a:extLst>
          </p:cNvPr>
          <p:cNvSpPr txBox="1"/>
          <p:nvPr/>
        </p:nvSpPr>
        <p:spPr>
          <a:xfrm>
            <a:off x="91219" y="1108190"/>
            <a:ext cx="334933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  </a:t>
            </a:r>
            <a:r>
              <a:rPr lang="fr-FR" sz="2400" b="1" dirty="0"/>
              <a:t>Pour le fichier csv: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 </a:t>
            </a:r>
            <a:r>
              <a:rPr lang="fr-FR" sz="2400" b="1" dirty="0"/>
              <a:t>Pour la base de données Access: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  </a:t>
            </a:r>
            <a:r>
              <a:rPr lang="fr-FR" sz="2400" b="1" dirty="0"/>
              <a:t>Pour le fichier </a:t>
            </a:r>
            <a:r>
              <a:rPr lang="fr-FR" sz="2400" b="1" dirty="0" err="1"/>
              <a:t>json</a:t>
            </a:r>
            <a:r>
              <a:rPr lang="fr-FR" sz="2400" b="1" dirty="0"/>
              <a:t>: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</p:txBody>
      </p:sp>
      <p:pic>
        <p:nvPicPr>
          <p:cNvPr id="8" name="Image 7" descr="Une image contenant texte, Police, nombre, ligne&#10;&#10;Description générée automatiquement">
            <a:extLst>
              <a:ext uri="{FF2B5EF4-FFF2-40B4-BE49-F238E27FC236}">
                <a16:creationId xmlns:a16="http://schemas.microsoft.com/office/drawing/2014/main" id="{5503C3E3-85ED-CDD5-343E-9BA95DEA3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969" y="730099"/>
            <a:ext cx="5147842" cy="1516276"/>
          </a:xfrm>
          <a:prstGeom prst="rect">
            <a:avLst/>
          </a:prstGeom>
        </p:spPr>
      </p:pic>
      <p:pic>
        <p:nvPicPr>
          <p:cNvPr id="12" name="Image 11" descr="Une image contenant diagramme, capture d’écran, ligne, pixel&#10;&#10;Description générée automatiquement">
            <a:extLst>
              <a:ext uri="{FF2B5EF4-FFF2-40B4-BE49-F238E27FC236}">
                <a16:creationId xmlns:a16="http://schemas.microsoft.com/office/drawing/2014/main" id="{BD5E35B4-BA0D-1480-60BA-FBB7A85327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46" y="3036176"/>
            <a:ext cx="624894" cy="548688"/>
          </a:xfrm>
          <a:prstGeom prst="rect">
            <a:avLst/>
          </a:prstGeom>
        </p:spPr>
      </p:pic>
      <p:pic>
        <p:nvPicPr>
          <p:cNvPr id="14" name="Image 13" descr="Une image contenant texte, nombre, Police, logiciel&#10;&#10;Description générée automatiquement">
            <a:extLst>
              <a:ext uri="{FF2B5EF4-FFF2-40B4-BE49-F238E27FC236}">
                <a16:creationId xmlns:a16="http://schemas.microsoft.com/office/drawing/2014/main" id="{3EC982BE-F9ED-0279-B883-E225DE0909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079" y="2356736"/>
            <a:ext cx="5147842" cy="1706109"/>
          </a:xfrm>
          <a:prstGeom prst="rect">
            <a:avLst/>
          </a:prstGeom>
        </p:spPr>
      </p:pic>
      <p:pic>
        <p:nvPicPr>
          <p:cNvPr id="16" name="Image 15" descr="Une image contenant diagramme, Police, texte, capture d’écran&#10;&#10;Description générée automatiquement">
            <a:extLst>
              <a:ext uri="{FF2B5EF4-FFF2-40B4-BE49-F238E27FC236}">
                <a16:creationId xmlns:a16="http://schemas.microsoft.com/office/drawing/2014/main" id="{BCF55CDC-664C-BB7B-E25A-F4B298BA3A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20" y="5259284"/>
            <a:ext cx="952583" cy="502964"/>
          </a:xfrm>
          <a:prstGeom prst="rect">
            <a:avLst/>
          </a:prstGeom>
        </p:spPr>
      </p:pic>
      <p:pic>
        <p:nvPicPr>
          <p:cNvPr id="18" name="Image 17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9E95B7CE-C4C6-C957-D337-5443ED55A6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620" y="4588393"/>
            <a:ext cx="6624900" cy="170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10481"/>
      </p:ext>
    </p:extLst>
  </p:cSld>
  <p:clrMapOvr>
    <a:masterClrMapping/>
  </p:clrMapOvr>
  <p:transition spd="slow">
    <p:checker/>
  </p:transition>
</p:sld>
</file>

<file path=ppt/theme/theme1.xml><?xml version="1.0" encoding="utf-8"?>
<a:theme xmlns:a="http://schemas.openxmlformats.org/drawingml/2006/main" name="Archive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7E8"/>
      </a:lt2>
      <a:accent1>
        <a:srgbClr val="D39089"/>
      </a:accent1>
      <a:accent2>
        <a:srgbClr val="C79A6B"/>
      </a:accent2>
      <a:accent3>
        <a:srgbClr val="AAA66F"/>
      </a:accent3>
      <a:accent4>
        <a:srgbClr val="91AB5F"/>
      </a:accent4>
      <a:accent5>
        <a:srgbClr val="80AE72"/>
      </a:accent5>
      <a:accent6>
        <a:srgbClr val="63B371"/>
      </a:accent6>
      <a:hlink>
        <a:srgbClr val="588C92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1526</TotalTime>
  <Words>732</Words>
  <Application>Microsoft Office PowerPoint</Application>
  <PresentationFormat>Grand écran</PresentationFormat>
  <Paragraphs>198</Paragraphs>
  <Slides>33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0" baseType="lpstr">
      <vt:lpstr>Aptos</vt:lpstr>
      <vt:lpstr>Arial</vt:lpstr>
      <vt:lpstr>Bembo</vt:lpstr>
      <vt:lpstr>Calibri</vt:lpstr>
      <vt:lpstr>Calibri Light</vt:lpstr>
      <vt:lpstr>Cambria</vt:lpstr>
      <vt:lpstr>ArchiveVTI</vt:lpstr>
      <vt:lpstr>Entrepôt de données pour l'analyse des CONSULTATIONS</vt:lpstr>
      <vt:lpstr>      Plan</vt:lpstr>
      <vt:lpstr>Présentation PowerPoint</vt:lpstr>
      <vt:lpstr>Présentation PowerPoint</vt:lpstr>
      <vt:lpstr>5-Schema DE L ENTREPOT:</vt:lpstr>
      <vt:lpstr>Présentation PowerPoint</vt:lpstr>
      <vt:lpstr>Présentation PowerPoint</vt:lpstr>
      <vt:lpstr>II-DevelOPPEMENT: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oussema zghal</dc:creator>
  <cp:lastModifiedBy>oussema zghal</cp:lastModifiedBy>
  <cp:revision>17</cp:revision>
  <dcterms:created xsi:type="dcterms:W3CDTF">2024-12-08T14:37:34Z</dcterms:created>
  <dcterms:modified xsi:type="dcterms:W3CDTF">2024-12-09T19:42:49Z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2024-12-08T18:06:03Z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846f471c-d297-45d6-9b18-1cf5332a7d51</vt:lpwstr>
  </property>
  <property fmtid="{D5CDD505-2E9C-101B-9397-08002B2CF9AE}" pid="7" name="MSIP_Label_defa4170-0d19-0005-0004-bc88714345d2_ActionId">
    <vt:lpwstr>49013a9a-601d-465f-9a99-17abfe07ccce</vt:lpwstr>
  </property>
  <property fmtid="{D5CDD505-2E9C-101B-9397-08002B2CF9AE}" pid="8" name="MSIP_Label_defa4170-0d19-0005-0004-bc88714345d2_ContentBits">
    <vt:lpwstr>0</vt:lpwstr>
  </property>
</Properties>
</file>