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1" r:id="rId2"/>
    <p:sldId id="262" r:id="rId3"/>
    <p:sldId id="256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35B6-000F-4BDA-BAAB-77F27F2C1D7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E521-663A-4926-A2E3-2DADEDE59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35B6-000F-4BDA-BAAB-77F27F2C1D7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E521-663A-4926-A2E3-2DADEDE59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35B6-000F-4BDA-BAAB-77F27F2C1D7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E521-663A-4926-A2E3-2DADEDE59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35B6-000F-4BDA-BAAB-77F27F2C1D7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E521-663A-4926-A2E3-2DADEDE59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35B6-000F-4BDA-BAAB-77F27F2C1D7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E521-663A-4926-A2E3-2DADEDE59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35B6-000F-4BDA-BAAB-77F27F2C1D7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E521-663A-4926-A2E3-2DADEDE594D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35B6-000F-4BDA-BAAB-77F27F2C1D7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E521-663A-4926-A2E3-2DADEDE59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35B6-000F-4BDA-BAAB-77F27F2C1D7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E521-663A-4926-A2E3-2DADEDE59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35B6-000F-4BDA-BAAB-77F27F2C1D7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E521-663A-4926-A2E3-2DADEDE59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35B6-000F-4BDA-BAAB-77F27F2C1D7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D7E521-663A-4926-A2E3-2DADEDE59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35B6-000F-4BDA-BAAB-77F27F2C1D7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E521-663A-4926-A2E3-2DADEDE59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54935B6-000F-4BDA-BAAB-77F27F2C1D7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2D7E521-663A-4926-A2E3-2DADEDE594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"/>
            <a:ext cx="6629400" cy="5791200"/>
          </a:xfrm>
        </p:spPr>
        <p:txBody>
          <a:bodyPr/>
          <a:lstStyle/>
          <a:p>
            <a:r>
              <a:rPr lang="en-US" sz="4000" dirty="0" smtClean="0"/>
              <a:t>LES MEMBRES DU GROUPE:</a:t>
            </a:r>
          </a:p>
          <a:p>
            <a:endParaRPr lang="en-US" dirty="0"/>
          </a:p>
          <a:p>
            <a:pPr marL="457200" indent="-457200" algn="ctr">
              <a:buFont typeface="Arial" pitchFamily="34" charset="0"/>
              <a:buChar char="•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Oussema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Jaouadi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ctr">
              <a:buFont typeface="Arial" pitchFamily="34" charset="0"/>
              <a:buChar char="•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Iheb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jaouadi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indent="-457200" algn="ctr"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Rania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Aouadi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0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u="sng" dirty="0">
                <a:solidFill>
                  <a:schemeClr val="tx2"/>
                </a:solidFill>
              </a:rPr>
              <a:t>Les </a:t>
            </a:r>
            <a:r>
              <a:rPr lang="en-US" u="sng" dirty="0" err="1">
                <a:solidFill>
                  <a:schemeClr val="tx2"/>
                </a:solidFill>
              </a:rPr>
              <a:t>différents</a:t>
            </a:r>
            <a:r>
              <a:rPr lang="en-US" u="sng" dirty="0">
                <a:solidFill>
                  <a:schemeClr val="tx2"/>
                </a:solidFill>
              </a:rPr>
              <a:t> </a:t>
            </a:r>
            <a:r>
              <a:rPr lang="en-US" u="sng" dirty="0" err="1">
                <a:solidFill>
                  <a:schemeClr val="tx2"/>
                </a:solidFill>
              </a:rPr>
              <a:t>modéles</a:t>
            </a:r>
            <a:r>
              <a:rPr lang="en-US" u="sng" dirty="0">
                <a:solidFill>
                  <a:schemeClr val="tx2"/>
                </a:solidFill>
              </a:rPr>
              <a:t> de </a:t>
            </a:r>
            <a:r>
              <a:rPr lang="en-US" u="sng" dirty="0" err="1" smtClean="0">
                <a:solidFill>
                  <a:schemeClr val="tx2"/>
                </a:solidFill>
              </a:rPr>
              <a:t>données</a:t>
            </a:r>
            <a:endParaRPr lang="en-US" u="sng" dirty="0" smtClean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2-c’est quoi </a:t>
            </a:r>
            <a:r>
              <a:rPr lang="en-US" dirty="0" err="1">
                <a:solidFill>
                  <a:schemeClr val="tx2"/>
                </a:solidFill>
              </a:rPr>
              <a:t>une</a:t>
            </a:r>
            <a:r>
              <a:rPr lang="en-US" dirty="0">
                <a:solidFill>
                  <a:schemeClr val="tx2"/>
                </a:solidFill>
              </a:rPr>
              <a:t> base de </a:t>
            </a:r>
            <a:r>
              <a:rPr lang="en-US" dirty="0" err="1">
                <a:solidFill>
                  <a:schemeClr val="tx2"/>
                </a:solidFill>
              </a:rPr>
              <a:t>donnée</a:t>
            </a:r>
            <a:r>
              <a:rPr lang="en-US" dirty="0">
                <a:solidFill>
                  <a:schemeClr val="tx2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15884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BASE DE DONNEE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705600" cy="2819400"/>
          </a:xfrm>
        </p:spPr>
        <p:txBody>
          <a:bodyPr>
            <a:normAutofit fontScale="32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8000" u="sng" dirty="0" smtClean="0">
                <a:solidFill>
                  <a:schemeClr val="tx2"/>
                </a:solidFill>
              </a:rPr>
              <a:t>Les </a:t>
            </a:r>
            <a:r>
              <a:rPr lang="en-US" sz="8000" u="sng" dirty="0" err="1" smtClean="0">
                <a:solidFill>
                  <a:schemeClr val="tx2"/>
                </a:solidFill>
              </a:rPr>
              <a:t>différents</a:t>
            </a:r>
            <a:r>
              <a:rPr lang="en-US" sz="8000" u="sng" dirty="0" smtClean="0">
                <a:solidFill>
                  <a:schemeClr val="tx2"/>
                </a:solidFill>
              </a:rPr>
              <a:t> </a:t>
            </a:r>
            <a:r>
              <a:rPr lang="en-US" sz="8000" u="sng" dirty="0" err="1" smtClean="0">
                <a:solidFill>
                  <a:schemeClr val="tx2"/>
                </a:solidFill>
              </a:rPr>
              <a:t>modéles</a:t>
            </a:r>
            <a:r>
              <a:rPr lang="en-US" sz="8000" u="sng" dirty="0" smtClean="0">
                <a:solidFill>
                  <a:schemeClr val="tx2"/>
                </a:solidFill>
              </a:rPr>
              <a:t> de </a:t>
            </a:r>
            <a:r>
              <a:rPr lang="en-US" sz="8000" u="sng" dirty="0" err="1" smtClean="0">
                <a:solidFill>
                  <a:schemeClr val="tx2"/>
                </a:solidFill>
              </a:rPr>
              <a:t>données</a:t>
            </a:r>
            <a:endParaRPr lang="en-US" sz="8000" dirty="0" smtClean="0">
              <a:solidFill>
                <a:schemeClr val="tx2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fontAlgn="base"/>
            <a:r>
              <a:rPr lang="fr-FR" sz="4000" dirty="0" smtClean="0">
                <a:solidFill>
                  <a:schemeClr val="tx1"/>
                </a:solidFill>
              </a:rPr>
              <a:t>Il existe de nombreux types de modèles de bases de données. Parmi les plus courants :</a:t>
            </a:r>
          </a:p>
          <a:p>
            <a:pPr marL="571500" indent="-571500" fontAlgn="base">
              <a:buFont typeface="Arial" pitchFamily="34" charset="0"/>
              <a:buChar char="•"/>
            </a:pPr>
            <a:r>
              <a:rPr lang="fr-FR" sz="4000" dirty="0" smtClean="0">
                <a:solidFill>
                  <a:schemeClr val="tx1"/>
                </a:solidFill>
              </a:rPr>
              <a:t>Modèle de base de données hiérarchique</a:t>
            </a:r>
          </a:p>
          <a:p>
            <a:pPr marL="571500" indent="-571500" fontAlgn="base">
              <a:buFont typeface="Wingdings" pitchFamily="2" charset="2"/>
              <a:buChar char="§"/>
            </a:pPr>
            <a:r>
              <a:rPr lang="fr-FR" sz="4000" dirty="0" smtClean="0">
                <a:solidFill>
                  <a:schemeClr val="tx1"/>
                </a:solidFill>
              </a:rPr>
              <a:t>Modèle relationnel</a:t>
            </a:r>
          </a:p>
          <a:p>
            <a:pPr marL="571500" indent="-571500" fontAlgn="base">
              <a:buFont typeface="Wingdings" pitchFamily="2" charset="2"/>
              <a:buChar char="§"/>
            </a:pPr>
            <a:r>
              <a:rPr lang="fr-FR" sz="4000" dirty="0" smtClean="0">
                <a:solidFill>
                  <a:schemeClr val="tx1"/>
                </a:solidFill>
              </a:rPr>
              <a:t>Modèle réseau</a:t>
            </a:r>
          </a:p>
          <a:p>
            <a:pPr marL="571500" indent="-571500" fontAlgn="base">
              <a:buFont typeface="Arial" pitchFamily="34" charset="0"/>
              <a:buChar char="•"/>
            </a:pPr>
            <a:r>
              <a:rPr lang="fr-FR" sz="4000" dirty="0" smtClean="0">
                <a:solidFill>
                  <a:schemeClr val="tx1"/>
                </a:solidFill>
              </a:rPr>
              <a:t>Modèle de base de données orientée objet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75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2-c’est quoi </a:t>
            </a:r>
            <a:r>
              <a:rPr lang="en-US" dirty="0" err="1" smtClean="0">
                <a:solidFill>
                  <a:schemeClr val="tx2"/>
                </a:solidFill>
              </a:rPr>
              <a:t>une</a:t>
            </a:r>
            <a:r>
              <a:rPr lang="en-US" dirty="0" smtClean="0">
                <a:solidFill>
                  <a:schemeClr val="tx2"/>
                </a:solidFill>
              </a:rPr>
              <a:t> base de </a:t>
            </a:r>
            <a:r>
              <a:rPr lang="en-US" dirty="0" err="1" smtClean="0">
                <a:solidFill>
                  <a:schemeClr val="tx2"/>
                </a:solidFill>
              </a:rPr>
              <a:t>donnée</a:t>
            </a:r>
            <a:r>
              <a:rPr lang="en-US" dirty="0" smtClean="0">
                <a:solidFill>
                  <a:schemeClr val="tx2"/>
                </a:solidFill>
              </a:rPr>
              <a:t> 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base de données (que nous nommerons BDD par commodité) est une </a:t>
            </a:r>
            <a:r>
              <a:rPr lang="fr-FR" b="1" dirty="0"/>
              <a:t>collection d’informations organisées afin d’être facilement consultables, gérables et mises à jour</a:t>
            </a:r>
            <a:r>
              <a:rPr lang="fr-FR" dirty="0"/>
              <a:t>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3-c’est quoi un </a:t>
            </a:r>
            <a:r>
              <a:rPr lang="en-US" dirty="0" err="1" smtClean="0">
                <a:solidFill>
                  <a:schemeClr val="tx2"/>
                </a:solidFill>
              </a:rPr>
              <a:t>système</a:t>
            </a:r>
            <a:r>
              <a:rPr lang="en-US" dirty="0" smtClean="0">
                <a:solidFill>
                  <a:schemeClr val="tx2"/>
                </a:solidFill>
              </a:rPr>
              <a:t> de </a:t>
            </a:r>
            <a:r>
              <a:rPr lang="en-US" dirty="0" err="1" smtClean="0">
                <a:solidFill>
                  <a:schemeClr val="tx2"/>
                </a:solidFill>
              </a:rPr>
              <a:t>gestion</a:t>
            </a:r>
            <a:r>
              <a:rPr lang="en-US" dirty="0" smtClean="0">
                <a:solidFill>
                  <a:schemeClr val="tx2"/>
                </a:solidFill>
              </a:rPr>
              <a:t> de base de </a:t>
            </a:r>
            <a:r>
              <a:rPr lang="en-US" dirty="0" err="1" smtClean="0">
                <a:solidFill>
                  <a:schemeClr val="tx2"/>
                </a:solidFill>
              </a:rPr>
              <a:t>donnée</a:t>
            </a:r>
            <a:r>
              <a:rPr lang="en-US" dirty="0" smtClean="0">
                <a:solidFill>
                  <a:schemeClr val="tx2"/>
                </a:solidFill>
              </a:rPr>
              <a:t> 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 </a:t>
            </a:r>
            <a:r>
              <a:rPr lang="fr-FR" b="1" dirty="0"/>
              <a:t>système de gestion de base de données</a:t>
            </a:r>
            <a:r>
              <a:rPr lang="fr-FR" dirty="0"/>
              <a:t> (</a:t>
            </a:r>
            <a:r>
              <a:rPr lang="fr-FR" dirty="0" err="1"/>
              <a:t>abr</a:t>
            </a:r>
            <a:r>
              <a:rPr lang="fr-FR" dirty="0"/>
              <a:t>. SGBD) est un </a:t>
            </a:r>
            <a:r>
              <a:rPr lang="fr-FR" b="1" dirty="0"/>
              <a:t>logiciel système</a:t>
            </a:r>
            <a:r>
              <a:rPr lang="fr-FR" dirty="0"/>
              <a:t> servant à stocker, à manipuler ou gérer, et à partager </a:t>
            </a:r>
            <a:r>
              <a:rPr lang="fr-FR" b="1" dirty="0"/>
              <a:t>des données</a:t>
            </a:r>
            <a:r>
              <a:rPr lang="fr-FR" dirty="0"/>
              <a:t> dans une </a:t>
            </a:r>
            <a:r>
              <a:rPr lang="fr-FR" b="1" dirty="0"/>
              <a:t>base de données</a:t>
            </a:r>
            <a:r>
              <a:rPr lang="fr-FR" dirty="0"/>
              <a:t>, en garantissant la qualité, la pérennité et la confidentialité des informations, tout en cachant la complexité des opérations.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4-les </a:t>
            </a:r>
            <a:r>
              <a:rPr lang="en-US" dirty="0" err="1" smtClean="0">
                <a:solidFill>
                  <a:schemeClr val="tx2"/>
                </a:solidFill>
              </a:rPr>
              <a:t>etapes</a:t>
            </a:r>
            <a:r>
              <a:rPr lang="en-US" dirty="0" smtClean="0">
                <a:solidFill>
                  <a:schemeClr val="tx2"/>
                </a:solidFill>
              </a:rPr>
              <a:t> a </a:t>
            </a:r>
            <a:r>
              <a:rPr lang="en-US" dirty="0" err="1" smtClean="0">
                <a:solidFill>
                  <a:schemeClr val="tx2"/>
                </a:solidFill>
              </a:rPr>
              <a:t>suivre</a:t>
            </a:r>
            <a:r>
              <a:rPr lang="en-US" dirty="0" smtClean="0">
                <a:solidFill>
                  <a:schemeClr val="tx2"/>
                </a:solidFill>
              </a:rPr>
              <a:t> pour la conception de BD 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L'analyse. Elle consiste </a:t>
            </a:r>
            <a:r>
              <a:rPr lang="fr-FR" b="1" dirty="0"/>
              <a:t>à</a:t>
            </a:r>
            <a:r>
              <a:rPr lang="fr-FR" dirty="0"/>
              <a:t> étudier le problème et </a:t>
            </a:r>
            <a:r>
              <a:rPr lang="fr-FR" b="1" dirty="0"/>
              <a:t>à</a:t>
            </a:r>
            <a:r>
              <a:rPr lang="fr-FR" dirty="0"/>
              <a:t> consigner dans un document, la note de clarification, les besoins, les choix, les contraintes.</a:t>
            </a:r>
          </a:p>
          <a:p>
            <a:r>
              <a:rPr lang="fr-FR" dirty="0"/>
              <a:t>La modélisation conceptuelle. ...</a:t>
            </a:r>
          </a:p>
          <a:p>
            <a:r>
              <a:rPr lang="fr-FR" dirty="0"/>
              <a:t>La modélisation logique. ...</a:t>
            </a:r>
          </a:p>
          <a:p>
            <a:r>
              <a:rPr lang="fr-FR" dirty="0"/>
              <a:t>L'implémentation.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546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55</TotalTime>
  <Words>95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Angles</vt:lpstr>
      <vt:lpstr>PowerPoint Presentation</vt:lpstr>
      <vt:lpstr>plan</vt:lpstr>
      <vt:lpstr>BASE DE DONNEE</vt:lpstr>
      <vt:lpstr>2-c’est quoi une base de donnée ?</vt:lpstr>
      <vt:lpstr>3-c’est quoi un système de gestion de base de donnée ?</vt:lpstr>
      <vt:lpstr>4-les etapes a suivre pour la conception de BD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DONNEE</dc:title>
  <dc:creator>Jaouadi Oussama</dc:creator>
  <cp:lastModifiedBy>Jaouadi Oussama</cp:lastModifiedBy>
  <cp:revision>5</cp:revision>
  <dcterms:created xsi:type="dcterms:W3CDTF">2020-09-25T09:18:11Z</dcterms:created>
  <dcterms:modified xsi:type="dcterms:W3CDTF">2020-09-25T10:13:56Z</dcterms:modified>
</cp:coreProperties>
</file>