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 id="2147483651" r:id="rId2"/>
  </p:sldMasterIdLst>
  <p:notesMasterIdLst>
    <p:notesMasterId r:id="rId14"/>
  </p:notesMasterIdLst>
  <p:sldIdLst>
    <p:sldId id="256" r:id="rId3"/>
    <p:sldId id="257" r:id="rId4"/>
    <p:sldId id="258" r:id="rId5"/>
    <p:sldId id="260" r:id="rId6"/>
    <p:sldId id="259" r:id="rId7"/>
    <p:sldId id="261" r:id="rId8"/>
    <p:sldId id="262" r:id="rId9"/>
    <p:sldId id="263" r:id="rId10"/>
    <p:sldId id="264" r:id="rId11"/>
    <p:sldId id="265" r:id="rId12"/>
    <p:sldId id="266" r:id="rId13"/>
  </p:sldIdLst>
  <p:sldSz cx="12192000" cy="6858000"/>
  <p:notesSz cx="6858000" cy="9144000"/>
  <p:embeddedFontLst>
    <p:embeddedFont>
      <p:font typeface="Consolas" panose="020B0609020204030204" pitchFamily="49" charset="0"/>
      <p:regular r:id="rId15"/>
      <p:bold r:id="rId16"/>
      <p:italic r:id="rId17"/>
      <p:boldItalic r:id="rId18"/>
    </p:embeddedFont>
    <p:embeddedFont>
      <p:font typeface="Open Sans" panose="020B0606030504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0CB96A-A289-D3D2-6CDF-5B64657E9054}" v="1718" dt="2025-01-12T00:12:21.850"/>
    <p1510:client id="{8D9B4612-55BB-B477-9B55-CDBBCB04DA37}" v="144" dt="2025-01-12T00:38:28.697"/>
    <p1510:client id="{B1E53C8D-38F1-25B8-5FFF-77716D292EF1}" v="32" dt="2025-01-11T17:28:17.268"/>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3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 name="Google Shape;1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Google Shape;25;g28706caaad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 name="Google Shape;26;g28706caaad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Google Shape;25;g28706caaad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 name="Google Shape;26;g28706caaad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6194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Google Shape;25;g28706caaad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 name="Google Shape;26;g28706caaad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25544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p:cSld name="Diapositive de titre">
    <p:spTree>
      <p:nvGrpSpPr>
        <p:cNvPr id="1" name="Shape 7"/>
        <p:cNvGrpSpPr/>
        <p:nvPr/>
      </p:nvGrpSpPr>
      <p:grpSpPr>
        <a:xfrm>
          <a:off x="0" y="0"/>
          <a:ext cx="0" cy="0"/>
          <a:chOff x="0" y="0"/>
          <a:chExt cx="0" cy="0"/>
        </a:xfrm>
      </p:grpSpPr>
      <p:pic>
        <p:nvPicPr>
          <p:cNvPr id="8" name="Google Shape;8;p2" descr="couv 16-9 25-03.jpg"/>
          <p:cNvPicPr preferRelativeResize="0"/>
          <p:nvPr/>
        </p:nvPicPr>
        <p:blipFill rotWithShape="1">
          <a:blip r:embed="rId2">
            <a:alphaModFix/>
          </a:blip>
          <a:srcRect/>
          <a:stretch/>
        </p:blipFill>
        <p:spPr>
          <a:xfrm>
            <a:off x="-1" y="0"/>
            <a:ext cx="11798299" cy="6858000"/>
          </a:xfrm>
          <a:prstGeom prst="rect">
            <a:avLst/>
          </a:prstGeom>
          <a:noFill/>
          <a:ln>
            <a:noFill/>
          </a:ln>
        </p:spPr>
      </p:pic>
      <p:sp>
        <p:nvSpPr>
          <p:cNvPr id="9" name="Google Shape;9;p2"/>
          <p:cNvSpPr txBox="1">
            <a:spLocks noGrp="1"/>
          </p:cNvSpPr>
          <p:nvPr>
            <p:ph type="sldNum" idx="12"/>
          </p:nvPr>
        </p:nvSpPr>
        <p:spPr>
          <a:xfrm>
            <a:off x="11409045" y="6333134"/>
            <a:ext cx="731700" cy="5250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e de titre">
  <p:cSld name="Diapositive de titre">
    <p:spTree>
      <p:nvGrpSpPr>
        <p:cNvPr id="1" name="Shape 12"/>
        <p:cNvGrpSpPr/>
        <p:nvPr/>
      </p:nvGrpSpPr>
      <p:grpSpPr>
        <a:xfrm>
          <a:off x="0" y="0"/>
          <a:ext cx="0" cy="0"/>
          <a:chOff x="0" y="0"/>
          <a:chExt cx="0" cy="0"/>
        </a:xfrm>
      </p:grpSpPr>
      <p:pic>
        <p:nvPicPr>
          <p:cNvPr id="13" name="Google Shape;13;p4" descr="int 16-9 25-03.jpg"/>
          <p:cNvPicPr preferRelativeResize="0"/>
          <p:nvPr/>
        </p:nvPicPr>
        <p:blipFill rotWithShape="1">
          <a:blip r:embed="rId2">
            <a:alphaModFix/>
          </a:blip>
          <a:srcRect/>
          <a:stretch/>
        </p:blipFill>
        <p:spPr>
          <a:xfrm>
            <a:off x="0" y="0"/>
            <a:ext cx="3340100" cy="6844986"/>
          </a:xfrm>
          <a:prstGeom prst="rect">
            <a:avLst/>
          </a:prstGeom>
          <a:noFill/>
          <a:ln>
            <a:noFill/>
          </a:ln>
        </p:spPr>
      </p:pic>
      <p:sp>
        <p:nvSpPr>
          <p:cNvPr id="14" name="Google Shape;14;p4"/>
          <p:cNvSpPr txBox="1">
            <a:spLocks noGrp="1"/>
          </p:cNvSpPr>
          <p:nvPr>
            <p:ph type="sldNum" idx="12"/>
          </p:nvPr>
        </p:nvSpPr>
        <p:spPr>
          <a:xfrm>
            <a:off x="11409045" y="6333134"/>
            <a:ext cx="731700" cy="5250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11409045" y="6333134"/>
            <a:ext cx="731700" cy="525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marL="0" lvl="0" indent="0" algn="r" rtl="0">
              <a:spcBef>
                <a:spcPts val="0"/>
              </a:spcBef>
              <a:spcAft>
                <a:spcPts val="0"/>
              </a:spcAft>
              <a:buNone/>
            </a:pPr>
            <a:fld id="{00000000-1234-1234-1234-123412341234}" type="slidenum">
              <a:rPr lang="it-IT"/>
              <a:t>‹N°›</a:t>
            </a:fld>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3"/>
          <p:cNvSpPr txBox="1">
            <a:spLocks noGrp="1"/>
          </p:cNvSpPr>
          <p:nvPr>
            <p:ph type="sldNum" idx="12"/>
          </p:nvPr>
        </p:nvSpPr>
        <p:spPr>
          <a:xfrm>
            <a:off x="11409045" y="6333134"/>
            <a:ext cx="731700" cy="525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marL="0" lvl="0" indent="0" algn="r" rtl="0">
              <a:spcBef>
                <a:spcPts val="0"/>
              </a:spcBef>
              <a:spcAft>
                <a:spcPts val="0"/>
              </a:spcAft>
              <a:buNone/>
            </a:pPr>
            <a:fld id="{00000000-1234-1234-1234-123412341234}" type="slidenum">
              <a:rPr lang="it-IT"/>
              <a:t>‹N°›</a:t>
            </a:fld>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Google Shape;19;p5"/>
          <p:cNvSpPr/>
          <p:nvPr/>
        </p:nvSpPr>
        <p:spPr>
          <a:xfrm>
            <a:off x="2901462" y="3063875"/>
            <a:ext cx="9290400" cy="2214600"/>
          </a:xfrm>
          <a:prstGeom prst="rect">
            <a:avLst/>
          </a:prstGeom>
          <a:solidFill>
            <a:srgbClr val="A6004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 name="Google Shape;20;p5"/>
          <p:cNvSpPr txBox="1"/>
          <p:nvPr/>
        </p:nvSpPr>
        <p:spPr>
          <a:xfrm>
            <a:off x="3759225" y="3306350"/>
            <a:ext cx="8286600" cy="650319"/>
          </a:xfrm>
          <a:prstGeom prst="rect">
            <a:avLst/>
          </a:prstGeom>
          <a:noFill/>
          <a:ln>
            <a:noFill/>
          </a:ln>
        </p:spPr>
        <p:txBody>
          <a:bodyPr spcFirstLastPara="1" wrap="square" lIns="91425" tIns="45700" rIns="91425" bIns="45700" anchor="ctr" anchorCtr="0">
            <a:noAutofit/>
          </a:bodyPr>
          <a:lstStyle/>
          <a:p>
            <a:pPr>
              <a:lnSpc>
                <a:spcPct val="114999"/>
              </a:lnSpc>
            </a:pPr>
            <a:r>
              <a:rPr lang="it-IT" sz="2300" b="1" dirty="0">
                <a:solidFill>
                  <a:srgbClr val="FFFFFF"/>
                </a:solidFill>
                <a:ea typeface="Open Sans"/>
                <a:sym typeface="Open Sans"/>
              </a:rPr>
              <a:t>TP - </a:t>
            </a:r>
            <a:r>
              <a:rPr lang="it-IT" sz="2300" b="1" err="1">
                <a:solidFill>
                  <a:srgbClr val="FFFFFF"/>
                </a:solidFill>
                <a:ea typeface="Open Sans"/>
                <a:sym typeface="Open Sans"/>
              </a:rPr>
              <a:t>Implémentation</a:t>
            </a:r>
            <a:r>
              <a:rPr lang="it-IT" sz="2300" b="1" dirty="0">
                <a:solidFill>
                  <a:srgbClr val="FFFFFF"/>
                </a:solidFill>
                <a:ea typeface="Open Sans"/>
                <a:sym typeface="Open Sans"/>
              </a:rPr>
              <a:t> de CNN LeNet-5 sur GPU </a:t>
            </a:r>
            <a:r>
              <a:rPr lang="it-IT" sz="2300" b="1" err="1">
                <a:solidFill>
                  <a:srgbClr val="FFFFFF"/>
                </a:solidFill>
                <a:ea typeface="Open Sans"/>
                <a:sym typeface="Open Sans"/>
              </a:rPr>
              <a:t>avec</a:t>
            </a:r>
            <a:r>
              <a:rPr lang="it-IT" sz="2300" b="1" dirty="0">
                <a:solidFill>
                  <a:srgbClr val="FFFFFF"/>
                </a:solidFill>
                <a:ea typeface="Open Sans"/>
                <a:sym typeface="Open Sans"/>
              </a:rPr>
              <a:t> CUDA</a:t>
            </a:r>
            <a:endParaRPr lang="en-US" b="1"/>
          </a:p>
        </p:txBody>
      </p:sp>
      <p:sp>
        <p:nvSpPr>
          <p:cNvPr id="21" name="Google Shape;21;p5"/>
          <p:cNvSpPr txBox="1"/>
          <p:nvPr/>
        </p:nvSpPr>
        <p:spPr>
          <a:xfrm>
            <a:off x="4222603" y="4289844"/>
            <a:ext cx="7189475" cy="755960"/>
          </a:xfrm>
          <a:prstGeom prst="rect">
            <a:avLst/>
          </a:prstGeom>
          <a:noFill/>
          <a:ln>
            <a:noFill/>
          </a:ln>
        </p:spPr>
        <p:txBody>
          <a:bodyPr spcFirstLastPara="1" wrap="square" lIns="91425" tIns="45700" rIns="91425" bIns="45700" anchor="ctr" anchorCtr="0">
            <a:noAutofit/>
          </a:bodyPr>
          <a:lstStyle/>
          <a:p>
            <a:pPr>
              <a:buClr>
                <a:srgbClr val="FFFFFF"/>
              </a:buClr>
              <a:buSzPts val="2300"/>
            </a:pPr>
            <a:r>
              <a:rPr lang="it-IT" sz="1700" dirty="0" err="1">
                <a:solidFill>
                  <a:schemeClr val="lt1"/>
                </a:solidFill>
                <a:latin typeface="Open Sans"/>
                <a:ea typeface="Open Sans"/>
                <a:cs typeface="Open Sans"/>
              </a:rPr>
              <a:t>Etudiant</a:t>
            </a:r>
            <a:r>
              <a:rPr lang="it-IT" sz="1700" dirty="0">
                <a:solidFill>
                  <a:schemeClr val="lt1"/>
                </a:solidFill>
                <a:latin typeface="Open Sans"/>
                <a:ea typeface="Open Sans"/>
                <a:cs typeface="Open Sans"/>
              </a:rPr>
              <a:t> : Mathys BARRIE – </a:t>
            </a:r>
            <a:r>
              <a:rPr lang="it-IT" sz="1700" dirty="0" err="1">
                <a:solidFill>
                  <a:schemeClr val="lt1"/>
                </a:solidFill>
                <a:latin typeface="Open Sans"/>
                <a:ea typeface="Open Sans"/>
                <a:cs typeface="Open Sans"/>
              </a:rPr>
              <a:t>Ousseynou</a:t>
            </a:r>
            <a:r>
              <a:rPr lang="it-IT" sz="1700" dirty="0">
                <a:solidFill>
                  <a:schemeClr val="lt1"/>
                </a:solidFill>
                <a:latin typeface="Open Sans"/>
                <a:ea typeface="Open Sans"/>
                <a:cs typeface="Open Sans"/>
              </a:rPr>
              <a:t> NDOUR</a:t>
            </a:r>
            <a:endParaRPr lang="fr-FR" dirty="0">
              <a:solidFill>
                <a:schemeClr val="lt1"/>
              </a:solidFill>
            </a:endParaRPr>
          </a:p>
          <a:p>
            <a:pPr>
              <a:buSzPts val="2300"/>
            </a:pPr>
            <a:r>
              <a:rPr lang="it-IT" sz="1700" dirty="0" err="1">
                <a:solidFill>
                  <a:schemeClr val="lt1"/>
                </a:solidFill>
                <a:latin typeface="Open Sans"/>
                <a:ea typeface="Open Sans"/>
                <a:cs typeface="Open Sans"/>
              </a:rPr>
              <a:t>Professeur</a:t>
            </a:r>
            <a:r>
              <a:rPr lang="it-IT" sz="1700" dirty="0">
                <a:solidFill>
                  <a:schemeClr val="lt1"/>
                </a:solidFill>
                <a:latin typeface="Open Sans"/>
                <a:ea typeface="Open Sans"/>
                <a:cs typeface="Open Sans"/>
              </a:rPr>
              <a:t> : Nicolas LARUE</a:t>
            </a:r>
          </a:p>
        </p:txBody>
      </p:sp>
      <p:pic>
        <p:nvPicPr>
          <p:cNvPr id="22" name="Google Shape;22;p5" descr="Logo ENSEA 2021 quadri.psd"/>
          <p:cNvPicPr preferRelativeResize="0"/>
          <p:nvPr/>
        </p:nvPicPr>
        <p:blipFill rotWithShape="1">
          <a:blip r:embed="rId3">
            <a:alphaModFix/>
          </a:blip>
          <a:srcRect/>
          <a:stretch/>
        </p:blipFill>
        <p:spPr>
          <a:xfrm>
            <a:off x="6730267" y="635245"/>
            <a:ext cx="1609725" cy="1739900"/>
          </a:xfrm>
          <a:prstGeom prst="rect">
            <a:avLst/>
          </a:prstGeom>
          <a:noFill/>
          <a:ln>
            <a:noFill/>
          </a:ln>
        </p:spPr>
      </p:pic>
      <p:sp>
        <p:nvSpPr>
          <p:cNvPr id="23" name="Google Shape;23;p5"/>
          <p:cNvSpPr txBox="1">
            <a:spLocks noGrp="1"/>
          </p:cNvSpPr>
          <p:nvPr>
            <p:ph type="sldNum" idx="12"/>
          </p:nvPr>
        </p:nvSpPr>
        <p:spPr>
          <a:xfrm>
            <a:off x="11409045" y="6333134"/>
            <a:ext cx="731700" cy="525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18B0A49-BF08-DC48-4E67-1B480F6278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a:t>10</a:t>
            </a:fld>
            <a:endParaRPr lang="it-IT"/>
          </a:p>
        </p:txBody>
      </p:sp>
      <p:sp>
        <p:nvSpPr>
          <p:cNvPr id="3" name="ZoneTexte 2">
            <a:extLst>
              <a:ext uri="{FF2B5EF4-FFF2-40B4-BE49-F238E27FC236}">
                <a16:creationId xmlns:a16="http://schemas.microsoft.com/office/drawing/2014/main" id="{34643C77-070C-F4FA-F1B7-DE7D10D16600}"/>
              </a:ext>
            </a:extLst>
          </p:cNvPr>
          <p:cNvSpPr txBox="1"/>
          <p:nvPr/>
        </p:nvSpPr>
        <p:spPr>
          <a:xfrm>
            <a:off x="450272" y="190499"/>
            <a:ext cx="11585863" cy="7100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a:p>
        </p:txBody>
      </p:sp>
      <p:sp>
        <p:nvSpPr>
          <p:cNvPr id="4" name="ZoneTexte 3">
            <a:extLst>
              <a:ext uri="{FF2B5EF4-FFF2-40B4-BE49-F238E27FC236}">
                <a16:creationId xmlns:a16="http://schemas.microsoft.com/office/drawing/2014/main" id="{36CBF18B-23AA-316C-CAD2-400071A67A2B}"/>
              </a:ext>
            </a:extLst>
          </p:cNvPr>
          <p:cNvSpPr txBox="1"/>
          <p:nvPr/>
        </p:nvSpPr>
        <p:spPr>
          <a:xfrm>
            <a:off x="640773" y="-2349"/>
            <a:ext cx="1113559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2400" b="1" dirty="0"/>
              <a:t>Tests et Résultats</a:t>
            </a:r>
            <a:endParaRPr lang="fr-FR"/>
          </a:p>
        </p:txBody>
      </p:sp>
      <p:sp>
        <p:nvSpPr>
          <p:cNvPr id="5" name="ZoneTexte 4">
            <a:extLst>
              <a:ext uri="{FF2B5EF4-FFF2-40B4-BE49-F238E27FC236}">
                <a16:creationId xmlns:a16="http://schemas.microsoft.com/office/drawing/2014/main" id="{683551E5-E5C1-F141-C965-D6C780916ABB}"/>
              </a:ext>
            </a:extLst>
          </p:cNvPr>
          <p:cNvSpPr txBox="1"/>
          <p:nvPr/>
        </p:nvSpPr>
        <p:spPr>
          <a:xfrm>
            <a:off x="880291" y="456731"/>
            <a:ext cx="6827472" cy="62016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Lors de nos tests, nous avons constaté que le réseau renvoie systématiquement la classe </a:t>
            </a:r>
            <a:r>
              <a:rPr lang="fr-FR" b="1" dirty="0"/>
              <a:t>0</a:t>
            </a:r>
            <a:r>
              <a:rPr lang="fr-FR" dirty="0"/>
              <a:t>, quelle que soit l’image MNIST en entrée. Plusieurs raisons peuvent expliquer ce comportement :</a:t>
            </a:r>
          </a:p>
          <a:p>
            <a:endParaRPr lang="fr-FR" dirty="0"/>
          </a:p>
          <a:p>
            <a:r>
              <a:rPr lang="fr-FR" sz="1500" b="1" dirty="0"/>
              <a:t>Poids/biais non correspondants</a:t>
            </a:r>
            <a:endParaRPr lang="fr-FR" sz="1500" dirty="0"/>
          </a:p>
          <a:p>
            <a:pPr marL="285750" indent="-285750">
              <a:buChar char="•"/>
            </a:pPr>
            <a:r>
              <a:rPr lang="fr-FR" dirty="0"/>
              <a:t>Nous utilisons peut-être des poids ou biais qui ne correspondent pas à ceux réellement entraînés (erreur d’export, inversion entre couches, dimensions incompatibles, etc.).</a:t>
            </a:r>
          </a:p>
          <a:p>
            <a:r>
              <a:rPr lang="fr-FR" sz="1500" b="1" dirty="0"/>
              <a:t>Problème de prétraitement</a:t>
            </a:r>
            <a:endParaRPr lang="fr-FR" sz="1500" dirty="0"/>
          </a:p>
          <a:p>
            <a:pPr marL="285750" indent="-285750">
              <a:buChar char="•"/>
            </a:pPr>
            <a:r>
              <a:rPr lang="fr-FR" dirty="0"/>
              <a:t>La normalisation de nos images (division par 255, inversion des intensités, etc.) peut différer de celle utilisée lors de l’entraînement dans le notebook Python.</a:t>
            </a:r>
          </a:p>
          <a:p>
            <a:pPr marL="285750" indent="-285750">
              <a:buChar char="•"/>
            </a:pPr>
            <a:r>
              <a:rPr lang="fr-FR" dirty="0"/>
              <a:t>Nous appliquons éventuellement un </a:t>
            </a:r>
            <a:r>
              <a:rPr lang="fr-FR" i="1" dirty="0" err="1"/>
              <a:t>padding</a:t>
            </a:r>
            <a:r>
              <a:rPr lang="fr-FR" dirty="0"/>
              <a:t> 32×32 alors que le modèle entraîné s’attendait à des images 28×28, ou inversement.</a:t>
            </a:r>
          </a:p>
          <a:p>
            <a:r>
              <a:rPr lang="fr-FR" sz="1500" b="1" dirty="0"/>
              <a:t>Incohérence dans l’ordre des canaux ou le </a:t>
            </a:r>
            <a:r>
              <a:rPr lang="fr-FR" sz="1500" b="1" dirty="0" err="1"/>
              <a:t>Flatten</a:t>
            </a:r>
            <a:endParaRPr lang="fr-FR" sz="1500"/>
          </a:p>
          <a:p>
            <a:pPr marL="285750" indent="-285750">
              <a:buChar char="•"/>
            </a:pPr>
            <a:r>
              <a:rPr lang="fr-FR" dirty="0"/>
              <a:t>Si, dans notre code, nous considérons l’ordre </a:t>
            </a:r>
            <a:r>
              <a:rPr lang="fr-FR" dirty="0">
                <a:latin typeface="Consolas"/>
              </a:rPr>
              <a:t>[canaux, hauteur, largeur]</a:t>
            </a:r>
            <a:r>
              <a:rPr lang="fr-FR" dirty="0"/>
              <a:t>, alors que le modèle </a:t>
            </a:r>
            <a:r>
              <a:rPr lang="fr-FR" dirty="0" err="1"/>
              <a:t>Keras</a:t>
            </a:r>
            <a:r>
              <a:rPr lang="fr-FR" dirty="0"/>
              <a:t> attend </a:t>
            </a:r>
            <a:r>
              <a:rPr lang="fr-FR" dirty="0">
                <a:latin typeface="Consolas"/>
              </a:rPr>
              <a:t>[hauteur, largeur, canaux]</a:t>
            </a:r>
            <a:r>
              <a:rPr lang="fr-FR" dirty="0"/>
              <a:t>, les multiplications pour la couche </a:t>
            </a:r>
            <a:r>
              <a:rPr lang="fr-FR" dirty="0" err="1"/>
              <a:t>fully</a:t>
            </a:r>
            <a:r>
              <a:rPr lang="fr-FR" dirty="0"/>
              <a:t> </a:t>
            </a:r>
            <a:r>
              <a:rPr lang="fr-FR" dirty="0" err="1"/>
              <a:t>connected</a:t>
            </a:r>
            <a:r>
              <a:rPr lang="fr-FR" dirty="0"/>
              <a:t> ne correspondent plus aux poids attendus.</a:t>
            </a:r>
          </a:p>
          <a:p>
            <a:r>
              <a:rPr lang="fr-FR" sz="1500" b="1" dirty="0"/>
              <a:t>Mauvais chargement des poids</a:t>
            </a:r>
            <a:endParaRPr lang="fr-FR" sz="1500"/>
          </a:p>
          <a:p>
            <a:pPr marL="285750" indent="-285750">
              <a:buChar char="•"/>
            </a:pPr>
            <a:r>
              <a:rPr lang="fr-FR" dirty="0"/>
              <a:t>En cas de chargement incorrect (fichier introuvable, mauvaise taille, etc.), nos poids/biais risquent de se retrouver à zéro, ce qui biaise totalement la prédiction.</a:t>
            </a:r>
          </a:p>
          <a:p>
            <a:r>
              <a:rPr lang="fr-FR" sz="1500" b="1" dirty="0"/>
              <a:t>Différences d’architecture</a:t>
            </a:r>
            <a:endParaRPr lang="fr-FR" sz="1500"/>
          </a:p>
          <a:p>
            <a:pPr marL="285750" indent="-285750">
              <a:buChar char="•"/>
            </a:pPr>
            <a:r>
              <a:rPr lang="fr-FR" dirty="0"/>
              <a:t>Le modèle original LeNet-5 utilisait un </a:t>
            </a:r>
            <a:r>
              <a:rPr lang="fr-FR" i="1" dirty="0" err="1"/>
              <a:t>padding</a:t>
            </a:r>
            <a:r>
              <a:rPr lang="fr-FR" dirty="0"/>
              <a:t> pour passer en 32×32. Si notre notebook n’a pas reproduit ce même </a:t>
            </a:r>
            <a:r>
              <a:rPr lang="fr-FR" i="1" dirty="0" err="1"/>
              <a:t>padding</a:t>
            </a:r>
            <a:r>
              <a:rPr lang="fr-FR" dirty="0"/>
              <a:t>, nos convolutions ne donnent pas les mêmes résultats que lors de l’entraînement.</a:t>
            </a:r>
          </a:p>
          <a:p>
            <a:endParaRPr lang="fr-FR" dirty="0"/>
          </a:p>
          <a:p>
            <a:endParaRPr lang="fr-FR" dirty="0"/>
          </a:p>
          <a:p>
            <a:endParaRPr lang="fr-FR" dirty="0"/>
          </a:p>
        </p:txBody>
      </p:sp>
      <p:pic>
        <p:nvPicPr>
          <p:cNvPr id="6" name="Image 5" descr="Une image contenant capture d’écran, conception&#10;&#10;Description générée automatiquement">
            <a:extLst>
              <a:ext uri="{FF2B5EF4-FFF2-40B4-BE49-F238E27FC236}">
                <a16:creationId xmlns:a16="http://schemas.microsoft.com/office/drawing/2014/main" id="{68C2A192-C131-C72F-199C-7764F722A31F}"/>
              </a:ext>
            </a:extLst>
          </p:cNvPr>
          <p:cNvPicPr>
            <a:picLocks noChangeAspect="1"/>
          </p:cNvPicPr>
          <p:nvPr/>
        </p:nvPicPr>
        <p:blipFill>
          <a:blip r:embed="rId2"/>
          <a:stretch>
            <a:fillRect/>
          </a:stretch>
        </p:blipFill>
        <p:spPr>
          <a:xfrm>
            <a:off x="7828238" y="1371600"/>
            <a:ext cx="3819728" cy="4114800"/>
          </a:xfrm>
          <a:prstGeom prst="rect">
            <a:avLst/>
          </a:prstGeom>
        </p:spPr>
      </p:pic>
    </p:spTree>
    <p:extLst>
      <p:ext uri="{BB962C8B-B14F-4D97-AF65-F5344CB8AC3E}">
        <p14:creationId xmlns:p14="http://schemas.microsoft.com/office/powerpoint/2010/main" val="2237001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9F94B56-7D2E-93CA-D12E-72F5918301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a:t>11</a:t>
            </a:fld>
            <a:endParaRPr lang="it-IT"/>
          </a:p>
        </p:txBody>
      </p:sp>
      <p:sp>
        <p:nvSpPr>
          <p:cNvPr id="3" name="ZoneTexte 2">
            <a:extLst>
              <a:ext uri="{FF2B5EF4-FFF2-40B4-BE49-F238E27FC236}">
                <a16:creationId xmlns:a16="http://schemas.microsoft.com/office/drawing/2014/main" id="{4605A505-689F-7864-767E-DF20B80CAC6D}"/>
              </a:ext>
            </a:extLst>
          </p:cNvPr>
          <p:cNvSpPr txBox="1"/>
          <p:nvPr/>
        </p:nvSpPr>
        <p:spPr>
          <a:xfrm>
            <a:off x="1039090" y="242454"/>
            <a:ext cx="1049481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2400" b="1" dirty="0"/>
              <a:t>CONCLUSION</a:t>
            </a:r>
            <a:endParaRPr lang="fr-FR"/>
          </a:p>
        </p:txBody>
      </p:sp>
      <p:sp>
        <p:nvSpPr>
          <p:cNvPr id="4" name="ZoneTexte 3">
            <a:extLst>
              <a:ext uri="{FF2B5EF4-FFF2-40B4-BE49-F238E27FC236}">
                <a16:creationId xmlns:a16="http://schemas.microsoft.com/office/drawing/2014/main" id="{7B55AF5E-84B8-8DB5-BFD4-EABDE3623943}"/>
              </a:ext>
            </a:extLst>
          </p:cNvPr>
          <p:cNvSpPr txBox="1"/>
          <p:nvPr/>
        </p:nvSpPr>
        <p:spPr>
          <a:xfrm>
            <a:off x="1363146" y="1323226"/>
            <a:ext cx="4727863"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t>Première Partie : Calculs sur Matrices</a:t>
            </a:r>
            <a:endParaRPr lang="fr-FR" dirty="0"/>
          </a:p>
          <a:p>
            <a:pPr marL="285750" indent="-285750">
              <a:buChar char="•"/>
            </a:pPr>
            <a:r>
              <a:rPr lang="fr-FR" dirty="0"/>
              <a:t>Le GPU offre une accélération significative pour les opérations lourdes, comme la multiplication de grandes matrices.</a:t>
            </a:r>
          </a:p>
          <a:p>
            <a:pPr marL="285750" indent="-285750">
              <a:buChar char="•"/>
            </a:pPr>
            <a:r>
              <a:rPr lang="fr-FR" dirty="0"/>
              <a:t>Les surcoûts initiaux (transferts CPU → GPU et configuration des blocs) deviennent négligeables pour des matrices de grande taille.</a:t>
            </a:r>
          </a:p>
          <a:p>
            <a:pPr marL="285750" indent="-285750">
              <a:buChar char="•"/>
            </a:pPr>
            <a:r>
              <a:rPr lang="fr-FR" dirty="0"/>
              <a:t>Ces résultats valident l’intérêt de CUDA pour les calculs intensifs, notamment dans des domaines comme l’apprentissage automatique ou le traitement d’image.</a:t>
            </a:r>
          </a:p>
          <a:p>
            <a:pPr marL="285750" indent="-285750">
              <a:buChar char="•"/>
            </a:pPr>
            <a:endParaRPr lang="fr-FR"/>
          </a:p>
          <a:p>
            <a:pPr algn="l"/>
            <a:endParaRPr lang="fr-FR" dirty="0"/>
          </a:p>
        </p:txBody>
      </p:sp>
      <p:sp>
        <p:nvSpPr>
          <p:cNvPr id="5" name="ZoneTexte 4">
            <a:extLst>
              <a:ext uri="{FF2B5EF4-FFF2-40B4-BE49-F238E27FC236}">
                <a16:creationId xmlns:a16="http://schemas.microsoft.com/office/drawing/2014/main" id="{8BD9F4C6-2176-69B3-A205-2376B1851962}"/>
              </a:ext>
            </a:extLst>
          </p:cNvPr>
          <p:cNvSpPr txBox="1"/>
          <p:nvPr/>
        </p:nvSpPr>
        <p:spPr>
          <a:xfrm>
            <a:off x="1367255" y="885281"/>
            <a:ext cx="1077190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Dans ce TP, nous avons exploré et confirmé l’efficacité des calculs parallélisés sur GPU à travers deux parties principales :</a:t>
            </a:r>
          </a:p>
        </p:txBody>
      </p:sp>
      <p:sp>
        <p:nvSpPr>
          <p:cNvPr id="6" name="ZoneTexte 5">
            <a:extLst>
              <a:ext uri="{FF2B5EF4-FFF2-40B4-BE49-F238E27FC236}">
                <a16:creationId xmlns:a16="http://schemas.microsoft.com/office/drawing/2014/main" id="{BDA691A3-5C21-3A8D-9EEF-E5793E3F2752}"/>
              </a:ext>
            </a:extLst>
          </p:cNvPr>
          <p:cNvSpPr txBox="1"/>
          <p:nvPr/>
        </p:nvSpPr>
        <p:spPr>
          <a:xfrm>
            <a:off x="6303818" y="1489363"/>
            <a:ext cx="5524499"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t>Deuxième Partie : Implémentation du LeNet-5</a:t>
            </a:r>
            <a:endParaRPr lang="fr-FR"/>
          </a:p>
          <a:p>
            <a:pPr marL="285750" indent="-285750">
              <a:buChar char="•"/>
            </a:pPr>
            <a:r>
              <a:rPr lang="fr-FR"/>
              <a:t>Nous avons implémenté les étapes clés d’un réseau convolutif en C/CUDA, depuis la lecture des données MNIST jusqu’aux prédictions.</a:t>
            </a:r>
          </a:p>
          <a:p>
            <a:pPr marL="285750" indent="-285750">
              <a:buChar char="•"/>
            </a:pPr>
            <a:r>
              <a:rPr lang="fr-FR" dirty="0"/>
              <a:t>Les calculs </a:t>
            </a:r>
            <a:r>
              <a:rPr lang="fr-FR" dirty="0" err="1"/>
              <a:t>convolutionnels</a:t>
            </a:r>
            <a:r>
              <a:rPr lang="fr-FR" dirty="0"/>
              <a:t> et </a:t>
            </a:r>
            <a:r>
              <a:rPr lang="fr-FR" dirty="0" err="1"/>
              <a:t>fully</a:t>
            </a:r>
            <a:r>
              <a:rPr lang="fr-FR" dirty="0"/>
              <a:t> </a:t>
            </a:r>
            <a:r>
              <a:rPr lang="fr-FR" dirty="0" err="1"/>
              <a:t>connected</a:t>
            </a:r>
            <a:r>
              <a:rPr lang="fr-FR" dirty="0"/>
              <a:t> ont démontré le potentiel du GPU pour gérer des charges computationnelles complexes.</a:t>
            </a:r>
          </a:p>
          <a:p>
            <a:pPr marL="285750" indent="-285750">
              <a:buChar char="•"/>
            </a:pPr>
            <a:r>
              <a:rPr lang="fr-FR" dirty="0"/>
              <a:t>Malgré des défis liés à la correspondance des poids, biais, et configurations entre Python et CUDA, nous avons identifié des axes d’amélioration pour aligner les résultats.</a:t>
            </a:r>
          </a:p>
          <a:p>
            <a:pPr algn="l"/>
            <a:endParaRPr lang="fr-FR" dirty="0"/>
          </a:p>
        </p:txBody>
      </p:sp>
      <p:sp>
        <p:nvSpPr>
          <p:cNvPr id="7" name="ZoneTexte 6">
            <a:extLst>
              <a:ext uri="{FF2B5EF4-FFF2-40B4-BE49-F238E27FC236}">
                <a16:creationId xmlns:a16="http://schemas.microsoft.com/office/drawing/2014/main" id="{8650D5B4-73EE-DE3D-3F2B-5C1368821AEF}"/>
              </a:ext>
            </a:extLst>
          </p:cNvPr>
          <p:cNvSpPr txBox="1"/>
          <p:nvPr/>
        </p:nvSpPr>
        <p:spPr>
          <a:xfrm>
            <a:off x="1766454" y="4087091"/>
            <a:ext cx="921327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i="1" dirty="0"/>
              <a:t>Ce projet nous a permis de constater la puissance du GPU pour les calculs parallèles et d’acquérir une compréhension approfondie des réseaux de neurones convolutifs. Ces compétences sont essentielles pour aborder des projets plus ambitieux en apprentissage profond ou en optimisation GPU</a:t>
            </a:r>
            <a:r>
              <a:rPr lang="fr-FR" dirty="0"/>
              <a:t>.</a:t>
            </a:r>
          </a:p>
        </p:txBody>
      </p:sp>
    </p:spTree>
    <p:extLst>
      <p:ext uri="{BB962C8B-B14F-4D97-AF65-F5344CB8AC3E}">
        <p14:creationId xmlns:p14="http://schemas.microsoft.com/office/powerpoint/2010/main" val="2290573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9" name="Google Shape;29;p6"/>
          <p:cNvSpPr txBox="1">
            <a:spLocks noGrp="1"/>
          </p:cNvSpPr>
          <p:nvPr>
            <p:ph type="sldNum" idx="12"/>
          </p:nvPr>
        </p:nvSpPr>
        <p:spPr>
          <a:xfrm>
            <a:off x="11409045" y="6333134"/>
            <a:ext cx="731700" cy="525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2</a:t>
            </a:fld>
            <a:endParaRPr/>
          </a:p>
        </p:txBody>
      </p:sp>
      <p:sp>
        <p:nvSpPr>
          <p:cNvPr id="4" name="TextBox 3">
            <a:extLst>
              <a:ext uri="{FF2B5EF4-FFF2-40B4-BE49-F238E27FC236}">
                <a16:creationId xmlns:a16="http://schemas.microsoft.com/office/drawing/2014/main" id="{CA12E6A9-BA66-4233-75DF-2FDA69D4E712}"/>
              </a:ext>
            </a:extLst>
          </p:cNvPr>
          <p:cNvSpPr txBox="1"/>
          <p:nvPr/>
        </p:nvSpPr>
        <p:spPr>
          <a:xfrm>
            <a:off x="4146697" y="132906"/>
            <a:ext cx="47935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i="1" dirty="0" err="1"/>
              <a:t>Partie</a:t>
            </a:r>
            <a:r>
              <a:rPr lang="en-US" sz="2400" i="1" dirty="0"/>
              <a:t> 1 : Prise </a:t>
            </a:r>
            <a:r>
              <a:rPr lang="en-US" sz="2400" i="1" dirty="0" err="1"/>
              <a:t>en</a:t>
            </a:r>
            <a:r>
              <a:rPr lang="en-US" sz="2400" i="1" dirty="0"/>
              <a:t> main de CUDA</a:t>
            </a:r>
          </a:p>
        </p:txBody>
      </p:sp>
      <p:sp>
        <p:nvSpPr>
          <p:cNvPr id="9" name="TextBox 8">
            <a:extLst>
              <a:ext uri="{FF2B5EF4-FFF2-40B4-BE49-F238E27FC236}">
                <a16:creationId xmlns:a16="http://schemas.microsoft.com/office/drawing/2014/main" id="{FD2EDAAF-07E0-5BB7-A760-5D4A748C6F8F}"/>
              </a:ext>
            </a:extLst>
          </p:cNvPr>
          <p:cNvSpPr txBox="1"/>
          <p:nvPr/>
        </p:nvSpPr>
        <p:spPr>
          <a:xfrm>
            <a:off x="1222743" y="664533"/>
            <a:ext cx="5325139"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err="1"/>
              <a:t>Objectifs</a:t>
            </a:r>
            <a:r>
              <a:rPr lang="en-US" b="1" dirty="0"/>
              <a:t> </a:t>
            </a:r>
            <a:r>
              <a:rPr lang="en-US" b="1" err="1"/>
              <a:t>principaux</a:t>
            </a:r>
            <a:r>
              <a:rPr lang="en-US"/>
              <a:t> :</a:t>
            </a:r>
          </a:p>
          <a:p>
            <a:pPr marL="285750" indent="-285750">
              <a:buChar char="•"/>
            </a:pPr>
            <a:r>
              <a:rPr lang="en-US" dirty="0" err="1"/>
              <a:t>Apprendre</a:t>
            </a:r>
            <a:r>
              <a:rPr lang="en-US" dirty="0"/>
              <a:t> à </a:t>
            </a:r>
            <a:r>
              <a:rPr lang="en-US" dirty="0" err="1"/>
              <a:t>utiliser</a:t>
            </a:r>
            <a:r>
              <a:rPr lang="en-US" dirty="0"/>
              <a:t> CUDA pour </a:t>
            </a:r>
            <a:r>
              <a:rPr lang="en-US" dirty="0" err="1"/>
              <a:t>l'accélération</a:t>
            </a:r>
            <a:r>
              <a:rPr lang="en-US" dirty="0"/>
              <a:t> sur GPU.</a:t>
            </a:r>
          </a:p>
          <a:p>
            <a:pPr marL="285750" indent="-285750">
              <a:buChar char="•"/>
            </a:pPr>
            <a:r>
              <a:rPr lang="en-US" dirty="0"/>
              <a:t>Comparer la </a:t>
            </a:r>
            <a:r>
              <a:rPr lang="en-US" dirty="0" err="1"/>
              <a:t>complexité</a:t>
            </a:r>
            <a:r>
              <a:rPr lang="en-US" dirty="0"/>
              <a:t> et les performances GPU vs CPU.</a:t>
            </a:r>
          </a:p>
          <a:p>
            <a:pPr marL="285750" indent="-285750">
              <a:buChar char="•"/>
            </a:pPr>
            <a:r>
              <a:rPr lang="en-US" dirty="0" err="1"/>
              <a:t>Implémenter</a:t>
            </a:r>
            <a:r>
              <a:rPr lang="en-US" dirty="0"/>
              <a:t> </a:t>
            </a:r>
            <a:r>
              <a:rPr lang="en-US" b="1" dirty="0" err="1"/>
              <a:t>l'inférence</a:t>
            </a:r>
            <a:r>
              <a:rPr lang="en-US" dirty="0"/>
              <a:t> du CNN LeNet-5.</a:t>
            </a:r>
          </a:p>
          <a:p>
            <a:pPr algn="l"/>
            <a:endParaRPr lang="en-US" dirty="0"/>
          </a:p>
        </p:txBody>
      </p:sp>
      <p:sp>
        <p:nvSpPr>
          <p:cNvPr id="10" name="TextBox 9">
            <a:extLst>
              <a:ext uri="{FF2B5EF4-FFF2-40B4-BE49-F238E27FC236}">
                <a16:creationId xmlns:a16="http://schemas.microsoft.com/office/drawing/2014/main" id="{488A407C-11A7-6F06-80B3-2A3C7EC7F668}"/>
              </a:ext>
            </a:extLst>
          </p:cNvPr>
          <p:cNvSpPr txBox="1"/>
          <p:nvPr/>
        </p:nvSpPr>
        <p:spPr>
          <a:xfrm>
            <a:off x="6547883" y="664534"/>
            <a:ext cx="5644115"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err="1"/>
              <a:t>Tâches</a:t>
            </a:r>
            <a:r>
              <a:rPr lang="en-US" b="1" dirty="0"/>
              <a:t> </a:t>
            </a:r>
            <a:r>
              <a:rPr lang="en-US" b="1" dirty="0" err="1"/>
              <a:t>clés</a:t>
            </a:r>
            <a:r>
              <a:rPr lang="en-US" dirty="0"/>
              <a:t> :</a:t>
            </a:r>
          </a:p>
          <a:p>
            <a:pPr marL="285750" indent="-285750">
              <a:buChar char="•"/>
            </a:pPr>
            <a:r>
              <a:rPr lang="en-US" dirty="0"/>
              <a:t>Prise </a:t>
            </a:r>
            <a:r>
              <a:rPr lang="en-US" dirty="0" err="1"/>
              <a:t>en</a:t>
            </a:r>
            <a:r>
              <a:rPr lang="en-US" dirty="0"/>
              <a:t> main des matrices : addition et multiplication.</a:t>
            </a:r>
          </a:p>
          <a:p>
            <a:pPr marL="285750" indent="-285750">
              <a:buChar char="•"/>
            </a:pPr>
            <a:r>
              <a:rPr lang="en-US" dirty="0"/>
              <a:t>Analyse des performances : </a:t>
            </a:r>
            <a:r>
              <a:rPr lang="en-US" b="1" dirty="0"/>
              <a:t>temps de </a:t>
            </a:r>
            <a:r>
              <a:rPr lang="en-US" b="1" dirty="0" err="1"/>
              <a:t>calcul</a:t>
            </a:r>
            <a:r>
              <a:rPr lang="en-US" dirty="0"/>
              <a:t> et </a:t>
            </a:r>
            <a:r>
              <a:rPr lang="en-US" b="1" dirty="0" err="1"/>
              <a:t>accélération</a:t>
            </a:r>
            <a:r>
              <a:rPr lang="en-US" dirty="0"/>
              <a:t>.</a:t>
            </a:r>
          </a:p>
          <a:p>
            <a:pPr marL="285750" indent="-285750">
              <a:buChar char="•"/>
            </a:pPr>
            <a:r>
              <a:rPr lang="en-US" dirty="0"/>
              <a:t>Développement via </a:t>
            </a:r>
            <a:r>
              <a:rPr lang="en-US" b="1" dirty="0"/>
              <a:t>CUDA</a:t>
            </a:r>
            <a:r>
              <a:rPr lang="en-US" dirty="0"/>
              <a:t> et </a:t>
            </a:r>
            <a:r>
              <a:rPr lang="en-US" dirty="0" err="1"/>
              <a:t>suivi</a:t>
            </a:r>
            <a:r>
              <a:rPr lang="en-US" dirty="0"/>
              <a:t> avec </a:t>
            </a:r>
            <a:r>
              <a:rPr lang="en-US" b="1" dirty="0"/>
              <a:t>Git</a:t>
            </a:r>
            <a:r>
              <a:rPr lang="en-US" dirty="0"/>
              <a:t>.</a:t>
            </a:r>
          </a:p>
          <a:p>
            <a:pPr algn="l"/>
            <a:endParaRPr lang="en-US" dirty="0"/>
          </a:p>
        </p:txBody>
      </p:sp>
      <p:pic>
        <p:nvPicPr>
          <p:cNvPr id="11" name="Picture 10" descr="Thread organization">
            <a:extLst>
              <a:ext uri="{FF2B5EF4-FFF2-40B4-BE49-F238E27FC236}">
                <a16:creationId xmlns:a16="http://schemas.microsoft.com/office/drawing/2014/main" id="{C60A5A91-5ECA-62CA-07DB-EC5B15DFD39B}"/>
              </a:ext>
            </a:extLst>
          </p:cNvPr>
          <p:cNvPicPr>
            <a:picLocks noChangeAspect="1"/>
          </p:cNvPicPr>
          <p:nvPr/>
        </p:nvPicPr>
        <p:blipFill>
          <a:blip r:embed="rId3"/>
          <a:stretch>
            <a:fillRect/>
          </a:stretch>
        </p:blipFill>
        <p:spPr>
          <a:xfrm>
            <a:off x="870098" y="1919235"/>
            <a:ext cx="2743199" cy="3019529"/>
          </a:xfrm>
          <a:prstGeom prst="rect">
            <a:avLst/>
          </a:prstGeom>
        </p:spPr>
      </p:pic>
      <p:sp>
        <p:nvSpPr>
          <p:cNvPr id="12" name="TextBox 11">
            <a:extLst>
              <a:ext uri="{FF2B5EF4-FFF2-40B4-BE49-F238E27FC236}">
                <a16:creationId xmlns:a16="http://schemas.microsoft.com/office/drawing/2014/main" id="{1502222C-DEFE-4F0B-C64D-47EB33CBAB3B}"/>
              </a:ext>
            </a:extLst>
          </p:cNvPr>
          <p:cNvSpPr txBox="1"/>
          <p:nvPr/>
        </p:nvSpPr>
        <p:spPr>
          <a:xfrm>
            <a:off x="4235303" y="2383464"/>
            <a:ext cx="3712534"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100" b="1" dirty="0"/>
              <a:t>Threads</a:t>
            </a:r>
            <a:r>
              <a:rPr lang="en-US" sz="1100" dirty="0"/>
              <a:t> : </a:t>
            </a:r>
            <a:r>
              <a:rPr lang="en-US" sz="1100" dirty="0" err="1"/>
              <a:t>unités</a:t>
            </a:r>
            <a:r>
              <a:rPr lang="en-US" sz="1100" dirty="0"/>
              <a:t> les plus petites </a:t>
            </a:r>
            <a:r>
              <a:rPr lang="en-US" sz="1100" dirty="0" err="1"/>
              <a:t>exécutant</a:t>
            </a:r>
            <a:r>
              <a:rPr lang="en-US" sz="1100" dirty="0"/>
              <a:t> les </a:t>
            </a:r>
            <a:r>
              <a:rPr lang="en-US" sz="1100" dirty="0" err="1"/>
              <a:t>calculs</a:t>
            </a:r>
            <a:r>
              <a:rPr lang="en-US" sz="1100" dirty="0"/>
              <a:t>.</a:t>
            </a:r>
          </a:p>
          <a:p>
            <a:pPr marL="285750" indent="-285750">
              <a:buChar char="•"/>
            </a:pPr>
            <a:r>
              <a:rPr lang="en-US" sz="1100" b="1" dirty="0"/>
              <a:t>Blocks</a:t>
            </a:r>
            <a:r>
              <a:rPr lang="en-US" sz="1100" dirty="0"/>
              <a:t> : </a:t>
            </a:r>
            <a:r>
              <a:rPr lang="en-US" sz="1100" dirty="0" err="1"/>
              <a:t>regroupent</a:t>
            </a:r>
            <a:r>
              <a:rPr lang="en-US" sz="1100" dirty="0"/>
              <a:t> </a:t>
            </a:r>
            <a:r>
              <a:rPr lang="en-US" sz="1100" dirty="0" err="1"/>
              <a:t>plusieurs</a:t>
            </a:r>
            <a:r>
              <a:rPr lang="en-US" sz="1100" dirty="0"/>
              <a:t> threads et </a:t>
            </a:r>
            <a:r>
              <a:rPr lang="en-US" sz="1100" dirty="0" err="1"/>
              <a:t>utilisent</a:t>
            </a:r>
            <a:r>
              <a:rPr lang="en-US" sz="1100" dirty="0"/>
              <a:t> </a:t>
            </a:r>
            <a:r>
              <a:rPr lang="en-US" sz="1100" dirty="0" err="1"/>
              <a:t>une</a:t>
            </a:r>
            <a:r>
              <a:rPr lang="en-US" sz="1100" dirty="0"/>
              <a:t> </a:t>
            </a:r>
            <a:r>
              <a:rPr lang="en-US" sz="1100" dirty="0" err="1"/>
              <a:t>mémoire</a:t>
            </a:r>
            <a:r>
              <a:rPr lang="en-US" sz="1100" dirty="0"/>
              <a:t> </a:t>
            </a:r>
            <a:r>
              <a:rPr lang="en-US" sz="1100" dirty="0" err="1"/>
              <a:t>partagée</a:t>
            </a:r>
            <a:r>
              <a:rPr lang="en-US" sz="1100" dirty="0"/>
              <a:t> commune.</a:t>
            </a:r>
          </a:p>
          <a:p>
            <a:pPr marL="285750" indent="-285750">
              <a:buChar char="•"/>
            </a:pPr>
            <a:r>
              <a:rPr lang="en-US" sz="1100" b="1" dirty="0"/>
              <a:t>Grid</a:t>
            </a:r>
            <a:r>
              <a:rPr lang="en-US" sz="1100" dirty="0"/>
              <a:t> : </a:t>
            </a:r>
            <a:r>
              <a:rPr lang="en-US" sz="1100" dirty="0" err="1"/>
              <a:t>organise</a:t>
            </a:r>
            <a:r>
              <a:rPr lang="en-US" sz="1100" dirty="0"/>
              <a:t> les blocks pour </a:t>
            </a:r>
            <a:r>
              <a:rPr lang="en-US" sz="1100" dirty="0" err="1"/>
              <a:t>paralléliser</a:t>
            </a:r>
            <a:r>
              <a:rPr lang="en-US" sz="1100" dirty="0"/>
              <a:t> les </a:t>
            </a:r>
            <a:r>
              <a:rPr lang="en-US" sz="1100" dirty="0" err="1"/>
              <a:t>calculs</a:t>
            </a:r>
            <a:r>
              <a:rPr lang="en-US" sz="1100" dirty="0"/>
              <a:t> sur tout le GPU.</a:t>
            </a:r>
          </a:p>
          <a:p>
            <a:pPr marL="285750" indent="-285750">
              <a:buChar char="•"/>
            </a:pPr>
            <a:r>
              <a:rPr lang="en-US" sz="1100" b="1" dirty="0" err="1"/>
              <a:t>Mémoire</a:t>
            </a:r>
            <a:r>
              <a:rPr lang="en-US" sz="1100" b="1" dirty="0"/>
              <a:t> </a:t>
            </a:r>
            <a:r>
              <a:rPr lang="en-US" sz="1100" b="1" dirty="0" err="1"/>
              <a:t>partagée</a:t>
            </a:r>
            <a:r>
              <a:rPr lang="en-US" sz="1100" dirty="0"/>
              <a:t> : </a:t>
            </a:r>
            <a:r>
              <a:rPr lang="en-US" sz="1100" dirty="0" err="1"/>
              <a:t>essentielle</a:t>
            </a:r>
            <a:r>
              <a:rPr lang="en-US" sz="1100" dirty="0"/>
              <a:t> pour </a:t>
            </a:r>
            <a:r>
              <a:rPr lang="en-US" sz="1100" dirty="0" err="1"/>
              <a:t>optimiser</a:t>
            </a:r>
            <a:r>
              <a:rPr lang="en-US" sz="1100" dirty="0"/>
              <a:t> les performances CUDA.</a:t>
            </a:r>
          </a:p>
          <a:p>
            <a:endParaRPr lang="en-US" sz="1100" dirty="0"/>
          </a:p>
          <a:p>
            <a:r>
              <a:rPr lang="en-US" sz="1100" dirty="0"/>
              <a:t>Ce </a:t>
            </a:r>
            <a:r>
              <a:rPr lang="en-US" sz="1100" dirty="0" err="1"/>
              <a:t>modèle</a:t>
            </a:r>
            <a:r>
              <a:rPr lang="en-US" sz="1100" dirty="0"/>
              <a:t> </a:t>
            </a:r>
            <a:r>
              <a:rPr lang="en-US" sz="1100" dirty="0" err="1"/>
              <a:t>hiérarchique</a:t>
            </a:r>
            <a:r>
              <a:rPr lang="en-US" sz="1100" dirty="0"/>
              <a:t> </a:t>
            </a:r>
            <a:r>
              <a:rPr lang="en-US" sz="1100" dirty="0" err="1"/>
              <a:t>permet</a:t>
            </a:r>
            <a:r>
              <a:rPr lang="en-US" sz="1100" dirty="0"/>
              <a:t> </a:t>
            </a:r>
            <a:r>
              <a:rPr lang="en-US" sz="1100" dirty="0" err="1"/>
              <a:t>d'exploiter</a:t>
            </a:r>
            <a:r>
              <a:rPr lang="en-US" sz="1100" dirty="0"/>
              <a:t> le </a:t>
            </a:r>
            <a:r>
              <a:rPr lang="en-US" sz="1100" b="1" dirty="0" err="1"/>
              <a:t>parallélisme</a:t>
            </a:r>
            <a:r>
              <a:rPr lang="en-US" sz="1100" b="1" dirty="0"/>
              <a:t> massif</a:t>
            </a:r>
            <a:r>
              <a:rPr lang="en-US" sz="1100" dirty="0"/>
              <a:t> </a:t>
            </a:r>
            <a:r>
              <a:rPr lang="en-US" sz="1100" dirty="0" err="1"/>
              <a:t>offert</a:t>
            </a:r>
            <a:r>
              <a:rPr lang="en-US" sz="1100" dirty="0"/>
              <a:t> par les GPU pour des </a:t>
            </a:r>
            <a:r>
              <a:rPr lang="en-US" sz="1100" dirty="0" err="1"/>
              <a:t>calculs</a:t>
            </a:r>
            <a:r>
              <a:rPr lang="en-US" sz="1100" dirty="0"/>
              <a:t> </a:t>
            </a:r>
            <a:r>
              <a:rPr lang="en-US" sz="1100" dirty="0" err="1"/>
              <a:t>comme</a:t>
            </a:r>
            <a:r>
              <a:rPr lang="en-US" sz="1100" dirty="0"/>
              <a:t> la </a:t>
            </a:r>
            <a:r>
              <a:rPr lang="en-US" sz="1100" b="1" dirty="0"/>
              <a:t>multiplication de matrices</a:t>
            </a:r>
            <a:r>
              <a:rPr lang="en-US" sz="1100" dirty="0"/>
              <a:t> </a:t>
            </a:r>
            <a:r>
              <a:rPr lang="en-US" sz="1100" dirty="0" err="1"/>
              <a:t>ou</a:t>
            </a:r>
            <a:r>
              <a:rPr lang="en-US" sz="1100" dirty="0"/>
              <a:t> </a:t>
            </a:r>
            <a:r>
              <a:rPr lang="en-US" sz="1100" dirty="0" err="1"/>
              <a:t>l'inférence</a:t>
            </a:r>
            <a:r>
              <a:rPr lang="en-US" sz="1100" dirty="0"/>
              <a:t> de CNN</a:t>
            </a:r>
          </a:p>
          <a:p>
            <a:pPr algn="l"/>
            <a:endParaRPr lang="en-US" sz="1100" dirty="0"/>
          </a:p>
        </p:txBody>
      </p:sp>
      <p:cxnSp>
        <p:nvCxnSpPr>
          <p:cNvPr id="13" name="Straight Arrow Connector 12">
            <a:extLst>
              <a:ext uri="{FF2B5EF4-FFF2-40B4-BE49-F238E27FC236}">
                <a16:creationId xmlns:a16="http://schemas.microsoft.com/office/drawing/2014/main" id="{AFBE24BF-A7E3-7708-AC68-C4462CC23574}"/>
              </a:ext>
            </a:extLst>
          </p:cNvPr>
          <p:cNvCxnSpPr/>
          <p:nvPr/>
        </p:nvCxnSpPr>
        <p:spPr>
          <a:xfrm flipH="1">
            <a:off x="3101163" y="2534093"/>
            <a:ext cx="1249325" cy="1275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28E004A-7066-B105-A19F-691F8FD6CC98}"/>
              </a:ext>
            </a:extLst>
          </p:cNvPr>
          <p:cNvCxnSpPr>
            <a:cxnSpLocks/>
          </p:cNvCxnSpPr>
          <p:nvPr/>
        </p:nvCxnSpPr>
        <p:spPr>
          <a:xfrm flipH="1">
            <a:off x="2489792" y="2870790"/>
            <a:ext cx="1860696" cy="513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E30426C-706C-9CBB-3F77-63E84B448D0A}"/>
              </a:ext>
            </a:extLst>
          </p:cNvPr>
          <p:cNvCxnSpPr>
            <a:cxnSpLocks/>
          </p:cNvCxnSpPr>
          <p:nvPr/>
        </p:nvCxnSpPr>
        <p:spPr>
          <a:xfrm flipH="1" flipV="1">
            <a:off x="2817629" y="2117650"/>
            <a:ext cx="1532859" cy="1054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69B5EC7-3740-C53F-FA67-637FEF04CB0D}"/>
              </a:ext>
            </a:extLst>
          </p:cNvPr>
          <p:cNvCxnSpPr>
            <a:cxnSpLocks/>
          </p:cNvCxnSpPr>
          <p:nvPr/>
        </p:nvCxnSpPr>
        <p:spPr>
          <a:xfrm flipH="1" flipV="1">
            <a:off x="1249326" y="2764463"/>
            <a:ext cx="3021417" cy="815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9" name="Google Shape;29;p6"/>
          <p:cNvSpPr txBox="1">
            <a:spLocks noGrp="1"/>
          </p:cNvSpPr>
          <p:nvPr>
            <p:ph type="sldNum" idx="12"/>
          </p:nvPr>
        </p:nvSpPr>
        <p:spPr>
          <a:xfrm>
            <a:off x="11409045" y="6333134"/>
            <a:ext cx="731700" cy="525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3</a:t>
            </a:fld>
            <a:endParaRPr/>
          </a:p>
        </p:txBody>
      </p:sp>
      <p:sp>
        <p:nvSpPr>
          <p:cNvPr id="4" name="TextBox 3">
            <a:extLst>
              <a:ext uri="{FF2B5EF4-FFF2-40B4-BE49-F238E27FC236}">
                <a16:creationId xmlns:a16="http://schemas.microsoft.com/office/drawing/2014/main" id="{CA12E6A9-BA66-4233-75DF-2FDA69D4E712}"/>
              </a:ext>
            </a:extLst>
          </p:cNvPr>
          <p:cNvSpPr txBox="1"/>
          <p:nvPr/>
        </p:nvSpPr>
        <p:spPr>
          <a:xfrm>
            <a:off x="2977116" y="-1"/>
            <a:ext cx="585676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dirty="0" err="1"/>
              <a:t>Partie</a:t>
            </a:r>
            <a:r>
              <a:rPr lang="en-US" sz="2000" b="1" i="1" dirty="0"/>
              <a:t> 1 : </a:t>
            </a:r>
            <a:r>
              <a:rPr lang="en-US" sz="2000" b="1" dirty="0"/>
              <a:t>Addition et Multiplication - Temps </a:t>
            </a:r>
            <a:r>
              <a:rPr lang="en-US" sz="2000" b="1" dirty="0" err="1"/>
              <a:t>d'exécution</a:t>
            </a:r>
            <a:r>
              <a:rPr lang="en-US" sz="2000" b="1" dirty="0"/>
              <a:t> CPU vs GPU</a:t>
            </a:r>
            <a:endParaRPr lang="en-US" sz="2000" b="1" i="1" dirty="0"/>
          </a:p>
        </p:txBody>
      </p:sp>
      <p:sp>
        <p:nvSpPr>
          <p:cNvPr id="9" name="TextBox 8">
            <a:extLst>
              <a:ext uri="{FF2B5EF4-FFF2-40B4-BE49-F238E27FC236}">
                <a16:creationId xmlns:a16="http://schemas.microsoft.com/office/drawing/2014/main" id="{FD2EDAAF-07E0-5BB7-A760-5D4A748C6F8F}"/>
              </a:ext>
            </a:extLst>
          </p:cNvPr>
          <p:cNvSpPr txBox="1"/>
          <p:nvPr/>
        </p:nvSpPr>
        <p:spPr>
          <a:xfrm>
            <a:off x="5300952" y="1714071"/>
            <a:ext cx="627958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err="1"/>
              <a:t>Fonctions</a:t>
            </a:r>
            <a:r>
              <a:rPr lang="en-US" sz="1800" b="1" dirty="0"/>
              <a:t> </a:t>
            </a:r>
            <a:r>
              <a:rPr lang="en-US" sz="1800" b="1" err="1"/>
              <a:t>développées</a:t>
            </a:r>
            <a:r>
              <a:rPr lang="en-US" sz="1800" dirty="0"/>
              <a:t> :</a:t>
            </a:r>
          </a:p>
          <a:p>
            <a:pPr>
              <a:buChar char="•"/>
            </a:pPr>
            <a:r>
              <a:rPr lang="en-US" sz="1600" dirty="0"/>
              <a:t>    Addition sur CPU et GPU : </a:t>
            </a:r>
            <a:r>
              <a:rPr lang="en-US" sz="1600" i="1" dirty="0" err="1">
                <a:latin typeface="Consolas"/>
              </a:rPr>
              <a:t>MatrixAdd</a:t>
            </a:r>
            <a:r>
              <a:rPr lang="en-US" sz="1600" i="1" dirty="0"/>
              <a:t>, </a:t>
            </a:r>
            <a:r>
              <a:rPr lang="en-US" sz="1600" i="1" dirty="0" err="1">
                <a:latin typeface="Consolas"/>
              </a:rPr>
              <a:t>cudaMatrixAdd</a:t>
            </a:r>
            <a:r>
              <a:rPr lang="en-US" sz="1600" i="1" dirty="0"/>
              <a:t>.</a:t>
            </a:r>
          </a:p>
          <a:p>
            <a:pPr>
              <a:buChar char="•"/>
            </a:pPr>
            <a:r>
              <a:rPr lang="en-US" sz="1600" dirty="0"/>
              <a:t>    Multiplication sur CPU et GPU : </a:t>
            </a:r>
            <a:r>
              <a:rPr lang="en-US" sz="1600" i="1" dirty="0" err="1">
                <a:latin typeface="Consolas"/>
              </a:rPr>
              <a:t>MatrixMult</a:t>
            </a:r>
            <a:r>
              <a:rPr lang="en-US" sz="1600" i="1" dirty="0"/>
              <a:t>, </a:t>
            </a:r>
            <a:r>
              <a:rPr lang="en-US" sz="1600" i="1" dirty="0" err="1">
                <a:latin typeface="Consolas"/>
              </a:rPr>
              <a:t>cudaMatrixMult</a:t>
            </a:r>
            <a:r>
              <a:rPr lang="en-US" sz="1600" dirty="0"/>
              <a:t>.</a:t>
            </a:r>
          </a:p>
        </p:txBody>
      </p:sp>
      <p:sp>
        <p:nvSpPr>
          <p:cNvPr id="10" name="TextBox 9">
            <a:extLst>
              <a:ext uri="{FF2B5EF4-FFF2-40B4-BE49-F238E27FC236}">
                <a16:creationId xmlns:a16="http://schemas.microsoft.com/office/drawing/2014/main" id="{488A407C-11A7-6F06-80B3-2A3C7EC7F668}"/>
              </a:ext>
            </a:extLst>
          </p:cNvPr>
          <p:cNvSpPr txBox="1"/>
          <p:nvPr/>
        </p:nvSpPr>
        <p:spPr>
          <a:xfrm>
            <a:off x="1127347" y="4308942"/>
            <a:ext cx="385430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err="1"/>
              <a:t>Complexité</a:t>
            </a:r>
            <a:r>
              <a:rPr lang="en-US" sz="1800" b="1" dirty="0"/>
              <a:t> </a:t>
            </a:r>
            <a:r>
              <a:rPr lang="en-US" sz="1800" b="1" err="1"/>
              <a:t>théorique</a:t>
            </a:r>
            <a:r>
              <a:rPr lang="en-US" sz="1800" dirty="0"/>
              <a:t> :</a:t>
            </a:r>
          </a:p>
          <a:p>
            <a:pPr marL="285750" indent="-285750">
              <a:buChar char="•"/>
            </a:pPr>
            <a:r>
              <a:rPr lang="en-US" sz="1600" dirty="0"/>
              <a:t>Addition : O(</a:t>
            </a:r>
            <a:r>
              <a:rPr lang="en-US" sz="1600" err="1"/>
              <a:t>n×p</a:t>
            </a:r>
            <a:r>
              <a:rPr lang="en-US" sz="1600" dirty="0"/>
              <a:t>)</a:t>
            </a:r>
          </a:p>
          <a:p>
            <a:pPr marL="285750" indent="-285750">
              <a:buChar char="•"/>
            </a:pPr>
            <a:r>
              <a:rPr lang="en-US" sz="1600" dirty="0"/>
              <a:t>Multiplication : O(n^3)</a:t>
            </a:r>
          </a:p>
          <a:p>
            <a:endParaRPr lang="en-US" dirty="0"/>
          </a:p>
        </p:txBody>
      </p:sp>
      <p:pic>
        <p:nvPicPr>
          <p:cNvPr id="2" name="Picture 1" descr="A screenshot of a computer program">
            <a:extLst>
              <a:ext uri="{FF2B5EF4-FFF2-40B4-BE49-F238E27FC236}">
                <a16:creationId xmlns:a16="http://schemas.microsoft.com/office/drawing/2014/main" id="{F275BBC4-0037-8498-4456-968C809E1ECE}"/>
              </a:ext>
            </a:extLst>
          </p:cNvPr>
          <p:cNvPicPr>
            <a:picLocks noChangeAspect="1"/>
          </p:cNvPicPr>
          <p:nvPr/>
        </p:nvPicPr>
        <p:blipFill>
          <a:blip r:embed="rId3"/>
          <a:stretch>
            <a:fillRect/>
          </a:stretch>
        </p:blipFill>
        <p:spPr>
          <a:xfrm>
            <a:off x="987407" y="1408522"/>
            <a:ext cx="4127205" cy="2092842"/>
          </a:xfrm>
          <a:prstGeom prst="rect">
            <a:avLst/>
          </a:prstGeom>
        </p:spPr>
      </p:pic>
      <p:sp>
        <p:nvSpPr>
          <p:cNvPr id="3" name="TextBox 2">
            <a:extLst>
              <a:ext uri="{FF2B5EF4-FFF2-40B4-BE49-F238E27FC236}">
                <a16:creationId xmlns:a16="http://schemas.microsoft.com/office/drawing/2014/main" id="{081A9E6C-F9DF-F9FC-E12A-13F3E76A5CA4}"/>
              </a:ext>
            </a:extLst>
          </p:cNvPr>
          <p:cNvSpPr txBox="1"/>
          <p:nvPr/>
        </p:nvSpPr>
        <p:spPr>
          <a:xfrm>
            <a:off x="5904490" y="3021362"/>
            <a:ext cx="507704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t>Addition</a:t>
            </a:r>
            <a:r>
              <a:rPr lang="en-US" sz="1800" dirty="0"/>
              <a:t> :</a:t>
            </a:r>
          </a:p>
          <a:p>
            <a:pPr>
              <a:buChar char="•"/>
            </a:pPr>
            <a:r>
              <a:rPr lang="en-US" sz="1600" b="1" dirty="0"/>
              <a:t>    GPU</a:t>
            </a:r>
            <a:r>
              <a:rPr lang="en-US" sz="1600" dirty="0"/>
              <a:t> (</a:t>
            </a:r>
            <a:r>
              <a:rPr lang="en-US" sz="1600" b="1" dirty="0"/>
              <a:t>11.59 </a:t>
            </a:r>
            <a:r>
              <a:rPr lang="en-US" sz="1600" b="1" dirty="0" err="1"/>
              <a:t>ms</a:t>
            </a:r>
            <a:r>
              <a:rPr lang="en-US" sz="1600" dirty="0"/>
              <a:t>) </a:t>
            </a:r>
            <a:r>
              <a:rPr lang="en-US" sz="1600" dirty="0" err="1"/>
              <a:t>est</a:t>
            </a:r>
            <a:r>
              <a:rPr lang="en-US" sz="1600" dirty="0"/>
              <a:t> </a:t>
            </a:r>
            <a:r>
              <a:rPr lang="en-US" sz="1600" b="1" dirty="0"/>
              <a:t>plus lent</a:t>
            </a:r>
            <a:r>
              <a:rPr lang="en-US" sz="1600" dirty="0"/>
              <a:t> que le CPU (</a:t>
            </a:r>
            <a:r>
              <a:rPr lang="en-US" sz="1600" b="1" dirty="0"/>
              <a:t>1 </a:t>
            </a:r>
            <a:r>
              <a:rPr lang="en-US" sz="1600" b="1" dirty="0" err="1"/>
              <a:t>ms</a:t>
            </a:r>
            <a:r>
              <a:rPr lang="en-US" sz="1600" dirty="0"/>
              <a:t>), </a:t>
            </a:r>
            <a:r>
              <a:rPr lang="en-US" sz="1600" dirty="0" err="1"/>
              <a:t>probablement</a:t>
            </a:r>
            <a:r>
              <a:rPr lang="en-US" sz="1600" dirty="0"/>
              <a:t> à cause de </a:t>
            </a:r>
            <a:r>
              <a:rPr lang="en-US" sz="1600" dirty="0" err="1"/>
              <a:t>l'</a:t>
            </a:r>
            <a:r>
              <a:rPr lang="en-US" sz="1600" b="1" dirty="0" err="1"/>
              <a:t>overhead</a:t>
            </a:r>
            <a:r>
              <a:rPr lang="en-US" sz="1600" b="1" dirty="0"/>
              <a:t> de </a:t>
            </a:r>
            <a:r>
              <a:rPr lang="en-US" sz="1600" b="1" dirty="0" err="1"/>
              <a:t>transfert</a:t>
            </a:r>
            <a:r>
              <a:rPr lang="en-US" sz="1600" b="1" dirty="0"/>
              <a:t> </a:t>
            </a:r>
            <a:r>
              <a:rPr lang="en-US" sz="1600" b="1" dirty="0" err="1"/>
              <a:t>mémoire</a:t>
            </a:r>
            <a:r>
              <a:rPr lang="en-US" sz="1600" dirty="0"/>
              <a:t> entre CPU et GPU.</a:t>
            </a:r>
          </a:p>
          <a:p>
            <a:endParaRPr lang="en-US" sz="1600" dirty="0"/>
          </a:p>
          <a:p>
            <a:pPr algn="ctr"/>
            <a:r>
              <a:rPr lang="en-US" sz="1800" b="1" dirty="0"/>
              <a:t>Multiplication</a:t>
            </a:r>
            <a:r>
              <a:rPr lang="en-US" sz="1800" dirty="0"/>
              <a:t> :</a:t>
            </a:r>
          </a:p>
          <a:p>
            <a:pPr>
              <a:buChar char="•"/>
            </a:pPr>
            <a:r>
              <a:rPr lang="en-US" sz="1600" b="1" dirty="0"/>
              <a:t>    GPU</a:t>
            </a:r>
            <a:r>
              <a:rPr lang="en-US" sz="1600" dirty="0"/>
              <a:t> (</a:t>
            </a:r>
            <a:r>
              <a:rPr lang="en-US" sz="1600" b="1" dirty="0"/>
              <a:t>0.42 </a:t>
            </a:r>
            <a:r>
              <a:rPr lang="en-US" sz="1600" b="1" dirty="0" err="1"/>
              <a:t>ms</a:t>
            </a:r>
            <a:r>
              <a:rPr lang="en-US" sz="1600" dirty="0"/>
              <a:t>) </a:t>
            </a:r>
            <a:r>
              <a:rPr lang="en-US" sz="1600" dirty="0" err="1"/>
              <a:t>est</a:t>
            </a:r>
            <a:r>
              <a:rPr lang="en-US" sz="1600" dirty="0"/>
              <a:t> </a:t>
            </a:r>
            <a:r>
              <a:rPr lang="en-US" sz="1600" b="1" dirty="0"/>
              <a:t>beaucoup plus </a:t>
            </a:r>
            <a:r>
              <a:rPr lang="en-US" sz="1600" b="1" dirty="0" err="1"/>
              <a:t>rapide</a:t>
            </a:r>
            <a:r>
              <a:rPr lang="en-US" sz="1600" dirty="0"/>
              <a:t> que le CPU (</a:t>
            </a:r>
            <a:r>
              <a:rPr lang="en-US" sz="1600" b="1" dirty="0"/>
              <a:t>291 </a:t>
            </a:r>
            <a:r>
              <a:rPr lang="en-US" sz="1600" b="1" dirty="0" err="1"/>
              <a:t>ms</a:t>
            </a:r>
            <a:r>
              <a:rPr lang="en-US" sz="1600" dirty="0"/>
              <a:t>).</a:t>
            </a:r>
          </a:p>
          <a:p>
            <a:r>
              <a:rPr lang="en-US" sz="1600" dirty="0"/>
              <a:t>La multiplication </a:t>
            </a:r>
            <a:r>
              <a:rPr lang="en-US" sz="1600" err="1"/>
              <a:t>est</a:t>
            </a:r>
            <a:r>
              <a:rPr lang="en-US" sz="1600" dirty="0"/>
              <a:t> </a:t>
            </a:r>
            <a:r>
              <a:rPr lang="en-US" sz="1600" err="1"/>
              <a:t>fortement</a:t>
            </a:r>
            <a:r>
              <a:rPr lang="en-US" sz="1600" dirty="0"/>
              <a:t> </a:t>
            </a:r>
            <a:r>
              <a:rPr lang="en-US" sz="1600" err="1"/>
              <a:t>accélérée</a:t>
            </a:r>
            <a:r>
              <a:rPr lang="en-US" sz="1600" dirty="0"/>
              <a:t> grâce au </a:t>
            </a:r>
            <a:r>
              <a:rPr lang="en-US" sz="1600" b="1" err="1"/>
              <a:t>parallélisme</a:t>
            </a:r>
            <a:r>
              <a:rPr lang="en-US" sz="1600" dirty="0"/>
              <a:t> du GPU.</a:t>
            </a:r>
          </a:p>
          <a:p>
            <a:pPr marL="285750" indent="-285750" algn="l">
              <a:buChar char="•"/>
            </a:pPr>
            <a:endParaRPr lang="en-US" sz="1600" dirty="0"/>
          </a:p>
        </p:txBody>
      </p:sp>
    </p:spTree>
    <p:extLst>
      <p:ext uri="{BB962C8B-B14F-4D97-AF65-F5344CB8AC3E}">
        <p14:creationId xmlns:p14="http://schemas.microsoft.com/office/powerpoint/2010/main" val="3961589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9" name="Google Shape;29;p6"/>
          <p:cNvSpPr txBox="1">
            <a:spLocks noGrp="1"/>
          </p:cNvSpPr>
          <p:nvPr>
            <p:ph type="sldNum" idx="12"/>
          </p:nvPr>
        </p:nvSpPr>
        <p:spPr>
          <a:xfrm>
            <a:off x="11409045" y="6333134"/>
            <a:ext cx="731700" cy="525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t>4</a:t>
            </a:fld>
            <a:endParaRPr/>
          </a:p>
        </p:txBody>
      </p:sp>
      <p:sp>
        <p:nvSpPr>
          <p:cNvPr id="4" name="TextBox 3">
            <a:extLst>
              <a:ext uri="{FF2B5EF4-FFF2-40B4-BE49-F238E27FC236}">
                <a16:creationId xmlns:a16="http://schemas.microsoft.com/office/drawing/2014/main" id="{CA12E6A9-BA66-4233-75DF-2FDA69D4E712}"/>
              </a:ext>
            </a:extLst>
          </p:cNvPr>
          <p:cNvSpPr txBox="1"/>
          <p:nvPr/>
        </p:nvSpPr>
        <p:spPr>
          <a:xfrm>
            <a:off x="2977116" y="-1"/>
            <a:ext cx="585676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err="1"/>
              <a:t>Partie</a:t>
            </a:r>
            <a:r>
              <a:rPr lang="en-US" sz="2000" b="1" i="1" dirty="0"/>
              <a:t> 1 : </a:t>
            </a:r>
            <a:r>
              <a:rPr lang="en-US" sz="2000" b="1" dirty="0"/>
              <a:t>Addition et Multiplication - Temps </a:t>
            </a:r>
            <a:r>
              <a:rPr lang="en-US" sz="2000" b="1" err="1"/>
              <a:t>d'exécution</a:t>
            </a:r>
            <a:r>
              <a:rPr lang="en-US" sz="2000" b="1" dirty="0"/>
              <a:t> CPU vs GPU</a:t>
            </a:r>
            <a:endParaRPr lang="en-US" sz="2000" b="1" i="1" dirty="0"/>
          </a:p>
        </p:txBody>
      </p:sp>
      <p:graphicFrame>
        <p:nvGraphicFramePr>
          <p:cNvPr id="5" name="Tableau 4">
            <a:extLst>
              <a:ext uri="{FF2B5EF4-FFF2-40B4-BE49-F238E27FC236}">
                <a16:creationId xmlns:a16="http://schemas.microsoft.com/office/drawing/2014/main" id="{0841428F-17AC-8367-A789-E9DD82CFB890}"/>
              </a:ext>
            </a:extLst>
          </p:cNvPr>
          <p:cNvGraphicFramePr>
            <a:graphicFrameLocks noGrp="1"/>
          </p:cNvGraphicFramePr>
          <p:nvPr>
            <p:extLst>
              <p:ext uri="{D42A27DB-BD31-4B8C-83A1-F6EECF244321}">
                <p14:modId xmlns:p14="http://schemas.microsoft.com/office/powerpoint/2010/main" val="1840956686"/>
              </p:ext>
            </p:extLst>
          </p:nvPr>
        </p:nvGraphicFramePr>
        <p:xfrm>
          <a:off x="2752573" y="1575288"/>
          <a:ext cx="7121240" cy="2590800"/>
        </p:xfrm>
        <a:graphic>
          <a:graphicData uri="http://schemas.openxmlformats.org/drawingml/2006/table">
            <a:tbl>
              <a:tblPr firstRow="1" bandRow="1">
                <a:tableStyleId>{5C22544A-7EE6-4342-B048-85BDC9FD1C3A}</a:tableStyleId>
              </a:tblPr>
              <a:tblGrid>
                <a:gridCol w="1780310">
                  <a:extLst>
                    <a:ext uri="{9D8B030D-6E8A-4147-A177-3AD203B41FA5}">
                      <a16:colId xmlns:a16="http://schemas.microsoft.com/office/drawing/2014/main" val="770166010"/>
                    </a:ext>
                  </a:extLst>
                </a:gridCol>
                <a:gridCol w="1780310">
                  <a:extLst>
                    <a:ext uri="{9D8B030D-6E8A-4147-A177-3AD203B41FA5}">
                      <a16:colId xmlns:a16="http://schemas.microsoft.com/office/drawing/2014/main" val="4277889404"/>
                    </a:ext>
                  </a:extLst>
                </a:gridCol>
                <a:gridCol w="1780310">
                  <a:extLst>
                    <a:ext uri="{9D8B030D-6E8A-4147-A177-3AD203B41FA5}">
                      <a16:colId xmlns:a16="http://schemas.microsoft.com/office/drawing/2014/main" val="3559711302"/>
                    </a:ext>
                  </a:extLst>
                </a:gridCol>
                <a:gridCol w="1780310">
                  <a:extLst>
                    <a:ext uri="{9D8B030D-6E8A-4147-A177-3AD203B41FA5}">
                      <a16:colId xmlns:a16="http://schemas.microsoft.com/office/drawing/2014/main" val="654625376"/>
                    </a:ext>
                  </a:extLst>
                </a:gridCol>
              </a:tblGrid>
              <a:tr h="483571">
                <a:tc>
                  <a:txBody>
                    <a:bodyPr/>
                    <a:lstStyle/>
                    <a:p>
                      <a:pPr algn="ctr"/>
                      <a:r>
                        <a:rPr lang="fr-FR" dirty="0"/>
                        <a:t>Taille n  de la matrice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fr-FR" dirty="0"/>
                        <a:t>10</a:t>
                      </a:r>
                    </a:p>
                  </a:txBody>
                  <a:tcPr>
                    <a:lnL w="12700">
                      <a:solidFill>
                        <a:schemeClr val="tx1"/>
                      </a:solidFill>
                    </a:lnL>
                  </a:tcPr>
                </a:tc>
                <a:tc>
                  <a:txBody>
                    <a:bodyPr/>
                    <a:lstStyle/>
                    <a:p>
                      <a:pPr algn="ctr"/>
                      <a:r>
                        <a:rPr lang="fr-FR" dirty="0"/>
                        <a:t>1000</a:t>
                      </a:r>
                    </a:p>
                  </a:txBody>
                  <a:tcPr/>
                </a:tc>
                <a:tc>
                  <a:txBody>
                    <a:bodyPr/>
                    <a:lstStyle/>
                    <a:p>
                      <a:pPr algn="ctr"/>
                      <a:r>
                        <a:rPr lang="fr-FR" dirty="0"/>
                        <a:t>10000</a:t>
                      </a:r>
                    </a:p>
                  </a:txBody>
                  <a:tcPr/>
                </a:tc>
                <a:extLst>
                  <a:ext uri="{0D108BD9-81ED-4DB2-BD59-A6C34878D82A}">
                    <a16:rowId xmlns:a16="http://schemas.microsoft.com/office/drawing/2014/main" val="500987969"/>
                  </a:ext>
                </a:extLst>
              </a:tr>
              <a:tr h="483571">
                <a:tc>
                  <a:txBody>
                    <a:bodyPr/>
                    <a:lstStyle/>
                    <a:p>
                      <a:pPr lvl="0" algn="ctr">
                        <a:lnSpc>
                          <a:spcPct val="100000"/>
                        </a:lnSpc>
                        <a:spcBef>
                          <a:spcPts val="0"/>
                        </a:spcBef>
                        <a:spcAft>
                          <a:spcPts val="0"/>
                        </a:spcAft>
                        <a:buNone/>
                      </a:pPr>
                      <a:r>
                        <a:rPr lang="fr-FR" sz="1400" b="0" i="0" u="none" strike="noStrike" noProof="0" dirty="0">
                          <a:solidFill>
                            <a:srgbClr val="000000"/>
                          </a:solidFill>
                          <a:latin typeface="Arial"/>
                        </a:rPr>
                        <a:t>Temps d'exécution Addition CPU</a:t>
                      </a:r>
                    </a:p>
                  </a:txBody>
                  <a:tcPr>
                    <a:lnT w="12700" cap="flat" cmpd="sng" algn="ctr">
                      <a:solidFill>
                        <a:schemeClr val="tx1"/>
                      </a:solidFill>
                      <a:prstDash val="solid"/>
                      <a:round/>
                      <a:headEnd type="none" w="med" len="med"/>
                      <a:tailEnd type="none" w="med" len="med"/>
                    </a:lnT>
                  </a:tcPr>
                </a:tc>
                <a:tc>
                  <a:txBody>
                    <a:bodyPr/>
                    <a:lstStyle/>
                    <a:p>
                      <a:pPr algn="ctr"/>
                      <a:r>
                        <a:rPr lang="fr-FR" dirty="0"/>
                        <a:t>0ms</a:t>
                      </a:r>
                    </a:p>
                  </a:txBody>
                  <a:tcPr/>
                </a:tc>
                <a:tc>
                  <a:txBody>
                    <a:bodyPr/>
                    <a:lstStyle/>
                    <a:p>
                      <a:pPr algn="ctr"/>
                      <a:r>
                        <a:rPr lang="fr-FR" dirty="0"/>
                        <a:t>2ms</a:t>
                      </a:r>
                    </a:p>
                  </a:txBody>
                  <a:tcPr/>
                </a:tc>
                <a:tc>
                  <a:txBody>
                    <a:bodyPr/>
                    <a:lstStyle/>
                    <a:p>
                      <a:pPr algn="ctr"/>
                      <a:r>
                        <a:rPr lang="fr-FR" dirty="0"/>
                        <a:t>216ms</a:t>
                      </a:r>
                    </a:p>
                  </a:txBody>
                  <a:tcPr/>
                </a:tc>
                <a:extLst>
                  <a:ext uri="{0D108BD9-81ED-4DB2-BD59-A6C34878D82A}">
                    <a16:rowId xmlns:a16="http://schemas.microsoft.com/office/drawing/2014/main" val="3880014476"/>
                  </a:ext>
                </a:extLst>
              </a:tr>
              <a:tr h="483571">
                <a:tc>
                  <a:txBody>
                    <a:bodyPr/>
                    <a:lstStyle/>
                    <a:p>
                      <a:pPr lvl="0" algn="ctr">
                        <a:lnSpc>
                          <a:spcPct val="100000"/>
                        </a:lnSpc>
                        <a:spcBef>
                          <a:spcPts val="0"/>
                        </a:spcBef>
                        <a:spcAft>
                          <a:spcPts val="0"/>
                        </a:spcAft>
                        <a:buNone/>
                      </a:pPr>
                      <a:r>
                        <a:rPr lang="fr-FR" sz="1400" b="0" i="0" u="none" strike="noStrike" noProof="0" dirty="0">
                          <a:solidFill>
                            <a:srgbClr val="000000"/>
                          </a:solidFill>
                          <a:latin typeface="Arial"/>
                        </a:rPr>
                        <a:t>Temps d'exécution Addition GPU</a:t>
                      </a:r>
                    </a:p>
                  </a:txBody>
                  <a:tcPr/>
                </a:tc>
                <a:tc>
                  <a:txBody>
                    <a:bodyPr/>
                    <a:lstStyle/>
                    <a:p>
                      <a:pPr algn="ctr"/>
                      <a:r>
                        <a:rPr lang="fr-FR" dirty="0"/>
                        <a:t>0,330ms</a:t>
                      </a:r>
                    </a:p>
                  </a:txBody>
                  <a:tcPr/>
                </a:tc>
                <a:tc>
                  <a:txBody>
                    <a:bodyPr/>
                    <a:lstStyle/>
                    <a:p>
                      <a:pPr algn="ctr"/>
                      <a:r>
                        <a:rPr lang="fr-FR" dirty="0"/>
                        <a:t>0,296ms</a:t>
                      </a:r>
                    </a:p>
                  </a:txBody>
                  <a:tcPr/>
                </a:tc>
                <a:tc>
                  <a:txBody>
                    <a:bodyPr/>
                    <a:lstStyle/>
                    <a:p>
                      <a:pPr algn="ctr"/>
                      <a:r>
                        <a:rPr lang="fr-FR" dirty="0"/>
                        <a:t>7,445ms</a:t>
                      </a:r>
                    </a:p>
                  </a:txBody>
                  <a:tcPr/>
                </a:tc>
                <a:extLst>
                  <a:ext uri="{0D108BD9-81ED-4DB2-BD59-A6C34878D82A}">
                    <a16:rowId xmlns:a16="http://schemas.microsoft.com/office/drawing/2014/main" val="1454662883"/>
                  </a:ext>
                </a:extLst>
              </a:tr>
              <a:tr h="483571">
                <a:tc>
                  <a:txBody>
                    <a:bodyPr/>
                    <a:lstStyle/>
                    <a:p>
                      <a:pPr lvl="0" algn="ctr">
                        <a:lnSpc>
                          <a:spcPct val="100000"/>
                        </a:lnSpc>
                        <a:spcBef>
                          <a:spcPts val="0"/>
                        </a:spcBef>
                        <a:spcAft>
                          <a:spcPts val="0"/>
                        </a:spcAft>
                        <a:buNone/>
                      </a:pPr>
                      <a:r>
                        <a:rPr lang="fr-FR" sz="1400" b="0" i="0" u="none" strike="noStrike" noProof="0" dirty="0">
                          <a:solidFill>
                            <a:srgbClr val="000000"/>
                          </a:solidFill>
                          <a:latin typeface="Arial"/>
                        </a:rPr>
                        <a:t>Temps d'exécution Multiplication CPU</a:t>
                      </a:r>
                    </a:p>
                  </a:txBody>
                  <a:tcPr/>
                </a:tc>
                <a:tc>
                  <a:txBody>
                    <a:bodyPr/>
                    <a:lstStyle/>
                    <a:p>
                      <a:pPr algn="ctr"/>
                      <a:r>
                        <a:rPr lang="fr-FR" dirty="0"/>
                        <a:t>2ms</a:t>
                      </a:r>
                    </a:p>
                  </a:txBody>
                  <a:tcPr/>
                </a:tc>
                <a:tc>
                  <a:txBody>
                    <a:bodyPr/>
                    <a:lstStyle/>
                    <a:p>
                      <a:pPr algn="ctr"/>
                      <a:r>
                        <a:rPr lang="fr-FR" dirty="0"/>
                        <a:t>2380ms</a:t>
                      </a:r>
                    </a:p>
                  </a:txBody>
                  <a:tcPr/>
                </a:tc>
                <a:tc>
                  <a:txBody>
                    <a:bodyPr/>
                    <a:lstStyle/>
                    <a:p>
                      <a:pPr algn="ctr"/>
                      <a:r>
                        <a:rPr lang="fr-FR" b="0" dirty="0"/>
                        <a:t>Pas de valeur         </a:t>
                      </a:r>
                      <a:r>
                        <a:rPr lang="fr-FR" b="1" dirty="0"/>
                        <a:t>(n trop grand</a:t>
                      </a:r>
                      <a:r>
                        <a:rPr lang="fr-FR" b="0" dirty="0"/>
                        <a:t>)</a:t>
                      </a:r>
                    </a:p>
                  </a:txBody>
                  <a:tcPr/>
                </a:tc>
                <a:extLst>
                  <a:ext uri="{0D108BD9-81ED-4DB2-BD59-A6C34878D82A}">
                    <a16:rowId xmlns:a16="http://schemas.microsoft.com/office/drawing/2014/main" val="2669163396"/>
                  </a:ext>
                </a:extLst>
              </a:tr>
              <a:tr h="483571">
                <a:tc>
                  <a:txBody>
                    <a:bodyPr/>
                    <a:lstStyle/>
                    <a:p>
                      <a:pPr lvl="0" algn="ctr">
                        <a:lnSpc>
                          <a:spcPct val="100000"/>
                        </a:lnSpc>
                        <a:spcBef>
                          <a:spcPts val="0"/>
                        </a:spcBef>
                        <a:spcAft>
                          <a:spcPts val="0"/>
                        </a:spcAft>
                        <a:buNone/>
                      </a:pPr>
                      <a:r>
                        <a:rPr lang="fr-FR" sz="1400" b="0" i="0" u="none" strike="noStrike" noProof="0" dirty="0">
                          <a:solidFill>
                            <a:srgbClr val="000000"/>
                          </a:solidFill>
                          <a:latin typeface="Arial"/>
                        </a:rPr>
                        <a:t>Temps d'exécution Multiplication GPU</a:t>
                      </a:r>
                      <a:endParaRPr lang="fr-FR" dirty="0"/>
                    </a:p>
                  </a:txBody>
                  <a:tcPr/>
                </a:tc>
                <a:tc>
                  <a:txBody>
                    <a:bodyPr/>
                    <a:lstStyle/>
                    <a:p>
                      <a:pPr algn="ctr"/>
                      <a:r>
                        <a:rPr lang="fr-FR" dirty="0"/>
                        <a:t>0.029ms</a:t>
                      </a:r>
                    </a:p>
                  </a:txBody>
                  <a:tcPr/>
                </a:tc>
                <a:tc>
                  <a:txBody>
                    <a:bodyPr/>
                    <a:lstStyle/>
                    <a:p>
                      <a:pPr algn="ctr"/>
                      <a:r>
                        <a:rPr lang="fr-FR" dirty="0"/>
                        <a:t>2,802ms</a:t>
                      </a:r>
                    </a:p>
                  </a:txBody>
                  <a:tcPr/>
                </a:tc>
                <a:tc>
                  <a:txBody>
                    <a:bodyPr/>
                    <a:lstStyle/>
                    <a:p>
                      <a:pPr algn="ctr"/>
                      <a:r>
                        <a:rPr lang="fr-FR" dirty="0"/>
                        <a:t>2789ms</a:t>
                      </a:r>
                    </a:p>
                  </a:txBody>
                  <a:tcPr/>
                </a:tc>
                <a:extLst>
                  <a:ext uri="{0D108BD9-81ED-4DB2-BD59-A6C34878D82A}">
                    <a16:rowId xmlns:a16="http://schemas.microsoft.com/office/drawing/2014/main" val="1939339875"/>
                  </a:ext>
                </a:extLst>
              </a:tr>
            </a:tbl>
          </a:graphicData>
        </a:graphic>
      </p:graphicFrame>
      <p:sp>
        <p:nvSpPr>
          <p:cNvPr id="6" name="ZoneTexte 5">
            <a:extLst>
              <a:ext uri="{FF2B5EF4-FFF2-40B4-BE49-F238E27FC236}">
                <a16:creationId xmlns:a16="http://schemas.microsoft.com/office/drawing/2014/main" id="{669C8872-1F34-DB94-A65E-850B2A892E61}"/>
              </a:ext>
            </a:extLst>
          </p:cNvPr>
          <p:cNvSpPr txBox="1"/>
          <p:nvPr/>
        </p:nvSpPr>
        <p:spPr>
          <a:xfrm>
            <a:off x="1475161" y="824323"/>
            <a:ext cx="9677423"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Nous avons mesuré et comparé les temps d'exécution pour l'addition et la multiplication de matrices sur CPU et GPU en faisant varier la taille n x n des matrices. </a:t>
            </a:r>
          </a:p>
          <a:p>
            <a:r>
              <a:rPr lang="fr-FR" dirty="0"/>
              <a:t>Les résultats obtenus sont présentés dans le tableau suivant : </a:t>
            </a:r>
          </a:p>
        </p:txBody>
      </p:sp>
      <p:sp>
        <p:nvSpPr>
          <p:cNvPr id="11" name="ZoneTexte 10">
            <a:extLst>
              <a:ext uri="{FF2B5EF4-FFF2-40B4-BE49-F238E27FC236}">
                <a16:creationId xmlns:a16="http://schemas.microsoft.com/office/drawing/2014/main" id="{A3FE75A4-6808-6245-3F87-A2BF196797C2}"/>
              </a:ext>
            </a:extLst>
          </p:cNvPr>
          <p:cNvSpPr txBox="1"/>
          <p:nvPr/>
        </p:nvSpPr>
        <p:spPr>
          <a:xfrm>
            <a:off x="1475970" y="4197985"/>
            <a:ext cx="1012256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t>Addition CPU vs GPU :</a:t>
            </a:r>
            <a:endParaRPr lang="fr-FR" dirty="0"/>
          </a:p>
          <a:p>
            <a:pPr marL="285750" lvl="1" indent="-285750">
              <a:buChar char="•"/>
            </a:pPr>
            <a:r>
              <a:rPr lang="fr-FR" dirty="0"/>
              <a:t>Pour des matrices de petite taille (n=10), le GPU est légèrement plus lent que le CPU, probablement à cause des surcoûts liés au transfert des données entre le CPU et le GPU.</a:t>
            </a:r>
          </a:p>
          <a:p>
            <a:pPr marL="285750" lvl="1" indent="-285750">
              <a:buChar char="•"/>
            </a:pPr>
            <a:r>
              <a:rPr lang="fr-FR" dirty="0"/>
              <a:t>À mesure que la taille de la matrice augmente, le GPU devient beaucoup plus rapide que le CPU, avec une différence marquée pour n=1000 et n=10000.</a:t>
            </a:r>
          </a:p>
          <a:p>
            <a:pPr lvl="1"/>
            <a:endParaRPr lang="fr-FR" dirty="0"/>
          </a:p>
          <a:p>
            <a:r>
              <a:rPr lang="fr-FR" b="1" dirty="0"/>
              <a:t>Multiplication CPU vs GPU :</a:t>
            </a:r>
            <a:endParaRPr lang="fr-FR" dirty="0"/>
          </a:p>
          <a:p>
            <a:pPr marL="285750" lvl="1" indent="-285750">
              <a:buChar char="•"/>
            </a:pPr>
            <a:r>
              <a:rPr lang="fr-FR" dirty="0"/>
              <a:t>La multiplication de matrices est une opération bien </a:t>
            </a:r>
            <a:r>
              <a:rPr lang="fr-FR" dirty="0" err="1"/>
              <a:t>parallélisable</a:t>
            </a:r>
            <a:r>
              <a:rPr lang="fr-FR" dirty="0"/>
              <a:t>. Dès n=10, le GPU est beaucoup plus rapide que le CPU.</a:t>
            </a:r>
          </a:p>
          <a:p>
            <a:pPr marL="285750" lvl="1" indent="-285750">
              <a:buChar char="•"/>
            </a:pPr>
            <a:r>
              <a:rPr lang="fr-FR" dirty="0"/>
              <a:t>Pour n=10000, le CPU ne peut pas calculer la multiplication dans un temps raisonnable, alors que le GPU gère l'opération en moins de 3 secondes.</a:t>
            </a:r>
          </a:p>
          <a:p>
            <a:endParaRPr lang="fr-FR" dirty="0"/>
          </a:p>
        </p:txBody>
      </p:sp>
    </p:spTree>
    <p:extLst>
      <p:ext uri="{BB962C8B-B14F-4D97-AF65-F5344CB8AC3E}">
        <p14:creationId xmlns:p14="http://schemas.microsoft.com/office/powerpoint/2010/main" val="283964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5F769C7-4ABF-2046-096C-2343980622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a:t>5</a:t>
            </a:fld>
            <a:endParaRPr lang="it-IT"/>
          </a:p>
        </p:txBody>
      </p:sp>
      <p:sp>
        <p:nvSpPr>
          <p:cNvPr id="3" name="ZoneTexte 2">
            <a:extLst>
              <a:ext uri="{FF2B5EF4-FFF2-40B4-BE49-F238E27FC236}">
                <a16:creationId xmlns:a16="http://schemas.microsoft.com/office/drawing/2014/main" id="{651A84AB-0F76-9C99-A24F-5447578F1A24}"/>
              </a:ext>
            </a:extLst>
          </p:cNvPr>
          <p:cNvSpPr txBox="1"/>
          <p:nvPr/>
        </p:nvSpPr>
        <p:spPr>
          <a:xfrm>
            <a:off x="425101" y="20221"/>
            <a:ext cx="110214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2400" b="1" dirty="0"/>
              <a:t>Conclusion sur la 1ère partie</a:t>
            </a:r>
          </a:p>
        </p:txBody>
      </p:sp>
      <p:sp>
        <p:nvSpPr>
          <p:cNvPr id="4" name="ZoneTexte 3">
            <a:extLst>
              <a:ext uri="{FF2B5EF4-FFF2-40B4-BE49-F238E27FC236}">
                <a16:creationId xmlns:a16="http://schemas.microsoft.com/office/drawing/2014/main" id="{A01F3668-3B50-9014-8FCC-D8DB773A5A36}"/>
              </a:ext>
            </a:extLst>
          </p:cNvPr>
          <p:cNvSpPr txBox="1"/>
          <p:nvPr/>
        </p:nvSpPr>
        <p:spPr>
          <a:xfrm>
            <a:off x="1773419" y="578384"/>
            <a:ext cx="9269339" cy="27699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b="1" dirty="0"/>
          </a:p>
          <a:p>
            <a:pPr marL="285750" indent="-285750">
              <a:buChar char="•"/>
            </a:pPr>
            <a:r>
              <a:rPr lang="fr-FR" sz="1600" dirty="0"/>
              <a:t>Le GPU offre une accélération significative pour les opérations lourdes sur des matrices de grande taille, comme la multiplication.</a:t>
            </a:r>
          </a:p>
          <a:p>
            <a:endParaRPr lang="fr-FR" sz="1600" dirty="0"/>
          </a:p>
          <a:p>
            <a:pPr marL="285750" indent="-285750">
              <a:buChar char="•"/>
            </a:pPr>
            <a:r>
              <a:rPr lang="fr-FR" sz="1600" dirty="0"/>
              <a:t>Les surcoûts initiaux (transfert CPU → GPU et configuration des blocs) sont négligeables pour des matrices de grande taille.</a:t>
            </a:r>
          </a:p>
          <a:p>
            <a:endParaRPr lang="fr-FR" sz="1600" dirty="0"/>
          </a:p>
          <a:p>
            <a:pPr marL="285750" indent="-285750">
              <a:buChar char="•"/>
            </a:pPr>
            <a:r>
              <a:rPr lang="fr-FR" sz="1600" dirty="0"/>
              <a:t>Ces résultats confirment l'intérêt de CUDA pour l'accélération des calculs intensifs, en particulier dans les tâches d'apprentissage automatique ou de traitement d'image où de grandes matrices sont courantes.</a:t>
            </a:r>
          </a:p>
          <a:p>
            <a:pPr algn="l"/>
            <a:endParaRPr lang="fr-FR" sz="1600" dirty="0"/>
          </a:p>
        </p:txBody>
      </p:sp>
    </p:spTree>
    <p:extLst>
      <p:ext uri="{BB962C8B-B14F-4D97-AF65-F5344CB8AC3E}">
        <p14:creationId xmlns:p14="http://schemas.microsoft.com/office/powerpoint/2010/main" val="62464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C2C2BFC-BFDC-4221-8ED0-E09C56A065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a:t>6</a:t>
            </a:fld>
            <a:endParaRPr lang="it-IT"/>
          </a:p>
        </p:txBody>
      </p:sp>
      <p:sp>
        <p:nvSpPr>
          <p:cNvPr id="3" name="ZoneTexte 2">
            <a:extLst>
              <a:ext uri="{FF2B5EF4-FFF2-40B4-BE49-F238E27FC236}">
                <a16:creationId xmlns:a16="http://schemas.microsoft.com/office/drawing/2014/main" id="{28302508-7BCE-A75E-EE27-82F855E3C44E}"/>
              </a:ext>
            </a:extLst>
          </p:cNvPr>
          <p:cNvSpPr txBox="1"/>
          <p:nvPr/>
        </p:nvSpPr>
        <p:spPr>
          <a:xfrm>
            <a:off x="699572" y="174892"/>
            <a:ext cx="1113486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2400" b="1" dirty="0"/>
              <a:t>Implémentation du LeNet-5 sur GPU</a:t>
            </a:r>
            <a:endParaRPr lang="fr-FR" dirty="0"/>
          </a:p>
        </p:txBody>
      </p:sp>
      <p:pic>
        <p:nvPicPr>
          <p:cNvPr id="4" name="Image 3" descr="Une image contenant texte, capture d’écran, Police, diagramme&#10;&#10;Description générée automatiquement">
            <a:extLst>
              <a:ext uri="{FF2B5EF4-FFF2-40B4-BE49-F238E27FC236}">
                <a16:creationId xmlns:a16="http://schemas.microsoft.com/office/drawing/2014/main" id="{FD08B563-31DE-B899-2167-A4317CBC10F9}"/>
              </a:ext>
            </a:extLst>
          </p:cNvPr>
          <p:cNvPicPr>
            <a:picLocks noChangeAspect="1"/>
          </p:cNvPicPr>
          <p:nvPr/>
        </p:nvPicPr>
        <p:blipFill>
          <a:blip r:embed="rId2"/>
          <a:stretch>
            <a:fillRect/>
          </a:stretch>
        </p:blipFill>
        <p:spPr>
          <a:xfrm>
            <a:off x="3081422" y="1674867"/>
            <a:ext cx="6376736" cy="1757002"/>
          </a:xfrm>
          <a:prstGeom prst="rect">
            <a:avLst/>
          </a:prstGeom>
        </p:spPr>
      </p:pic>
      <p:sp>
        <p:nvSpPr>
          <p:cNvPr id="5" name="ZoneTexte 4">
            <a:extLst>
              <a:ext uri="{FF2B5EF4-FFF2-40B4-BE49-F238E27FC236}">
                <a16:creationId xmlns:a16="http://schemas.microsoft.com/office/drawing/2014/main" id="{238A542C-D844-080B-2F13-9F2A3CFE74A8}"/>
              </a:ext>
            </a:extLst>
          </p:cNvPr>
          <p:cNvSpPr txBox="1"/>
          <p:nvPr/>
        </p:nvSpPr>
        <p:spPr>
          <a:xfrm>
            <a:off x="2040420" y="719004"/>
            <a:ext cx="938593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Le pipeline d'implémentation du LeNet-5 sur GPU est organisé pour exploiter la parallélisation des calculs dans les convolutions, les sous-échantillonnages, et les couches </a:t>
            </a:r>
            <a:r>
              <a:rPr lang="fr-FR" dirty="0" err="1"/>
              <a:t>fully</a:t>
            </a:r>
            <a:r>
              <a:rPr lang="fr-FR" dirty="0"/>
              <a:t> </a:t>
            </a:r>
            <a:r>
              <a:rPr lang="fr-FR" dirty="0" err="1"/>
              <a:t>connected</a:t>
            </a:r>
            <a:r>
              <a:rPr lang="fr-FR" dirty="0"/>
              <a:t>, permettant une accélération significative par rapport à une implémentation CPU.</a:t>
            </a:r>
          </a:p>
        </p:txBody>
      </p:sp>
      <p:sp>
        <p:nvSpPr>
          <p:cNvPr id="6" name="ZoneTexte 5">
            <a:extLst>
              <a:ext uri="{FF2B5EF4-FFF2-40B4-BE49-F238E27FC236}">
                <a16:creationId xmlns:a16="http://schemas.microsoft.com/office/drawing/2014/main" id="{B2860B71-FF26-EFCE-69D2-F7EFED996EA4}"/>
              </a:ext>
            </a:extLst>
          </p:cNvPr>
          <p:cNvSpPr txBox="1"/>
          <p:nvPr/>
        </p:nvSpPr>
        <p:spPr>
          <a:xfrm>
            <a:off x="1457443" y="3731055"/>
            <a:ext cx="5071902" cy="22775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1600" b="1" dirty="0"/>
              <a:t>1. Génération des données d'entrée</a:t>
            </a:r>
            <a:endParaRPr lang="fr-FR" sz="1600"/>
          </a:p>
          <a:p>
            <a:r>
              <a:rPr lang="fr-FR" sz="1500" dirty="0"/>
              <a:t>Initialisation des matrices nécessaires :</a:t>
            </a:r>
          </a:p>
          <a:p>
            <a:pPr marL="285750" lvl="1" indent="-285750">
              <a:buChar char="•"/>
            </a:pPr>
            <a:r>
              <a:rPr lang="fr-FR" b="1" dirty="0" err="1">
                <a:latin typeface="Consolas"/>
              </a:rPr>
              <a:t>raw_data</a:t>
            </a:r>
            <a:r>
              <a:rPr lang="fr-FR" dirty="0"/>
              <a:t> (taille : 32×32) : Données d'entrée normalisées entre 0 et 1.</a:t>
            </a:r>
          </a:p>
          <a:p>
            <a:pPr marL="285750" lvl="1" indent="-285750">
              <a:buChar char="•"/>
            </a:pPr>
            <a:r>
              <a:rPr lang="fr-FR" b="1" dirty="0">
                <a:latin typeface="Consolas"/>
              </a:rPr>
              <a:t>C1_data</a:t>
            </a:r>
            <a:r>
              <a:rPr lang="fr-FR" dirty="0"/>
              <a:t> (taille : 6×28×28) : Sortie de la première convolution.</a:t>
            </a:r>
          </a:p>
          <a:p>
            <a:pPr marL="285750" lvl="1" indent="-285750">
              <a:buChar char="•"/>
            </a:pPr>
            <a:r>
              <a:rPr lang="fr-FR" b="1" dirty="0">
                <a:latin typeface="Consolas"/>
              </a:rPr>
              <a:t>S1_data</a:t>
            </a:r>
            <a:r>
              <a:rPr lang="fr-FR" dirty="0"/>
              <a:t> (taille : 6×14×14) : Sortie du sous-échantillonnage.</a:t>
            </a:r>
          </a:p>
          <a:p>
            <a:pPr marL="285750" lvl="1" indent="-285750">
              <a:buChar char="•"/>
            </a:pPr>
            <a:r>
              <a:rPr lang="fr-FR" b="1" dirty="0">
                <a:latin typeface="Consolas"/>
              </a:rPr>
              <a:t>C1_kernel</a:t>
            </a:r>
            <a:r>
              <a:rPr lang="fr-FR" dirty="0"/>
              <a:t> (taille : 6×5×5) : Noyaux de convolution.</a:t>
            </a:r>
          </a:p>
          <a:p>
            <a:pPr algn="l"/>
            <a:endParaRPr lang="fr-FR" dirty="0"/>
          </a:p>
        </p:txBody>
      </p:sp>
      <p:sp>
        <p:nvSpPr>
          <p:cNvPr id="7" name="ZoneTexte 6">
            <a:extLst>
              <a:ext uri="{FF2B5EF4-FFF2-40B4-BE49-F238E27FC236}">
                <a16:creationId xmlns:a16="http://schemas.microsoft.com/office/drawing/2014/main" id="{5B7103DC-2D32-132A-8B1B-E73EEFD23DF4}"/>
              </a:ext>
            </a:extLst>
          </p:cNvPr>
          <p:cNvSpPr txBox="1"/>
          <p:nvPr/>
        </p:nvSpPr>
        <p:spPr>
          <a:xfrm>
            <a:off x="6820834" y="3692189"/>
            <a:ext cx="4974739" cy="25237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1600" b="1" dirty="0"/>
              <a:t>2. Convolution 2D</a:t>
            </a:r>
            <a:endParaRPr lang="fr-FR" sz="1600" dirty="0"/>
          </a:p>
          <a:p>
            <a:r>
              <a:rPr lang="fr-FR" sz="1500" dirty="0"/>
              <a:t>Fonction principale : </a:t>
            </a:r>
            <a:r>
              <a:rPr lang="fr-FR" sz="1500" b="1" dirty="0">
                <a:latin typeface="Consolas"/>
              </a:rPr>
              <a:t>cudaConvolution2D</a:t>
            </a:r>
            <a:r>
              <a:rPr lang="fr-FR" sz="1500" dirty="0"/>
              <a:t>.</a:t>
            </a:r>
          </a:p>
          <a:p>
            <a:r>
              <a:rPr lang="fr-FR" sz="1500" dirty="0"/>
              <a:t>Étapes :</a:t>
            </a:r>
          </a:p>
          <a:p>
            <a:pPr marL="285750" lvl="1" indent="-285750">
              <a:buChar char="•"/>
            </a:pPr>
            <a:r>
              <a:rPr lang="fr-FR" dirty="0"/>
              <a:t>Parcours de chaque noyau (canal par canal).</a:t>
            </a:r>
          </a:p>
          <a:p>
            <a:pPr marL="285750" lvl="1" indent="-285750">
              <a:buChar char="•"/>
            </a:pPr>
            <a:r>
              <a:rPr lang="fr-FR" dirty="0"/>
              <a:t>Calcul de la somme pondérée des pixels sur la région locale.</a:t>
            </a:r>
          </a:p>
          <a:p>
            <a:pPr marL="285750" lvl="1" indent="-285750">
              <a:buChar char="•"/>
            </a:pPr>
            <a:r>
              <a:rPr lang="fr-FR" dirty="0"/>
              <a:t>Application de l'activation </a:t>
            </a:r>
            <a:r>
              <a:rPr lang="fr-FR" b="1" dirty="0" err="1">
                <a:latin typeface="Consolas"/>
              </a:rPr>
              <a:t>tanh</a:t>
            </a:r>
            <a:r>
              <a:rPr lang="fr-FR" dirty="0"/>
              <a:t> pour introduire la non-linéarité.</a:t>
            </a:r>
          </a:p>
          <a:p>
            <a:pPr marL="285750" indent="-285750">
              <a:buChar char="•"/>
            </a:pPr>
            <a:r>
              <a:rPr lang="fr-FR" dirty="0"/>
              <a:t>Comparaison des sorties :</a:t>
            </a:r>
          </a:p>
          <a:p>
            <a:pPr marL="285750" lvl="1" indent="-285750">
              <a:buChar char="•"/>
            </a:pPr>
            <a:r>
              <a:rPr lang="fr-FR" dirty="0"/>
              <a:t>Résultats conformes aux attentes après normalisation.</a:t>
            </a:r>
          </a:p>
          <a:p>
            <a:pPr algn="l"/>
            <a:endParaRPr lang="fr-FR" dirty="0"/>
          </a:p>
        </p:txBody>
      </p:sp>
    </p:spTree>
    <p:extLst>
      <p:ext uri="{BB962C8B-B14F-4D97-AF65-F5344CB8AC3E}">
        <p14:creationId xmlns:p14="http://schemas.microsoft.com/office/powerpoint/2010/main" val="805247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C2C2BFC-BFDC-4221-8ED0-E09C56A065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a:t>7</a:t>
            </a:fld>
            <a:endParaRPr lang="it-IT"/>
          </a:p>
        </p:txBody>
      </p:sp>
      <p:sp>
        <p:nvSpPr>
          <p:cNvPr id="3" name="ZoneTexte 2">
            <a:extLst>
              <a:ext uri="{FF2B5EF4-FFF2-40B4-BE49-F238E27FC236}">
                <a16:creationId xmlns:a16="http://schemas.microsoft.com/office/drawing/2014/main" id="{28302508-7BCE-A75E-EE27-82F855E3C44E}"/>
              </a:ext>
            </a:extLst>
          </p:cNvPr>
          <p:cNvSpPr txBox="1"/>
          <p:nvPr/>
        </p:nvSpPr>
        <p:spPr>
          <a:xfrm>
            <a:off x="699572" y="174892"/>
            <a:ext cx="1113486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2400" b="1" dirty="0"/>
              <a:t>Implémentation du LeNet-5 sur GPU</a:t>
            </a:r>
            <a:endParaRPr lang="fr-FR" dirty="0"/>
          </a:p>
        </p:txBody>
      </p:sp>
      <p:pic>
        <p:nvPicPr>
          <p:cNvPr id="4" name="Image 3" descr="Une image contenant texte, capture d’écran, Police, diagramme&#10;&#10;Description générée automatiquement">
            <a:extLst>
              <a:ext uri="{FF2B5EF4-FFF2-40B4-BE49-F238E27FC236}">
                <a16:creationId xmlns:a16="http://schemas.microsoft.com/office/drawing/2014/main" id="{FD08B563-31DE-B899-2167-A4317CBC10F9}"/>
              </a:ext>
            </a:extLst>
          </p:cNvPr>
          <p:cNvPicPr>
            <a:picLocks noChangeAspect="1"/>
          </p:cNvPicPr>
          <p:nvPr/>
        </p:nvPicPr>
        <p:blipFill>
          <a:blip r:embed="rId2"/>
          <a:stretch>
            <a:fillRect/>
          </a:stretch>
        </p:blipFill>
        <p:spPr>
          <a:xfrm>
            <a:off x="3067045" y="826603"/>
            <a:ext cx="6376736" cy="1757002"/>
          </a:xfrm>
          <a:prstGeom prst="rect">
            <a:avLst/>
          </a:prstGeom>
        </p:spPr>
      </p:pic>
      <p:sp>
        <p:nvSpPr>
          <p:cNvPr id="6" name="ZoneTexte 5">
            <a:extLst>
              <a:ext uri="{FF2B5EF4-FFF2-40B4-BE49-F238E27FC236}">
                <a16:creationId xmlns:a16="http://schemas.microsoft.com/office/drawing/2014/main" id="{99E24DE3-8A82-5427-721C-AFBDA37C2396}"/>
              </a:ext>
            </a:extLst>
          </p:cNvPr>
          <p:cNvSpPr txBox="1"/>
          <p:nvPr/>
        </p:nvSpPr>
        <p:spPr>
          <a:xfrm>
            <a:off x="1476876" y="2895454"/>
            <a:ext cx="5285660" cy="14157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1600" b="1" dirty="0"/>
              <a:t>3. Sous-échantillonnage</a:t>
            </a:r>
            <a:endParaRPr lang="fr-FR" sz="1600" dirty="0"/>
          </a:p>
          <a:p>
            <a:pPr marL="285750" indent="-285750">
              <a:buChar char="•"/>
            </a:pPr>
            <a:r>
              <a:rPr lang="fr-FR" dirty="0"/>
              <a:t>Méthode : Moyennage des pixels dans une région 2×2.</a:t>
            </a:r>
          </a:p>
          <a:p>
            <a:pPr marL="285750" indent="-285750">
              <a:buChar char="•"/>
            </a:pPr>
            <a:r>
              <a:rPr lang="fr-FR" dirty="0"/>
              <a:t>Fonction utilisée : </a:t>
            </a:r>
            <a:r>
              <a:rPr lang="fr-FR" b="1" dirty="0">
                <a:latin typeface="Consolas"/>
              </a:rPr>
              <a:t>subsampling2D</a:t>
            </a:r>
            <a:r>
              <a:rPr lang="fr-FR" dirty="0"/>
              <a:t>.</a:t>
            </a:r>
          </a:p>
          <a:p>
            <a:pPr marL="285750" indent="-285750">
              <a:buChar char="•"/>
            </a:pPr>
            <a:r>
              <a:rPr lang="fr-FR" dirty="0"/>
              <a:t>Objectif : Réduction des dimensions pour passer de 6×28×28 à 6×14×14.</a:t>
            </a:r>
          </a:p>
          <a:p>
            <a:pPr algn="l"/>
            <a:endParaRPr lang="fr-FR" dirty="0"/>
          </a:p>
        </p:txBody>
      </p:sp>
      <p:sp>
        <p:nvSpPr>
          <p:cNvPr id="7" name="ZoneTexte 6">
            <a:extLst>
              <a:ext uri="{FF2B5EF4-FFF2-40B4-BE49-F238E27FC236}">
                <a16:creationId xmlns:a16="http://schemas.microsoft.com/office/drawing/2014/main" id="{B7EC62B9-AB76-6FBB-4D8F-4C25A896E12F}"/>
              </a:ext>
            </a:extLst>
          </p:cNvPr>
          <p:cNvSpPr txBox="1"/>
          <p:nvPr/>
        </p:nvSpPr>
        <p:spPr>
          <a:xfrm>
            <a:off x="6995727" y="2837156"/>
            <a:ext cx="5013604"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1600" b="1" dirty="0"/>
              <a:t>4. Couches </a:t>
            </a:r>
            <a:r>
              <a:rPr lang="fr-FR" sz="1600" b="1" dirty="0" err="1"/>
              <a:t>Fully</a:t>
            </a:r>
            <a:r>
              <a:rPr lang="fr-FR" sz="1600" b="1" dirty="0"/>
              <a:t> </a:t>
            </a:r>
            <a:r>
              <a:rPr lang="fr-FR" sz="1600" b="1" dirty="0" err="1"/>
              <a:t>Connected</a:t>
            </a:r>
            <a:endParaRPr lang="fr-FR" sz="1600" dirty="0" err="1"/>
          </a:p>
          <a:p>
            <a:r>
              <a:rPr lang="fr-FR" sz="1500" dirty="0"/>
              <a:t>Fonctions :</a:t>
            </a:r>
          </a:p>
          <a:p>
            <a:pPr marL="285750" lvl="1" indent="-285750">
              <a:buChar char="•"/>
            </a:pPr>
            <a:r>
              <a:rPr lang="fr-FR" b="1" dirty="0">
                <a:latin typeface="Consolas"/>
              </a:rPr>
              <a:t>fullyConnected120</a:t>
            </a:r>
            <a:r>
              <a:rPr lang="fr-FR" dirty="0"/>
              <a:t> : C5 (120 neurones).</a:t>
            </a:r>
          </a:p>
          <a:p>
            <a:pPr marL="285750" lvl="1" indent="-285750">
              <a:buChar char="•"/>
            </a:pPr>
            <a:r>
              <a:rPr lang="fr-FR" b="1" dirty="0">
                <a:latin typeface="Consolas"/>
              </a:rPr>
              <a:t>fullyConnected84</a:t>
            </a:r>
            <a:r>
              <a:rPr lang="fr-FR" dirty="0"/>
              <a:t> : F6 (84 neurones).</a:t>
            </a:r>
          </a:p>
          <a:p>
            <a:r>
              <a:rPr lang="fr-FR" sz="1500" dirty="0"/>
              <a:t>Étapes :</a:t>
            </a:r>
          </a:p>
          <a:p>
            <a:pPr marL="285750" lvl="1" indent="-285750">
              <a:buChar char="•"/>
            </a:pPr>
            <a:r>
              <a:rPr lang="fr-FR" dirty="0"/>
              <a:t>Calcul du produit scalaire entre l'entrée et les poids.</a:t>
            </a:r>
          </a:p>
          <a:p>
            <a:pPr marL="285750" lvl="1" indent="-285750">
              <a:buChar char="•"/>
            </a:pPr>
            <a:r>
              <a:rPr lang="fr-FR" dirty="0"/>
              <a:t>Ajout des biais.</a:t>
            </a:r>
          </a:p>
          <a:p>
            <a:pPr marL="285750" lvl="1" indent="-285750">
              <a:buChar char="•"/>
            </a:pPr>
            <a:r>
              <a:rPr lang="fr-FR" dirty="0"/>
              <a:t>Application de l'activation </a:t>
            </a:r>
            <a:r>
              <a:rPr lang="fr-FR" b="1" dirty="0" err="1">
                <a:latin typeface="Consolas"/>
              </a:rPr>
              <a:t>tanh</a:t>
            </a:r>
            <a:r>
              <a:rPr lang="fr-FR" dirty="0"/>
              <a:t> pour chaque neurone.</a:t>
            </a:r>
          </a:p>
          <a:p>
            <a:pPr algn="l"/>
            <a:endParaRPr lang="fr-FR" dirty="0"/>
          </a:p>
        </p:txBody>
      </p:sp>
      <p:sp>
        <p:nvSpPr>
          <p:cNvPr id="8" name="ZoneTexte 7">
            <a:extLst>
              <a:ext uri="{FF2B5EF4-FFF2-40B4-BE49-F238E27FC236}">
                <a16:creationId xmlns:a16="http://schemas.microsoft.com/office/drawing/2014/main" id="{32998186-D7C9-451D-ECE4-49731DFFCADA}"/>
              </a:ext>
            </a:extLst>
          </p:cNvPr>
          <p:cNvSpPr txBox="1"/>
          <p:nvPr/>
        </p:nvSpPr>
        <p:spPr>
          <a:xfrm>
            <a:off x="1632336" y="4741548"/>
            <a:ext cx="5324525"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1600" b="1" dirty="0"/>
              <a:t>5. </a:t>
            </a:r>
            <a:r>
              <a:rPr lang="fr-FR" sz="1600" b="1" dirty="0" err="1"/>
              <a:t>Softmax</a:t>
            </a:r>
            <a:endParaRPr lang="fr-FR" sz="1600" dirty="0" err="1"/>
          </a:p>
          <a:p>
            <a:r>
              <a:rPr lang="fr-FR" sz="1500" dirty="0"/>
              <a:t>Objectif : Transformer les scores en probabilités.</a:t>
            </a:r>
          </a:p>
          <a:p>
            <a:r>
              <a:rPr lang="fr-FR" sz="1500" dirty="0"/>
              <a:t>Implémentation CUDA :</a:t>
            </a:r>
          </a:p>
          <a:p>
            <a:pPr marL="285750" lvl="1" indent="-285750">
              <a:buChar char="•"/>
            </a:pPr>
            <a:r>
              <a:rPr lang="fr-FR" dirty="0"/>
              <a:t>Utilisation de </a:t>
            </a:r>
            <a:r>
              <a:rPr lang="fr-FR" b="1" dirty="0" err="1">
                <a:latin typeface="Consolas"/>
              </a:rPr>
              <a:t>exp</a:t>
            </a:r>
            <a:r>
              <a:rPr lang="fr-FR" dirty="0"/>
              <a:t> pour normaliser les valeurs.</a:t>
            </a:r>
          </a:p>
          <a:p>
            <a:pPr marL="285750" lvl="1" indent="-285750">
              <a:buChar char="•"/>
            </a:pPr>
            <a:r>
              <a:rPr lang="fr-FR" dirty="0"/>
              <a:t>Division par la somme totale pour obtenir des probabilités.</a:t>
            </a:r>
          </a:p>
          <a:p>
            <a:pPr marL="285750" indent="-285750">
              <a:buChar char="•"/>
            </a:pPr>
            <a:r>
              <a:rPr lang="fr-FR" dirty="0"/>
              <a:t>Sortie : Classe prédite avec la probabilité maximale.</a:t>
            </a:r>
          </a:p>
          <a:p>
            <a:pPr algn="l"/>
            <a:endParaRPr lang="fr-FR" dirty="0"/>
          </a:p>
        </p:txBody>
      </p:sp>
    </p:spTree>
    <p:extLst>
      <p:ext uri="{BB962C8B-B14F-4D97-AF65-F5344CB8AC3E}">
        <p14:creationId xmlns:p14="http://schemas.microsoft.com/office/powerpoint/2010/main" val="3017092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20511D5-A312-4976-96C9-4621DF2BF6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a:t>8</a:t>
            </a:fld>
            <a:endParaRPr lang="it-IT"/>
          </a:p>
        </p:txBody>
      </p:sp>
      <p:sp>
        <p:nvSpPr>
          <p:cNvPr id="4" name="ZoneTexte 3">
            <a:extLst>
              <a:ext uri="{FF2B5EF4-FFF2-40B4-BE49-F238E27FC236}">
                <a16:creationId xmlns:a16="http://schemas.microsoft.com/office/drawing/2014/main" id="{CFA0C4EF-79A8-E2BB-6E48-C551A7E7F610}"/>
              </a:ext>
            </a:extLst>
          </p:cNvPr>
          <p:cNvSpPr txBox="1"/>
          <p:nvPr/>
        </p:nvSpPr>
        <p:spPr>
          <a:xfrm>
            <a:off x="1303842" y="149333"/>
            <a:ext cx="10104939" cy="43396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800" b="1" dirty="0"/>
              <a:t>1 - Exportation des Poids et Biais depuis Python</a:t>
            </a:r>
          </a:p>
          <a:p>
            <a:r>
              <a:rPr lang="fr-FR" sz="1600" b="1" dirty="0"/>
              <a:t>  Objectif</a:t>
            </a:r>
            <a:r>
              <a:rPr lang="fr-FR" sz="1600" dirty="0"/>
              <a:t> : Préparer les poids et biais pour leur utilisation dans l'implémentation CUDA.</a:t>
            </a:r>
            <a:endParaRPr lang="fr-FR" sz="1600"/>
          </a:p>
          <a:p>
            <a:r>
              <a:rPr lang="fr-FR" sz="1600" b="1" dirty="0"/>
              <a:t> </a:t>
            </a:r>
            <a:r>
              <a:rPr lang="fr-FR" sz="1600" b="1"/>
              <a:t> </a:t>
            </a:r>
            <a:r>
              <a:rPr lang="fr-FR" sz="1600" b="1" dirty="0"/>
              <a:t>Étapes :</a:t>
            </a:r>
            <a:endParaRPr lang="fr-FR" sz="1600"/>
          </a:p>
          <a:p>
            <a:pPr marL="1200150" lvl="2" indent="-285750">
              <a:buChar char="•"/>
            </a:pPr>
            <a:r>
              <a:rPr lang="fr-FR" sz="1600" dirty="0"/>
              <a:t>Exportation des poids et biais depuis le modèle </a:t>
            </a:r>
            <a:r>
              <a:rPr lang="fr-FR" sz="1600" err="1"/>
              <a:t>Keras</a:t>
            </a:r>
            <a:r>
              <a:rPr lang="fr-FR" sz="1600" dirty="0"/>
              <a:t> après entraînement.</a:t>
            </a:r>
            <a:endParaRPr lang="fr-FR" sz="1600"/>
          </a:p>
          <a:p>
            <a:pPr marL="1200150" lvl="2" indent="-285750">
              <a:buChar char="•"/>
            </a:pPr>
            <a:r>
              <a:rPr lang="fr-FR" sz="1600" dirty="0"/>
              <a:t>Stockage des données dans des fichiers binaires pour un chargement rapide.</a:t>
            </a:r>
            <a:endParaRPr lang="fr-FR" sz="1600"/>
          </a:p>
          <a:p>
            <a:pPr lvl="1"/>
            <a:r>
              <a:rPr lang="fr-FR" sz="1600" b="1"/>
              <a:t>  Couches concernées : 0, 2, 5, 6, 7.</a:t>
            </a:r>
            <a:endParaRPr lang="fr-FR" sz="1600"/>
          </a:p>
          <a:p>
            <a:pPr marL="1200150" lvl="4" indent="-285750">
              <a:buFont typeface="Arial"/>
              <a:buChar char="•"/>
            </a:pPr>
            <a:r>
              <a:rPr lang="fr-FR" sz="1600" dirty="0"/>
              <a:t>Ces couches (Conv2D, Dense) nécessitent des </a:t>
            </a:r>
            <a:r>
              <a:rPr lang="fr-FR" sz="1600" b="1" dirty="0"/>
              <a:t>poids</a:t>
            </a:r>
            <a:r>
              <a:rPr lang="fr-FR" sz="1600" dirty="0"/>
              <a:t> (matrices de calcul) et des </a:t>
            </a:r>
            <a:r>
              <a:rPr lang="fr-FR" sz="1600" b="1" dirty="0"/>
              <a:t>biais</a:t>
            </a:r>
            <a:r>
              <a:rPr lang="fr-FR" sz="1600" dirty="0"/>
              <a:t>.</a:t>
            </a:r>
            <a:endParaRPr lang="fr-FR" sz="1600"/>
          </a:p>
          <a:p>
            <a:pPr marL="1200150" lvl="4" indent="-285750">
              <a:buChar char="•"/>
            </a:pPr>
            <a:r>
              <a:rPr lang="fr-FR" sz="1600" dirty="0"/>
              <a:t>Les autres couches (</a:t>
            </a:r>
            <a:r>
              <a:rPr lang="fr-FR" sz="1600" err="1"/>
              <a:t>AveragePooling</a:t>
            </a:r>
            <a:r>
              <a:rPr lang="fr-FR" sz="1600" dirty="0"/>
              <a:t>, </a:t>
            </a:r>
            <a:r>
              <a:rPr lang="fr-FR" sz="1600" err="1"/>
              <a:t>Flatten</a:t>
            </a:r>
            <a:r>
              <a:rPr lang="fr-FR" sz="1600" dirty="0"/>
              <a:t>) n'en ont pas besoin car elles réalisent des opérations sans paramètres appris.</a:t>
            </a:r>
          </a:p>
          <a:p>
            <a:pPr lvl="2"/>
            <a:r>
              <a:rPr lang="fr-FR" sz="1800" b="1" dirty="0"/>
              <a:t>2. Importation des Poids et Biais dans CUDA</a:t>
            </a:r>
          </a:p>
          <a:p>
            <a:pPr lvl="2"/>
            <a:r>
              <a:rPr lang="fr-FR" sz="1600" b="1"/>
              <a:t> </a:t>
            </a:r>
            <a:r>
              <a:rPr lang="fr-FR" sz="1600" b="1" dirty="0"/>
              <a:t>Objectif</a:t>
            </a:r>
            <a:r>
              <a:rPr lang="fr-FR" sz="1600" dirty="0"/>
              <a:t> : Charger les fichiers binaires dans la mémoire GPU.</a:t>
            </a:r>
          </a:p>
          <a:p>
            <a:pPr lvl="2"/>
            <a:r>
              <a:rPr lang="fr-FR" sz="1600" b="1" dirty="0"/>
              <a:t> Étapes :</a:t>
            </a:r>
            <a:endParaRPr lang="fr-FR" sz="1600" dirty="0"/>
          </a:p>
          <a:p>
            <a:r>
              <a:rPr lang="fr-FR" sz="1600" b="1" dirty="0"/>
              <a:t>  Lecture depuis les fichiers binaires :</a:t>
            </a:r>
            <a:endParaRPr lang="fr-FR" sz="1600" dirty="0"/>
          </a:p>
          <a:p>
            <a:pPr marL="1200150" lvl="3" indent="-285750">
              <a:buChar char="•"/>
            </a:pPr>
            <a:r>
              <a:rPr lang="fr-FR" sz="1600" dirty="0"/>
              <a:t>Utilisation de la fonction </a:t>
            </a:r>
            <a:r>
              <a:rPr lang="fr-FR" sz="1600" b="1" err="1">
                <a:latin typeface="Consolas"/>
              </a:rPr>
              <a:t>loadWeights</a:t>
            </a:r>
            <a:r>
              <a:rPr lang="fr-FR" sz="1600" dirty="0"/>
              <a:t> pour charger les fichiers dans la mémoire hôte.</a:t>
            </a:r>
          </a:p>
          <a:p>
            <a:pPr lvl="1"/>
            <a:r>
              <a:rPr lang="fr-FR" sz="1600" b="1" dirty="0"/>
              <a:t>  Transfert vers la mémoire GPU :</a:t>
            </a:r>
            <a:endParaRPr lang="fr-FR" dirty="0"/>
          </a:p>
          <a:p>
            <a:pPr marL="1200150" lvl="2" indent="-285750">
              <a:buFont typeface="Arial"/>
              <a:buChar char="•"/>
            </a:pPr>
            <a:r>
              <a:rPr lang="fr-FR" sz="1600" dirty="0"/>
              <a:t>Les poids et biais chargés sont transférés du CPU au GPU.</a:t>
            </a:r>
            <a:endParaRPr lang="fr-FR" dirty="0"/>
          </a:p>
          <a:p>
            <a:endParaRPr lang="fr-FR" sz="1600" b="1" dirty="0"/>
          </a:p>
        </p:txBody>
      </p:sp>
      <p:pic>
        <p:nvPicPr>
          <p:cNvPr id="5" name="Image 4" descr="Une image contenant texte, capture d’écran, logiciel&#10;&#10;Description générée automatiquement">
            <a:extLst>
              <a:ext uri="{FF2B5EF4-FFF2-40B4-BE49-F238E27FC236}">
                <a16:creationId xmlns:a16="http://schemas.microsoft.com/office/drawing/2014/main" id="{D4ED13C2-003C-27B0-C8A6-DB4BCFE1ACAF}"/>
              </a:ext>
            </a:extLst>
          </p:cNvPr>
          <p:cNvPicPr>
            <a:picLocks noChangeAspect="1"/>
          </p:cNvPicPr>
          <p:nvPr/>
        </p:nvPicPr>
        <p:blipFill>
          <a:blip r:embed="rId2"/>
          <a:stretch>
            <a:fillRect/>
          </a:stretch>
        </p:blipFill>
        <p:spPr>
          <a:xfrm>
            <a:off x="2546111" y="4493631"/>
            <a:ext cx="2791700" cy="2091503"/>
          </a:xfrm>
          <a:prstGeom prst="rect">
            <a:avLst/>
          </a:prstGeom>
        </p:spPr>
      </p:pic>
      <p:sp>
        <p:nvSpPr>
          <p:cNvPr id="6" name="ZoneTexte 5">
            <a:extLst>
              <a:ext uri="{FF2B5EF4-FFF2-40B4-BE49-F238E27FC236}">
                <a16:creationId xmlns:a16="http://schemas.microsoft.com/office/drawing/2014/main" id="{ADD2C805-5A46-9AD9-2441-0DC48ED1C743}"/>
              </a:ext>
            </a:extLst>
          </p:cNvPr>
          <p:cNvSpPr txBox="1"/>
          <p:nvPr/>
        </p:nvSpPr>
        <p:spPr>
          <a:xfrm>
            <a:off x="5907502" y="4935874"/>
            <a:ext cx="522736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dirty="0"/>
              <a:t>La gestion des poids et biais est essentielle pour reproduire les résultats du modèle entraîné avec précision dans CUDA.</a:t>
            </a:r>
          </a:p>
        </p:txBody>
      </p:sp>
    </p:spTree>
    <p:extLst>
      <p:ext uri="{BB962C8B-B14F-4D97-AF65-F5344CB8AC3E}">
        <p14:creationId xmlns:p14="http://schemas.microsoft.com/office/powerpoint/2010/main" val="3002629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3954CBD-7096-0057-532E-4A800449E9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a:t>9</a:t>
            </a:fld>
            <a:endParaRPr lang="it-IT"/>
          </a:p>
        </p:txBody>
      </p:sp>
      <p:sp>
        <p:nvSpPr>
          <p:cNvPr id="3" name="ZoneTexte 2">
            <a:extLst>
              <a:ext uri="{FF2B5EF4-FFF2-40B4-BE49-F238E27FC236}">
                <a16:creationId xmlns:a16="http://schemas.microsoft.com/office/drawing/2014/main" id="{FCE96265-9366-2A9A-3D29-45C4B08E7F7E}"/>
              </a:ext>
            </a:extLst>
          </p:cNvPr>
          <p:cNvSpPr txBox="1"/>
          <p:nvPr/>
        </p:nvSpPr>
        <p:spPr>
          <a:xfrm>
            <a:off x="294409" y="225136"/>
            <a:ext cx="1165513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2000" b="1" dirty="0"/>
              <a:t>Importation et Affichage des Données MNIST</a:t>
            </a:r>
            <a:endParaRPr lang="fr-FR"/>
          </a:p>
        </p:txBody>
      </p:sp>
      <p:sp>
        <p:nvSpPr>
          <p:cNvPr id="4" name="ZoneTexte 3">
            <a:extLst>
              <a:ext uri="{FF2B5EF4-FFF2-40B4-BE49-F238E27FC236}">
                <a16:creationId xmlns:a16="http://schemas.microsoft.com/office/drawing/2014/main" id="{EC10CEE8-8912-001B-FBAE-93B654006487}"/>
              </a:ext>
            </a:extLst>
          </p:cNvPr>
          <p:cNvSpPr txBox="1"/>
          <p:nvPr/>
        </p:nvSpPr>
        <p:spPr>
          <a:xfrm>
            <a:off x="1905000" y="969818"/>
            <a:ext cx="997527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dirty="0"/>
              <a:t>Ces 2 étapes permettent de valider la gestion correcte des données brutes, de vérifier leur intégrité visuelle, et d'assurer leur compatibilité avec CUDA, garantissant ainsi une base fiable pour le traitement dans le réseau de neurones.</a:t>
            </a:r>
            <a:br>
              <a:rPr lang="fr-FR" sz="1600" dirty="0"/>
            </a:br>
            <a:r>
              <a:rPr lang="fr-FR" sz="1600" dirty="0"/>
              <a:t>Voici un exemple d'image MNIST affichée en console :</a:t>
            </a:r>
          </a:p>
          <a:p>
            <a:endParaRPr lang="fr-FR" sz="1600" dirty="0"/>
          </a:p>
        </p:txBody>
      </p:sp>
      <p:pic>
        <p:nvPicPr>
          <p:cNvPr id="5" name="Image 4" descr="Une image contenant texte, capture d’écran, conception&#10;&#10;Description générée automatiquement">
            <a:extLst>
              <a:ext uri="{FF2B5EF4-FFF2-40B4-BE49-F238E27FC236}">
                <a16:creationId xmlns:a16="http://schemas.microsoft.com/office/drawing/2014/main" id="{69932D7E-37B5-C148-D4FD-7666A0B53161}"/>
              </a:ext>
            </a:extLst>
          </p:cNvPr>
          <p:cNvPicPr>
            <a:picLocks noChangeAspect="1"/>
          </p:cNvPicPr>
          <p:nvPr/>
        </p:nvPicPr>
        <p:blipFill>
          <a:blip r:embed="rId2"/>
          <a:stretch>
            <a:fillRect/>
          </a:stretch>
        </p:blipFill>
        <p:spPr>
          <a:xfrm>
            <a:off x="3048000" y="2302216"/>
            <a:ext cx="7162799" cy="4026947"/>
          </a:xfrm>
          <a:prstGeom prst="rect">
            <a:avLst/>
          </a:prstGeom>
        </p:spPr>
      </p:pic>
    </p:spTree>
    <p:extLst>
      <p:ext uri="{BB962C8B-B14F-4D97-AF65-F5344CB8AC3E}">
        <p14:creationId xmlns:p14="http://schemas.microsoft.com/office/powerpoint/2010/main" val="3183481862"/>
      </p:ext>
    </p:extLst>
  </p:cSld>
  <p:clrMapOvr>
    <a:masterClrMapping/>
  </p:clrMapOvr>
</p:sld>
</file>

<file path=ppt/theme/theme1.xml><?xml version="1.0" encoding="utf-8"?>
<a:theme xmlns:a="http://schemas.openxmlformats.org/drawingml/2006/main" name="1_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1053</Words>
  <Application>Microsoft Office PowerPoint</Application>
  <PresentationFormat>Grand écran</PresentationFormat>
  <Paragraphs>78</Paragraphs>
  <Slides>11</Slides>
  <Notes>4</Notes>
  <HiddenSlides>0</HiddenSlides>
  <MMClips>0</MMClips>
  <ScaleCrop>false</ScaleCrop>
  <HeadingPairs>
    <vt:vector size="4" baseType="variant">
      <vt:variant>
        <vt:lpstr>Thème</vt:lpstr>
      </vt:variant>
      <vt:variant>
        <vt:i4>2</vt:i4>
      </vt:variant>
      <vt:variant>
        <vt:lpstr>Titres des diapositives</vt:lpstr>
      </vt:variant>
      <vt:variant>
        <vt:i4>11</vt:i4>
      </vt:variant>
    </vt:vector>
  </HeadingPairs>
  <TitlesOfParts>
    <vt:vector size="13" baseType="lpstr">
      <vt:lpstr>1_Thème Office</vt:lpstr>
      <vt:lpstr>2_Thème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idir</dc:creator>
  <cp:lastModifiedBy>adam.aitdjoudi@gmail.com</cp:lastModifiedBy>
  <cp:revision>1143</cp:revision>
  <dcterms:modified xsi:type="dcterms:W3CDTF">2025-01-12T00:38:59Z</dcterms:modified>
</cp:coreProperties>
</file>