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ono Medium"/>
      <p:regular r:id="rId24"/>
      <p:bold r:id="rId25"/>
      <p:italic r:id="rId26"/>
      <p:boldItalic r:id="rId27"/>
    </p:embeddedFont>
    <p:embeddedFont>
      <p:font typeface="Roboto Mono SemiBold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Roboto Medium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font" Target="fonts/RobotoMonoMedium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Medium-italic.fntdata"/><Relationship Id="rId25" Type="http://schemas.openxmlformats.org/officeDocument/2006/relationships/font" Target="fonts/RobotoMonoMedium-bold.fntdata"/><Relationship Id="rId28" Type="http://schemas.openxmlformats.org/officeDocument/2006/relationships/font" Target="fonts/RobotoMonoSemiBold-regular.fntdata"/><Relationship Id="rId27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SemiBold-boldItalic.fntdata"/><Relationship Id="rId30" Type="http://schemas.openxmlformats.org/officeDocument/2006/relationships/font" Target="fonts/RobotoMonoSemiBold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RobotoMedium-bold.fntdata"/><Relationship Id="rId14" Type="http://schemas.openxmlformats.org/officeDocument/2006/relationships/slide" Target="slides/slide9.xml"/><Relationship Id="rId36" Type="http://schemas.openxmlformats.org/officeDocument/2006/relationships/font" Target="fonts/RobotoMedium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95efbc6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95efbc6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95efbc6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95efbc6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9766a4a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9766a4a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9766a4ac5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9766a4ac5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945f838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945f838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87e82bb0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87e82bb0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95efbc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495efbc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87e82bb0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87e82bb0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87e82bb0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487e82bb0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87e82bb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87e82bb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87e82bb0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87e82bb0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9234253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9234253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87e82bb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87e82bb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92342537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92342537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87e82bb0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87e82bb0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92342537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92342537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9490f2b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9490f2b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HqMilcXy7FbhPCTxS0eadxN8InnYJi0H/view" TargetMode="External"/><Relationship Id="rId4" Type="http://schemas.openxmlformats.org/officeDocument/2006/relationships/image" Target="../media/image6.jpg"/><Relationship Id="rId5" Type="http://schemas.openxmlformats.org/officeDocument/2006/relationships/hyperlink" Target="http://drive.google.com/file/d/1oEpQe1KU1jNClDXNM5unRiDKt9to03k7/view" TargetMode="External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s://github.com/dwyl/english-words/tree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100013" rotWithShape="0" algn="bl" dir="4500000" dist="47625">
              <a:srgbClr val="000000">
                <a:alpha val="23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Solving Wordle with CSP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A constraint programming with LLM approach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238025" y="13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Roboto Mono Medium"/>
                <a:ea typeface="Roboto Mono Medium"/>
                <a:cs typeface="Roboto Mono Medium"/>
                <a:sym typeface="Roboto Mono Medium"/>
              </a:rPr>
              <a:t>Constraint Solver - Example output</a:t>
            </a:r>
            <a:endParaRPr sz="2140"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700" y="1077025"/>
            <a:ext cx="4520475" cy="34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3120000" dist="19050">
              <a:srgbClr val="000000">
                <a:alpha val="33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Hybrid Solver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0500" y="32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240">
                <a:latin typeface="Roboto Mono Medium"/>
                <a:ea typeface="Roboto Mono Medium"/>
                <a:cs typeface="Roboto Mono Medium"/>
                <a:sym typeface="Roboto Mono Medium"/>
              </a:rPr>
              <a:t>Hybrid-Solver - Solving Process</a:t>
            </a:r>
            <a:endParaRPr sz="224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3271198" y="1463313"/>
            <a:ext cx="2599200" cy="1998900"/>
          </a:xfrm>
          <a:prstGeom prst="triangle">
            <a:avLst>
              <a:gd fmla="val 50000" name="adj"/>
            </a:avLst>
          </a:prstGeom>
          <a:solidFill>
            <a:srgbClr val="D786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3849359" y="2530593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Repeat until valid word or no more guesses</a:t>
            </a:r>
            <a:endParaRPr sz="1200">
              <a:solidFill>
                <a:srgbClr val="701C7F"/>
              </a:solidFill>
            </a:endParaRPr>
          </a:p>
        </p:txBody>
      </p:sp>
      <p:grpSp>
        <p:nvGrpSpPr>
          <p:cNvPr id="168" name="Google Shape;168;p24"/>
          <p:cNvGrpSpPr/>
          <p:nvPr/>
        </p:nvGrpSpPr>
        <p:grpSpPr>
          <a:xfrm>
            <a:off x="3698064" y="3159725"/>
            <a:ext cx="2449869" cy="789043"/>
            <a:chOff x="3698064" y="3159725"/>
            <a:chExt cx="2449869" cy="789043"/>
          </a:xfrm>
        </p:grpSpPr>
        <p:sp>
          <p:nvSpPr>
            <p:cNvPr id="169" name="Google Shape;169;p24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77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771E86"/>
                  </a:solidFill>
                  <a:latin typeface="Roboto"/>
                  <a:ea typeface="Roboto"/>
                  <a:cs typeface="Roboto"/>
                  <a:sym typeface="Roboto"/>
                </a:rPr>
                <a:t>LLM Strategic Decision Making with function calling</a:t>
              </a:r>
              <a:endParaRPr sz="800">
                <a:solidFill>
                  <a:srgbClr val="771E86"/>
                </a:solidFill>
              </a:endParaRPr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02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72" name="Google Shape;172;p24"/>
          <p:cNvGrpSpPr/>
          <p:nvPr/>
        </p:nvGrpSpPr>
        <p:grpSpPr>
          <a:xfrm>
            <a:off x="3033133" y="1525710"/>
            <a:ext cx="1249592" cy="2199515"/>
            <a:chOff x="3033133" y="1525710"/>
            <a:chExt cx="1249592" cy="2199515"/>
          </a:xfrm>
        </p:grpSpPr>
        <p:sp>
          <p:nvSpPr>
            <p:cNvPr id="173" name="Google Shape;173;p24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93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9325A5"/>
                  </a:solidFill>
                  <a:latin typeface="Roboto"/>
                  <a:ea typeface="Roboto"/>
                  <a:cs typeface="Roboto"/>
                  <a:sym typeface="Roboto"/>
                </a:rPr>
                <a:t>LLM suggest a word</a:t>
              </a:r>
              <a:endParaRPr sz="800">
                <a:solidFill>
                  <a:srgbClr val="9325A5"/>
                </a:solidFill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9325A5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03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76" name="Google Shape;176;p24"/>
          <p:cNvGrpSpPr/>
          <p:nvPr/>
        </p:nvGrpSpPr>
        <p:grpSpPr>
          <a:xfrm>
            <a:off x="4288708" y="1198100"/>
            <a:ext cx="1767434" cy="1861998"/>
            <a:chOff x="4288708" y="1198100"/>
            <a:chExt cx="1767434" cy="1861998"/>
          </a:xfrm>
        </p:grpSpPr>
        <p:sp>
          <p:nvSpPr>
            <p:cNvPr id="177" name="Google Shape;177;p24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56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56156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01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9" name="Google Shape;179;p24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561561"/>
                  </a:solidFill>
                  <a:latin typeface="Roboto"/>
                  <a:ea typeface="Roboto"/>
                  <a:cs typeface="Roboto"/>
                  <a:sym typeface="Roboto"/>
                </a:rPr>
                <a:t>CSP Update Candidates</a:t>
              </a:r>
              <a:endParaRPr sz="800">
                <a:solidFill>
                  <a:srgbClr val="561561"/>
                </a:solidFill>
              </a:endParaRPr>
            </a:p>
          </p:txBody>
        </p:sp>
      </p:grpSp>
      <p:cxnSp>
        <p:nvCxnSpPr>
          <p:cNvPr id="180" name="Google Shape;180;p24"/>
          <p:cNvCxnSpPr/>
          <p:nvPr/>
        </p:nvCxnSpPr>
        <p:spPr>
          <a:xfrm flipH="1" rot="10800000">
            <a:off x="1836975" y="2625375"/>
            <a:ext cx="1190100" cy="18300"/>
          </a:xfrm>
          <a:prstGeom prst="straightConnector1">
            <a:avLst/>
          </a:prstGeom>
          <a:noFill/>
          <a:ln cap="flat" cmpd="sng" w="76200">
            <a:solidFill>
              <a:srgbClr val="9325A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4"/>
          <p:cNvSpPr txBox="1"/>
          <p:nvPr/>
        </p:nvSpPr>
        <p:spPr>
          <a:xfrm>
            <a:off x="241875" y="2405475"/>
            <a:ext cx="1443600" cy="458100"/>
          </a:xfrm>
          <a:prstGeom prst="rect">
            <a:avLst/>
          </a:prstGeom>
          <a:noFill/>
          <a:ln cap="flat" cmpd="sng" w="9525">
            <a:solidFill>
              <a:srgbClr val="932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325A5"/>
                </a:solidFill>
              </a:rPr>
              <a:t>Start Solver</a:t>
            </a:r>
            <a:endParaRPr sz="1500">
              <a:solidFill>
                <a:srgbClr val="9325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325A5"/>
                </a:solidFill>
              </a:rPr>
              <a:t>( Choose target word )</a:t>
            </a:r>
            <a:endParaRPr sz="1500">
              <a:solidFill>
                <a:srgbClr val="9325A5"/>
              </a:solidFill>
            </a:endParaRPr>
          </a:p>
        </p:txBody>
      </p:sp>
      <p:cxnSp>
        <p:nvCxnSpPr>
          <p:cNvPr id="182" name="Google Shape;182;p24"/>
          <p:cNvCxnSpPr/>
          <p:nvPr/>
        </p:nvCxnSpPr>
        <p:spPr>
          <a:xfrm flipH="1" rot="10800000">
            <a:off x="6062125" y="2562600"/>
            <a:ext cx="1190100" cy="18300"/>
          </a:xfrm>
          <a:prstGeom prst="straightConnector1">
            <a:avLst/>
          </a:prstGeom>
          <a:noFill/>
          <a:ln cap="flat" cmpd="sng" w="76200">
            <a:solidFill>
              <a:srgbClr val="9325A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4"/>
          <p:cNvSpPr txBox="1"/>
          <p:nvPr/>
        </p:nvSpPr>
        <p:spPr>
          <a:xfrm>
            <a:off x="7388700" y="2342688"/>
            <a:ext cx="1443600" cy="458100"/>
          </a:xfrm>
          <a:prstGeom prst="rect">
            <a:avLst/>
          </a:prstGeom>
          <a:noFill/>
          <a:ln cap="flat" cmpd="sng" w="9525">
            <a:solidFill>
              <a:srgbClr val="932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325A5"/>
                </a:solidFill>
              </a:rPr>
              <a:t>LLM final guess</a:t>
            </a:r>
            <a:endParaRPr sz="1500">
              <a:solidFill>
                <a:srgbClr val="9325A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235500" y="36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40">
                <a:latin typeface="Roboto Mono Medium"/>
                <a:ea typeface="Roboto Mono Medium"/>
                <a:cs typeface="Roboto Mono Medium"/>
                <a:sym typeface="Roboto Mono Medium"/>
              </a:rPr>
              <a:t>LLM Strategic Decision Making</a:t>
            </a:r>
            <a:r>
              <a:rPr lang="en" sz="2240"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lang="en" sz="2240"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endParaRPr sz="224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18135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1" name="Google Shape;191;p25"/>
          <p:cNvCxnSpPr>
            <a:stCxn id="192" idx="6"/>
            <a:endCxn id="193" idx="2"/>
          </p:cNvCxnSpPr>
          <p:nvPr/>
        </p:nvCxnSpPr>
        <p:spPr>
          <a:xfrm>
            <a:off x="2947825" y="2571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932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25"/>
          <p:cNvCxnSpPr>
            <a:stCxn id="192" idx="6"/>
            <a:endCxn id="195" idx="2"/>
          </p:cNvCxnSpPr>
          <p:nvPr/>
        </p:nvCxnSpPr>
        <p:spPr>
          <a:xfrm flipH="1" rot="10800000">
            <a:off x="2947825" y="1635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932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25"/>
          <p:cNvCxnSpPr>
            <a:stCxn id="197" idx="3"/>
            <a:endCxn id="198" idx="2"/>
          </p:cNvCxnSpPr>
          <p:nvPr/>
        </p:nvCxnSpPr>
        <p:spPr>
          <a:xfrm flipH="1" rot="10800000">
            <a:off x="5006350" y="1178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32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25"/>
          <p:cNvCxnSpPr>
            <a:stCxn id="197" idx="3"/>
            <a:endCxn id="200" idx="2"/>
          </p:cNvCxnSpPr>
          <p:nvPr/>
        </p:nvCxnSpPr>
        <p:spPr>
          <a:xfrm>
            <a:off x="5006350" y="16357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32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5"/>
          <p:cNvCxnSpPr>
            <a:stCxn id="202" idx="3"/>
            <a:endCxn id="203" idx="1"/>
          </p:cNvCxnSpPr>
          <p:nvPr/>
        </p:nvCxnSpPr>
        <p:spPr>
          <a:xfrm>
            <a:off x="5180350" y="3510000"/>
            <a:ext cx="7968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9325A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4" name="Google Shape;204;p25"/>
          <p:cNvGrpSpPr/>
          <p:nvPr/>
        </p:nvGrpSpPr>
        <p:grpSpPr>
          <a:xfrm>
            <a:off x="5592550" y="1018950"/>
            <a:ext cx="1648800" cy="319200"/>
            <a:chOff x="5592550" y="1018950"/>
            <a:chExt cx="1648800" cy="319200"/>
          </a:xfrm>
        </p:grpSpPr>
        <p:sp>
          <p:nvSpPr>
            <p:cNvPr id="205" name="Google Shape;205;p25"/>
            <p:cNvSpPr/>
            <p:nvPr/>
          </p:nvSpPr>
          <p:spPr>
            <a:xfrm>
              <a:off x="5766550" y="1018950"/>
              <a:ext cx="14748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valuate </a:t>
              </a: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information gain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93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5"/>
          <p:cNvGrpSpPr/>
          <p:nvPr/>
        </p:nvGrpSpPr>
        <p:grpSpPr>
          <a:xfrm>
            <a:off x="3650050" y="1476150"/>
            <a:ext cx="1356300" cy="319200"/>
            <a:chOff x="3650050" y="1476150"/>
            <a:chExt cx="1356300" cy="319200"/>
          </a:xfrm>
        </p:grpSpPr>
        <p:sp>
          <p:nvSpPr>
            <p:cNvPr id="197" name="Google Shape;197;p25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LLM Function Calling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5"/>
          <p:cNvGrpSpPr/>
          <p:nvPr/>
        </p:nvGrpSpPr>
        <p:grpSpPr>
          <a:xfrm>
            <a:off x="620725" y="2412150"/>
            <a:ext cx="2327100" cy="319200"/>
            <a:chOff x="631925" y="2412150"/>
            <a:chExt cx="2327100" cy="319200"/>
          </a:xfrm>
        </p:grpSpPr>
        <p:sp>
          <p:nvSpPr>
            <p:cNvPr id="208" name="Google Shape;208;p25"/>
            <p:cNvSpPr/>
            <p:nvPr/>
          </p:nvSpPr>
          <p:spPr>
            <a:xfrm>
              <a:off x="631925" y="2412150"/>
              <a:ext cx="2147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Language Agent receive possible words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56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3650050" y="3350400"/>
            <a:ext cx="1530300" cy="319200"/>
            <a:chOff x="3650050" y="3350400"/>
            <a:chExt cx="1530300" cy="319200"/>
          </a:xfrm>
        </p:grpSpPr>
        <p:sp>
          <p:nvSpPr>
            <p:cNvPr id="202" name="Google Shape;202;p25"/>
            <p:cNvSpPr/>
            <p:nvPr/>
          </p:nvSpPr>
          <p:spPr>
            <a:xfrm>
              <a:off x="3824050" y="3350400"/>
              <a:ext cx="1356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Evaluate information gain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5592550" y="1933350"/>
            <a:ext cx="1648800" cy="319200"/>
            <a:chOff x="5592550" y="1933350"/>
            <a:chExt cx="1648800" cy="319200"/>
          </a:xfrm>
        </p:grpSpPr>
        <p:sp>
          <p:nvSpPr>
            <p:cNvPr id="211" name="Google Shape;211;p25"/>
            <p:cNvSpPr/>
            <p:nvPr/>
          </p:nvSpPr>
          <p:spPr>
            <a:xfrm>
              <a:off x="5766550" y="1933350"/>
              <a:ext cx="14748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Analyze letter patterns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93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5"/>
          <p:cNvGrpSpPr/>
          <p:nvPr/>
        </p:nvGrpSpPr>
        <p:grpSpPr>
          <a:xfrm>
            <a:off x="5803175" y="3350400"/>
            <a:ext cx="1796700" cy="319200"/>
            <a:chOff x="5803175" y="3267875"/>
            <a:chExt cx="1796700" cy="319200"/>
          </a:xfrm>
        </p:grpSpPr>
        <p:sp>
          <p:nvSpPr>
            <p:cNvPr id="203" name="Google Shape;203;p25"/>
            <p:cNvSpPr/>
            <p:nvPr/>
          </p:nvSpPr>
          <p:spPr>
            <a:xfrm>
              <a:off x="5977175" y="3267875"/>
              <a:ext cx="1622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Propose a guess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5803175" y="3340463"/>
              <a:ext cx="174000" cy="174000"/>
            </a:xfrm>
            <a:prstGeom prst="ellipse">
              <a:avLst/>
            </a:prstGeom>
            <a:solidFill>
              <a:srgbClr val="93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5"/>
          <p:cNvSpPr/>
          <p:nvPr/>
        </p:nvSpPr>
        <p:spPr>
          <a:xfrm>
            <a:off x="5766550" y="3805350"/>
            <a:ext cx="1182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7209600" y="1476150"/>
            <a:ext cx="16227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Propose a guess</a:t>
            </a:r>
            <a:endParaRPr sz="11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7120750" y="1572600"/>
            <a:ext cx="120600" cy="126300"/>
          </a:xfrm>
          <a:prstGeom prst="ellipse">
            <a:avLst/>
          </a:prstGeom>
          <a:solidFill>
            <a:srgbClr val="932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5"/>
          <p:cNvCxnSpPr>
            <a:stCxn id="211" idx="0"/>
            <a:endCxn id="216" idx="2"/>
          </p:cNvCxnSpPr>
          <p:nvPr/>
        </p:nvCxnSpPr>
        <p:spPr>
          <a:xfrm rot="-5400000">
            <a:off x="6663550" y="1476150"/>
            <a:ext cx="297600" cy="616800"/>
          </a:xfrm>
          <a:prstGeom prst="bentConnector2">
            <a:avLst/>
          </a:prstGeom>
          <a:noFill/>
          <a:ln cap="flat" cmpd="sng" w="9525">
            <a:solidFill>
              <a:srgbClr val="9325A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5"/>
          <p:cNvCxnSpPr>
            <a:stCxn id="205" idx="2"/>
            <a:endCxn id="216" idx="2"/>
          </p:cNvCxnSpPr>
          <p:nvPr/>
        </p:nvCxnSpPr>
        <p:spPr>
          <a:xfrm flipH="1" rot="-5400000">
            <a:off x="6663550" y="1178550"/>
            <a:ext cx="297600" cy="616800"/>
          </a:xfrm>
          <a:prstGeom prst="bentConnector2">
            <a:avLst/>
          </a:prstGeom>
          <a:noFill/>
          <a:ln cap="flat" cmpd="sng" w="9525">
            <a:solidFill>
              <a:srgbClr val="9325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5"/>
          <p:cNvSpPr/>
          <p:nvPr/>
        </p:nvSpPr>
        <p:spPr>
          <a:xfrm>
            <a:off x="4975326" y="1036255"/>
            <a:ext cx="588425" cy="580950"/>
          </a:xfrm>
          <a:custGeom>
            <a:rect b="b" l="l" r="r" t="t"/>
            <a:pathLst>
              <a:path extrusionOk="0" h="23238" w="23537">
                <a:moveTo>
                  <a:pt x="23537" y="2217"/>
                </a:moveTo>
                <a:cubicBezTo>
                  <a:pt x="16245" y="394"/>
                  <a:pt x="5091" y="-2372"/>
                  <a:pt x="1056" y="3969"/>
                </a:cubicBezTo>
                <a:cubicBezTo>
                  <a:pt x="-2743" y="9939"/>
                  <a:pt x="4958" y="18235"/>
                  <a:pt x="9961" y="232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25"/>
          <p:cNvSpPr/>
          <p:nvPr/>
        </p:nvSpPr>
        <p:spPr>
          <a:xfrm>
            <a:off x="5180350" y="1532300"/>
            <a:ext cx="76800" cy="8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5065777" y="1713875"/>
            <a:ext cx="575225" cy="617300"/>
          </a:xfrm>
          <a:custGeom>
            <a:rect b="b" l="l" r="r" t="t"/>
            <a:pathLst>
              <a:path extrusionOk="0" h="24692" w="23009">
                <a:moveTo>
                  <a:pt x="23010" y="18865"/>
                </a:moveTo>
                <a:cubicBezTo>
                  <a:pt x="18141" y="23734"/>
                  <a:pt x="7742" y="27093"/>
                  <a:pt x="2665" y="22441"/>
                </a:cubicBezTo>
                <a:cubicBezTo>
                  <a:pt x="-2940" y="17305"/>
                  <a:pt x="1363" y="5380"/>
                  <a:pt x="673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Google Shape;222;p25"/>
          <p:cNvSpPr/>
          <p:nvPr/>
        </p:nvSpPr>
        <p:spPr>
          <a:xfrm>
            <a:off x="5184191" y="1661450"/>
            <a:ext cx="76800" cy="84900"/>
          </a:xfrm>
          <a:prstGeom prst="triangle">
            <a:avLst>
              <a:gd fmla="val 10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235500" y="27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2240">
                <a:latin typeface="Roboto Mono Medium"/>
                <a:ea typeface="Roboto Mono Medium"/>
                <a:cs typeface="Roboto Mono Medium"/>
                <a:sym typeface="Roboto Mono Medium"/>
              </a:rPr>
              <a:t>Hybrid-Solver Demo</a:t>
            </a:r>
            <a:endParaRPr sz="224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26" title="Demo-Hybrid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50" y="1069175"/>
            <a:ext cx="4359100" cy="30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 title="L-10-solver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6475" y="1099000"/>
            <a:ext cx="4058600" cy="30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3360000" dist="28575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Possible Improvements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51600" y="23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Roboto Mono Medium"/>
                <a:ea typeface="Roboto Mono Medium"/>
                <a:cs typeface="Roboto Mono Medium"/>
                <a:sym typeface="Roboto Mono Medium"/>
              </a:rPr>
              <a:t>Possible improvements</a:t>
            </a:r>
            <a:endParaRPr sz="2140"/>
          </a:p>
        </p:txBody>
      </p:sp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735575" y="1310225"/>
            <a:ext cx="3430200" cy="26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CSP Solver</a:t>
            </a:r>
            <a:endParaRPr b="1" sz="1600" u="sng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3F3F"/>
              </a:buClr>
              <a:buSzPts val="1400"/>
              <a:buFont typeface="Roboto Mono"/>
              <a:buChar char="-"/>
            </a:pPr>
            <a:r>
              <a:rPr lang="en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Use bigger dataset</a:t>
            </a:r>
            <a:endParaRPr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3F3F"/>
              </a:buClr>
              <a:buSzPts val="1400"/>
              <a:buFont typeface="Roboto Mono"/>
              <a:buChar char="-"/>
            </a:pPr>
            <a:r>
              <a:rPr lang="en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Adversarial Filtering / Anti-Worst-Case</a:t>
            </a:r>
            <a:endParaRPr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03F3F"/>
              </a:buClr>
              <a:buSzPts val="1400"/>
              <a:buFont typeface="Roboto Mono"/>
              <a:buChar char="-"/>
            </a:pPr>
            <a:r>
              <a:rPr lang="en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Lookahead with Minimax Guessing</a:t>
            </a:r>
            <a:endParaRPr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4839125" y="1328225"/>
            <a:ext cx="3357300" cy="25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Hybrid-Solver</a:t>
            </a:r>
            <a:endParaRPr b="1" sz="1600" u="sng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3F3F"/>
              </a:buClr>
              <a:buSzPts val="1400"/>
              <a:buFont typeface="Roboto Mono"/>
              <a:buChar char="-"/>
            </a:pPr>
            <a:r>
              <a:rPr lang="en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Optimize Information Gain methods</a:t>
            </a:r>
            <a:endParaRPr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03F3F"/>
              </a:buClr>
              <a:buSzPts val="1400"/>
              <a:buFont typeface="Roboto Mono"/>
              <a:buChar char="-"/>
            </a:pPr>
            <a:r>
              <a:rPr lang="en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Enhanced LLM Prompting</a:t>
            </a:r>
            <a:endParaRPr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3600000" dist="9525">
              <a:srgbClr val="000000">
                <a:alpha val="33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Conclusion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44150" y="190100"/>
            <a:ext cx="6776100" cy="1957800"/>
          </a:xfrm>
          <a:prstGeom prst="rect">
            <a:avLst/>
          </a:prstGeom>
          <a:effectLst>
            <a:outerShdw blurRad="28575" rotWithShape="0" algn="bl" dir="4200000" dist="28575">
              <a:srgbClr val="000000">
                <a:alpha val="44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Thank You!</a:t>
            </a:r>
            <a:endParaRPr b="1" sz="5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109250" y="4281975"/>
            <a:ext cx="37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gabriel.calvente@epita.fr</a:t>
            </a:r>
            <a:endParaRPr sz="12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109250" y="3689050"/>
            <a:ext cx="608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Contacts</a:t>
            </a:r>
            <a:endParaRPr sz="15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109250" y="4053375"/>
            <a:ext cx="37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leon.ayral@epita.fr</a:t>
            </a:r>
            <a:endParaRPr sz="12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109250" y="4510575"/>
            <a:ext cx="37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cedric.damais@epita.fr</a:t>
            </a:r>
            <a:endParaRPr sz="12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109250" y="4739175"/>
            <a:ext cx="697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yacine</a:t>
            </a:r>
            <a:r>
              <a:rPr lang="en" sz="1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.b</a:t>
            </a:r>
            <a:r>
              <a:rPr lang="en" sz="1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enihaddadene</a:t>
            </a:r>
            <a:r>
              <a:rPr lang="en" sz="1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@epita.fr</a:t>
            </a:r>
            <a:endParaRPr sz="12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1530300" y="2147900"/>
            <a:ext cx="608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latin typeface="Roboto Mono Medium"/>
                <a:ea typeface="Roboto Mono Medium"/>
                <a:cs typeface="Roboto Mono Medium"/>
                <a:sym typeface="Roboto Mono Medium"/>
              </a:rPr>
              <a:t>Any </a:t>
            </a:r>
            <a:r>
              <a:rPr i="1" lang="en" sz="2500">
                <a:latin typeface="Roboto Mono Medium"/>
                <a:ea typeface="Roboto Mono Medium"/>
                <a:cs typeface="Roboto Mono Medium"/>
                <a:sym typeface="Roboto Mono Medium"/>
              </a:rPr>
              <a:t>questions</a:t>
            </a:r>
            <a:r>
              <a:rPr i="1" lang="en" sz="2500">
                <a:latin typeface="Roboto Mono Medium"/>
                <a:ea typeface="Roboto Mono Medium"/>
                <a:cs typeface="Roboto Mono Medium"/>
                <a:sym typeface="Roboto Mono Medium"/>
              </a:rPr>
              <a:t> ?</a:t>
            </a:r>
            <a:endParaRPr i="1" sz="2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effectLst>
            <a:outerShdw blurRad="71438" rotWithShape="0" algn="bl" dir="2580000" dist="19050">
              <a:srgbClr val="000000">
                <a:alpha val="36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SemiBold"/>
                <a:ea typeface="Roboto Mono SemiBold"/>
                <a:cs typeface="Roboto Mono SemiBold"/>
                <a:sym typeface="Roboto Mono SemiBold"/>
              </a:rPr>
              <a:t>Agenda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417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What's on the menu ?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AutoNum type="arabicPeriod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What is Wordle ?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AutoNum type="arabicPeriod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Some keywords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AutoNum type="arabicPeriod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Constraint Solver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AutoNum type="arabicPeriod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Hybrid Solver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AutoNum type="arabicPeriod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Possible Improvements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AutoNum type="arabicPeriod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Conclusion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42863" rotWithShape="0" algn="bl" dir="4080000" dist="3810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What is Wordle ?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39900" y="28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Roboto Mono Medium"/>
                <a:ea typeface="Roboto Mono Medium"/>
                <a:cs typeface="Roboto Mono Medium"/>
                <a:sym typeface="Roboto Mono Medium"/>
              </a:rPr>
              <a:t>What is wordle ?</a:t>
            </a:r>
            <a:endParaRPr sz="2340"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48825" y="1152475"/>
            <a:ext cx="591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 popular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single player word guessing game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Created by the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New York Times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Simple rules 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❏"/>
            </a:pP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Gray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- letter not in word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❏"/>
            </a:pP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Yellow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- in word but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wrong position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❏"/>
            </a:pP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Green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- in word and right position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Perfect problem for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Constraint Satisfaction      Problem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(CSP) and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LLM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application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825" y="1057325"/>
            <a:ext cx="3244250" cy="32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84725" y="3628350"/>
            <a:ext cx="287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✅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3660000" dist="28575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Some Keywords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39900" y="28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Roboto Mono Medium"/>
                <a:ea typeface="Roboto Mono Medium"/>
                <a:cs typeface="Roboto Mono Medium"/>
                <a:sym typeface="Roboto Mono Medium"/>
              </a:rPr>
              <a:t>Keywords</a:t>
            </a:r>
            <a:endParaRPr sz="2340"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77050" y="963975"/>
            <a:ext cx="78219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●"/>
            </a:pPr>
            <a:r>
              <a:rPr b="1" lang="en" sz="1300" u="sng">
                <a:latin typeface="Roboto Mono"/>
                <a:ea typeface="Roboto Mono"/>
                <a:cs typeface="Roboto Mono"/>
                <a:sym typeface="Roboto Mono"/>
              </a:rPr>
              <a:t>Constraint Satisfaction Problem (CSP):</a:t>
            </a:r>
            <a:endParaRPr b="1" sz="13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 computational problem defined by a set of variables, domains, and constraints that must all be satisfied simultaneously.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77050" y="2044275"/>
            <a:ext cx="78219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●"/>
            </a:pPr>
            <a:r>
              <a:rPr b="1" lang="en" sz="1300" u="sng">
                <a:latin typeface="Roboto Mono"/>
                <a:ea typeface="Roboto Mono"/>
                <a:cs typeface="Roboto Mono"/>
                <a:sym typeface="Roboto Mono"/>
              </a:rPr>
              <a:t>Heuristic</a:t>
            </a:r>
            <a:r>
              <a:rPr b="1" lang="en" sz="1300" u="sng">
                <a:latin typeface="Roboto Mono"/>
                <a:ea typeface="Roboto Mono"/>
                <a:cs typeface="Roboto Mono"/>
                <a:sym typeface="Roboto Mono"/>
              </a:rPr>
              <a:t> (Computer science):</a:t>
            </a:r>
            <a:endParaRPr b="1" sz="13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 heuristic is an approach to problem-solving that employs a practical method not guaranteed to be optimal or perfect, but sufficient for reaching an immediate, short-term goal or approximate solution.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39900" y="3349750"/>
            <a:ext cx="7821900" cy="1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●"/>
            </a:pPr>
            <a:r>
              <a:rPr b="1" lang="en" sz="1300" u="sng">
                <a:latin typeface="Roboto Mono"/>
                <a:ea typeface="Roboto Mono"/>
                <a:cs typeface="Roboto Mono"/>
                <a:sym typeface="Roboto Mono"/>
              </a:rPr>
              <a:t>Large Language Model </a:t>
            </a:r>
            <a:r>
              <a:rPr b="1" lang="en" sz="1300" u="sng">
                <a:latin typeface="Roboto Mono"/>
                <a:ea typeface="Roboto Mono"/>
                <a:cs typeface="Roboto Mono"/>
                <a:sym typeface="Roboto Mono"/>
              </a:rPr>
              <a:t>(LLM):</a:t>
            </a:r>
            <a:endParaRPr b="1" sz="13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 Large Language Model is a deep learning model, typically based on a transformer architecture, that uses billions (or even trillions) of parameters to perform natural language processing tasks such as text generation, translation, summarization, and question answering.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007225"/>
            <a:ext cx="8520600" cy="841800"/>
          </a:xfrm>
          <a:prstGeom prst="rect">
            <a:avLst/>
          </a:prstGeom>
          <a:effectLst>
            <a:outerShdw blurRad="57150" rotWithShape="0" algn="bl" dir="3540000" dist="19050">
              <a:srgbClr val="000000">
                <a:alpha val="33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Constraint Solver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38025" y="13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Roboto Mono Medium"/>
                <a:ea typeface="Roboto Mono Medium"/>
                <a:cs typeface="Roboto Mono Medium"/>
                <a:sym typeface="Roboto Mono Medium"/>
              </a:rPr>
              <a:t>Constraint Solver - Main process</a:t>
            </a:r>
            <a:endParaRPr sz="2140"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38025" y="2436825"/>
            <a:ext cx="1687800" cy="513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Preprocess word dataset</a:t>
            </a:r>
            <a:endParaRPr b="1" sz="1100">
              <a:solidFill>
                <a:srgbClr val="274E1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3297500" y="14705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20"/>
          <p:cNvGrpSpPr/>
          <p:nvPr/>
        </p:nvGrpSpPr>
        <p:grpSpPr>
          <a:xfrm>
            <a:off x="1242803" y="1300825"/>
            <a:ext cx="2539822" cy="669600"/>
            <a:chOff x="1242803" y="996025"/>
            <a:chExt cx="2539822" cy="669600"/>
          </a:xfrm>
        </p:grpSpPr>
        <p:cxnSp>
          <p:nvCxnSpPr>
            <p:cNvPr id="110" name="Google Shape;110;p20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1" name="Google Shape;111;p20"/>
            <p:cNvSpPr txBox="1"/>
            <p:nvPr/>
          </p:nvSpPr>
          <p:spPr>
            <a:xfrm>
              <a:off x="1242803" y="996025"/>
              <a:ext cx="21525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1 - Constraint possible words 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20"/>
          <p:cNvGrpSpPr/>
          <p:nvPr/>
        </p:nvGrpSpPr>
        <p:grpSpPr>
          <a:xfrm>
            <a:off x="1021829" y="3519425"/>
            <a:ext cx="2759621" cy="759675"/>
            <a:chOff x="1021829" y="3214625"/>
            <a:chExt cx="2759621" cy="759675"/>
          </a:xfrm>
        </p:grpSpPr>
        <p:cxnSp>
          <p:nvCxnSpPr>
            <p:cNvPr id="113" name="Google Shape;113;p20"/>
            <p:cNvCxnSpPr/>
            <p:nvPr/>
          </p:nvCxnSpPr>
          <p:spPr>
            <a:xfrm flipH="1" rot="10800000">
              <a:off x="3436150" y="3214625"/>
              <a:ext cx="345300" cy="342900"/>
            </a:xfrm>
            <a:prstGeom prst="straightConnector1">
              <a:avLst/>
            </a:prstGeom>
            <a:noFill/>
            <a:ln cap="flat" cmpd="sng" w="19050">
              <a:solidFill>
                <a:srgbClr val="08563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4" name="Google Shape;114;p20"/>
            <p:cNvSpPr txBox="1"/>
            <p:nvPr/>
          </p:nvSpPr>
          <p:spPr>
            <a:xfrm>
              <a:off x="1021829" y="3304700"/>
              <a:ext cx="23736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4 - Use feedback to update model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Google Shape;115;p20"/>
          <p:cNvSpPr/>
          <p:nvPr/>
        </p:nvSpPr>
        <p:spPr>
          <a:xfrm flipH="1" rot="-1800047">
            <a:off x="3221956" y="1391234"/>
            <a:ext cx="2690936" cy="2690936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20"/>
          <p:cNvGrpSpPr/>
          <p:nvPr/>
        </p:nvGrpSpPr>
        <p:grpSpPr>
          <a:xfrm>
            <a:off x="5343425" y="3519425"/>
            <a:ext cx="2631424" cy="835875"/>
            <a:chOff x="5343425" y="3214625"/>
            <a:chExt cx="2631424" cy="835875"/>
          </a:xfrm>
        </p:grpSpPr>
        <p:cxnSp>
          <p:nvCxnSpPr>
            <p:cNvPr id="117" name="Google Shape;117;p20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8" name="Google Shape;118;p20"/>
            <p:cNvSpPr txBox="1"/>
            <p:nvPr/>
          </p:nvSpPr>
          <p:spPr>
            <a:xfrm>
              <a:off x="5718549" y="3380900"/>
              <a:ext cx="22563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3 - Solve the model (make guess)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20"/>
          <p:cNvGrpSpPr/>
          <p:nvPr/>
        </p:nvGrpSpPr>
        <p:grpSpPr>
          <a:xfrm>
            <a:off x="5344775" y="1300825"/>
            <a:ext cx="2519674" cy="669600"/>
            <a:chOff x="5344775" y="996025"/>
            <a:chExt cx="2519674" cy="669600"/>
          </a:xfrm>
        </p:grpSpPr>
        <p:cxnSp>
          <p:nvCxnSpPr>
            <p:cNvPr id="120" name="Google Shape;120;p20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cap="flat" cmpd="sng" w="19050">
              <a:solidFill>
                <a:srgbClr val="08563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21" name="Google Shape;121;p20"/>
            <p:cNvSpPr txBox="1"/>
            <p:nvPr/>
          </p:nvSpPr>
          <p:spPr>
            <a:xfrm>
              <a:off x="5718549" y="996025"/>
              <a:ext cx="21459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2 - Update heuristic function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2" name="Google Shape;122;p20"/>
          <p:cNvSpPr txBox="1"/>
          <p:nvPr/>
        </p:nvSpPr>
        <p:spPr>
          <a:xfrm>
            <a:off x="3845784" y="23612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Repeat until target word is guessed</a:t>
            </a:r>
            <a:endParaRPr sz="1200"/>
          </a:p>
        </p:txBody>
      </p:sp>
      <p:sp>
        <p:nvSpPr>
          <p:cNvPr id="123" name="Google Shape;123;p20"/>
          <p:cNvSpPr/>
          <p:nvPr/>
        </p:nvSpPr>
        <p:spPr>
          <a:xfrm rot="1800047">
            <a:off x="3219843" y="1391234"/>
            <a:ext cx="2690936" cy="2690936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rgbClr val="08563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rot="9000757">
            <a:off x="3213964" y="1390820"/>
            <a:ext cx="2690226" cy="2690226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rgbClr val="085630"/>
          </a:solidFill>
          <a:ln>
            <a:noFill/>
          </a:ln>
          <a:effectLst>
            <a:outerShdw blurRad="71438" rotWithShape="0" algn="bl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 flipH="1" rot="-9000757">
            <a:off x="3221634" y="1391570"/>
            <a:ext cx="2690226" cy="2690226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 rot="8100000">
            <a:off x="3166119" y="2562250"/>
            <a:ext cx="363170" cy="363170"/>
          </a:xfrm>
          <a:prstGeom prst="rtTriangle">
            <a:avLst/>
          </a:prstGeom>
          <a:solidFill>
            <a:srgbClr val="085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 rot="-2700000">
            <a:off x="5598628" y="2555088"/>
            <a:ext cx="363170" cy="363170"/>
          </a:xfrm>
          <a:prstGeom prst="rtTriangle">
            <a:avLst/>
          </a:prstGeom>
          <a:solidFill>
            <a:srgbClr val="085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 rot="2700000">
            <a:off x="4382023" y="3767861"/>
            <a:ext cx="363170" cy="36317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rot="-8100000">
            <a:off x="4382715" y="1332193"/>
            <a:ext cx="363170" cy="36317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167563" y="2527725"/>
            <a:ext cx="6816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E9453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09025" y="2524275"/>
            <a:ext cx="1687800" cy="4413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Target word found</a:t>
            </a:r>
            <a:endParaRPr b="1" sz="1100">
              <a:solidFill>
                <a:srgbClr val="274E1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6282213" y="2597500"/>
            <a:ext cx="6816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E9453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5838325" y="3342750"/>
            <a:ext cx="2767800" cy="15891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238025" y="13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Roboto Mono Medium"/>
                <a:ea typeface="Roboto Mono Medium"/>
                <a:cs typeface="Roboto Mono Medium"/>
                <a:sym typeface="Roboto Mono Medium"/>
              </a:rPr>
              <a:t>Constraint Solver - Implementation</a:t>
            </a:r>
            <a:endParaRPr sz="2140"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152" y="2051175"/>
            <a:ext cx="346329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183875" y="865400"/>
            <a:ext cx="45582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🛠️ </a:t>
            </a:r>
            <a:r>
              <a:rPr b="1" lang="en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Technical stack:</a:t>
            </a:r>
            <a:r>
              <a:rPr lang="en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3F3F"/>
              </a:buClr>
              <a:buSzPts val="1200"/>
              <a:buFont typeface="Roboto Mono"/>
              <a:buChar char="-"/>
            </a:pPr>
            <a:r>
              <a:rPr b="1"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Language</a:t>
            </a:r>
            <a:r>
              <a:rPr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: Python</a:t>
            </a:r>
            <a:endParaRPr sz="12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3F3F"/>
              </a:buClr>
              <a:buSzPts val="1200"/>
              <a:buFont typeface="Roboto Mono"/>
              <a:buChar char="-"/>
            </a:pPr>
            <a:r>
              <a:rPr b="1"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CSP Solver</a:t>
            </a:r>
            <a:r>
              <a:rPr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: Google OR-Tools</a:t>
            </a:r>
            <a:endParaRPr sz="12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3F3F"/>
              </a:buClr>
              <a:buSzPts val="1200"/>
              <a:buFont typeface="Roboto Mono"/>
              <a:buChar char="-"/>
            </a:pPr>
            <a:r>
              <a:rPr b="1"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Data processing</a:t>
            </a:r>
            <a:r>
              <a:rPr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: Pandas</a:t>
            </a:r>
            <a:endParaRPr sz="12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338" y="931263"/>
            <a:ext cx="2142925" cy="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183875" y="2288175"/>
            <a:ext cx="59475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📊</a:t>
            </a:r>
            <a:r>
              <a:rPr lang="en" sz="17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b="1" lang="en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-"/>
            </a:pPr>
            <a:r>
              <a:rPr lang="en" sz="12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English word dataset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(~16000 5 letter words)</a:t>
            </a:r>
            <a:endParaRPr sz="12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83875" y="3171350"/>
            <a:ext cx="56352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🔢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Model constraints</a:t>
            </a:r>
            <a:r>
              <a:rPr b="1" lang="en" sz="13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 sz="13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3F3F"/>
              </a:buClr>
              <a:buSzPts val="1200"/>
              <a:buFont typeface="Roboto Mono"/>
              <a:buChar char="-"/>
            </a:pPr>
            <a:r>
              <a:rPr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Letter constraints (Gray / Yellow / Green)</a:t>
            </a:r>
            <a:endParaRPr b="1" sz="1200">
              <a:solidFill>
                <a:srgbClr val="403F3F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03F3F"/>
              </a:buClr>
              <a:buSzPts val="1200"/>
              <a:buFont typeface="Roboto Mono"/>
              <a:buChar char="-"/>
            </a:pPr>
            <a:r>
              <a:rPr b="1" i="1"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Heuristic function (maximize):</a:t>
            </a:r>
            <a:endParaRPr b="1" i="1" sz="12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Mono"/>
              <a:buChar char="-"/>
            </a:pPr>
            <a:r>
              <a:rPr b="1" lang="en" sz="1100">
                <a:solidFill>
                  <a:srgbClr val="403F3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Word score = Cp * P + Cl * L - Cd * D  </a:t>
            </a:r>
            <a:r>
              <a:rPr b="1"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5928350" y="3356800"/>
            <a:ext cx="35748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 = </a:t>
            </a: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letter positional frequency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 = letter frequency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 = Nb duplicate letters in word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Cp = Coef. for P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 = Coef. for L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Cd = Coef. for D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