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31" r:id="rId2"/>
    <p:sldId id="399" r:id="rId3"/>
    <p:sldId id="330" r:id="rId4"/>
    <p:sldId id="309" r:id="rId5"/>
    <p:sldId id="435" r:id="rId6"/>
    <p:sldId id="428" r:id="rId7"/>
    <p:sldId id="427" r:id="rId8"/>
    <p:sldId id="401" r:id="rId9"/>
    <p:sldId id="403" r:id="rId10"/>
    <p:sldId id="402" r:id="rId11"/>
    <p:sldId id="407" r:id="rId12"/>
    <p:sldId id="421" r:id="rId13"/>
    <p:sldId id="422" r:id="rId14"/>
    <p:sldId id="423" r:id="rId15"/>
    <p:sldId id="424" r:id="rId16"/>
    <p:sldId id="425" r:id="rId17"/>
    <p:sldId id="420" r:id="rId18"/>
    <p:sldId id="404" r:id="rId19"/>
    <p:sldId id="405" r:id="rId20"/>
    <p:sldId id="408" r:id="rId21"/>
    <p:sldId id="409" r:id="rId22"/>
    <p:sldId id="429" r:id="rId23"/>
    <p:sldId id="433" r:id="rId24"/>
    <p:sldId id="430" r:id="rId25"/>
    <p:sldId id="434" r:id="rId26"/>
    <p:sldId id="436" r:id="rId27"/>
    <p:sldId id="437" r:id="rId2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70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37EF01-BC96-4D52-A354-6A6596CC29A5}" type="doc">
      <dgm:prSet loTypeId="urn:microsoft.com/office/officeart/2005/8/layout/vList3#2" loCatId="list" qsTypeId="urn:microsoft.com/office/officeart/2005/8/quickstyle/simple1" qsCatId="simple" csTypeId="urn:microsoft.com/office/officeart/2005/8/colors/colorful1#2" csCatId="colorful" phldr="1"/>
      <dgm:spPr/>
    </dgm:pt>
    <dgm:pt modelId="{50643D2F-336A-40D2-A21F-3B00C8097643}">
      <dgm:prSet phldrT="[Texto]"/>
      <dgm:spPr/>
      <dgm:t>
        <a:bodyPr/>
        <a:lstStyle/>
        <a:p>
          <a:r>
            <a:rPr lang="es-MX" dirty="0">
              <a:latin typeface="Trebuchet MS" panose="020B0603020202020204" pitchFamily="34" charset="0"/>
            </a:rPr>
            <a:t>Identificación del problema</a:t>
          </a:r>
          <a:endParaRPr lang="es-ES" dirty="0">
            <a:latin typeface="Trebuchet MS" panose="020B0603020202020204" pitchFamily="34" charset="0"/>
          </a:endParaRPr>
        </a:p>
      </dgm:t>
    </dgm:pt>
    <dgm:pt modelId="{C9A41205-C556-4EB4-A62A-ED817C8CA63D}" type="parTrans" cxnId="{C1D955C0-E098-4412-9082-BFF03C4DE993}">
      <dgm:prSet/>
      <dgm:spPr/>
      <dgm:t>
        <a:bodyPr/>
        <a:lstStyle/>
        <a:p>
          <a:endParaRPr lang="es-ES">
            <a:latin typeface="Trebuchet MS" panose="020B0603020202020204" pitchFamily="34" charset="0"/>
          </a:endParaRPr>
        </a:p>
      </dgm:t>
    </dgm:pt>
    <dgm:pt modelId="{67B4E326-083E-4BE1-A073-16A7B4C9F34E}" type="sibTrans" cxnId="{C1D955C0-E098-4412-9082-BFF03C4DE993}">
      <dgm:prSet/>
      <dgm:spPr/>
      <dgm:t>
        <a:bodyPr/>
        <a:lstStyle/>
        <a:p>
          <a:endParaRPr lang="es-ES">
            <a:latin typeface="Trebuchet MS" panose="020B0603020202020204" pitchFamily="34" charset="0"/>
          </a:endParaRPr>
        </a:p>
      </dgm:t>
    </dgm:pt>
    <dgm:pt modelId="{E8847C64-37DF-4451-8B95-3CD14C89DC75}">
      <dgm:prSet phldrT="[Texto]"/>
      <dgm:spPr/>
      <dgm:t>
        <a:bodyPr/>
        <a:lstStyle/>
        <a:p>
          <a:r>
            <a:rPr lang="es-MX" dirty="0">
              <a:latin typeface="Trebuchet MS" panose="020B0603020202020204" pitchFamily="34" charset="0"/>
            </a:rPr>
            <a:t>Elección </a:t>
          </a:r>
          <a:r>
            <a:rPr lang="es-MX">
              <a:latin typeface="Trebuchet MS" panose="020B0603020202020204" pitchFamily="34" charset="0"/>
            </a:rPr>
            <a:t>de </a:t>
          </a:r>
          <a:r>
            <a:rPr lang="es-MX" smtClean="0">
              <a:latin typeface="Trebuchet MS" panose="020B0603020202020204" pitchFamily="34" charset="0"/>
            </a:rPr>
            <a:t>factores, </a:t>
          </a:r>
          <a:r>
            <a:rPr lang="es-MX" dirty="0">
              <a:latin typeface="Trebuchet MS" panose="020B0603020202020204" pitchFamily="34" charset="0"/>
            </a:rPr>
            <a:t>niveles y rangos </a:t>
          </a:r>
          <a:endParaRPr lang="es-ES" dirty="0">
            <a:latin typeface="Trebuchet MS" panose="020B0603020202020204" pitchFamily="34" charset="0"/>
          </a:endParaRPr>
        </a:p>
      </dgm:t>
    </dgm:pt>
    <dgm:pt modelId="{878B525D-C05B-45AF-9F1B-F7FD42DD52ED}" type="parTrans" cxnId="{6FD09EC8-F460-4370-A7F9-5BFB8E175045}">
      <dgm:prSet/>
      <dgm:spPr/>
      <dgm:t>
        <a:bodyPr/>
        <a:lstStyle/>
        <a:p>
          <a:endParaRPr lang="es-ES">
            <a:latin typeface="Trebuchet MS" panose="020B0603020202020204" pitchFamily="34" charset="0"/>
          </a:endParaRPr>
        </a:p>
      </dgm:t>
    </dgm:pt>
    <dgm:pt modelId="{A1A39282-4BD7-4F26-BCA4-F8F2E9653856}" type="sibTrans" cxnId="{6FD09EC8-F460-4370-A7F9-5BFB8E175045}">
      <dgm:prSet/>
      <dgm:spPr/>
      <dgm:t>
        <a:bodyPr/>
        <a:lstStyle/>
        <a:p>
          <a:endParaRPr lang="es-ES">
            <a:latin typeface="Trebuchet MS" panose="020B0603020202020204" pitchFamily="34" charset="0"/>
          </a:endParaRPr>
        </a:p>
      </dgm:t>
    </dgm:pt>
    <dgm:pt modelId="{68479DB1-C0B0-4650-96AA-96399F2F5F77}">
      <dgm:prSet phldrT="[Texto]"/>
      <dgm:spPr/>
      <dgm:t>
        <a:bodyPr/>
        <a:lstStyle/>
        <a:p>
          <a:r>
            <a:rPr lang="es-MX" dirty="0">
              <a:latin typeface="Trebuchet MS" panose="020B0603020202020204" pitchFamily="34" charset="0"/>
            </a:rPr>
            <a:t>Selección de la variable respuesta</a:t>
          </a:r>
          <a:endParaRPr lang="es-ES" dirty="0">
            <a:latin typeface="Trebuchet MS" panose="020B0603020202020204" pitchFamily="34" charset="0"/>
          </a:endParaRPr>
        </a:p>
      </dgm:t>
    </dgm:pt>
    <dgm:pt modelId="{46C47418-8024-4260-AE80-E0A3C7130C97}" type="parTrans" cxnId="{947D13D8-5ACE-4AE7-BC9F-F2EB04202EC8}">
      <dgm:prSet/>
      <dgm:spPr/>
      <dgm:t>
        <a:bodyPr/>
        <a:lstStyle/>
        <a:p>
          <a:endParaRPr lang="es-ES">
            <a:latin typeface="Trebuchet MS" panose="020B0603020202020204" pitchFamily="34" charset="0"/>
          </a:endParaRPr>
        </a:p>
      </dgm:t>
    </dgm:pt>
    <dgm:pt modelId="{B200D4BB-5826-4428-812F-BB6406707922}" type="sibTrans" cxnId="{947D13D8-5ACE-4AE7-BC9F-F2EB04202EC8}">
      <dgm:prSet/>
      <dgm:spPr/>
      <dgm:t>
        <a:bodyPr/>
        <a:lstStyle/>
        <a:p>
          <a:endParaRPr lang="es-ES">
            <a:latin typeface="Trebuchet MS" panose="020B0603020202020204" pitchFamily="34" charset="0"/>
          </a:endParaRPr>
        </a:p>
      </dgm:t>
    </dgm:pt>
    <dgm:pt modelId="{C3CCD906-9BC0-4F9B-AB89-9CAF390E8ADC}">
      <dgm:prSet phldrT="[Texto]"/>
      <dgm:spPr>
        <a:solidFill>
          <a:srgbClr val="0033CC"/>
        </a:solidFill>
      </dgm:spPr>
      <dgm:t>
        <a:bodyPr/>
        <a:lstStyle/>
        <a:p>
          <a:r>
            <a:rPr lang="es-MX" dirty="0">
              <a:latin typeface="Trebuchet MS" panose="020B0603020202020204" pitchFamily="34" charset="0"/>
            </a:rPr>
            <a:t>Selección del diseño experimental </a:t>
          </a:r>
          <a:endParaRPr lang="es-ES" dirty="0">
            <a:latin typeface="Trebuchet MS" panose="020B0603020202020204" pitchFamily="34" charset="0"/>
          </a:endParaRPr>
        </a:p>
      </dgm:t>
    </dgm:pt>
    <dgm:pt modelId="{CAA8CD82-8323-4604-9FFB-5C2323B4FBEB}" type="parTrans" cxnId="{57973277-EEDF-4200-98C3-17E5375EDF4B}">
      <dgm:prSet/>
      <dgm:spPr/>
      <dgm:t>
        <a:bodyPr/>
        <a:lstStyle/>
        <a:p>
          <a:endParaRPr lang="es-ES">
            <a:latin typeface="Trebuchet MS" panose="020B0603020202020204" pitchFamily="34" charset="0"/>
          </a:endParaRPr>
        </a:p>
      </dgm:t>
    </dgm:pt>
    <dgm:pt modelId="{26BB2733-88D9-436D-A8B5-8E0D7C27F6F1}" type="sibTrans" cxnId="{57973277-EEDF-4200-98C3-17E5375EDF4B}">
      <dgm:prSet/>
      <dgm:spPr/>
      <dgm:t>
        <a:bodyPr/>
        <a:lstStyle/>
        <a:p>
          <a:endParaRPr lang="es-ES">
            <a:latin typeface="Trebuchet MS" panose="020B0603020202020204" pitchFamily="34" charset="0"/>
          </a:endParaRPr>
        </a:p>
      </dgm:t>
    </dgm:pt>
    <dgm:pt modelId="{F58E1DB5-8EC3-4FD4-A889-3E47EA5E4538}">
      <dgm:prSet phldrT="[Texto]"/>
      <dgm:spPr/>
      <dgm:t>
        <a:bodyPr/>
        <a:lstStyle/>
        <a:p>
          <a:r>
            <a:rPr lang="es-MX" dirty="0">
              <a:latin typeface="Trebuchet MS" panose="020B0603020202020204" pitchFamily="34" charset="0"/>
            </a:rPr>
            <a:t>Realización del experimento</a:t>
          </a:r>
          <a:endParaRPr lang="es-ES" dirty="0">
            <a:latin typeface="Trebuchet MS" panose="020B0603020202020204" pitchFamily="34" charset="0"/>
          </a:endParaRPr>
        </a:p>
      </dgm:t>
    </dgm:pt>
    <dgm:pt modelId="{97741AE2-73E2-493B-8938-FFB8355BBEEC}" type="parTrans" cxnId="{DF942F4E-FBBA-47AB-A968-1C4E320644FC}">
      <dgm:prSet/>
      <dgm:spPr/>
      <dgm:t>
        <a:bodyPr/>
        <a:lstStyle/>
        <a:p>
          <a:endParaRPr lang="es-ES">
            <a:latin typeface="Trebuchet MS" panose="020B0603020202020204" pitchFamily="34" charset="0"/>
          </a:endParaRPr>
        </a:p>
      </dgm:t>
    </dgm:pt>
    <dgm:pt modelId="{01B02CFA-7798-40EA-AC53-C6B27846D9E1}" type="sibTrans" cxnId="{DF942F4E-FBBA-47AB-A968-1C4E320644FC}">
      <dgm:prSet/>
      <dgm:spPr/>
      <dgm:t>
        <a:bodyPr/>
        <a:lstStyle/>
        <a:p>
          <a:endParaRPr lang="es-ES">
            <a:latin typeface="Trebuchet MS" panose="020B0603020202020204" pitchFamily="34" charset="0"/>
          </a:endParaRPr>
        </a:p>
      </dgm:t>
    </dgm:pt>
    <dgm:pt modelId="{27FCEE96-204A-4984-958F-A294F97B3982}">
      <dgm:prSet phldrT="[Texto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s-MX" dirty="0">
              <a:latin typeface="Trebuchet MS" panose="020B0603020202020204" pitchFamily="34" charset="0"/>
            </a:rPr>
            <a:t>Análisis estadístico de los datos </a:t>
          </a:r>
          <a:endParaRPr lang="es-ES" dirty="0">
            <a:latin typeface="Trebuchet MS" panose="020B0603020202020204" pitchFamily="34" charset="0"/>
          </a:endParaRPr>
        </a:p>
      </dgm:t>
    </dgm:pt>
    <dgm:pt modelId="{BD7EAD7B-1EDD-4151-8455-75CF27A25D73}" type="parTrans" cxnId="{EE0E8B47-CE69-4E3A-8019-F8091DBE7642}">
      <dgm:prSet/>
      <dgm:spPr/>
      <dgm:t>
        <a:bodyPr/>
        <a:lstStyle/>
        <a:p>
          <a:endParaRPr lang="es-ES">
            <a:latin typeface="Trebuchet MS" panose="020B0603020202020204" pitchFamily="34" charset="0"/>
          </a:endParaRPr>
        </a:p>
      </dgm:t>
    </dgm:pt>
    <dgm:pt modelId="{26F00E01-D3FF-4F5F-A92D-099AA0C4464A}" type="sibTrans" cxnId="{EE0E8B47-CE69-4E3A-8019-F8091DBE7642}">
      <dgm:prSet/>
      <dgm:spPr/>
      <dgm:t>
        <a:bodyPr/>
        <a:lstStyle/>
        <a:p>
          <a:endParaRPr lang="es-ES">
            <a:latin typeface="Trebuchet MS" panose="020B0603020202020204" pitchFamily="34" charset="0"/>
          </a:endParaRPr>
        </a:p>
      </dgm:t>
    </dgm:pt>
    <dgm:pt modelId="{5BE5E576-CE73-4AC1-AB2A-788B4B4A3246}">
      <dgm:prSet phldrT="[Texto]"/>
      <dgm:spPr>
        <a:solidFill>
          <a:srgbClr val="008080"/>
        </a:solidFill>
      </dgm:spPr>
      <dgm:t>
        <a:bodyPr/>
        <a:lstStyle/>
        <a:p>
          <a:r>
            <a:rPr lang="es-MX" dirty="0">
              <a:latin typeface="Trebuchet MS" panose="020B0603020202020204" pitchFamily="34" charset="0"/>
            </a:rPr>
            <a:t>Conclusiones y recomendaciones</a:t>
          </a:r>
          <a:endParaRPr lang="es-ES" dirty="0">
            <a:latin typeface="Trebuchet MS" panose="020B0603020202020204" pitchFamily="34" charset="0"/>
          </a:endParaRPr>
        </a:p>
      </dgm:t>
    </dgm:pt>
    <dgm:pt modelId="{30DA5C42-35BE-424E-88A7-D04804D7618E}" type="parTrans" cxnId="{44AD07F4-02C4-4A30-8B2A-3CAABAC837C7}">
      <dgm:prSet/>
      <dgm:spPr/>
      <dgm:t>
        <a:bodyPr/>
        <a:lstStyle/>
        <a:p>
          <a:endParaRPr lang="es-ES">
            <a:latin typeface="Trebuchet MS" panose="020B0603020202020204" pitchFamily="34" charset="0"/>
          </a:endParaRPr>
        </a:p>
      </dgm:t>
    </dgm:pt>
    <dgm:pt modelId="{2465C235-9421-4CD0-B6A9-3B47190CCCF1}" type="sibTrans" cxnId="{44AD07F4-02C4-4A30-8B2A-3CAABAC837C7}">
      <dgm:prSet/>
      <dgm:spPr/>
      <dgm:t>
        <a:bodyPr/>
        <a:lstStyle/>
        <a:p>
          <a:endParaRPr lang="es-ES">
            <a:latin typeface="Trebuchet MS" panose="020B0603020202020204" pitchFamily="34" charset="0"/>
          </a:endParaRPr>
        </a:p>
      </dgm:t>
    </dgm:pt>
    <dgm:pt modelId="{89E83AF7-9998-494A-938B-02A0DEBD22A8}" type="pres">
      <dgm:prSet presAssocID="{6E37EF01-BC96-4D52-A354-6A6596CC29A5}" presName="linearFlow" presStyleCnt="0">
        <dgm:presLayoutVars>
          <dgm:dir/>
          <dgm:resizeHandles val="exact"/>
        </dgm:presLayoutVars>
      </dgm:prSet>
      <dgm:spPr/>
    </dgm:pt>
    <dgm:pt modelId="{0F6102FC-8CA4-4B50-A6B8-4E75F532A62E}" type="pres">
      <dgm:prSet presAssocID="{50643D2F-336A-40D2-A21F-3B00C8097643}" presName="composite" presStyleCnt="0"/>
      <dgm:spPr/>
    </dgm:pt>
    <dgm:pt modelId="{13277B31-3FF0-4CC9-8754-0A64171513D3}" type="pres">
      <dgm:prSet presAssocID="{50643D2F-336A-40D2-A21F-3B00C8097643}" presName="imgShp" presStyleLbl="fgImgPlace1" presStyleIdx="0" presStyleCnt="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A9052BF1-F7C6-4A9B-87D7-5BB89E464372}" type="pres">
      <dgm:prSet presAssocID="{50643D2F-336A-40D2-A21F-3B00C8097643}" presName="txShp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BDBDD74-621A-4368-9444-5070D5096317}" type="pres">
      <dgm:prSet presAssocID="{67B4E326-083E-4BE1-A073-16A7B4C9F34E}" presName="spacing" presStyleCnt="0"/>
      <dgm:spPr/>
    </dgm:pt>
    <dgm:pt modelId="{ACEC7528-9FE7-4239-A4E9-1677FCEA67E6}" type="pres">
      <dgm:prSet presAssocID="{E8847C64-37DF-4451-8B95-3CD14C89DC75}" presName="composite" presStyleCnt="0"/>
      <dgm:spPr/>
    </dgm:pt>
    <dgm:pt modelId="{8DB44C8D-8748-4F30-BA6E-F35F4001A3AD}" type="pres">
      <dgm:prSet presAssocID="{E8847C64-37DF-4451-8B95-3CD14C89DC75}" presName="imgShp" presStyleLbl="fgImgPlace1" presStyleIdx="1" presStyleCnt="7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578BDD3A-6851-4B16-AC23-8790D25C5EB4}" type="pres">
      <dgm:prSet presAssocID="{E8847C64-37DF-4451-8B95-3CD14C89DC75}" presName="txShp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CA6EB07-B53C-434C-863A-BD7E9576BB02}" type="pres">
      <dgm:prSet presAssocID="{A1A39282-4BD7-4F26-BCA4-F8F2E9653856}" presName="spacing" presStyleCnt="0"/>
      <dgm:spPr/>
    </dgm:pt>
    <dgm:pt modelId="{5C52BCD8-9BE2-4774-9EF9-49DF8F6544E0}" type="pres">
      <dgm:prSet presAssocID="{68479DB1-C0B0-4650-96AA-96399F2F5F77}" presName="composite" presStyleCnt="0"/>
      <dgm:spPr/>
    </dgm:pt>
    <dgm:pt modelId="{9FD80D13-65F3-4061-9CAC-D2139E314F80}" type="pres">
      <dgm:prSet presAssocID="{68479DB1-C0B0-4650-96AA-96399F2F5F77}" presName="imgShp" presStyleLbl="fgImgPlace1" presStyleIdx="2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</dgm:pt>
    <dgm:pt modelId="{594903F4-8A2D-4EA0-95F7-CA31BAB7913F}" type="pres">
      <dgm:prSet presAssocID="{68479DB1-C0B0-4650-96AA-96399F2F5F77}" presName="txShp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5DC511C-4F25-4059-B524-5BB0F1911C59}" type="pres">
      <dgm:prSet presAssocID="{B200D4BB-5826-4428-812F-BB6406707922}" presName="spacing" presStyleCnt="0"/>
      <dgm:spPr/>
    </dgm:pt>
    <dgm:pt modelId="{40AA867A-9583-4EB1-BAFF-856F9FCD4EAA}" type="pres">
      <dgm:prSet presAssocID="{C3CCD906-9BC0-4F9B-AB89-9CAF390E8ADC}" presName="composite" presStyleCnt="0"/>
      <dgm:spPr/>
    </dgm:pt>
    <dgm:pt modelId="{269BDDD7-8E61-4BC9-A678-1B8E28016A8C}" type="pres">
      <dgm:prSet presAssocID="{C3CCD906-9BC0-4F9B-AB89-9CAF390E8ADC}" presName="imgShp" presStyleLbl="fgImgPlace1" presStyleIdx="3" presStyleCnt="7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5067865-8AAD-4B2F-8705-EA61D19FF6AE}" type="pres">
      <dgm:prSet presAssocID="{C3CCD906-9BC0-4F9B-AB89-9CAF390E8ADC}" presName="txShp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B5D0963-2F60-458B-9592-41762B826A68}" type="pres">
      <dgm:prSet presAssocID="{26BB2733-88D9-436D-A8B5-8E0D7C27F6F1}" presName="spacing" presStyleCnt="0"/>
      <dgm:spPr/>
    </dgm:pt>
    <dgm:pt modelId="{07E12537-8891-46F9-B08F-614CD18DE5CF}" type="pres">
      <dgm:prSet presAssocID="{F58E1DB5-8EC3-4FD4-A889-3E47EA5E4538}" presName="composite" presStyleCnt="0"/>
      <dgm:spPr/>
    </dgm:pt>
    <dgm:pt modelId="{6D2E6903-8E25-4725-9836-9234196562B9}" type="pres">
      <dgm:prSet presAssocID="{F58E1DB5-8EC3-4FD4-A889-3E47EA5E4538}" presName="imgShp" presStyleLbl="fgImgPlace1" presStyleIdx="4" presStyleCnt="7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F4C3AD9B-8B1B-4C1C-A082-1D69860DA225}" type="pres">
      <dgm:prSet presAssocID="{F58E1DB5-8EC3-4FD4-A889-3E47EA5E4538}" presName="txShp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2E5233B-786B-41F2-8CCB-B5E32E27D0A9}" type="pres">
      <dgm:prSet presAssocID="{01B02CFA-7798-40EA-AC53-C6B27846D9E1}" presName="spacing" presStyleCnt="0"/>
      <dgm:spPr/>
    </dgm:pt>
    <dgm:pt modelId="{012B6471-7B9C-4705-BC01-377EA54F0F45}" type="pres">
      <dgm:prSet presAssocID="{27FCEE96-204A-4984-958F-A294F97B3982}" presName="composite" presStyleCnt="0"/>
      <dgm:spPr/>
    </dgm:pt>
    <dgm:pt modelId="{BC2FC35A-5D1A-4E34-9F35-F38004737F9B}" type="pres">
      <dgm:prSet presAssocID="{27FCEE96-204A-4984-958F-A294F97B3982}" presName="imgShp" presStyleLbl="fgImgPlace1" presStyleIdx="5" presStyleCnt="7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A264727-2582-47F8-ACBF-5605DBD8E2AD}" type="pres">
      <dgm:prSet presAssocID="{27FCEE96-204A-4984-958F-A294F97B3982}" presName="txShp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104ECA1-F7B9-4248-8042-358C6ADE61FA}" type="pres">
      <dgm:prSet presAssocID="{26F00E01-D3FF-4F5F-A92D-099AA0C4464A}" presName="spacing" presStyleCnt="0"/>
      <dgm:spPr/>
    </dgm:pt>
    <dgm:pt modelId="{89F9893D-2611-4B16-A986-28EE84D3E755}" type="pres">
      <dgm:prSet presAssocID="{5BE5E576-CE73-4AC1-AB2A-788B4B4A3246}" presName="composite" presStyleCnt="0"/>
      <dgm:spPr/>
    </dgm:pt>
    <dgm:pt modelId="{B8C012AE-2387-47CB-AB14-522374D7EFE0}" type="pres">
      <dgm:prSet presAssocID="{5BE5E576-CE73-4AC1-AB2A-788B4B4A3246}" presName="imgShp" presStyleLbl="fgImgPlace1" presStyleIdx="6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E0EB1ABF-F6CF-491F-85EF-0CDDC7B69F38}" type="pres">
      <dgm:prSet presAssocID="{5BE5E576-CE73-4AC1-AB2A-788B4B4A3246}" presName="txShp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6FD09EC8-F460-4370-A7F9-5BFB8E175045}" srcId="{6E37EF01-BC96-4D52-A354-6A6596CC29A5}" destId="{E8847C64-37DF-4451-8B95-3CD14C89DC75}" srcOrd="1" destOrd="0" parTransId="{878B525D-C05B-45AF-9F1B-F7FD42DD52ED}" sibTransId="{A1A39282-4BD7-4F26-BCA4-F8F2E9653856}"/>
    <dgm:cxn modelId="{EE0E8B47-CE69-4E3A-8019-F8091DBE7642}" srcId="{6E37EF01-BC96-4D52-A354-6A6596CC29A5}" destId="{27FCEE96-204A-4984-958F-A294F97B3982}" srcOrd="5" destOrd="0" parTransId="{BD7EAD7B-1EDD-4151-8455-75CF27A25D73}" sibTransId="{26F00E01-D3FF-4F5F-A92D-099AA0C4464A}"/>
    <dgm:cxn modelId="{947D13D8-5ACE-4AE7-BC9F-F2EB04202EC8}" srcId="{6E37EF01-BC96-4D52-A354-6A6596CC29A5}" destId="{68479DB1-C0B0-4650-96AA-96399F2F5F77}" srcOrd="2" destOrd="0" parTransId="{46C47418-8024-4260-AE80-E0A3C7130C97}" sibTransId="{B200D4BB-5826-4428-812F-BB6406707922}"/>
    <dgm:cxn modelId="{57973277-EEDF-4200-98C3-17E5375EDF4B}" srcId="{6E37EF01-BC96-4D52-A354-6A6596CC29A5}" destId="{C3CCD906-9BC0-4F9B-AB89-9CAF390E8ADC}" srcOrd="3" destOrd="0" parTransId="{CAA8CD82-8323-4604-9FFB-5C2323B4FBEB}" sibTransId="{26BB2733-88D9-436D-A8B5-8E0D7C27F6F1}"/>
    <dgm:cxn modelId="{373DB131-9F04-4024-8622-1582E6EA9349}" type="presOf" srcId="{68479DB1-C0B0-4650-96AA-96399F2F5F77}" destId="{594903F4-8A2D-4EA0-95F7-CA31BAB7913F}" srcOrd="0" destOrd="0" presId="urn:microsoft.com/office/officeart/2005/8/layout/vList3#2"/>
    <dgm:cxn modelId="{41954E0F-13F3-4EE4-A706-2F151407E509}" type="presOf" srcId="{6E37EF01-BC96-4D52-A354-6A6596CC29A5}" destId="{89E83AF7-9998-494A-938B-02A0DEBD22A8}" srcOrd="0" destOrd="0" presId="urn:microsoft.com/office/officeart/2005/8/layout/vList3#2"/>
    <dgm:cxn modelId="{0DFADEAD-BED9-4AB0-8A48-EF7DCE29B0BC}" type="presOf" srcId="{F58E1DB5-8EC3-4FD4-A889-3E47EA5E4538}" destId="{F4C3AD9B-8B1B-4C1C-A082-1D69860DA225}" srcOrd="0" destOrd="0" presId="urn:microsoft.com/office/officeart/2005/8/layout/vList3#2"/>
    <dgm:cxn modelId="{6A2F09E6-C80E-4A3E-94CC-36DC3FFC6868}" type="presOf" srcId="{50643D2F-336A-40D2-A21F-3B00C8097643}" destId="{A9052BF1-F7C6-4A9B-87D7-5BB89E464372}" srcOrd="0" destOrd="0" presId="urn:microsoft.com/office/officeart/2005/8/layout/vList3#2"/>
    <dgm:cxn modelId="{D241A436-12F7-4966-B17B-F0D3F5C22BEA}" type="presOf" srcId="{E8847C64-37DF-4451-8B95-3CD14C89DC75}" destId="{578BDD3A-6851-4B16-AC23-8790D25C5EB4}" srcOrd="0" destOrd="0" presId="urn:microsoft.com/office/officeart/2005/8/layout/vList3#2"/>
    <dgm:cxn modelId="{C1D955C0-E098-4412-9082-BFF03C4DE993}" srcId="{6E37EF01-BC96-4D52-A354-6A6596CC29A5}" destId="{50643D2F-336A-40D2-A21F-3B00C8097643}" srcOrd="0" destOrd="0" parTransId="{C9A41205-C556-4EB4-A62A-ED817C8CA63D}" sibTransId="{67B4E326-083E-4BE1-A073-16A7B4C9F34E}"/>
    <dgm:cxn modelId="{44AD07F4-02C4-4A30-8B2A-3CAABAC837C7}" srcId="{6E37EF01-BC96-4D52-A354-6A6596CC29A5}" destId="{5BE5E576-CE73-4AC1-AB2A-788B4B4A3246}" srcOrd="6" destOrd="0" parTransId="{30DA5C42-35BE-424E-88A7-D04804D7618E}" sibTransId="{2465C235-9421-4CD0-B6A9-3B47190CCCF1}"/>
    <dgm:cxn modelId="{52C64C34-15B0-40F5-9D0B-D36CA26B1E45}" type="presOf" srcId="{5BE5E576-CE73-4AC1-AB2A-788B4B4A3246}" destId="{E0EB1ABF-F6CF-491F-85EF-0CDDC7B69F38}" srcOrd="0" destOrd="0" presId="urn:microsoft.com/office/officeart/2005/8/layout/vList3#2"/>
    <dgm:cxn modelId="{142AD977-A0B9-407C-9E53-42081C302ECD}" type="presOf" srcId="{C3CCD906-9BC0-4F9B-AB89-9CAF390E8ADC}" destId="{45067865-8AAD-4B2F-8705-EA61D19FF6AE}" srcOrd="0" destOrd="0" presId="urn:microsoft.com/office/officeart/2005/8/layout/vList3#2"/>
    <dgm:cxn modelId="{DF942F4E-FBBA-47AB-A968-1C4E320644FC}" srcId="{6E37EF01-BC96-4D52-A354-6A6596CC29A5}" destId="{F58E1DB5-8EC3-4FD4-A889-3E47EA5E4538}" srcOrd="4" destOrd="0" parTransId="{97741AE2-73E2-493B-8938-FFB8355BBEEC}" sibTransId="{01B02CFA-7798-40EA-AC53-C6B27846D9E1}"/>
    <dgm:cxn modelId="{5C537CDC-DBE7-4987-BEE4-BE0B85D8D6A8}" type="presOf" srcId="{27FCEE96-204A-4984-958F-A294F97B3982}" destId="{6A264727-2582-47F8-ACBF-5605DBD8E2AD}" srcOrd="0" destOrd="0" presId="urn:microsoft.com/office/officeart/2005/8/layout/vList3#2"/>
    <dgm:cxn modelId="{BF634C45-4870-40BC-9DD5-20487D97A386}" type="presParOf" srcId="{89E83AF7-9998-494A-938B-02A0DEBD22A8}" destId="{0F6102FC-8CA4-4B50-A6B8-4E75F532A62E}" srcOrd="0" destOrd="0" presId="urn:microsoft.com/office/officeart/2005/8/layout/vList3#2"/>
    <dgm:cxn modelId="{7B9DC39B-8D66-499B-8149-632074152D4D}" type="presParOf" srcId="{0F6102FC-8CA4-4B50-A6B8-4E75F532A62E}" destId="{13277B31-3FF0-4CC9-8754-0A64171513D3}" srcOrd="0" destOrd="0" presId="urn:microsoft.com/office/officeart/2005/8/layout/vList3#2"/>
    <dgm:cxn modelId="{9CDD3970-C266-4F62-87AC-3F419281C1C1}" type="presParOf" srcId="{0F6102FC-8CA4-4B50-A6B8-4E75F532A62E}" destId="{A9052BF1-F7C6-4A9B-87D7-5BB89E464372}" srcOrd="1" destOrd="0" presId="urn:microsoft.com/office/officeart/2005/8/layout/vList3#2"/>
    <dgm:cxn modelId="{DDD41F0E-F8D8-422B-A3D7-5647DCCD7E77}" type="presParOf" srcId="{89E83AF7-9998-494A-938B-02A0DEBD22A8}" destId="{3BDBDD74-621A-4368-9444-5070D5096317}" srcOrd="1" destOrd="0" presId="urn:microsoft.com/office/officeart/2005/8/layout/vList3#2"/>
    <dgm:cxn modelId="{95D12998-F127-45C0-9792-FAACEFB8F9FE}" type="presParOf" srcId="{89E83AF7-9998-494A-938B-02A0DEBD22A8}" destId="{ACEC7528-9FE7-4239-A4E9-1677FCEA67E6}" srcOrd="2" destOrd="0" presId="urn:microsoft.com/office/officeart/2005/8/layout/vList3#2"/>
    <dgm:cxn modelId="{10615891-86BD-49CF-B8A9-7F958E890B70}" type="presParOf" srcId="{ACEC7528-9FE7-4239-A4E9-1677FCEA67E6}" destId="{8DB44C8D-8748-4F30-BA6E-F35F4001A3AD}" srcOrd="0" destOrd="0" presId="urn:microsoft.com/office/officeart/2005/8/layout/vList3#2"/>
    <dgm:cxn modelId="{EA8E8404-04C9-43D2-90E4-35996637031D}" type="presParOf" srcId="{ACEC7528-9FE7-4239-A4E9-1677FCEA67E6}" destId="{578BDD3A-6851-4B16-AC23-8790D25C5EB4}" srcOrd="1" destOrd="0" presId="urn:microsoft.com/office/officeart/2005/8/layout/vList3#2"/>
    <dgm:cxn modelId="{CB4D133D-0DBB-4446-8FF8-08D1F1104BA1}" type="presParOf" srcId="{89E83AF7-9998-494A-938B-02A0DEBD22A8}" destId="{3CA6EB07-B53C-434C-863A-BD7E9576BB02}" srcOrd="3" destOrd="0" presId="urn:microsoft.com/office/officeart/2005/8/layout/vList3#2"/>
    <dgm:cxn modelId="{E3289C5B-B3D8-49B6-A6A2-9F3401AD6609}" type="presParOf" srcId="{89E83AF7-9998-494A-938B-02A0DEBD22A8}" destId="{5C52BCD8-9BE2-4774-9EF9-49DF8F6544E0}" srcOrd="4" destOrd="0" presId="urn:microsoft.com/office/officeart/2005/8/layout/vList3#2"/>
    <dgm:cxn modelId="{50B76425-4EDA-4974-8D0F-CD1918E85B5C}" type="presParOf" srcId="{5C52BCD8-9BE2-4774-9EF9-49DF8F6544E0}" destId="{9FD80D13-65F3-4061-9CAC-D2139E314F80}" srcOrd="0" destOrd="0" presId="urn:microsoft.com/office/officeart/2005/8/layout/vList3#2"/>
    <dgm:cxn modelId="{B5733D25-498E-43C1-AC8E-24E52F5ADFD8}" type="presParOf" srcId="{5C52BCD8-9BE2-4774-9EF9-49DF8F6544E0}" destId="{594903F4-8A2D-4EA0-95F7-CA31BAB7913F}" srcOrd="1" destOrd="0" presId="urn:microsoft.com/office/officeart/2005/8/layout/vList3#2"/>
    <dgm:cxn modelId="{4A8E6137-3FB8-4D9B-8E1A-38E8671D6971}" type="presParOf" srcId="{89E83AF7-9998-494A-938B-02A0DEBD22A8}" destId="{F5DC511C-4F25-4059-B524-5BB0F1911C59}" srcOrd="5" destOrd="0" presId="urn:microsoft.com/office/officeart/2005/8/layout/vList3#2"/>
    <dgm:cxn modelId="{ADD73EEF-D76C-4841-BC59-A6535AAB73E6}" type="presParOf" srcId="{89E83AF7-9998-494A-938B-02A0DEBD22A8}" destId="{40AA867A-9583-4EB1-BAFF-856F9FCD4EAA}" srcOrd="6" destOrd="0" presId="urn:microsoft.com/office/officeart/2005/8/layout/vList3#2"/>
    <dgm:cxn modelId="{454DE1F6-C7EC-4C21-9408-8339E360441B}" type="presParOf" srcId="{40AA867A-9583-4EB1-BAFF-856F9FCD4EAA}" destId="{269BDDD7-8E61-4BC9-A678-1B8E28016A8C}" srcOrd="0" destOrd="0" presId="urn:microsoft.com/office/officeart/2005/8/layout/vList3#2"/>
    <dgm:cxn modelId="{A73112E3-6CB8-4235-9FA6-9AF3C3BFA0A4}" type="presParOf" srcId="{40AA867A-9583-4EB1-BAFF-856F9FCD4EAA}" destId="{45067865-8AAD-4B2F-8705-EA61D19FF6AE}" srcOrd="1" destOrd="0" presId="urn:microsoft.com/office/officeart/2005/8/layout/vList3#2"/>
    <dgm:cxn modelId="{75A0922A-B235-4453-B9D3-091FD41DB994}" type="presParOf" srcId="{89E83AF7-9998-494A-938B-02A0DEBD22A8}" destId="{AB5D0963-2F60-458B-9592-41762B826A68}" srcOrd="7" destOrd="0" presId="urn:microsoft.com/office/officeart/2005/8/layout/vList3#2"/>
    <dgm:cxn modelId="{B4561D18-FCC8-424E-9AD2-94DD3B2956BA}" type="presParOf" srcId="{89E83AF7-9998-494A-938B-02A0DEBD22A8}" destId="{07E12537-8891-46F9-B08F-614CD18DE5CF}" srcOrd="8" destOrd="0" presId="urn:microsoft.com/office/officeart/2005/8/layout/vList3#2"/>
    <dgm:cxn modelId="{3BDF4178-BE9C-42E0-B8B6-3FFA61F51472}" type="presParOf" srcId="{07E12537-8891-46F9-B08F-614CD18DE5CF}" destId="{6D2E6903-8E25-4725-9836-9234196562B9}" srcOrd="0" destOrd="0" presId="urn:microsoft.com/office/officeart/2005/8/layout/vList3#2"/>
    <dgm:cxn modelId="{F61663C6-9E22-46A8-9974-3BAD62070F5D}" type="presParOf" srcId="{07E12537-8891-46F9-B08F-614CD18DE5CF}" destId="{F4C3AD9B-8B1B-4C1C-A082-1D69860DA225}" srcOrd="1" destOrd="0" presId="urn:microsoft.com/office/officeart/2005/8/layout/vList3#2"/>
    <dgm:cxn modelId="{B870240B-0FF2-49F6-9146-90C95184A7AC}" type="presParOf" srcId="{89E83AF7-9998-494A-938B-02A0DEBD22A8}" destId="{52E5233B-786B-41F2-8CCB-B5E32E27D0A9}" srcOrd="9" destOrd="0" presId="urn:microsoft.com/office/officeart/2005/8/layout/vList3#2"/>
    <dgm:cxn modelId="{234C000A-40D0-4B4C-86B3-0DC62D14FC46}" type="presParOf" srcId="{89E83AF7-9998-494A-938B-02A0DEBD22A8}" destId="{012B6471-7B9C-4705-BC01-377EA54F0F45}" srcOrd="10" destOrd="0" presId="urn:microsoft.com/office/officeart/2005/8/layout/vList3#2"/>
    <dgm:cxn modelId="{FA175701-D5C8-4CFB-835D-C458F50BF808}" type="presParOf" srcId="{012B6471-7B9C-4705-BC01-377EA54F0F45}" destId="{BC2FC35A-5D1A-4E34-9F35-F38004737F9B}" srcOrd="0" destOrd="0" presId="urn:microsoft.com/office/officeart/2005/8/layout/vList3#2"/>
    <dgm:cxn modelId="{58256D7C-37ED-4496-9D4F-CE3A21C4793B}" type="presParOf" srcId="{012B6471-7B9C-4705-BC01-377EA54F0F45}" destId="{6A264727-2582-47F8-ACBF-5605DBD8E2AD}" srcOrd="1" destOrd="0" presId="urn:microsoft.com/office/officeart/2005/8/layout/vList3#2"/>
    <dgm:cxn modelId="{38878191-BD16-4C6F-9778-31F063A1D586}" type="presParOf" srcId="{89E83AF7-9998-494A-938B-02A0DEBD22A8}" destId="{4104ECA1-F7B9-4248-8042-358C6ADE61FA}" srcOrd="11" destOrd="0" presId="urn:microsoft.com/office/officeart/2005/8/layout/vList3#2"/>
    <dgm:cxn modelId="{935D8A79-6C47-4879-9D15-1B93301E1658}" type="presParOf" srcId="{89E83AF7-9998-494A-938B-02A0DEBD22A8}" destId="{89F9893D-2611-4B16-A986-28EE84D3E755}" srcOrd="12" destOrd="0" presId="urn:microsoft.com/office/officeart/2005/8/layout/vList3#2"/>
    <dgm:cxn modelId="{F72124FC-988C-4F0C-8FFA-E8761724F272}" type="presParOf" srcId="{89F9893D-2611-4B16-A986-28EE84D3E755}" destId="{B8C012AE-2387-47CB-AB14-522374D7EFE0}" srcOrd="0" destOrd="0" presId="urn:microsoft.com/office/officeart/2005/8/layout/vList3#2"/>
    <dgm:cxn modelId="{C2ACF1F6-CCD1-40BD-9023-BF89249328D3}" type="presParOf" srcId="{89F9893D-2611-4B16-A986-28EE84D3E755}" destId="{E0EB1ABF-F6CF-491F-85EF-0CDDC7B69F38}" srcOrd="1" destOrd="0" presId="urn:microsoft.com/office/officeart/2005/8/layout/vList3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52BF1-F7C6-4A9B-87D7-5BB89E464372}">
      <dsp:nvSpPr>
        <dsp:cNvPr id="0" name=""/>
        <dsp:cNvSpPr/>
      </dsp:nvSpPr>
      <dsp:spPr>
        <a:xfrm rot="10800000">
          <a:off x="1385169" y="731"/>
          <a:ext cx="5027958" cy="474915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424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100" kern="1200" dirty="0">
              <a:latin typeface="Trebuchet MS" panose="020B0603020202020204" pitchFamily="34" charset="0"/>
            </a:rPr>
            <a:t>Identificación del problema</a:t>
          </a:r>
          <a:endParaRPr lang="es-ES" sz="2100" kern="1200" dirty="0">
            <a:latin typeface="Trebuchet MS" panose="020B0603020202020204" pitchFamily="34" charset="0"/>
          </a:endParaRPr>
        </a:p>
      </dsp:txBody>
      <dsp:txXfrm rot="10800000">
        <a:off x="1503898" y="731"/>
        <a:ext cx="4909229" cy="474915"/>
      </dsp:txXfrm>
    </dsp:sp>
    <dsp:sp modelId="{13277B31-3FF0-4CC9-8754-0A64171513D3}">
      <dsp:nvSpPr>
        <dsp:cNvPr id="0" name=""/>
        <dsp:cNvSpPr/>
      </dsp:nvSpPr>
      <dsp:spPr>
        <a:xfrm>
          <a:off x="1147711" y="731"/>
          <a:ext cx="474915" cy="47491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8BDD3A-6851-4B16-AC23-8790D25C5EB4}">
      <dsp:nvSpPr>
        <dsp:cNvPr id="0" name=""/>
        <dsp:cNvSpPr/>
      </dsp:nvSpPr>
      <dsp:spPr>
        <a:xfrm rot="10800000">
          <a:off x="1385169" y="617412"/>
          <a:ext cx="5027958" cy="47491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424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100" kern="1200" dirty="0">
              <a:latin typeface="Trebuchet MS" panose="020B0603020202020204" pitchFamily="34" charset="0"/>
            </a:rPr>
            <a:t>Elección </a:t>
          </a:r>
          <a:r>
            <a:rPr lang="es-MX" sz="2100" kern="1200">
              <a:latin typeface="Trebuchet MS" panose="020B0603020202020204" pitchFamily="34" charset="0"/>
            </a:rPr>
            <a:t>de </a:t>
          </a:r>
          <a:r>
            <a:rPr lang="es-MX" sz="2100" kern="1200" smtClean="0">
              <a:latin typeface="Trebuchet MS" panose="020B0603020202020204" pitchFamily="34" charset="0"/>
            </a:rPr>
            <a:t>factores, </a:t>
          </a:r>
          <a:r>
            <a:rPr lang="es-MX" sz="2100" kern="1200" dirty="0">
              <a:latin typeface="Trebuchet MS" panose="020B0603020202020204" pitchFamily="34" charset="0"/>
            </a:rPr>
            <a:t>niveles y rangos </a:t>
          </a:r>
          <a:endParaRPr lang="es-ES" sz="2100" kern="1200" dirty="0">
            <a:latin typeface="Trebuchet MS" panose="020B0603020202020204" pitchFamily="34" charset="0"/>
          </a:endParaRPr>
        </a:p>
      </dsp:txBody>
      <dsp:txXfrm rot="10800000">
        <a:off x="1503898" y="617412"/>
        <a:ext cx="4909229" cy="474915"/>
      </dsp:txXfrm>
    </dsp:sp>
    <dsp:sp modelId="{8DB44C8D-8748-4F30-BA6E-F35F4001A3AD}">
      <dsp:nvSpPr>
        <dsp:cNvPr id="0" name=""/>
        <dsp:cNvSpPr/>
      </dsp:nvSpPr>
      <dsp:spPr>
        <a:xfrm>
          <a:off x="1147711" y="617412"/>
          <a:ext cx="474915" cy="474915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4903F4-8A2D-4EA0-95F7-CA31BAB7913F}">
      <dsp:nvSpPr>
        <dsp:cNvPr id="0" name=""/>
        <dsp:cNvSpPr/>
      </dsp:nvSpPr>
      <dsp:spPr>
        <a:xfrm rot="10800000">
          <a:off x="1385169" y="1234093"/>
          <a:ext cx="5027958" cy="474915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424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100" kern="1200" dirty="0">
              <a:latin typeface="Trebuchet MS" panose="020B0603020202020204" pitchFamily="34" charset="0"/>
            </a:rPr>
            <a:t>Selección de la variable respuesta</a:t>
          </a:r>
          <a:endParaRPr lang="es-ES" sz="2100" kern="1200" dirty="0">
            <a:latin typeface="Trebuchet MS" panose="020B0603020202020204" pitchFamily="34" charset="0"/>
          </a:endParaRPr>
        </a:p>
      </dsp:txBody>
      <dsp:txXfrm rot="10800000">
        <a:off x="1503898" y="1234093"/>
        <a:ext cx="4909229" cy="474915"/>
      </dsp:txXfrm>
    </dsp:sp>
    <dsp:sp modelId="{9FD80D13-65F3-4061-9CAC-D2139E314F80}">
      <dsp:nvSpPr>
        <dsp:cNvPr id="0" name=""/>
        <dsp:cNvSpPr/>
      </dsp:nvSpPr>
      <dsp:spPr>
        <a:xfrm>
          <a:off x="1147711" y="1234093"/>
          <a:ext cx="474915" cy="47491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067865-8AAD-4B2F-8705-EA61D19FF6AE}">
      <dsp:nvSpPr>
        <dsp:cNvPr id="0" name=""/>
        <dsp:cNvSpPr/>
      </dsp:nvSpPr>
      <dsp:spPr>
        <a:xfrm rot="10800000">
          <a:off x="1385169" y="1850774"/>
          <a:ext cx="5027958" cy="474915"/>
        </a:xfrm>
        <a:prstGeom prst="homePlate">
          <a:avLst/>
        </a:prstGeom>
        <a:solidFill>
          <a:srgbClr val="0033C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424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100" kern="1200" dirty="0">
              <a:latin typeface="Trebuchet MS" panose="020B0603020202020204" pitchFamily="34" charset="0"/>
            </a:rPr>
            <a:t>Selección del diseño experimental </a:t>
          </a:r>
          <a:endParaRPr lang="es-ES" sz="2100" kern="1200" dirty="0">
            <a:latin typeface="Trebuchet MS" panose="020B0603020202020204" pitchFamily="34" charset="0"/>
          </a:endParaRPr>
        </a:p>
      </dsp:txBody>
      <dsp:txXfrm rot="10800000">
        <a:off x="1503898" y="1850774"/>
        <a:ext cx="4909229" cy="474915"/>
      </dsp:txXfrm>
    </dsp:sp>
    <dsp:sp modelId="{269BDDD7-8E61-4BC9-A678-1B8E28016A8C}">
      <dsp:nvSpPr>
        <dsp:cNvPr id="0" name=""/>
        <dsp:cNvSpPr/>
      </dsp:nvSpPr>
      <dsp:spPr>
        <a:xfrm>
          <a:off x="1147711" y="1850774"/>
          <a:ext cx="474915" cy="474915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C3AD9B-8B1B-4C1C-A082-1D69860DA225}">
      <dsp:nvSpPr>
        <dsp:cNvPr id="0" name=""/>
        <dsp:cNvSpPr/>
      </dsp:nvSpPr>
      <dsp:spPr>
        <a:xfrm rot="10800000">
          <a:off x="1385169" y="2467455"/>
          <a:ext cx="5027958" cy="474915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424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100" kern="1200" dirty="0">
              <a:latin typeface="Trebuchet MS" panose="020B0603020202020204" pitchFamily="34" charset="0"/>
            </a:rPr>
            <a:t>Realización del experimento</a:t>
          </a:r>
          <a:endParaRPr lang="es-ES" sz="2100" kern="1200" dirty="0">
            <a:latin typeface="Trebuchet MS" panose="020B0603020202020204" pitchFamily="34" charset="0"/>
          </a:endParaRPr>
        </a:p>
      </dsp:txBody>
      <dsp:txXfrm rot="10800000">
        <a:off x="1503898" y="2467455"/>
        <a:ext cx="4909229" cy="474915"/>
      </dsp:txXfrm>
    </dsp:sp>
    <dsp:sp modelId="{6D2E6903-8E25-4725-9836-9234196562B9}">
      <dsp:nvSpPr>
        <dsp:cNvPr id="0" name=""/>
        <dsp:cNvSpPr/>
      </dsp:nvSpPr>
      <dsp:spPr>
        <a:xfrm>
          <a:off x="1147711" y="2467455"/>
          <a:ext cx="474915" cy="474915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264727-2582-47F8-ACBF-5605DBD8E2AD}">
      <dsp:nvSpPr>
        <dsp:cNvPr id="0" name=""/>
        <dsp:cNvSpPr/>
      </dsp:nvSpPr>
      <dsp:spPr>
        <a:xfrm rot="10800000">
          <a:off x="1385169" y="3084136"/>
          <a:ext cx="5027958" cy="474915"/>
        </a:xfrm>
        <a:prstGeom prst="homePlate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424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100" kern="1200" dirty="0">
              <a:latin typeface="Trebuchet MS" panose="020B0603020202020204" pitchFamily="34" charset="0"/>
            </a:rPr>
            <a:t>Análisis estadístico de los datos </a:t>
          </a:r>
          <a:endParaRPr lang="es-ES" sz="2100" kern="1200" dirty="0">
            <a:latin typeface="Trebuchet MS" panose="020B0603020202020204" pitchFamily="34" charset="0"/>
          </a:endParaRPr>
        </a:p>
      </dsp:txBody>
      <dsp:txXfrm rot="10800000">
        <a:off x="1503898" y="3084136"/>
        <a:ext cx="4909229" cy="474915"/>
      </dsp:txXfrm>
    </dsp:sp>
    <dsp:sp modelId="{BC2FC35A-5D1A-4E34-9F35-F38004737F9B}">
      <dsp:nvSpPr>
        <dsp:cNvPr id="0" name=""/>
        <dsp:cNvSpPr/>
      </dsp:nvSpPr>
      <dsp:spPr>
        <a:xfrm>
          <a:off x="1147711" y="3084136"/>
          <a:ext cx="474915" cy="474915"/>
        </a:xfrm>
        <a:prstGeom prst="ellipse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EB1ABF-F6CF-491F-85EF-0CDDC7B69F38}">
      <dsp:nvSpPr>
        <dsp:cNvPr id="0" name=""/>
        <dsp:cNvSpPr/>
      </dsp:nvSpPr>
      <dsp:spPr>
        <a:xfrm rot="10800000">
          <a:off x="1385169" y="3700817"/>
          <a:ext cx="5027958" cy="474915"/>
        </a:xfrm>
        <a:prstGeom prst="homePlate">
          <a:avLst/>
        </a:prstGeom>
        <a:solidFill>
          <a:srgbClr val="00808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424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100" kern="1200" dirty="0">
              <a:latin typeface="Trebuchet MS" panose="020B0603020202020204" pitchFamily="34" charset="0"/>
            </a:rPr>
            <a:t>Conclusiones y recomendaciones</a:t>
          </a:r>
          <a:endParaRPr lang="es-ES" sz="2100" kern="1200" dirty="0">
            <a:latin typeface="Trebuchet MS" panose="020B0603020202020204" pitchFamily="34" charset="0"/>
          </a:endParaRPr>
        </a:p>
      </dsp:txBody>
      <dsp:txXfrm rot="10800000">
        <a:off x="1503898" y="3700817"/>
        <a:ext cx="4909229" cy="474915"/>
      </dsp:txXfrm>
    </dsp:sp>
    <dsp:sp modelId="{B8C012AE-2387-47CB-AB14-522374D7EFE0}">
      <dsp:nvSpPr>
        <dsp:cNvPr id="0" name=""/>
        <dsp:cNvSpPr/>
      </dsp:nvSpPr>
      <dsp:spPr>
        <a:xfrm>
          <a:off x="1147711" y="3700817"/>
          <a:ext cx="474915" cy="47491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ortada y 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671996"/>
            <a:ext cx="9144000" cy="1728709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081719"/>
            <a:ext cx="9144000" cy="5675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77A78057-1956-4659-B829-504199719D4D}" type="datetimeFigureOut">
              <a:rPr lang="es-ES" smtClean="0"/>
              <a:t>03/09/2018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0119AFDF-8F7C-4FBA-A8FD-28F5DD137982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2 Rectángulo"/>
          <p:cNvSpPr/>
          <p:nvPr userDrawn="1"/>
        </p:nvSpPr>
        <p:spPr>
          <a:xfrm>
            <a:off x="0" y="6311900"/>
            <a:ext cx="12208478" cy="546100"/>
          </a:xfrm>
          <a:prstGeom prst="rect">
            <a:avLst/>
          </a:prstGeom>
          <a:solidFill>
            <a:srgbClr val="306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79093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Cuerpo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258891" y="2565408"/>
            <a:ext cx="6769100" cy="1584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s-CO" sz="2400" dirty="0">
              <a:solidFill>
                <a:schemeClr val="tx1"/>
              </a:solidFill>
              <a:latin typeface="Palatino Linotype"/>
            </a:endParaRPr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14" name="2 Rectángulo"/>
          <p:cNvSpPr/>
          <p:nvPr userDrawn="1"/>
        </p:nvSpPr>
        <p:spPr>
          <a:xfrm>
            <a:off x="-16478" y="6311900"/>
            <a:ext cx="12208478" cy="546100"/>
          </a:xfrm>
          <a:prstGeom prst="rect">
            <a:avLst/>
          </a:prstGeom>
          <a:solidFill>
            <a:srgbClr val="306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77A78057-1956-4659-B829-504199719D4D}" type="datetimeFigureOut">
              <a:rPr lang="es-ES" smtClean="0"/>
              <a:t>03/09/2018</a:t>
            </a:fld>
            <a:endParaRPr lang="es-ES"/>
          </a:p>
        </p:txBody>
      </p:sp>
      <p:sp>
        <p:nvSpPr>
          <p:cNvPr id="1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s-ES"/>
          </a:p>
        </p:txBody>
      </p:sp>
      <p:sp>
        <p:nvSpPr>
          <p:cNvPr id="1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0119AFDF-8F7C-4FBA-A8FD-28F5DD1379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3075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Cuerpo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258891" y="2565408"/>
            <a:ext cx="6769100" cy="1584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s-CO" sz="2400" dirty="0">
              <a:solidFill>
                <a:schemeClr val="tx1"/>
              </a:solidFill>
              <a:latin typeface="Palatino Linotype"/>
            </a:endParaRPr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14" name="2 Rectángulo"/>
          <p:cNvSpPr/>
          <p:nvPr userDrawn="1"/>
        </p:nvSpPr>
        <p:spPr>
          <a:xfrm>
            <a:off x="-16478" y="6311900"/>
            <a:ext cx="12208478" cy="546100"/>
          </a:xfrm>
          <a:prstGeom prst="rect">
            <a:avLst/>
          </a:prstGeom>
          <a:solidFill>
            <a:srgbClr val="306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77A78057-1956-4659-B829-504199719D4D}" type="datetimeFigureOut">
              <a:rPr lang="es-ES" smtClean="0"/>
              <a:t>03/09/2018</a:t>
            </a:fld>
            <a:endParaRPr lang="es-ES"/>
          </a:p>
        </p:txBody>
      </p:sp>
      <p:sp>
        <p:nvSpPr>
          <p:cNvPr id="1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s-ES"/>
          </a:p>
        </p:txBody>
      </p:sp>
      <p:sp>
        <p:nvSpPr>
          <p:cNvPr id="1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0119AFDF-8F7C-4FBA-A8FD-28F5DD1379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4137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Cuerpo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258891" y="2565408"/>
            <a:ext cx="6769100" cy="1584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s-CO" sz="2400" dirty="0">
              <a:solidFill>
                <a:schemeClr val="tx1"/>
              </a:solidFill>
              <a:latin typeface="Palatino Linotype"/>
            </a:endParaRPr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14" name="2 Rectángulo"/>
          <p:cNvSpPr/>
          <p:nvPr userDrawn="1"/>
        </p:nvSpPr>
        <p:spPr>
          <a:xfrm>
            <a:off x="-16478" y="6311900"/>
            <a:ext cx="12208478" cy="546100"/>
          </a:xfrm>
          <a:prstGeom prst="rect">
            <a:avLst/>
          </a:prstGeom>
          <a:solidFill>
            <a:srgbClr val="306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77A78057-1956-4659-B829-504199719D4D}" type="datetimeFigureOut">
              <a:rPr lang="es-ES" smtClean="0"/>
              <a:t>03/09/2018</a:t>
            </a:fld>
            <a:endParaRPr lang="es-ES"/>
          </a:p>
        </p:txBody>
      </p:sp>
      <p:sp>
        <p:nvSpPr>
          <p:cNvPr id="1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s-ES"/>
          </a:p>
        </p:txBody>
      </p:sp>
      <p:sp>
        <p:nvSpPr>
          <p:cNvPr id="1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0119AFDF-8F7C-4FBA-A8FD-28F5DD1379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3762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Cuerpo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258891" y="2565408"/>
            <a:ext cx="6769100" cy="1584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s-CO" sz="2400" dirty="0">
              <a:solidFill>
                <a:schemeClr val="tx1"/>
              </a:solidFill>
              <a:latin typeface="Palatino Linotype"/>
            </a:endParaRPr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14" name="2 Rectángulo"/>
          <p:cNvSpPr/>
          <p:nvPr userDrawn="1"/>
        </p:nvSpPr>
        <p:spPr>
          <a:xfrm>
            <a:off x="-16478" y="6311900"/>
            <a:ext cx="12208478" cy="546100"/>
          </a:xfrm>
          <a:prstGeom prst="rect">
            <a:avLst/>
          </a:prstGeom>
          <a:solidFill>
            <a:srgbClr val="306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77A78057-1956-4659-B829-504199719D4D}" type="datetimeFigureOut">
              <a:rPr lang="es-ES" smtClean="0"/>
              <a:t>03/09/2018</a:t>
            </a:fld>
            <a:endParaRPr lang="es-ES"/>
          </a:p>
        </p:txBody>
      </p:sp>
      <p:sp>
        <p:nvSpPr>
          <p:cNvPr id="1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s-ES"/>
          </a:p>
        </p:txBody>
      </p:sp>
      <p:sp>
        <p:nvSpPr>
          <p:cNvPr id="1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0119AFDF-8F7C-4FBA-A8FD-28F5DD1379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0991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Cuerpo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258891" y="2565408"/>
            <a:ext cx="6769100" cy="1584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s-CO" sz="2400" dirty="0">
              <a:solidFill>
                <a:schemeClr val="tx1"/>
              </a:solidFill>
              <a:latin typeface="Palatino Linotype"/>
            </a:endParaRPr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14" name="2 Rectángulo"/>
          <p:cNvSpPr/>
          <p:nvPr userDrawn="1"/>
        </p:nvSpPr>
        <p:spPr>
          <a:xfrm>
            <a:off x="-16478" y="6311900"/>
            <a:ext cx="12208478" cy="546100"/>
          </a:xfrm>
          <a:prstGeom prst="rect">
            <a:avLst/>
          </a:prstGeom>
          <a:solidFill>
            <a:srgbClr val="306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77A78057-1956-4659-B829-504199719D4D}" type="datetimeFigureOut">
              <a:rPr lang="es-ES" smtClean="0"/>
              <a:t>03/09/2018</a:t>
            </a:fld>
            <a:endParaRPr lang="es-ES"/>
          </a:p>
        </p:txBody>
      </p:sp>
      <p:sp>
        <p:nvSpPr>
          <p:cNvPr id="1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s-ES"/>
          </a:p>
        </p:txBody>
      </p:sp>
      <p:sp>
        <p:nvSpPr>
          <p:cNvPr id="1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0119AFDF-8F7C-4FBA-A8FD-28F5DD1379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5584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Cuerpo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258891" y="2565408"/>
            <a:ext cx="6769100" cy="1584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s-CO" sz="2400" dirty="0">
              <a:solidFill>
                <a:schemeClr val="tx1"/>
              </a:solidFill>
              <a:latin typeface="Palatino Linotype"/>
            </a:endParaRPr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14" name="2 Rectángulo"/>
          <p:cNvSpPr/>
          <p:nvPr userDrawn="1"/>
        </p:nvSpPr>
        <p:spPr>
          <a:xfrm>
            <a:off x="-16478" y="6311900"/>
            <a:ext cx="12208478" cy="546100"/>
          </a:xfrm>
          <a:prstGeom prst="rect">
            <a:avLst/>
          </a:prstGeom>
          <a:solidFill>
            <a:srgbClr val="306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77A78057-1956-4659-B829-504199719D4D}" type="datetimeFigureOut">
              <a:rPr lang="es-ES" smtClean="0"/>
              <a:t>03/09/2018</a:t>
            </a:fld>
            <a:endParaRPr lang="es-ES"/>
          </a:p>
        </p:txBody>
      </p:sp>
      <p:sp>
        <p:nvSpPr>
          <p:cNvPr id="1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s-ES"/>
          </a:p>
        </p:txBody>
      </p:sp>
      <p:sp>
        <p:nvSpPr>
          <p:cNvPr id="1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0119AFDF-8F7C-4FBA-A8FD-28F5DD1379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7456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Cuerpo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258891" y="2565408"/>
            <a:ext cx="6769100" cy="1584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s-CO" sz="2400" dirty="0">
              <a:solidFill>
                <a:schemeClr val="tx1"/>
              </a:solidFill>
              <a:latin typeface="Palatino Linotype"/>
            </a:endParaRPr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14" name="2 Rectángulo"/>
          <p:cNvSpPr/>
          <p:nvPr userDrawn="1"/>
        </p:nvSpPr>
        <p:spPr>
          <a:xfrm>
            <a:off x="-16478" y="6311900"/>
            <a:ext cx="12208478" cy="546100"/>
          </a:xfrm>
          <a:prstGeom prst="rect">
            <a:avLst/>
          </a:prstGeom>
          <a:solidFill>
            <a:srgbClr val="306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77A78057-1956-4659-B829-504199719D4D}" type="datetimeFigureOut">
              <a:rPr lang="es-ES" smtClean="0"/>
              <a:t>03/09/2018</a:t>
            </a:fld>
            <a:endParaRPr lang="es-ES"/>
          </a:p>
        </p:txBody>
      </p:sp>
      <p:sp>
        <p:nvSpPr>
          <p:cNvPr id="1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s-ES"/>
          </a:p>
        </p:txBody>
      </p:sp>
      <p:sp>
        <p:nvSpPr>
          <p:cNvPr id="1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0119AFDF-8F7C-4FBA-A8FD-28F5DD1379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0332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Cuerpo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258891" y="2565408"/>
            <a:ext cx="6769100" cy="1584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s-CO" sz="2400" dirty="0">
              <a:solidFill>
                <a:schemeClr val="tx1"/>
              </a:solidFill>
              <a:latin typeface="Palatino Linotype"/>
            </a:endParaRPr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14" name="2 Rectángulo"/>
          <p:cNvSpPr/>
          <p:nvPr userDrawn="1"/>
        </p:nvSpPr>
        <p:spPr>
          <a:xfrm>
            <a:off x="-16478" y="6311900"/>
            <a:ext cx="12208478" cy="546100"/>
          </a:xfrm>
          <a:prstGeom prst="rect">
            <a:avLst/>
          </a:prstGeom>
          <a:solidFill>
            <a:srgbClr val="306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77A78057-1956-4659-B829-504199719D4D}" type="datetimeFigureOut">
              <a:rPr lang="es-ES" smtClean="0"/>
              <a:t>03/09/2018</a:t>
            </a:fld>
            <a:endParaRPr lang="es-ES"/>
          </a:p>
        </p:txBody>
      </p:sp>
      <p:sp>
        <p:nvSpPr>
          <p:cNvPr id="1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s-ES"/>
          </a:p>
        </p:txBody>
      </p:sp>
      <p:sp>
        <p:nvSpPr>
          <p:cNvPr id="1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0119AFDF-8F7C-4FBA-A8FD-28F5DD1379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9699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uerpo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Rectángulo"/>
          <p:cNvSpPr/>
          <p:nvPr/>
        </p:nvSpPr>
        <p:spPr>
          <a:xfrm>
            <a:off x="0" y="6311900"/>
            <a:ext cx="12208478" cy="546100"/>
          </a:xfrm>
          <a:prstGeom prst="rect">
            <a:avLst/>
          </a:prstGeom>
          <a:solidFill>
            <a:srgbClr val="306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72223"/>
            <a:ext cx="10515600" cy="1056651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674961"/>
            <a:ext cx="10515600" cy="3502002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292100" y="6356350"/>
            <a:ext cx="3568700" cy="5016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s-ES" dirty="0" smtClean="0"/>
              <a:t>Usuga, O.C.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114800" y="6356350"/>
            <a:ext cx="4368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s-ES" dirty="0" smtClean="0"/>
              <a:t>Diseño de experimentos en R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581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s-ES" dirty="0" smtClean="0"/>
              <a:t>    Septiembre 19-21, 2018 </a:t>
            </a:r>
            <a:fld id="{0119AFDF-8F7C-4FBA-A8FD-28F5DD13798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1258888" y="2565400"/>
            <a:ext cx="6769100" cy="1584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s-CO" sz="3200" dirty="0">
              <a:solidFill>
                <a:schemeClr val="tx1"/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302133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erpo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258891" y="2565408"/>
            <a:ext cx="6769100" cy="1584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s-CO" sz="2400" dirty="0">
              <a:solidFill>
                <a:schemeClr val="tx1"/>
              </a:solidFill>
              <a:latin typeface="Palatino Linotype"/>
            </a:endParaRPr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11" name="4 Marcador de fecha"/>
          <p:cNvSpPr txBox="1">
            <a:spLocks/>
          </p:cNvSpPr>
          <p:nvPr/>
        </p:nvSpPr>
        <p:spPr>
          <a:xfrm>
            <a:off x="335360" y="6356350"/>
            <a:ext cx="8352928" cy="385018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s-ES" sz="1600" dirty="0">
                <a:solidFill>
                  <a:schemeClr val="bg1"/>
                </a:solidFill>
                <a:latin typeface="Trebuchet MS" panose="020B0603020202020204" pitchFamily="34" charset="0"/>
              </a:rPr>
              <a:t>INCAS – Innovación y Gestión de Cadenas de Abastecimiento</a:t>
            </a:r>
          </a:p>
        </p:txBody>
      </p:sp>
      <p:sp>
        <p:nvSpPr>
          <p:cNvPr id="13" name="4 Marcador de fecha">
            <a:extLst>
              <a:ext uri="{FF2B5EF4-FFF2-40B4-BE49-F238E27FC236}">
                <a16:creationId xmlns:a16="http://schemas.microsoft.com/office/drawing/2014/main" xmlns="" id="{C8AECB6A-169D-4FB7-86D9-936EA9E6096A}"/>
              </a:ext>
            </a:extLst>
          </p:cNvPr>
          <p:cNvSpPr txBox="1">
            <a:spLocks/>
          </p:cNvSpPr>
          <p:nvPr/>
        </p:nvSpPr>
        <p:spPr>
          <a:xfrm>
            <a:off x="335360" y="6356350"/>
            <a:ext cx="8352928" cy="385018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s-ES" sz="1600" dirty="0">
                <a:solidFill>
                  <a:schemeClr val="bg1"/>
                </a:solidFill>
                <a:latin typeface="Trebuchet MS" panose="020B0603020202020204" pitchFamily="34" charset="0"/>
              </a:rPr>
              <a:t>INCAS – Innovación y Gestión de Cadenas de Abastecimiento</a:t>
            </a:r>
          </a:p>
        </p:txBody>
      </p:sp>
      <p:sp>
        <p:nvSpPr>
          <p:cNvPr id="15" name="2 Rectángulo"/>
          <p:cNvSpPr/>
          <p:nvPr userDrawn="1"/>
        </p:nvSpPr>
        <p:spPr>
          <a:xfrm>
            <a:off x="-16478" y="6311900"/>
            <a:ext cx="12208478" cy="546100"/>
          </a:xfrm>
          <a:prstGeom prst="rect">
            <a:avLst/>
          </a:prstGeom>
          <a:solidFill>
            <a:srgbClr val="306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6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77A78057-1956-4659-B829-504199719D4D}" type="datetimeFigureOut">
              <a:rPr lang="es-ES" smtClean="0"/>
              <a:t>03/09/2018</a:t>
            </a:fld>
            <a:endParaRPr lang="es-ES"/>
          </a:p>
        </p:txBody>
      </p:sp>
      <p:sp>
        <p:nvSpPr>
          <p:cNvPr id="17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s-ES"/>
          </a:p>
        </p:txBody>
      </p:sp>
      <p:sp>
        <p:nvSpPr>
          <p:cNvPr id="18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0119AFDF-8F7C-4FBA-A8FD-28F5DD1379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2721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uerpo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258891" y="2565408"/>
            <a:ext cx="6769100" cy="1584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s-CO" sz="2400" dirty="0">
              <a:solidFill>
                <a:schemeClr val="tx1"/>
              </a:solidFill>
              <a:latin typeface="Palatino Linotype"/>
            </a:endParaRPr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14" name="2 Rectángulo"/>
          <p:cNvSpPr/>
          <p:nvPr userDrawn="1"/>
        </p:nvSpPr>
        <p:spPr>
          <a:xfrm>
            <a:off x="-16478" y="6311900"/>
            <a:ext cx="12208478" cy="546100"/>
          </a:xfrm>
          <a:prstGeom prst="rect">
            <a:avLst/>
          </a:prstGeom>
          <a:solidFill>
            <a:srgbClr val="306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77A78057-1956-4659-B829-504199719D4D}" type="datetimeFigureOut">
              <a:rPr lang="es-ES" smtClean="0"/>
              <a:t>03/09/2018</a:t>
            </a:fld>
            <a:endParaRPr lang="es-ES"/>
          </a:p>
        </p:txBody>
      </p:sp>
      <p:sp>
        <p:nvSpPr>
          <p:cNvPr id="1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s-ES"/>
          </a:p>
        </p:txBody>
      </p:sp>
      <p:sp>
        <p:nvSpPr>
          <p:cNvPr id="1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0119AFDF-8F7C-4FBA-A8FD-28F5DD1379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3668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uerpo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258891" y="2565408"/>
            <a:ext cx="6769100" cy="1584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s-CO" sz="2400" dirty="0">
              <a:solidFill>
                <a:schemeClr val="tx1"/>
              </a:solidFill>
              <a:latin typeface="Palatino Linotype"/>
            </a:endParaRPr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14" name="2 Rectángulo"/>
          <p:cNvSpPr/>
          <p:nvPr userDrawn="1"/>
        </p:nvSpPr>
        <p:spPr>
          <a:xfrm>
            <a:off x="-16478" y="6311900"/>
            <a:ext cx="12208478" cy="546100"/>
          </a:xfrm>
          <a:prstGeom prst="rect">
            <a:avLst/>
          </a:prstGeom>
          <a:solidFill>
            <a:srgbClr val="306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77A78057-1956-4659-B829-504199719D4D}" type="datetimeFigureOut">
              <a:rPr lang="es-ES" smtClean="0"/>
              <a:t>03/09/2018</a:t>
            </a:fld>
            <a:endParaRPr lang="es-ES"/>
          </a:p>
        </p:txBody>
      </p:sp>
      <p:sp>
        <p:nvSpPr>
          <p:cNvPr id="1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s-ES"/>
          </a:p>
        </p:txBody>
      </p:sp>
      <p:sp>
        <p:nvSpPr>
          <p:cNvPr id="1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0119AFDF-8F7C-4FBA-A8FD-28F5DD1379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197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uerpo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258891" y="2565408"/>
            <a:ext cx="6769100" cy="1584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s-CO" sz="2400" dirty="0">
              <a:solidFill>
                <a:schemeClr val="tx1"/>
              </a:solidFill>
              <a:latin typeface="Palatino Linotype"/>
            </a:endParaRPr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14" name="2 Rectángulo"/>
          <p:cNvSpPr/>
          <p:nvPr userDrawn="1"/>
        </p:nvSpPr>
        <p:spPr>
          <a:xfrm>
            <a:off x="-16478" y="6311900"/>
            <a:ext cx="12208478" cy="546100"/>
          </a:xfrm>
          <a:prstGeom prst="rect">
            <a:avLst/>
          </a:prstGeom>
          <a:solidFill>
            <a:srgbClr val="306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77A78057-1956-4659-B829-504199719D4D}" type="datetimeFigureOut">
              <a:rPr lang="es-ES" smtClean="0"/>
              <a:t>03/09/2018</a:t>
            </a:fld>
            <a:endParaRPr lang="es-ES"/>
          </a:p>
        </p:txBody>
      </p:sp>
      <p:sp>
        <p:nvSpPr>
          <p:cNvPr id="1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s-ES"/>
          </a:p>
        </p:txBody>
      </p:sp>
      <p:sp>
        <p:nvSpPr>
          <p:cNvPr id="1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0119AFDF-8F7C-4FBA-A8FD-28F5DD1379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77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Cuerpo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258891" y="2565408"/>
            <a:ext cx="6769100" cy="1584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s-CO" sz="2400" dirty="0">
              <a:solidFill>
                <a:schemeClr val="tx1"/>
              </a:solidFill>
              <a:latin typeface="Palatino Linotype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09" y="55081"/>
            <a:ext cx="3552393" cy="796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14" name="2 Rectángulo"/>
          <p:cNvSpPr/>
          <p:nvPr userDrawn="1"/>
        </p:nvSpPr>
        <p:spPr>
          <a:xfrm>
            <a:off x="-16478" y="6311900"/>
            <a:ext cx="12208478" cy="546100"/>
          </a:xfrm>
          <a:prstGeom prst="rect">
            <a:avLst/>
          </a:prstGeom>
          <a:solidFill>
            <a:srgbClr val="306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77A78057-1956-4659-B829-504199719D4D}" type="datetimeFigureOut">
              <a:rPr lang="es-ES" smtClean="0"/>
              <a:t>03/09/2018</a:t>
            </a:fld>
            <a:endParaRPr lang="es-ES"/>
          </a:p>
        </p:txBody>
      </p:sp>
      <p:sp>
        <p:nvSpPr>
          <p:cNvPr id="1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s-ES"/>
          </a:p>
        </p:txBody>
      </p:sp>
      <p:sp>
        <p:nvSpPr>
          <p:cNvPr id="1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0119AFDF-8F7C-4FBA-A8FD-28F5DD1379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7734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Cuerpo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258891" y="2565408"/>
            <a:ext cx="6769100" cy="1584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s-CO" sz="2400" dirty="0">
              <a:solidFill>
                <a:schemeClr val="tx1"/>
              </a:solidFill>
              <a:latin typeface="Palatino Linotype"/>
            </a:endParaRPr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14" name="2 Rectángulo"/>
          <p:cNvSpPr/>
          <p:nvPr userDrawn="1"/>
        </p:nvSpPr>
        <p:spPr>
          <a:xfrm>
            <a:off x="-16478" y="6311900"/>
            <a:ext cx="12208478" cy="546100"/>
          </a:xfrm>
          <a:prstGeom prst="rect">
            <a:avLst/>
          </a:prstGeom>
          <a:solidFill>
            <a:srgbClr val="306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77A78057-1956-4659-B829-504199719D4D}" type="datetimeFigureOut">
              <a:rPr lang="es-ES" smtClean="0"/>
              <a:t>03/09/2018</a:t>
            </a:fld>
            <a:endParaRPr lang="es-ES"/>
          </a:p>
        </p:txBody>
      </p:sp>
      <p:sp>
        <p:nvSpPr>
          <p:cNvPr id="1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s-ES"/>
          </a:p>
        </p:txBody>
      </p:sp>
      <p:sp>
        <p:nvSpPr>
          <p:cNvPr id="1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0119AFDF-8F7C-4FBA-A8FD-28F5DD1379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3689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Cuerpo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258891" y="2565408"/>
            <a:ext cx="6769100" cy="1584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s-CO" sz="2400" dirty="0">
              <a:solidFill>
                <a:schemeClr val="tx1"/>
              </a:solidFill>
              <a:latin typeface="Palatino Linotype"/>
            </a:endParaRPr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14" name="2 Rectángulo"/>
          <p:cNvSpPr/>
          <p:nvPr userDrawn="1"/>
        </p:nvSpPr>
        <p:spPr>
          <a:xfrm>
            <a:off x="-16478" y="6311900"/>
            <a:ext cx="12208478" cy="546100"/>
          </a:xfrm>
          <a:prstGeom prst="rect">
            <a:avLst/>
          </a:prstGeom>
          <a:solidFill>
            <a:srgbClr val="306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77A78057-1956-4659-B829-504199719D4D}" type="datetimeFigureOut">
              <a:rPr lang="es-ES" smtClean="0"/>
              <a:t>03/09/2018</a:t>
            </a:fld>
            <a:endParaRPr lang="es-ES"/>
          </a:p>
        </p:txBody>
      </p:sp>
      <p:sp>
        <p:nvSpPr>
          <p:cNvPr id="1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s-ES"/>
          </a:p>
        </p:txBody>
      </p:sp>
      <p:sp>
        <p:nvSpPr>
          <p:cNvPr id="1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0119AFDF-8F7C-4FBA-A8FD-28F5DD1379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4964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603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package=nortest" TargetMode="External"/><Relationship Id="rId2" Type="http://schemas.openxmlformats.org/officeDocument/2006/relationships/hyperlink" Target="http://socserv.socsci.mcmaster.ca/jfox/Books/Companion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hyperlink" Target="https://cran.r-project.org/package=agricola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an.r-project.org/doc/Rnews/" TargetMode="External"/><Relationship Id="rId4" Type="http://schemas.openxmlformats.org/officeDocument/2006/relationships/hyperlink" Target="http://www.rstudio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olga.usuga@udea.edu.co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31512" y="979565"/>
            <a:ext cx="9144000" cy="1420631"/>
          </a:xfrm>
        </p:spPr>
        <p:txBody>
          <a:bodyPr/>
          <a:lstStyle/>
          <a:p>
            <a:r>
              <a:rPr lang="es-CO" sz="4800" dirty="0">
                <a:solidFill>
                  <a:schemeClr val="accent2"/>
                </a:solidFill>
                <a:ea typeface="+mj-ea"/>
                <a:cs typeface="+mj-cs"/>
              </a:rPr>
              <a:t>Introducción </a:t>
            </a:r>
            <a:r>
              <a:rPr lang="es-CO" sz="4800" dirty="0" smtClean="0">
                <a:solidFill>
                  <a:schemeClr val="accent2"/>
                </a:solidFill>
                <a:ea typeface="+mj-ea"/>
                <a:cs typeface="+mj-cs"/>
              </a:rPr>
              <a:t>al </a:t>
            </a:r>
            <a:r>
              <a:rPr lang="es-CO" sz="4800" dirty="0">
                <a:solidFill>
                  <a:schemeClr val="accent2"/>
                </a:solidFill>
                <a:ea typeface="+mj-ea"/>
                <a:cs typeface="+mj-cs"/>
              </a:rPr>
              <a:t>mejoramiento de procesos de Ingeniería usando R</a:t>
            </a:r>
            <a:endParaRPr lang="es-ES" sz="4800" dirty="0">
              <a:solidFill>
                <a:schemeClr val="accent2"/>
              </a:solidFill>
              <a:ea typeface="+mj-ea"/>
              <a:cs typeface="+mj-cs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531512" y="3160285"/>
            <a:ext cx="9144000" cy="5675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 smtClean="0">
                <a:solidFill>
                  <a:schemeClr val="tx1"/>
                </a:solidFill>
              </a:rPr>
              <a:t>Olga Cecilia Usuga Manco</a:t>
            </a:r>
          </a:p>
        </p:txBody>
      </p:sp>
      <p:sp>
        <p:nvSpPr>
          <p:cNvPr id="9" name="2 Rectángulo"/>
          <p:cNvSpPr/>
          <p:nvPr/>
        </p:nvSpPr>
        <p:spPr>
          <a:xfrm>
            <a:off x="25400" y="6311900"/>
            <a:ext cx="12166600" cy="546100"/>
          </a:xfrm>
          <a:prstGeom prst="rect">
            <a:avLst/>
          </a:prstGeom>
          <a:solidFill>
            <a:srgbClr val="306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Marcador de fecha 3"/>
          <p:cNvSpPr>
            <a:spLocks noGrp="1"/>
          </p:cNvSpPr>
          <p:nvPr>
            <p:ph type="dt" sz="half" idx="10"/>
          </p:nvPr>
        </p:nvSpPr>
        <p:spPr>
          <a:xfrm>
            <a:off x="292100" y="6356350"/>
            <a:ext cx="3568700" cy="5016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panose="020B0502020104020203" pitchFamily="34" charset="0"/>
              </a:defRPr>
            </a:lvl1pPr>
          </a:lstStyle>
          <a:p>
            <a:pPr algn="ctr"/>
            <a:r>
              <a:rPr lang="es-ES" dirty="0" smtClean="0"/>
              <a:t>Mejoramiento de procesos </a:t>
            </a:r>
            <a:r>
              <a:rPr lang="es-ES" dirty="0"/>
              <a:t>en R</a:t>
            </a:r>
          </a:p>
          <a:p>
            <a:pPr algn="ctr"/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11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114800" y="6356350"/>
            <a:ext cx="4368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panose="020B0502020104020203" pitchFamily="34" charset="0"/>
              </a:defRPr>
            </a:lvl1pPr>
          </a:lstStyle>
          <a:p>
            <a:pPr algn="ctr"/>
            <a:r>
              <a:rPr lang="es-ES" dirty="0" smtClean="0"/>
              <a:t>II Simposio Data Analytics</a:t>
            </a:r>
            <a:endParaRPr lang="es-ES" dirty="0"/>
          </a:p>
        </p:txBody>
      </p:sp>
      <p:sp>
        <p:nvSpPr>
          <p:cNvPr id="12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581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panose="020B0502020104020203" pitchFamily="34" charset="0"/>
              </a:defRPr>
            </a:lvl1pPr>
          </a:lstStyle>
          <a:p>
            <a:pPr algn="ctr"/>
            <a:r>
              <a:rPr lang="es-ES" dirty="0" smtClean="0"/>
              <a:t>    Septiembre 19-21, 2018</a:t>
            </a:r>
            <a:endParaRPr lang="es-ES" dirty="0"/>
          </a:p>
        </p:txBody>
      </p:sp>
      <p:sp>
        <p:nvSpPr>
          <p:cNvPr id="13" name="Subtítulo 2"/>
          <p:cNvSpPr txBox="1">
            <a:spLocks/>
          </p:cNvSpPr>
          <p:nvPr/>
        </p:nvSpPr>
        <p:spPr>
          <a:xfrm>
            <a:off x="1531512" y="4767514"/>
            <a:ext cx="9144000" cy="5675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 smtClean="0">
                <a:solidFill>
                  <a:schemeClr val="tx1"/>
                </a:solidFill>
              </a:rPr>
              <a:t>II Simposio Data Analytics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62" y="3377029"/>
            <a:ext cx="1393071" cy="1958039"/>
          </a:xfrm>
          <a:prstGeom prst="rect">
            <a:avLst/>
          </a:prstGeom>
        </p:spPr>
      </p:pic>
      <p:pic>
        <p:nvPicPr>
          <p:cNvPr id="32776" name="Picture 8" descr="Resultado de imagen para escuela de ingenieria julio garavito +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199" y="3629276"/>
            <a:ext cx="2995057" cy="145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79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016" y="829748"/>
            <a:ext cx="8705850" cy="35242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153" y="4871299"/>
            <a:ext cx="72675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7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830357"/>
            <a:ext cx="10515600" cy="1056651"/>
          </a:xfrm>
        </p:spPr>
        <p:txBody>
          <a:bodyPr/>
          <a:lstStyle/>
          <a:p>
            <a:pPr algn="ctr"/>
            <a:r>
              <a:rPr lang="es-CO" sz="2800" dirty="0" smtClean="0">
                <a:solidFill>
                  <a:schemeClr val="accent2"/>
                </a:solidFill>
              </a:rPr>
              <a:t>Identificación de referencias críticas de acuerdo a Reprocesos y Devoluciones</a:t>
            </a:r>
            <a:endParaRPr lang="es-ES" sz="2800" dirty="0">
              <a:solidFill>
                <a:schemeClr val="accent2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837" y="2181225"/>
            <a:ext cx="48863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20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0" y="2147887"/>
            <a:ext cx="52578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25" y="1857375"/>
            <a:ext cx="70675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3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12" y="1647825"/>
            <a:ext cx="64293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3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887" y="1547812"/>
            <a:ext cx="56102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3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887" y="1709737"/>
            <a:ext cx="63722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4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830357"/>
            <a:ext cx="10515600" cy="1056651"/>
          </a:xfrm>
        </p:spPr>
        <p:txBody>
          <a:bodyPr/>
          <a:lstStyle/>
          <a:p>
            <a:pPr algn="ctr"/>
            <a:r>
              <a:rPr lang="es-CO" sz="2800" dirty="0" smtClean="0">
                <a:solidFill>
                  <a:schemeClr val="accent2"/>
                </a:solidFill>
              </a:rPr>
              <a:t>Identificación de referencias críticas</a:t>
            </a:r>
            <a:endParaRPr lang="es-ES" sz="2800" dirty="0">
              <a:solidFill>
                <a:schemeClr val="accent2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775" y="1409700"/>
            <a:ext cx="43624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44" y="1883938"/>
            <a:ext cx="11087100" cy="4171950"/>
          </a:xfrm>
          <a:prstGeom prst="rect">
            <a:avLst/>
          </a:prstGeom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838200" y="830357"/>
            <a:ext cx="10515600" cy="1056651"/>
          </a:xfrm>
        </p:spPr>
        <p:txBody>
          <a:bodyPr/>
          <a:lstStyle/>
          <a:p>
            <a:pPr algn="ctr"/>
            <a:r>
              <a:rPr lang="es-CO" sz="2800" dirty="0" smtClean="0">
                <a:solidFill>
                  <a:schemeClr val="accent2"/>
                </a:solidFill>
              </a:rPr>
              <a:t>Identificación de defectos por referencia crítica</a:t>
            </a:r>
            <a:endParaRPr lang="es-E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43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1123950"/>
            <a:ext cx="1163002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0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sz="4800" dirty="0" smtClean="0">
                <a:solidFill>
                  <a:srgbClr val="FFC000"/>
                </a:solidFill>
              </a:rPr>
              <a:t>URL </a:t>
            </a:r>
            <a:r>
              <a:rPr lang="es-CO" sz="4800" dirty="0" smtClean="0">
                <a:solidFill>
                  <a:srgbClr val="FFC000"/>
                </a:solidFill>
              </a:rPr>
              <a:t> </a:t>
            </a:r>
            <a:endParaRPr lang="es-CO" sz="4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83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830357"/>
            <a:ext cx="10515600" cy="1056651"/>
          </a:xfrm>
        </p:spPr>
        <p:txBody>
          <a:bodyPr/>
          <a:lstStyle/>
          <a:p>
            <a:pPr algn="ctr"/>
            <a:r>
              <a:rPr lang="es-CO" sz="2800" dirty="0" smtClean="0">
                <a:solidFill>
                  <a:schemeClr val="accent2"/>
                </a:solidFill>
              </a:rPr>
              <a:t>Identificación de variables de las referencias críticas</a:t>
            </a:r>
            <a:endParaRPr lang="es-ES" sz="2800" dirty="0">
              <a:solidFill>
                <a:schemeClr val="accent2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1674925"/>
            <a:ext cx="68199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33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75" y="1085850"/>
            <a:ext cx="63436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2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1612983" y="857848"/>
            <a:ext cx="8075240" cy="3417243"/>
          </a:xfrm>
        </p:spPr>
        <p:txBody>
          <a:bodyPr/>
          <a:lstStyle/>
          <a:p>
            <a:pPr marL="0" indent="0">
              <a:buNone/>
            </a:pPr>
            <a:r>
              <a:rPr lang="es-CO" b="1" dirty="0"/>
              <a:t>Profundidad de la Incisión L-A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197198"/>
                  </p:ext>
                </p:extLst>
              </p:nvPr>
            </p:nvGraphicFramePr>
            <p:xfrm>
              <a:off x="2507512" y="4618466"/>
              <a:ext cx="6096000" cy="6152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6000"/>
                    <a:gridCol w="1016000"/>
                    <a:gridCol w="1016000"/>
                    <a:gridCol w="1016000"/>
                    <a:gridCol w="1016000"/>
                    <a:gridCol w="1016000"/>
                  </a:tblGrid>
                  <a:tr h="255165">
                    <a:tc>
                      <a:txBody>
                        <a:bodyPr/>
                        <a:lstStyle/>
                        <a:p>
                          <a:r>
                            <a:rPr lang="es-CO" sz="1400" dirty="0" smtClean="0"/>
                            <a:t>Min</a:t>
                          </a:r>
                          <a:endParaRPr lang="es-CO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14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s-CO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14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s-CO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400" dirty="0" smtClean="0"/>
                            <a:t>Media</a:t>
                          </a:r>
                          <a:endParaRPr lang="es-CO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14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s-CO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400" dirty="0" smtClean="0"/>
                            <a:t>Max</a:t>
                          </a:r>
                          <a:endParaRPr lang="es-CO" sz="1400" dirty="0"/>
                        </a:p>
                      </a:txBody>
                      <a:tcPr/>
                    </a:tc>
                  </a:tr>
                  <a:tr h="310405">
                    <a:tc>
                      <a:txBody>
                        <a:bodyPr/>
                        <a:lstStyle/>
                        <a:p>
                          <a:r>
                            <a:rPr lang="es-CO" sz="1400" dirty="0" smtClean="0"/>
                            <a:t>0.0700</a:t>
                          </a:r>
                          <a:endParaRPr lang="es-CO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400" dirty="0" smtClean="0"/>
                            <a:t>0.1020</a:t>
                          </a:r>
                          <a:endParaRPr lang="es-CO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400" dirty="0" smtClean="0"/>
                            <a:t>0.1100</a:t>
                          </a:r>
                          <a:endParaRPr lang="es-CO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400" dirty="0" smtClean="0"/>
                            <a:t>0.1097</a:t>
                          </a:r>
                          <a:endParaRPr lang="es-CO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400" dirty="0" smtClean="0"/>
                            <a:t>0.1180</a:t>
                          </a:r>
                          <a:endParaRPr lang="es-CO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400" dirty="0" smtClean="0"/>
                            <a:t>0.1470</a:t>
                          </a:r>
                          <a:endParaRPr lang="es-CO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197198"/>
                  </p:ext>
                </p:extLst>
              </p:nvPr>
            </p:nvGraphicFramePr>
            <p:xfrm>
              <a:off x="2507512" y="4618466"/>
              <a:ext cx="6096000" cy="6152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6000"/>
                    <a:gridCol w="1016000"/>
                    <a:gridCol w="1016000"/>
                    <a:gridCol w="1016000"/>
                    <a:gridCol w="1016000"/>
                    <a:gridCol w="1016000"/>
                  </a:tblGrid>
                  <a:tr h="304800">
                    <a:tc>
                      <a:txBody>
                        <a:bodyPr/>
                        <a:lstStyle/>
                        <a:p>
                          <a:r>
                            <a:rPr lang="es-CO" sz="1400" dirty="0" smtClean="0"/>
                            <a:t>Min</a:t>
                          </a:r>
                          <a:endParaRPr lang="es-CO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99" t="-1961" r="-400599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599" t="-1961" r="-300599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CO" sz="1400" dirty="0" smtClean="0"/>
                            <a:t>Media</a:t>
                          </a:r>
                          <a:endParaRPr lang="es-CO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0000" t="-1961" r="-101198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CO" sz="1400" dirty="0" smtClean="0"/>
                            <a:t>Max</a:t>
                          </a:r>
                          <a:endParaRPr lang="es-CO" sz="1400" dirty="0"/>
                        </a:p>
                      </a:txBody>
                      <a:tcPr/>
                    </a:tc>
                  </a:tr>
                  <a:tr h="310405">
                    <a:tc>
                      <a:txBody>
                        <a:bodyPr/>
                        <a:lstStyle/>
                        <a:p>
                          <a:r>
                            <a:rPr lang="es-CO" sz="1400" dirty="0" smtClean="0"/>
                            <a:t>0.0700</a:t>
                          </a:r>
                          <a:endParaRPr lang="es-CO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400" dirty="0" smtClean="0"/>
                            <a:t>0.1020</a:t>
                          </a:r>
                          <a:endParaRPr lang="es-CO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400" dirty="0" smtClean="0"/>
                            <a:t>0.1100</a:t>
                          </a:r>
                          <a:endParaRPr lang="es-CO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400" dirty="0" smtClean="0"/>
                            <a:t>0.1097</a:t>
                          </a:r>
                          <a:endParaRPr lang="es-CO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400" dirty="0" smtClean="0"/>
                            <a:t>0.1180</a:t>
                          </a:r>
                          <a:endParaRPr lang="es-CO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400" dirty="0" smtClean="0"/>
                            <a:t>0.1470</a:t>
                          </a:r>
                          <a:endParaRPr lang="es-CO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375" y="1366765"/>
            <a:ext cx="7744455" cy="279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1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982" y="1038152"/>
            <a:ext cx="7744455" cy="331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0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849" y="1306260"/>
            <a:ext cx="7843338" cy="392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7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038" y="850803"/>
            <a:ext cx="5154827" cy="442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9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830357"/>
            <a:ext cx="10515600" cy="1056651"/>
          </a:xfrm>
        </p:spPr>
        <p:txBody>
          <a:bodyPr/>
          <a:lstStyle/>
          <a:p>
            <a:pPr algn="ctr"/>
            <a:r>
              <a:rPr lang="es-CO" sz="2800" dirty="0" smtClean="0">
                <a:solidFill>
                  <a:schemeClr val="accent2"/>
                </a:solidFill>
              </a:rPr>
              <a:t>Referencias</a:t>
            </a:r>
            <a:endParaRPr lang="es-ES" sz="2800" dirty="0">
              <a:solidFill>
                <a:schemeClr val="accent2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38200" y="1545465"/>
            <a:ext cx="104962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LIBRO DE EJEMPLO DE RIO </a:t>
            </a:r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err="1"/>
              <a:t>Alzate</a:t>
            </a:r>
            <a:r>
              <a:rPr lang="en-US" dirty="0"/>
              <a:t>, A., </a:t>
            </a:r>
            <a:r>
              <a:rPr lang="en-US" dirty="0" err="1"/>
              <a:t>López</a:t>
            </a:r>
            <a:r>
              <a:rPr lang="en-US" dirty="0"/>
              <a:t>, M. E., &amp; Serna, C. (2016). Recovery of gold from waste electrical and electronic equipment (WEEE) using ammonium persulfate. </a:t>
            </a:r>
            <a:r>
              <a:rPr lang="en-US" i="1" dirty="0"/>
              <a:t>Waste management</a:t>
            </a:r>
            <a:r>
              <a:rPr lang="en-US" dirty="0"/>
              <a:t>, </a:t>
            </a:r>
            <a:r>
              <a:rPr lang="en-US" i="1" dirty="0"/>
              <a:t>57</a:t>
            </a:r>
            <a:r>
              <a:rPr lang="en-US" dirty="0"/>
              <a:t>, 113-120</a:t>
            </a:r>
            <a:r>
              <a:rPr lang="en-US" dirty="0" smtClean="0"/>
              <a:t>.</a:t>
            </a:r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/>
              <a:t>Fox, J. and Weisberg, S. (2011). An {R} Companion to Applied Regression, Second Edition. Thousand Oaks CA: Sage. URL: </a:t>
            </a:r>
            <a:r>
              <a:rPr lang="en-US" dirty="0">
                <a:hlinkClick r:id="rId2"/>
              </a:rPr>
              <a:t>http://socserv.socsci.mcmaster.ca/jfox/Books/Companion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/>
              <a:t>Gross, J. and </a:t>
            </a:r>
            <a:r>
              <a:rPr lang="en-US" dirty="0" err="1"/>
              <a:t>Ligges</a:t>
            </a:r>
            <a:r>
              <a:rPr lang="en-US" dirty="0"/>
              <a:t>, U. (2015). </a:t>
            </a:r>
            <a:r>
              <a:rPr lang="en-US" dirty="0" err="1"/>
              <a:t>nortest</a:t>
            </a:r>
            <a:r>
              <a:rPr lang="en-US" dirty="0"/>
              <a:t>: Tests for Normality. R package version 1.0-4. </a:t>
            </a:r>
            <a:r>
              <a:rPr lang="en-US" dirty="0">
                <a:hlinkClick r:id="rId3"/>
              </a:rPr>
              <a:t>https://CRAN.R-project.org/package=nortest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s-CO" dirty="0" smtClean="0"/>
              <a:t>Gutiérrez, P.H. &amp; De </a:t>
            </a:r>
            <a:r>
              <a:rPr lang="es-CO" dirty="0"/>
              <a:t>La </a:t>
            </a:r>
            <a:r>
              <a:rPr lang="es-CO" dirty="0" smtClean="0"/>
              <a:t>Vara, S. R. </a:t>
            </a:r>
            <a:r>
              <a:rPr lang="es-CO" dirty="0"/>
              <a:t>(2012). </a:t>
            </a:r>
            <a:r>
              <a:rPr lang="es-CO" i="1" dirty="0"/>
              <a:t>Análisis y diseño de experimentos</a:t>
            </a:r>
            <a:r>
              <a:rPr lang="es-CO" dirty="0"/>
              <a:t>. </a:t>
            </a:r>
            <a:r>
              <a:rPr lang="es-CO" dirty="0" smtClean="0"/>
              <a:t>McGraw-Hill. Edición 3. 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err="1"/>
              <a:t>Hamze</a:t>
            </a:r>
            <a:r>
              <a:rPr lang="en-US" dirty="0"/>
              <a:t>, H., </a:t>
            </a:r>
            <a:r>
              <a:rPr lang="en-US" dirty="0" err="1"/>
              <a:t>Akia</a:t>
            </a:r>
            <a:r>
              <a:rPr lang="en-US" dirty="0"/>
              <a:t>, M., &amp; </a:t>
            </a:r>
            <a:r>
              <a:rPr lang="en-US" dirty="0" err="1"/>
              <a:t>Yazdani</a:t>
            </a:r>
            <a:r>
              <a:rPr lang="en-US" dirty="0"/>
              <a:t>, F. (2015). Optimization of biodiesel production from the waste cooking oil using response surface methodology. </a:t>
            </a:r>
            <a:r>
              <a:rPr lang="en-US" i="1" dirty="0"/>
              <a:t>Process Safety and Environmental Protection</a:t>
            </a:r>
            <a:r>
              <a:rPr lang="en-US" dirty="0"/>
              <a:t>, </a:t>
            </a:r>
            <a:r>
              <a:rPr lang="en-US" i="1" dirty="0"/>
              <a:t>94</a:t>
            </a:r>
            <a:r>
              <a:rPr lang="en-US" dirty="0"/>
              <a:t>, 1-10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5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830357"/>
            <a:ext cx="10515600" cy="1056651"/>
          </a:xfrm>
        </p:spPr>
        <p:txBody>
          <a:bodyPr/>
          <a:lstStyle/>
          <a:p>
            <a:pPr algn="ctr"/>
            <a:r>
              <a:rPr lang="es-CO" sz="2800" dirty="0" smtClean="0">
                <a:solidFill>
                  <a:schemeClr val="accent2"/>
                </a:solidFill>
              </a:rPr>
              <a:t>Referencias</a:t>
            </a:r>
            <a:endParaRPr lang="es-ES" sz="2800" dirty="0">
              <a:solidFill>
                <a:schemeClr val="accent2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38200" y="1545465"/>
            <a:ext cx="104962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/>
              <a:t>Mendiburu</a:t>
            </a:r>
            <a:r>
              <a:rPr lang="en-US" dirty="0"/>
              <a:t>, F. (2017). </a:t>
            </a:r>
            <a:r>
              <a:rPr lang="en-US" dirty="0" err="1"/>
              <a:t>agricolae</a:t>
            </a:r>
            <a:r>
              <a:rPr lang="en-US" dirty="0"/>
              <a:t>: Statistical Procedures for Agricultural Research. R package version 1.2-8. </a:t>
            </a:r>
            <a:r>
              <a:rPr lang="en-US" dirty="0">
                <a:hlinkClick r:id="rId2"/>
              </a:rPr>
              <a:t>https://CRAN.R-project.org/package=agricolae</a:t>
            </a:r>
            <a:r>
              <a:rPr lang="en-US" dirty="0"/>
              <a:t>.</a:t>
            </a:r>
          </a:p>
          <a:p>
            <a:pPr algn="just"/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R </a:t>
            </a:r>
            <a:r>
              <a:rPr lang="en-US" dirty="0"/>
              <a:t>Core Team (</a:t>
            </a:r>
            <a:r>
              <a:rPr lang="en-US" dirty="0" smtClean="0"/>
              <a:t>2018). </a:t>
            </a:r>
            <a:r>
              <a:rPr lang="en-US" dirty="0"/>
              <a:t>R: A language and environment for </a:t>
            </a:r>
            <a:r>
              <a:rPr lang="en-US" dirty="0" smtClean="0"/>
              <a:t>statistical computing</a:t>
            </a:r>
            <a:r>
              <a:rPr lang="en-US" dirty="0"/>
              <a:t>. R Foundation for Statistical </a:t>
            </a:r>
            <a:r>
              <a:rPr lang="en-US" dirty="0" smtClean="0"/>
              <a:t>Computing</a:t>
            </a:r>
            <a:r>
              <a:rPr lang="en-US" dirty="0"/>
              <a:t>, Vienna, Austria. </a:t>
            </a:r>
            <a:r>
              <a:rPr lang="en-US" dirty="0" smtClean="0"/>
              <a:t>URL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://www.R-project.org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s-CO" dirty="0" err="1"/>
              <a:t>RStudio</a:t>
            </a:r>
            <a:r>
              <a:rPr lang="es-CO" dirty="0"/>
              <a:t> </a:t>
            </a:r>
            <a:r>
              <a:rPr lang="es-CO" dirty="0" err="1"/>
              <a:t>Team</a:t>
            </a:r>
            <a:r>
              <a:rPr lang="es-CO" dirty="0"/>
              <a:t> (</a:t>
            </a:r>
            <a:r>
              <a:rPr lang="es-CO" dirty="0" smtClean="0"/>
              <a:t>2018). </a:t>
            </a:r>
            <a:r>
              <a:rPr lang="es-CO" dirty="0" err="1"/>
              <a:t>RStudio</a:t>
            </a:r>
            <a:r>
              <a:rPr lang="es-CO" dirty="0"/>
              <a:t>: </a:t>
            </a:r>
            <a:r>
              <a:rPr lang="es-CO" dirty="0" err="1"/>
              <a:t>Integrated</a:t>
            </a:r>
            <a:r>
              <a:rPr lang="es-CO" dirty="0"/>
              <a:t> </a:t>
            </a:r>
            <a:r>
              <a:rPr lang="es-CO" dirty="0" err="1"/>
              <a:t>Development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R. </a:t>
            </a:r>
            <a:r>
              <a:rPr lang="es-CO" dirty="0" err="1"/>
              <a:t>RStudio</a:t>
            </a:r>
            <a:r>
              <a:rPr lang="es-CO" dirty="0"/>
              <a:t>, Inc., Boston, MA URL </a:t>
            </a:r>
            <a:r>
              <a:rPr lang="es-CO" dirty="0">
                <a:hlinkClick r:id="rId4"/>
              </a:rPr>
              <a:t>http://www.rstudio.com</a:t>
            </a:r>
            <a:r>
              <a:rPr lang="es-CO" dirty="0" smtClean="0">
                <a:hlinkClick r:id="rId4"/>
              </a:rPr>
              <a:t>/</a:t>
            </a:r>
            <a:r>
              <a:rPr lang="es-CO" dirty="0" smtClean="0"/>
              <a:t>.</a:t>
            </a:r>
          </a:p>
          <a:p>
            <a:pPr algn="just"/>
            <a:endParaRPr lang="es-CO" dirty="0"/>
          </a:p>
          <a:p>
            <a:pPr algn="just"/>
            <a:r>
              <a:rPr lang="en-US" dirty="0" err="1"/>
              <a:t>Zeileis</a:t>
            </a:r>
            <a:r>
              <a:rPr lang="en-US" dirty="0"/>
              <a:t>, A. &amp; </a:t>
            </a:r>
            <a:r>
              <a:rPr lang="en-US" dirty="0" err="1"/>
              <a:t>Hothorn</a:t>
            </a:r>
            <a:r>
              <a:rPr lang="en-US" dirty="0"/>
              <a:t>, T. (2002). Diagnostic Checking in Regression Relationships. R News 2(3), 7-10. URL</a:t>
            </a:r>
          </a:p>
          <a:p>
            <a:pPr algn="just"/>
            <a:r>
              <a:rPr lang="en-US" dirty="0"/>
              <a:t>  </a:t>
            </a:r>
            <a:r>
              <a:rPr lang="en-US" dirty="0">
                <a:hlinkClick r:id="rId5"/>
              </a:rPr>
              <a:t>https://CRAN.R-project.org/doc/Rnews/</a:t>
            </a:r>
            <a:r>
              <a:rPr lang="en-US" dirty="0"/>
              <a:t>.</a:t>
            </a:r>
          </a:p>
          <a:p>
            <a:pPr algn="just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7418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/>
          <p:cNvSpPr txBox="1">
            <a:spLocks/>
          </p:cNvSpPr>
          <p:nvPr/>
        </p:nvSpPr>
        <p:spPr>
          <a:xfrm>
            <a:off x="1523999" y="772732"/>
            <a:ext cx="9144000" cy="112178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tx1"/>
                </a:solidFill>
              </a:rPr>
              <a:t>Olga Cecilia Usuga Manco</a:t>
            </a:r>
          </a:p>
          <a:p>
            <a:r>
              <a:rPr lang="es-ES" dirty="0" smtClean="0">
                <a:solidFill>
                  <a:schemeClr val="tx1"/>
                </a:solidFill>
                <a:hlinkClick r:id="rId2"/>
              </a:rPr>
              <a:t>olga.usuga</a:t>
            </a:r>
            <a:r>
              <a:rPr lang="es-ES" sz="2000" dirty="0" smtClean="0">
                <a:solidFill>
                  <a:schemeClr val="tx1"/>
                </a:solidFill>
                <a:hlinkClick r:id="rId2"/>
              </a:rPr>
              <a:t>@</a:t>
            </a:r>
            <a:r>
              <a:rPr lang="es-ES" dirty="0" smtClean="0">
                <a:solidFill>
                  <a:schemeClr val="tx1"/>
                </a:solidFill>
                <a:hlinkClick r:id="rId2"/>
              </a:rPr>
              <a:t>udea.edu.co</a:t>
            </a:r>
            <a:endParaRPr lang="es-ES" dirty="0" smtClean="0">
              <a:solidFill>
                <a:schemeClr val="tx1"/>
              </a:solidFill>
            </a:endParaRPr>
          </a:p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Ingeniera Industrial, MSc en Estadística, PhD en Ciencias-Estadística</a:t>
            </a: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1369454" y="3219403"/>
            <a:ext cx="9144000" cy="5675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tx1"/>
                </a:solidFill>
              </a:rPr>
              <a:t>Departamento de Ingeniería Industrial, Facultad de Ingeniería, Universidad de Antioquía</a:t>
            </a: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1523999" y="4419456"/>
            <a:ext cx="9144000" cy="5675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tx1"/>
                </a:solidFill>
              </a:rPr>
              <a:t>II Simposio Data Analytics</a:t>
            </a:r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523999" y="5428640"/>
            <a:ext cx="9144000" cy="5675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tx1"/>
                </a:solidFill>
              </a:rPr>
              <a:t>Septiembre 19-21, 2018</a:t>
            </a:r>
          </a:p>
        </p:txBody>
      </p:sp>
    </p:spTree>
    <p:extLst>
      <p:ext uri="{BB962C8B-B14F-4D97-AF65-F5344CB8AC3E}">
        <p14:creationId xmlns:p14="http://schemas.microsoft.com/office/powerpoint/2010/main" val="339271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1268" y="1162924"/>
            <a:ext cx="10515600" cy="3859452"/>
          </a:xfrm>
        </p:spPr>
        <p:txBody>
          <a:bodyPr/>
          <a:lstStyle/>
          <a:p>
            <a:pPr algn="ctr"/>
            <a:r>
              <a:rPr lang="es-CO" sz="7200" dirty="0" smtClean="0">
                <a:solidFill>
                  <a:schemeClr val="accent2"/>
                </a:solidFill>
              </a:rPr>
              <a:t>Sesión </a:t>
            </a:r>
            <a:r>
              <a:rPr lang="es-CO" sz="7200" dirty="0" smtClean="0">
                <a:solidFill>
                  <a:schemeClr val="accent2"/>
                </a:solidFill>
              </a:rPr>
              <a:t>I</a:t>
            </a:r>
            <a:br>
              <a:rPr lang="es-CO" sz="7200" dirty="0" smtClean="0">
                <a:solidFill>
                  <a:schemeClr val="accent2"/>
                </a:solidFill>
              </a:rPr>
            </a:br>
            <a:r>
              <a:rPr lang="es-CO" sz="7200" dirty="0">
                <a:solidFill>
                  <a:schemeClr val="accent2"/>
                </a:solidFill>
              </a:rPr>
              <a:t/>
            </a:r>
            <a:br>
              <a:rPr lang="es-CO" sz="7200" dirty="0">
                <a:solidFill>
                  <a:schemeClr val="accent2"/>
                </a:solidFill>
              </a:rPr>
            </a:br>
            <a:r>
              <a:rPr lang="es-CO" sz="5400" dirty="0" smtClean="0">
                <a:solidFill>
                  <a:schemeClr val="accent2"/>
                </a:solidFill>
              </a:rPr>
              <a:t>Análisis exploratorio </a:t>
            </a:r>
            <a:endParaRPr lang="es-ES" sz="5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28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ases embudo conver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908" y="1501254"/>
            <a:ext cx="7167716" cy="478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2634020" y="1897039"/>
            <a:ext cx="1473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Identificación       procesos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032080" y="2786418"/>
            <a:ext cx="1473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Identificación subprocesos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370999" y="3729059"/>
            <a:ext cx="1473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Identificación variables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689449" y="4722640"/>
            <a:ext cx="1473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FASE I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005622" y="5580090"/>
            <a:ext cx="1473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rgbClr val="C00000"/>
                </a:solidFill>
              </a:rPr>
              <a:t>FASE II</a:t>
            </a:r>
            <a:endParaRPr lang="es-CO" dirty="0">
              <a:solidFill>
                <a:srgbClr val="C00000"/>
              </a:solidFill>
            </a:endParaRPr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879144" y="840388"/>
            <a:ext cx="10515600" cy="1056651"/>
          </a:xfrm>
        </p:spPr>
        <p:txBody>
          <a:bodyPr/>
          <a:lstStyle/>
          <a:p>
            <a:pPr algn="ctr"/>
            <a:r>
              <a:rPr lang="es-CO" sz="2800" dirty="0" smtClean="0">
                <a:solidFill>
                  <a:schemeClr val="accent2"/>
                </a:solidFill>
              </a:rPr>
              <a:t>Control estadístico de procesos</a:t>
            </a:r>
            <a:endParaRPr lang="es-E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58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879144" y="840388"/>
            <a:ext cx="10515600" cy="1056651"/>
          </a:xfrm>
        </p:spPr>
        <p:txBody>
          <a:bodyPr/>
          <a:lstStyle/>
          <a:p>
            <a:pPr algn="ctr"/>
            <a:r>
              <a:rPr lang="es-CO" sz="2800" dirty="0" smtClean="0">
                <a:solidFill>
                  <a:schemeClr val="accent2"/>
                </a:solidFill>
              </a:rPr>
              <a:t>Diseño de experimentos</a:t>
            </a:r>
            <a:endParaRPr lang="es-ES" sz="2800" dirty="0">
              <a:solidFill>
                <a:schemeClr val="accent2"/>
              </a:solidFill>
            </a:endParaRPr>
          </a:p>
        </p:txBody>
      </p:sp>
      <p:graphicFrame>
        <p:nvGraphicFramePr>
          <p:cNvPr id="7" name="8 Diagrama"/>
          <p:cNvGraphicFramePr/>
          <p:nvPr>
            <p:extLst>
              <p:ext uri="{D42A27DB-BD31-4B8C-83A1-F6EECF244321}">
                <p14:modId xmlns:p14="http://schemas.microsoft.com/office/powerpoint/2010/main" val="1366058656"/>
              </p:ext>
            </p:extLst>
          </p:nvPr>
        </p:nvGraphicFramePr>
        <p:xfrm>
          <a:off x="2154151" y="1749289"/>
          <a:ext cx="7560840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241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197735" y="1094704"/>
            <a:ext cx="9607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 smtClean="0"/>
              <a:t>Diagrama de barras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Grafico de Pareto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Histograma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err="1" smtClean="0"/>
              <a:t>Boxplot</a:t>
            </a:r>
            <a:endParaRPr lang="es-ES" dirty="0" smtClean="0"/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Carta de control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6556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962" y="1648496"/>
            <a:ext cx="5934075" cy="337084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122" y="5502364"/>
            <a:ext cx="7267575" cy="438150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838200" y="830357"/>
            <a:ext cx="10515600" cy="1056651"/>
          </a:xfrm>
        </p:spPr>
        <p:txBody>
          <a:bodyPr/>
          <a:lstStyle/>
          <a:p>
            <a:pPr algn="ctr"/>
            <a:r>
              <a:rPr lang="es-CO" sz="2800" dirty="0" smtClean="0">
                <a:solidFill>
                  <a:schemeClr val="accent2"/>
                </a:solidFill>
              </a:rPr>
              <a:t>Identificación de procesos y subprocesos críticos</a:t>
            </a:r>
            <a:endParaRPr lang="es-E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01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466" y="369931"/>
            <a:ext cx="5838825" cy="47529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668" y="5502364"/>
            <a:ext cx="72675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98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7AD9645A-8DA6-4183-894C-66B8F2ACD195}" vid="{69F0BE78-9367-4CE4-800D-B537019099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3017</TotalTime>
  <Words>291</Words>
  <Application>Microsoft Office PowerPoint</Application>
  <PresentationFormat>Panorámica</PresentationFormat>
  <Paragraphs>74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4" baseType="lpstr">
      <vt:lpstr>Arial</vt:lpstr>
      <vt:lpstr>Calibri</vt:lpstr>
      <vt:lpstr>Cambria Math</vt:lpstr>
      <vt:lpstr>Gill Sans MT</vt:lpstr>
      <vt:lpstr>Palatino Linotype</vt:lpstr>
      <vt:lpstr>Trebuchet MS</vt:lpstr>
      <vt:lpstr>Tema1</vt:lpstr>
      <vt:lpstr>Presentación de PowerPoint</vt:lpstr>
      <vt:lpstr>Presentación de PowerPoint</vt:lpstr>
      <vt:lpstr>Presentación de PowerPoint</vt:lpstr>
      <vt:lpstr>Sesión I  Análisis exploratorio </vt:lpstr>
      <vt:lpstr>Control estadístico de procesos</vt:lpstr>
      <vt:lpstr>Diseño de experimentos</vt:lpstr>
      <vt:lpstr>Presentación de PowerPoint</vt:lpstr>
      <vt:lpstr>Identificación de procesos y subprocesos críticos</vt:lpstr>
      <vt:lpstr>Presentación de PowerPoint</vt:lpstr>
      <vt:lpstr>Presentación de PowerPoint</vt:lpstr>
      <vt:lpstr>Identificación de referencias críticas de acuerdo a Reprocesos y Devoluciones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Identificación de referencias críticas</vt:lpstr>
      <vt:lpstr>Identificación de defectos por referencia crítica</vt:lpstr>
      <vt:lpstr>Presentación de PowerPoint</vt:lpstr>
      <vt:lpstr>Identificación de variables de las referencias críticas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Referencias</vt:lpstr>
      <vt:lpstr>Referencias</vt:lpstr>
    </vt:vector>
  </TitlesOfParts>
  <Company>Universidad de Antioquia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 experimentos en R</dc:title>
  <dc:creator>OLGA CECILIA USUGA MANCO</dc:creator>
  <cp:lastModifiedBy>Olga</cp:lastModifiedBy>
  <cp:revision>82</cp:revision>
  <dcterms:created xsi:type="dcterms:W3CDTF">2018-08-06T14:07:28Z</dcterms:created>
  <dcterms:modified xsi:type="dcterms:W3CDTF">2018-09-04T03:23:57Z</dcterms:modified>
</cp:coreProperties>
</file>