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10" r:id="rId3"/>
    <p:sldId id="411" r:id="rId4"/>
    <p:sldId id="412" r:id="rId5"/>
    <p:sldId id="413" r:id="rId6"/>
    <p:sldId id="414" r:id="rId7"/>
    <p:sldId id="415" r:id="rId8"/>
    <p:sldId id="364" r:id="rId9"/>
    <p:sldId id="365" r:id="rId10"/>
    <p:sldId id="37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rtada y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71996"/>
            <a:ext cx="9144000" cy="1728709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081719"/>
            <a:ext cx="9144000" cy="567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2 Rectángulo"/>
          <p:cNvSpPr/>
          <p:nvPr userDrawn="1"/>
        </p:nvSpPr>
        <p:spPr>
          <a:xfrm>
            <a:off x="0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9093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07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13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76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99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58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456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332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699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Rectángulo"/>
          <p:cNvSpPr/>
          <p:nvPr/>
        </p:nvSpPr>
        <p:spPr>
          <a:xfrm>
            <a:off x="0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72223"/>
            <a:ext cx="10515600" cy="1056651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674961"/>
            <a:ext cx="10515600" cy="3502002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292100" y="6356350"/>
            <a:ext cx="3568700" cy="501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s-ES" dirty="0" smtClean="0"/>
              <a:t>Usuga, O.C.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4368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s-ES" dirty="0" smtClean="0"/>
              <a:t>Diseño de experimentos en R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s-ES" dirty="0" smtClean="0"/>
              <a:t>    Septiembre 19-21, 2018 </a:t>
            </a:r>
            <a:fld id="{0119AFDF-8F7C-4FBA-A8FD-28F5DD13798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258888" y="2565400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3200" dirty="0">
              <a:solidFill>
                <a:schemeClr val="tx1"/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0213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1" name="4 Marcador de fecha"/>
          <p:cNvSpPr txBox="1">
            <a:spLocks/>
          </p:cNvSpPr>
          <p:nvPr/>
        </p:nvSpPr>
        <p:spPr>
          <a:xfrm>
            <a:off x="335360" y="6356350"/>
            <a:ext cx="8352928" cy="385018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INCAS – Innovación y Gestión de Cadenas de Abastecimiento</a:t>
            </a:r>
          </a:p>
        </p:txBody>
      </p:sp>
      <p:sp>
        <p:nvSpPr>
          <p:cNvPr id="13" name="4 Marcador de fecha">
            <a:extLst>
              <a:ext uri="{FF2B5EF4-FFF2-40B4-BE49-F238E27FC236}">
                <a16:creationId xmlns="" xmlns:a16="http://schemas.microsoft.com/office/drawing/2014/main" id="{C8AECB6A-169D-4FB7-86D9-936EA9E6096A}"/>
              </a:ext>
            </a:extLst>
          </p:cNvPr>
          <p:cNvSpPr txBox="1">
            <a:spLocks/>
          </p:cNvSpPr>
          <p:nvPr/>
        </p:nvSpPr>
        <p:spPr>
          <a:xfrm>
            <a:off x="335360" y="6356350"/>
            <a:ext cx="8352928" cy="385018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INCAS – Innovación y Gestión de Cadenas de Abastecimiento</a:t>
            </a:r>
          </a:p>
        </p:txBody>
      </p:sp>
      <p:sp>
        <p:nvSpPr>
          <p:cNvPr id="15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721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668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97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7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9" y="55081"/>
            <a:ext cx="3552393" cy="79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73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68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erpo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258891" y="2565408"/>
            <a:ext cx="6769100" cy="15843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s-CO" sz="2400" dirty="0">
              <a:solidFill>
                <a:schemeClr val="tx1"/>
              </a:solidFill>
              <a:latin typeface="Palatino Linotype"/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14" name="2 Rectángulo"/>
          <p:cNvSpPr/>
          <p:nvPr userDrawn="1"/>
        </p:nvSpPr>
        <p:spPr>
          <a:xfrm>
            <a:off x="-16478" y="6311900"/>
            <a:ext cx="12208478" cy="546100"/>
          </a:xfrm>
          <a:prstGeom prst="rect">
            <a:avLst/>
          </a:prstGeom>
          <a:solidFill>
            <a:srgbClr val="30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77A78057-1956-4659-B829-504199719D4D}" type="datetimeFigureOut">
              <a:rPr lang="es-ES" smtClean="0"/>
              <a:t>03/09/2018</a:t>
            </a:fld>
            <a:endParaRPr lang="es-ES"/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s-ES"/>
          </a:p>
        </p:txBody>
      </p:sp>
      <p:sp>
        <p:nvSpPr>
          <p:cNvPr id="1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0119AFDF-8F7C-4FBA-A8FD-28F5DD1379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96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03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nortest" TargetMode="External"/><Relationship Id="rId2" Type="http://schemas.openxmlformats.org/officeDocument/2006/relationships/hyperlink" Target="http://socserv.socsci.mcmaster.ca/jfox/Books/Compan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cran.r-project.org/package=agricola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doc/Rnews/" TargetMode="External"/><Relationship Id="rId4" Type="http://schemas.openxmlformats.org/officeDocument/2006/relationships/hyperlink" Target="http://www.r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564" y="1112562"/>
            <a:ext cx="10515600" cy="4502627"/>
          </a:xfrm>
        </p:spPr>
        <p:txBody>
          <a:bodyPr/>
          <a:lstStyle/>
          <a:p>
            <a:pPr algn="ctr"/>
            <a:r>
              <a:rPr lang="es-CO" sz="7200" dirty="0" smtClean="0">
                <a:solidFill>
                  <a:schemeClr val="accent2"/>
                </a:solidFill>
              </a:rPr>
              <a:t>Sesión </a:t>
            </a:r>
            <a:r>
              <a:rPr lang="es-CO" sz="7200" dirty="0" smtClean="0">
                <a:solidFill>
                  <a:schemeClr val="accent2"/>
                </a:solidFill>
              </a:rPr>
              <a:t>II</a:t>
            </a:r>
            <a:br>
              <a:rPr lang="es-CO" sz="7200" dirty="0" smtClean="0">
                <a:solidFill>
                  <a:schemeClr val="accent2"/>
                </a:solidFill>
              </a:rPr>
            </a:br>
            <a:r>
              <a:rPr lang="es-CO" sz="7200" dirty="0">
                <a:solidFill>
                  <a:schemeClr val="accent2"/>
                </a:solidFill>
              </a:rPr>
              <a:t/>
            </a:r>
            <a:br>
              <a:rPr lang="es-CO" sz="7200" dirty="0">
                <a:solidFill>
                  <a:schemeClr val="accent2"/>
                </a:solidFill>
              </a:rPr>
            </a:br>
            <a:r>
              <a:rPr lang="es-CO" sz="5400" dirty="0" smtClean="0">
                <a:solidFill>
                  <a:schemeClr val="accent2"/>
                </a:solidFill>
              </a:rPr>
              <a:t>Cartas de control y análisis de capacidad</a:t>
            </a:r>
            <a:endParaRPr lang="es-E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564" y="2554996"/>
            <a:ext cx="10515600" cy="1056651"/>
          </a:xfrm>
        </p:spPr>
        <p:txBody>
          <a:bodyPr/>
          <a:lstStyle/>
          <a:p>
            <a:pPr algn="ctr"/>
            <a:r>
              <a:rPr lang="es-CO" sz="7200" dirty="0" smtClean="0">
                <a:solidFill>
                  <a:schemeClr val="accent2"/>
                </a:solidFill>
              </a:rPr>
              <a:t>Muchas gracias</a:t>
            </a:r>
            <a:endParaRPr lang="es-ES" sz="7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0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600200"/>
            <a:ext cx="66484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1562100"/>
            <a:ext cx="6657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2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624012"/>
            <a:ext cx="66865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8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609725"/>
            <a:ext cx="73437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071562"/>
            <a:ext cx="51435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247900"/>
            <a:ext cx="50863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Referencias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1545465"/>
            <a:ext cx="104962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LIBRO DE EJEMPLO DE RIO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err="1"/>
              <a:t>Alzate</a:t>
            </a:r>
            <a:r>
              <a:rPr lang="en-US" dirty="0"/>
              <a:t>, A., </a:t>
            </a:r>
            <a:r>
              <a:rPr lang="en-US" dirty="0" err="1"/>
              <a:t>López</a:t>
            </a:r>
            <a:r>
              <a:rPr lang="en-US" dirty="0"/>
              <a:t>, M. E., &amp; Serna, C. (2016). Recovery of gold from waste electrical and electronic equipment (WEEE) using ammonium persulfate. </a:t>
            </a:r>
            <a:r>
              <a:rPr lang="en-US" i="1" dirty="0"/>
              <a:t>Waste management</a:t>
            </a:r>
            <a:r>
              <a:rPr lang="en-US" dirty="0"/>
              <a:t>, </a:t>
            </a:r>
            <a:r>
              <a:rPr lang="en-US" i="1" dirty="0"/>
              <a:t>57</a:t>
            </a:r>
            <a:r>
              <a:rPr lang="en-US" dirty="0"/>
              <a:t>, 113-120</a:t>
            </a:r>
            <a:r>
              <a:rPr lang="en-US" dirty="0" smtClean="0"/>
              <a:t>.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Fox, J. and Weisberg, S. (2011). An {R} Companion to Applied Regression, Second Edition. Thousand Oaks CA: Sage. URL: </a:t>
            </a:r>
            <a:r>
              <a:rPr lang="en-US" dirty="0">
                <a:hlinkClick r:id="rId2"/>
              </a:rPr>
              <a:t>http://socserv.socsci.mcmaster.ca/jfox/Books/Companion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Gross, J. and </a:t>
            </a:r>
            <a:r>
              <a:rPr lang="en-US" dirty="0" err="1"/>
              <a:t>Ligges</a:t>
            </a:r>
            <a:r>
              <a:rPr lang="en-US" dirty="0"/>
              <a:t>, U. (2015). </a:t>
            </a:r>
            <a:r>
              <a:rPr lang="en-US" dirty="0" err="1"/>
              <a:t>nortest</a:t>
            </a:r>
            <a:r>
              <a:rPr lang="en-US" dirty="0"/>
              <a:t>: Tests for Normality. R package version 1.0-4. </a:t>
            </a:r>
            <a:r>
              <a:rPr lang="en-US" dirty="0">
                <a:hlinkClick r:id="rId3"/>
              </a:rPr>
              <a:t>https://CRAN.R-project.org/package=nortest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s-CO" dirty="0" smtClean="0"/>
              <a:t>Gutiérrez, P.H. &amp; De </a:t>
            </a:r>
            <a:r>
              <a:rPr lang="es-CO" dirty="0"/>
              <a:t>La </a:t>
            </a:r>
            <a:r>
              <a:rPr lang="es-CO" dirty="0" smtClean="0"/>
              <a:t>Vara, S. R. </a:t>
            </a:r>
            <a:r>
              <a:rPr lang="es-CO" dirty="0"/>
              <a:t>(2012). </a:t>
            </a:r>
            <a:r>
              <a:rPr lang="es-CO" i="1" dirty="0"/>
              <a:t>Análisis y diseño de experimentos</a:t>
            </a:r>
            <a:r>
              <a:rPr lang="es-CO" dirty="0"/>
              <a:t>. </a:t>
            </a:r>
            <a:r>
              <a:rPr lang="es-CO" dirty="0" smtClean="0"/>
              <a:t>McGraw-Hill. Edición 3. 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err="1"/>
              <a:t>Hamze</a:t>
            </a:r>
            <a:r>
              <a:rPr lang="en-US" dirty="0"/>
              <a:t>, H., </a:t>
            </a:r>
            <a:r>
              <a:rPr lang="en-US" dirty="0" err="1"/>
              <a:t>Akia</a:t>
            </a:r>
            <a:r>
              <a:rPr lang="en-US" dirty="0"/>
              <a:t>, M., &amp; </a:t>
            </a:r>
            <a:r>
              <a:rPr lang="en-US" dirty="0" err="1"/>
              <a:t>Yazdani</a:t>
            </a:r>
            <a:r>
              <a:rPr lang="en-US" dirty="0"/>
              <a:t>, F. (2015). Optimization of biodiesel production from the waste cooking oil using response surface methodology. </a:t>
            </a:r>
            <a:r>
              <a:rPr lang="en-US" i="1" dirty="0"/>
              <a:t>Process Safety and Environmental Protection</a:t>
            </a:r>
            <a:r>
              <a:rPr lang="en-US" dirty="0"/>
              <a:t>, </a:t>
            </a:r>
            <a:r>
              <a:rPr lang="en-US" i="1" dirty="0"/>
              <a:t>94</a:t>
            </a:r>
            <a:r>
              <a:rPr lang="en-US" dirty="0"/>
              <a:t>, 1-10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0357"/>
            <a:ext cx="10515600" cy="1056651"/>
          </a:xfrm>
        </p:spPr>
        <p:txBody>
          <a:bodyPr/>
          <a:lstStyle/>
          <a:p>
            <a:pPr algn="ctr"/>
            <a:r>
              <a:rPr lang="es-CO" sz="2800" dirty="0" smtClean="0">
                <a:solidFill>
                  <a:schemeClr val="accent2"/>
                </a:solidFill>
              </a:rPr>
              <a:t>Referencias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1545465"/>
            <a:ext cx="104962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Mendiburu</a:t>
            </a:r>
            <a:r>
              <a:rPr lang="en-US" dirty="0"/>
              <a:t>, F. (2017). </a:t>
            </a:r>
            <a:r>
              <a:rPr lang="en-US" dirty="0" err="1"/>
              <a:t>agricolae</a:t>
            </a:r>
            <a:r>
              <a:rPr lang="en-US" dirty="0"/>
              <a:t>: Statistical Procedures for Agricultural Research. R package version 1.2-8. </a:t>
            </a:r>
            <a:r>
              <a:rPr lang="en-US" dirty="0">
                <a:hlinkClick r:id="rId2"/>
              </a:rPr>
              <a:t>https://CRAN.R-project.org/package=agricolae</a:t>
            </a:r>
            <a:r>
              <a:rPr lang="en-US" dirty="0"/>
              <a:t>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R </a:t>
            </a:r>
            <a:r>
              <a:rPr lang="en-US" dirty="0"/>
              <a:t>Core Team (</a:t>
            </a:r>
            <a:r>
              <a:rPr lang="en-US" dirty="0" smtClean="0"/>
              <a:t>2018). </a:t>
            </a:r>
            <a:r>
              <a:rPr lang="en-US" dirty="0"/>
              <a:t>R: A language and environment for </a:t>
            </a:r>
            <a:r>
              <a:rPr lang="en-US" dirty="0" smtClean="0"/>
              <a:t>statistical computing</a:t>
            </a:r>
            <a:r>
              <a:rPr lang="en-US" dirty="0"/>
              <a:t>. R Foundation for Statistical </a:t>
            </a:r>
            <a:r>
              <a:rPr lang="en-US" dirty="0" smtClean="0"/>
              <a:t>Computing</a:t>
            </a:r>
            <a:r>
              <a:rPr lang="en-US" dirty="0"/>
              <a:t>, Vienna, Austria. </a:t>
            </a:r>
            <a:r>
              <a:rPr lang="en-US" dirty="0" smtClean="0"/>
              <a:t>URL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://www.R-project.org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s-CO" dirty="0" err="1"/>
              <a:t>RStudio</a:t>
            </a:r>
            <a:r>
              <a:rPr lang="es-CO" dirty="0"/>
              <a:t> </a:t>
            </a:r>
            <a:r>
              <a:rPr lang="es-CO" dirty="0" err="1"/>
              <a:t>Team</a:t>
            </a:r>
            <a:r>
              <a:rPr lang="es-CO" dirty="0"/>
              <a:t> (</a:t>
            </a:r>
            <a:r>
              <a:rPr lang="es-CO" dirty="0" smtClean="0"/>
              <a:t>2018). </a:t>
            </a:r>
            <a:r>
              <a:rPr lang="es-CO" dirty="0" err="1"/>
              <a:t>RStudio</a:t>
            </a:r>
            <a:r>
              <a:rPr lang="es-CO" dirty="0"/>
              <a:t>: </a:t>
            </a:r>
            <a:r>
              <a:rPr lang="es-CO" dirty="0" err="1"/>
              <a:t>Integrated</a:t>
            </a:r>
            <a:r>
              <a:rPr lang="es-CO" dirty="0"/>
              <a:t> </a:t>
            </a:r>
            <a:r>
              <a:rPr lang="es-CO" dirty="0" err="1"/>
              <a:t>Development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R. </a:t>
            </a:r>
            <a:r>
              <a:rPr lang="es-CO" dirty="0" err="1"/>
              <a:t>RStudio</a:t>
            </a:r>
            <a:r>
              <a:rPr lang="es-CO" dirty="0"/>
              <a:t>, Inc., Boston, MA URL </a:t>
            </a:r>
            <a:r>
              <a:rPr lang="es-CO" dirty="0">
                <a:hlinkClick r:id="rId4"/>
              </a:rPr>
              <a:t>http://www.rstudio.com</a:t>
            </a:r>
            <a:r>
              <a:rPr lang="es-CO" dirty="0" smtClean="0">
                <a:hlinkClick r:id="rId4"/>
              </a:rPr>
              <a:t>/</a:t>
            </a:r>
            <a:r>
              <a:rPr lang="es-CO" dirty="0" smtClean="0"/>
              <a:t>.</a:t>
            </a:r>
          </a:p>
          <a:p>
            <a:pPr algn="just"/>
            <a:endParaRPr lang="es-CO" dirty="0"/>
          </a:p>
          <a:p>
            <a:pPr algn="just"/>
            <a:r>
              <a:rPr lang="en-US" dirty="0" err="1"/>
              <a:t>Zeileis</a:t>
            </a:r>
            <a:r>
              <a:rPr lang="en-US" dirty="0"/>
              <a:t>, A. &amp; </a:t>
            </a:r>
            <a:r>
              <a:rPr lang="en-US" dirty="0" err="1"/>
              <a:t>Hothorn</a:t>
            </a:r>
            <a:r>
              <a:rPr lang="en-US" dirty="0"/>
              <a:t>, T. (2002). Diagnostic Checking in Regression Relationships. R News 2(3), 7-10. URL</a:t>
            </a:r>
          </a:p>
          <a:p>
            <a:pPr algn="just"/>
            <a:r>
              <a:rPr lang="en-US" dirty="0"/>
              <a:t>  </a:t>
            </a:r>
            <a:r>
              <a:rPr lang="en-US" dirty="0">
                <a:hlinkClick r:id="rId5"/>
              </a:rPr>
              <a:t>https://CRAN.R-project.org/doc/Rnews/</a:t>
            </a:r>
            <a:r>
              <a:rPr lang="en-US" dirty="0"/>
              <a:t>.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693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7AD9645A-8DA6-4183-894C-66B8F2ACD195}" vid="{69F0BE78-9367-4CE4-800D-B537019099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2990</TotalTime>
  <Words>120</Words>
  <Application>Microsoft Office PowerPoint</Application>
  <PresentationFormat>Panorámica</PresentationFormat>
  <Paragraphs>23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Palatino Linotype</vt:lpstr>
      <vt:lpstr>Trebuchet MS</vt:lpstr>
      <vt:lpstr>Tema1</vt:lpstr>
      <vt:lpstr>Sesión II  Cartas de control y análisis de capacidad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  <vt:lpstr>Referencias</vt:lpstr>
      <vt:lpstr>Muchas gracias</vt:lpstr>
    </vt:vector>
  </TitlesOfParts>
  <Company>Universidad de Antioquia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experimentos en R</dc:title>
  <dc:creator>OLGA CECILIA USUGA MANCO</dc:creator>
  <cp:lastModifiedBy>Olga</cp:lastModifiedBy>
  <cp:revision>79</cp:revision>
  <dcterms:created xsi:type="dcterms:W3CDTF">2018-08-06T14:07:28Z</dcterms:created>
  <dcterms:modified xsi:type="dcterms:W3CDTF">2018-09-04T03:24:01Z</dcterms:modified>
</cp:coreProperties>
</file>