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0" r:id="rId2"/>
    <p:sldId id="258" r:id="rId3"/>
    <p:sldId id="310" r:id="rId4"/>
    <p:sldId id="291" r:id="rId5"/>
    <p:sldId id="305" r:id="rId6"/>
    <p:sldId id="290" r:id="rId7"/>
    <p:sldId id="333" r:id="rId8"/>
    <p:sldId id="328" r:id="rId9"/>
    <p:sldId id="332" r:id="rId10"/>
    <p:sldId id="334" r:id="rId11"/>
    <p:sldId id="335" r:id="rId12"/>
    <p:sldId id="336" r:id="rId13"/>
    <p:sldId id="338" r:id="rId14"/>
    <p:sldId id="339" r:id="rId15"/>
    <p:sldId id="340" r:id="rId16"/>
    <p:sldId id="341" r:id="rId17"/>
    <p:sldId id="342" r:id="rId18"/>
    <p:sldId id="343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75" r:id="rId4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rtada y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71996"/>
            <a:ext cx="9144000" cy="1728709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081719"/>
            <a:ext cx="9144000" cy="567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2 Rectángulo"/>
          <p:cNvSpPr/>
          <p:nvPr userDrawn="1"/>
        </p:nvSpPr>
        <p:spPr>
          <a:xfrm>
            <a:off x="0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9093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307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13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76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99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58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456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332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699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Rectángulo"/>
          <p:cNvSpPr/>
          <p:nvPr/>
        </p:nvSpPr>
        <p:spPr>
          <a:xfrm>
            <a:off x="0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72223"/>
            <a:ext cx="10515600" cy="105665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674961"/>
            <a:ext cx="10515600" cy="3502002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292100" y="6356350"/>
            <a:ext cx="3568700" cy="501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s-ES" dirty="0" smtClean="0"/>
              <a:t>Usuga, O.C.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4368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s-ES" dirty="0" smtClean="0"/>
              <a:t>Diseño de experimentos en R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s-ES" dirty="0" smtClean="0"/>
              <a:t>    Septiembre 19-21, 2018 </a:t>
            </a:r>
            <a:fld id="{0119AFDF-8F7C-4FBA-A8FD-28F5DD13798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258888" y="2565400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3200" dirty="0">
              <a:solidFill>
                <a:schemeClr val="tx1"/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0213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1" name="4 Marcador de fecha"/>
          <p:cNvSpPr txBox="1">
            <a:spLocks/>
          </p:cNvSpPr>
          <p:nvPr/>
        </p:nvSpPr>
        <p:spPr>
          <a:xfrm>
            <a:off x="335360" y="6356350"/>
            <a:ext cx="8352928" cy="385018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INCAS – Innovación y Gestión de Cadenas de Abastecimiento</a:t>
            </a:r>
          </a:p>
        </p:txBody>
      </p:sp>
      <p:sp>
        <p:nvSpPr>
          <p:cNvPr id="13" name="4 Marcador de fecha">
            <a:extLst>
              <a:ext uri="{FF2B5EF4-FFF2-40B4-BE49-F238E27FC236}">
                <a16:creationId xmlns="" xmlns:a16="http://schemas.microsoft.com/office/drawing/2014/main" id="{C8AECB6A-169D-4FB7-86D9-936EA9E6096A}"/>
              </a:ext>
            </a:extLst>
          </p:cNvPr>
          <p:cNvSpPr txBox="1">
            <a:spLocks/>
          </p:cNvSpPr>
          <p:nvPr/>
        </p:nvSpPr>
        <p:spPr>
          <a:xfrm>
            <a:off x="335360" y="6356350"/>
            <a:ext cx="8352928" cy="385018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INCAS – Innovación y Gestión de Cadenas de Abastecimiento</a:t>
            </a:r>
          </a:p>
        </p:txBody>
      </p:sp>
      <p:sp>
        <p:nvSpPr>
          <p:cNvPr id="15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721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668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97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7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9" y="55081"/>
            <a:ext cx="3552393" cy="79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73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68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96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03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nortest" TargetMode="External"/><Relationship Id="rId2" Type="http://schemas.openxmlformats.org/officeDocument/2006/relationships/hyperlink" Target="http://socserv.socsci.mcmaster.ca/jfox/Books/Compani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cran.r-project.org/package=agricola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doc/Rnews/" TargetMode="External"/><Relationship Id="rId4" Type="http://schemas.openxmlformats.org/officeDocument/2006/relationships/hyperlink" Target="http://www.rstudio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564" y="1112562"/>
            <a:ext cx="10515600" cy="1056651"/>
          </a:xfrm>
        </p:spPr>
        <p:txBody>
          <a:bodyPr/>
          <a:lstStyle/>
          <a:p>
            <a:pPr algn="ctr"/>
            <a:r>
              <a:rPr lang="es-CO" sz="7200" dirty="0" smtClean="0">
                <a:solidFill>
                  <a:schemeClr val="accent2"/>
                </a:solidFill>
              </a:rPr>
              <a:t>Sesión </a:t>
            </a:r>
            <a:r>
              <a:rPr lang="es-CO" sz="7200" dirty="0" smtClean="0">
                <a:solidFill>
                  <a:schemeClr val="accent2"/>
                </a:solidFill>
              </a:rPr>
              <a:t>III</a:t>
            </a:r>
            <a:br>
              <a:rPr lang="es-CO" sz="7200" dirty="0" smtClean="0">
                <a:solidFill>
                  <a:schemeClr val="accent2"/>
                </a:solidFill>
              </a:rPr>
            </a:br>
            <a:r>
              <a:rPr lang="es-CO" sz="7200" dirty="0">
                <a:solidFill>
                  <a:schemeClr val="accent2"/>
                </a:solidFill>
              </a:rPr>
              <a:t/>
            </a:r>
            <a:br>
              <a:rPr lang="es-CO" sz="7200" dirty="0">
                <a:solidFill>
                  <a:schemeClr val="accent2"/>
                </a:solidFill>
              </a:rPr>
            </a:br>
            <a:r>
              <a:rPr lang="es-CO" sz="5400" dirty="0" smtClean="0">
                <a:solidFill>
                  <a:schemeClr val="accent2"/>
                </a:solidFill>
              </a:rPr>
              <a:t>Diseño completamente aleatorio </a:t>
            </a:r>
            <a:endParaRPr lang="es-E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793124" y="162674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838200" y="875763"/>
            <a:ext cx="10560676" cy="542200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lm(formula =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datos$oxigeno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~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estacion.f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 algn="just"/>
            <a:endParaRPr lang="es-CO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Residuals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Min     1Q Median     3Q    Max </a:t>
            </a: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-0.480 -0.085  0.010  0.115  0.320 </a:t>
            </a:r>
          </a:p>
          <a:p>
            <a:pPr marL="342900" indent="-342900" algn="just"/>
            <a:endParaRPr lang="es-CO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Coefficients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Estimate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 Error t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Pr(&gt;|t|)    </a:t>
            </a: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Intercept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  6.0800     0.0886  68.623  &lt; 2e-16 ***</a:t>
            </a: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estacion.f2   0.3600     0.1253   2.873    0.011 *  </a:t>
            </a: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estacion.f3  -1.3000     0.1253 -10.375 1.64e-08 ***</a:t>
            </a: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estacion.f4  -0.0800     0.1253  -0.638    0.532    </a:t>
            </a: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Signif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codes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 0 ‘***’ 0.001 ‘**’ 0.01 ‘*’ 0.05 ‘.’ 0.1 ‘ ’ 1</a:t>
            </a:r>
          </a:p>
          <a:p>
            <a:pPr marL="342900" indent="-342900" algn="just"/>
            <a:endParaRPr lang="es-CO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Residual standard error: 0.1981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16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degrees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of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freedom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Multiple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R-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squared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 0.9257,	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Adjusted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R-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squared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 0.9118 </a:t>
            </a: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F-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statistic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66.49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3 and 16 DF,  p-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2.982e-09</a:t>
            </a:r>
          </a:p>
        </p:txBody>
      </p:sp>
    </p:spTree>
    <p:extLst>
      <p:ext uri="{BB962C8B-B14F-4D97-AF65-F5344CB8AC3E}">
        <p14:creationId xmlns:p14="http://schemas.microsoft.com/office/powerpoint/2010/main" val="983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690667"/>
            <a:ext cx="10560676" cy="6275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(Modelo)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793124" y="3013656"/>
            <a:ext cx="10560676" cy="293638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Analysis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of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Variance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Table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endParaRPr lang="es-CO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Response: </a:t>
            </a:r>
            <a:r>
              <a:rPr lang="es-CO" sz="16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datos$oxigeno</a:t>
            </a:r>
            <a:endParaRPr lang="es-CO" sz="1600" dirty="0" smtClean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endParaRPr lang="es-CO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Sum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Mean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F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Pr(&gt;F)    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estacion.f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3 7.8295 2.60983  66.493 2.982e-09 ***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Residuals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16 0.6280 0.03925                      </a:t>
            </a: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Signif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codes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478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690667"/>
            <a:ext cx="10560676" cy="8851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Modelo1&lt;-</a:t>
            </a:r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aov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datos$oxigeno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estacion.f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just"/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(Modelo1)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793124" y="3013656"/>
            <a:ext cx="10560676" cy="132652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s-CO" sz="16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s-CO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Sum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Mean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F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Pr(&gt;F)    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estacion.f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3  7.830  2.6098   66.49 2.98e-09 ***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Residuals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16  0.628  0.0392 </a:t>
            </a:r>
          </a:p>
        </p:txBody>
      </p:sp>
    </p:spTree>
    <p:extLst>
      <p:ext uri="{BB962C8B-B14F-4D97-AF65-F5344CB8AC3E}">
        <p14:creationId xmlns:p14="http://schemas.microsoft.com/office/powerpoint/2010/main" val="30817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548999"/>
            <a:ext cx="10560676" cy="45169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##Comparación </a:t>
            </a:r>
            <a:r>
              <a:rPr lang="es-CO" sz="1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Oxígeno y Estación</a:t>
            </a:r>
          </a:p>
          <a:p>
            <a:pPr marL="342900" indent="-342900" algn="just"/>
            <a:endParaRPr lang="es-CO" sz="16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/>
            <a:r>
              <a:rPr lang="es-CO" sz="1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comparativo entre </a:t>
            </a:r>
            <a:r>
              <a:rPr lang="es-CO" sz="1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Oxígeno y Estación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=c(1,2))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datos$oxigeno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estacion.f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="Estación de medición", </a:t>
            </a: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="Cantidad de oxígeno disuelto",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="Valores reales",</a:t>
            </a: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col="brown1", las=2)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(h=mean(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datos$oxigeno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col=1,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marL="342900" indent="-342900" algn="just"/>
            <a:endParaRPr lang="es-CO" sz="16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/>
            <a:endParaRPr lang="es-CO" sz="16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##Comparación de </a:t>
            </a:r>
            <a:r>
              <a:rPr lang="es-CO" sz="1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Oxígeno promedio y factor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/>
            <a:endParaRPr lang="es-CO" sz="16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comparativo </a:t>
            </a:r>
            <a:r>
              <a:rPr lang="es-CO" sz="1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Oxígeno promedio y Estación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Modelo$fit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estacion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="Estación de medición", </a:t>
            </a: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="Cantidad de oxígeno disuelto promedio", </a:t>
            </a: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="Valores ajustados", las=2)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(h=mean(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datos$oxigeno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col=4,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6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53" y="1358682"/>
            <a:ext cx="9954894" cy="48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725769"/>
            <a:ext cx="10560676" cy="9015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model.tables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(Modelo1,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effects</a:t>
            </a:r>
            <a:r>
              <a:rPr lang="es-CO" sz="1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793124" y="3013656"/>
            <a:ext cx="10560676" cy="18931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Tables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of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effects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endParaRPr lang="es-CO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estacion.f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estacion.f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1      2      3      4 </a:t>
            </a:r>
          </a:p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0.255  0.615 -1.045  0.175 </a:t>
            </a:r>
            <a:endParaRPr lang="es-CO" sz="1600" dirty="0" smtClean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endParaRPr lang="es-CO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700011"/>
            <a:ext cx="10560676" cy="9272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sz="1600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model.tables</a:t>
            </a:r>
            <a:r>
              <a:rPr lang="es-CO" sz="1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(Modelo1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793124" y="3013656"/>
            <a:ext cx="10560676" cy="25628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endParaRPr lang="es-CO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Tables of means</a:t>
            </a: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Grand mean</a:t>
            </a: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5.825 </a:t>
            </a:r>
          </a:p>
          <a:p>
            <a:pPr marL="342900" indent="-342900" algn="just"/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estacion.f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 algn="just"/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estacion.f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1    2    3    4 </a:t>
            </a: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6.08 6.44 4.78 6.00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700011"/>
            <a:ext cx="10560676" cy="21636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require(car)</a:t>
            </a: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=c(1,3))</a:t>
            </a:r>
          </a:p>
          <a:p>
            <a:pPr marL="342900" indent="-342900" algn="just"/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qqPlot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residuales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="Cuantiles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teóricos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="Cuantiles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muestrales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main="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Gráfico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cuantil-cuantil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342900" indent="-342900" algn="just"/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residuales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Residuales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Frecuencia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main="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Histograma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Boxplot(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residuales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Residuales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 main="Boxplot")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37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254"/>
            <a:ext cx="12071232" cy="457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700011"/>
            <a:ext cx="10560676" cy="9272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nortest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(residuales)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ad.test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(residuales)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793124" y="3013656"/>
            <a:ext cx="10560676" cy="25628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Shapiro-Wilk normality test</a:t>
            </a:r>
          </a:p>
          <a:p>
            <a:pPr marL="342900" indent="-342900" algn="just"/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data: 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residuales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 = 0.95915, p-value = 0.52</a:t>
            </a:r>
          </a:p>
          <a:p>
            <a:pPr marL="342900" indent="-342900" algn="just"/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Anderson-Darling normality test</a:t>
            </a:r>
          </a:p>
          <a:p>
            <a:pPr marL="342900" indent="-342900" algn="just"/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data: 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residuales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 = 0.28448, p-value = 0.592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>
                <a:solidFill>
                  <a:schemeClr val="accent2"/>
                </a:solidFill>
              </a:rPr>
              <a:t>Impacto de la industria </a:t>
            </a:r>
            <a:r>
              <a:rPr lang="es-CO" sz="2800" dirty="0" smtClean="0">
                <a:solidFill>
                  <a:schemeClr val="accent2"/>
                </a:solidFill>
              </a:rPr>
              <a:t>manufacturera en </a:t>
            </a:r>
            <a:r>
              <a:rPr lang="es-CO" sz="2800" dirty="0">
                <a:solidFill>
                  <a:schemeClr val="accent2"/>
                </a:solidFill>
              </a:rPr>
              <a:t>la calidad del agua </a:t>
            </a:r>
            <a:r>
              <a:rPr lang="es-CO" sz="2800" dirty="0" smtClean="0">
                <a:solidFill>
                  <a:schemeClr val="accent2"/>
                </a:solidFill>
              </a:rPr>
              <a:t>del rio </a:t>
            </a:r>
            <a:endParaRPr lang="es-ES" sz="28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Resultado de imagen para rio medell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84" y="1887008"/>
            <a:ext cx="4531285" cy="324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rio medellin  + colo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951" y="2047890"/>
            <a:ext cx="3969122" cy="297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5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700011"/>
            <a:ext cx="10560676" cy="21636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valores_ajustados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&lt;-fitted(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=c(1,2))</a:t>
            </a: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valores_ajustados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residuales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Valores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ajustados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Residuales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342900" indent="-342900" algn="just"/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(h=0, col = "gray60")</a:t>
            </a: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estacion.f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residuales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Estación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Residuales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342900" indent="-342900" algn="just"/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(h=0, col = "gray60")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5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31" y="1358682"/>
            <a:ext cx="10283537" cy="465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700011"/>
            <a:ext cx="10560676" cy="15454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(car)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leveneTest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datos$oxigeno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estacion.f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bartlett.test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datos$oxigeno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estacion.f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just"/>
            <a:endParaRPr lang="es-CO" sz="16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lmtest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just"/>
            <a:r>
              <a:rPr lang="es-CO" sz="1600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bptest</a:t>
            </a:r>
            <a:r>
              <a:rPr lang="es-CO" sz="1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datos$oxigeno</a:t>
            </a:r>
            <a:r>
              <a:rPr lang="es-CO" sz="1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estacion.f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793124" y="1751526"/>
            <a:ext cx="10560676" cy="405684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Levene's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Test for Homogeneity of Variance (center = median)</a:t>
            </a: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F value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(&gt;F)</a:t>
            </a: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 3  1.2678 0.3189</a:t>
            </a: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16   </a:t>
            </a:r>
          </a:p>
          <a:p>
            <a:pPr marL="342900" indent="-342900" algn="just"/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Bartlett test of homogeneity of variances</a:t>
            </a:r>
          </a:p>
          <a:p>
            <a:pPr marL="342900" indent="-342900" algn="just"/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data: 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datos$oxigeno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by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estacion.f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Bartlett's K-squared = 4.4567,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3, p-value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0.2162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studentized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Breusch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-Pagan test</a:t>
            </a:r>
          </a:p>
          <a:p>
            <a:pPr marL="342900" indent="-342900" algn="just"/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data: 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oxigeno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~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estacion.f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BP = 5.3502,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3, p-value = 0.1479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5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700011"/>
            <a:ext cx="10560676" cy="15454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=c(1,3))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(residuales,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=16,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="Residuales",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="Orden",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="Gráfico de Orden vs Residuales")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(h=0)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residuales,ylim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=c(-1,1),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="Gráfico de ACF")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pacf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residuales,ylim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=c(-1,1),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="Gráfico de PACF",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="PACF")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6" y="1887008"/>
            <a:ext cx="11898827" cy="40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700011"/>
            <a:ext cx="10560676" cy="15454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lmtest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dwtest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Modelo,alternative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two.sided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bgtest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(Modelo)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Box.test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Modelo$res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Ljung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793124" y="1751526"/>
            <a:ext cx="10560676" cy="405684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Durbin-Watson test</a:t>
            </a:r>
          </a:p>
          <a:p>
            <a:pPr marL="342900" indent="-342900" algn="just"/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data: 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Modelo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 = 2.251, p-value = 0.8918</a:t>
            </a: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alternative hypothesis: true autocorrelation is not 0</a:t>
            </a:r>
          </a:p>
          <a:p>
            <a:pPr marL="342900" indent="-342900" algn="just"/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Breusch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-Godfrey test for serial correlation of order up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to 1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data: 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Modelo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LM test = 0.39843,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1, p-value = 0.5279</a:t>
            </a:r>
          </a:p>
          <a:p>
            <a:pPr marL="342900" indent="-342900" algn="just"/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Box-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Ljung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test</a:t>
            </a:r>
          </a:p>
          <a:p>
            <a:pPr marL="342900" indent="-342900" algn="just"/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data: 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Modelo$res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X-squared = 0.41432,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1, p-value = 0.5198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3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700012"/>
            <a:ext cx="10560676" cy="10818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agricolae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LSD.test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(Modelo, "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estacion.f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pPr marL="342900" indent="-342900" algn="just"/>
            <a:endParaRPr lang="es-CO" sz="16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3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793124" y="1"/>
            <a:ext cx="10560676" cy="625913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Study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Modelo ~ "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estacion.f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LSD t Test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datos$oxigeno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Mean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Square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Error:  0.03925 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estacion.f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means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and individual ( 95 %) CI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datos.oxigeno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r      LCL      UCL Min Max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1          6.08 0.1483240 5 5.892176 6.267824 5.9 6.3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2          6.44 0.1140175 5 6.252176 6.627824 6.3 6.6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3          4.78 0.3114482 5 4.592176 4.967824 4.3 5.1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4          6.00 0.1581139 5 5.812176 6.187824 5.8 6.2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Alpha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0.05 ; DF Error: 16</a:t>
            </a:r>
          </a:p>
          <a:p>
            <a:pPr marL="342900" indent="-342900" algn="just"/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Critical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of t: 2.119905 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Comparison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between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treatments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means</a:t>
            </a:r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difference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pvalue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signif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        LCL         UCL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1 - 2      -0.36 0.0110       * -0.6256234 -0.09437663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1 - 3       1.30 0.0000     ***  1.0343766  1.56562337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1 - 4       0.08 0.5322         -0.1856234  0.34562337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2 - 3       1.66 0.0000     ***  1.3943766  1.92562337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2 - 4       0.44 0.0029      **  0.1743766  0.70562337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3 - 4      -1.22 0.0000     *** -1.4856234 -0.95437663</a:t>
            </a:r>
          </a:p>
        </p:txBody>
      </p:sp>
    </p:spTree>
    <p:extLst>
      <p:ext uri="{BB962C8B-B14F-4D97-AF65-F5344CB8AC3E}">
        <p14:creationId xmlns:p14="http://schemas.microsoft.com/office/powerpoint/2010/main" val="247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564" y="2554996"/>
            <a:ext cx="10515600" cy="1056651"/>
          </a:xfrm>
        </p:spPr>
        <p:txBody>
          <a:bodyPr/>
          <a:lstStyle/>
          <a:p>
            <a:pPr algn="ctr"/>
            <a:r>
              <a:rPr lang="es-CO" sz="4000" dirty="0" smtClean="0">
                <a:solidFill>
                  <a:schemeClr val="accent2"/>
                </a:solidFill>
              </a:rPr>
              <a:t>Diseño completamente aleatorizado</a:t>
            </a:r>
            <a:endParaRPr lang="es-E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5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700012"/>
            <a:ext cx="10560676" cy="10818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agricolae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LSD.test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(Modelo, "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estacion.f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lang="es-CO" sz="1600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CO" sz="1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/>
            <a:endParaRPr lang="es-CO" sz="16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8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793124" y="1"/>
            <a:ext cx="10560676" cy="625913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Study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Modelo ~ "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estacion.f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LSD t Test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datos$oxigeno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Mean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Square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Error:  0.03925 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estacion.f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means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and individual ( 95 %) CI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datos.oxigeno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r      LCL      UCL Min Max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1          6.08 0.1483240 5 5.892176 6.267824 5.9 6.3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2          6.44 0.1140175 5 6.252176 6.627824 6.3 6.6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3          4.78 0.3114482 5 4.592176 4.967824 4.3 5.1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4          6.00 0.1581139 5 5.812176 6.187824 5.8 6.2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Alpha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0.05 ; DF Error: 16</a:t>
            </a:r>
          </a:p>
          <a:p>
            <a:pPr marL="342900" indent="-342900" algn="just"/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Critical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of t: 2.119905 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least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Significant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Difference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0.2656234 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Treatments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same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letter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are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significantly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different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datos$oxigeno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groups</a:t>
            </a:r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          6.44      a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          6.08      b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          6.00      b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          4.78      c</a:t>
            </a:r>
          </a:p>
        </p:txBody>
      </p:sp>
    </p:spTree>
    <p:extLst>
      <p:ext uri="{BB962C8B-B14F-4D97-AF65-F5344CB8AC3E}">
        <p14:creationId xmlns:p14="http://schemas.microsoft.com/office/powerpoint/2010/main" val="23286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700012"/>
            <a:ext cx="10560676" cy="10818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agricolae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LSD.test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(Modelo, "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estacion.f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lang="es-CO" sz="1600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s-CO" sz="1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  <a:endParaRPr lang="es-CO" sz="16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/>
            <a:endParaRPr lang="es-CO" sz="16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793124" y="1"/>
            <a:ext cx="10560676" cy="625913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Study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Modelo ~ "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estacion.f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LSD t Test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datos$oxigeno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Mean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Square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Error:  0.03925 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estacion.f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means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and individual ( 95 %) CI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datos.oxigeno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r      LCL      UCL Min Max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1          6.08 0.1483240 5 5.892176 6.267824 5.9 6.3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2          6.44 0.1140175 5 6.252176 6.627824 6.3 6.6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3          4.78 0.3114482 5 4.592176 4.967824 4.3 5.1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4          6.00 0.1581139 5 5.812176 6.187824 5.8 6.2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Alpha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0.05 ; DF Error: 16</a:t>
            </a:r>
          </a:p>
          <a:p>
            <a:pPr marL="342900" indent="-342900" algn="just"/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Critical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of t: 2.119905 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least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Significant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Difference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0.2656234 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Treatments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same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letter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are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significantly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different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datos$oxigeno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groups</a:t>
            </a:r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          6.44      a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          6.08      b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          6.00      b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          4.78      c</a:t>
            </a:r>
          </a:p>
        </p:txBody>
      </p:sp>
    </p:spTree>
    <p:extLst>
      <p:ext uri="{BB962C8B-B14F-4D97-AF65-F5344CB8AC3E}">
        <p14:creationId xmlns:p14="http://schemas.microsoft.com/office/powerpoint/2010/main" val="41711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700012"/>
            <a:ext cx="10560676" cy="7212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TukeyHSD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(Modelo1,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estacion.f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767367" y="1287886"/>
            <a:ext cx="10560676" cy="413411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Tukey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multiple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comparisons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of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means</a:t>
            </a:r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95%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family-wise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confidence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level</a:t>
            </a:r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aov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(formula =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datos$oxigeno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~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estacion.f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 algn="just"/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estacion.f</a:t>
            </a:r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diff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lwr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upr</a:t>
            </a:r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p </a:t>
            </a:r>
            <a:r>
              <a:rPr lang="es-C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adj</a:t>
            </a:r>
            <a:endParaRPr lang="es-CO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2-1  0.36  0.001515244  0.71848476 0.0488533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3-1 -1.30 -1.658484756 -0.94151524 0.0000001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4-1 -0.08 -0.438484756  0.27848476 0.9179993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3-2 -1.66 -2.018484756 -1.30151524 0.0000000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4-2 -0.44 -0.798484756 -0.08151524 0.0138156</a:t>
            </a:r>
          </a:p>
          <a:p>
            <a:pPr marL="342900" indent="-342900" algn="just"/>
            <a:r>
              <a:rPr lang="es-C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4-3  1.22  0.861515244  1.57848476 0.0000002</a:t>
            </a:r>
          </a:p>
        </p:txBody>
      </p:sp>
    </p:spTree>
    <p:extLst>
      <p:ext uri="{BB962C8B-B14F-4D97-AF65-F5344CB8AC3E}">
        <p14:creationId xmlns:p14="http://schemas.microsoft.com/office/powerpoint/2010/main" val="20293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700012"/>
            <a:ext cx="10560676" cy="7212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TukeyHSD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(Modelo1, 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s-CO" sz="16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estacion.f</a:t>
            </a:r>
            <a:r>
              <a:rPr lang="es-CO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2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46" y="1551837"/>
            <a:ext cx="5829367" cy="468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Referencias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1545465"/>
            <a:ext cx="104962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LIBRO DE EJEMPLO DE RIO 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err="1"/>
              <a:t>Alzate</a:t>
            </a:r>
            <a:r>
              <a:rPr lang="en-US" dirty="0"/>
              <a:t>, A., </a:t>
            </a:r>
            <a:r>
              <a:rPr lang="en-US" dirty="0" err="1"/>
              <a:t>López</a:t>
            </a:r>
            <a:r>
              <a:rPr lang="en-US" dirty="0"/>
              <a:t>, M. E., &amp; Serna, C. (2016). Recovery of gold from waste electrical and electronic equipment (WEEE) using ammonium persulfate. </a:t>
            </a:r>
            <a:r>
              <a:rPr lang="en-US" i="1" dirty="0"/>
              <a:t>Waste management</a:t>
            </a:r>
            <a:r>
              <a:rPr lang="en-US" dirty="0"/>
              <a:t>, </a:t>
            </a:r>
            <a:r>
              <a:rPr lang="en-US" i="1" dirty="0"/>
              <a:t>57</a:t>
            </a:r>
            <a:r>
              <a:rPr lang="en-US" dirty="0"/>
              <a:t>, 113-120</a:t>
            </a:r>
            <a:r>
              <a:rPr lang="en-US" dirty="0" smtClean="0"/>
              <a:t>.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Fox, J. and Weisberg, S. (2011). An {R} Companion to Applied Regression, Second Edition. Thousand Oaks CA: Sage. URL: </a:t>
            </a:r>
            <a:r>
              <a:rPr lang="en-US" dirty="0">
                <a:hlinkClick r:id="rId2"/>
              </a:rPr>
              <a:t>http://socserv.socsci.mcmaster.ca/jfox/Books/Companion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Gross, J. and </a:t>
            </a:r>
            <a:r>
              <a:rPr lang="en-US" dirty="0" err="1"/>
              <a:t>Ligges</a:t>
            </a:r>
            <a:r>
              <a:rPr lang="en-US" dirty="0"/>
              <a:t>, U. (2015). </a:t>
            </a:r>
            <a:r>
              <a:rPr lang="en-US" dirty="0" err="1"/>
              <a:t>nortest</a:t>
            </a:r>
            <a:r>
              <a:rPr lang="en-US" dirty="0"/>
              <a:t>: Tests for Normality. R package version 1.0-4. </a:t>
            </a:r>
            <a:r>
              <a:rPr lang="en-US" dirty="0">
                <a:hlinkClick r:id="rId3"/>
              </a:rPr>
              <a:t>https://CRAN.R-project.org/package=nortest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s-CO" dirty="0" smtClean="0"/>
              <a:t>Gutiérrez, P.H. &amp; De </a:t>
            </a:r>
            <a:r>
              <a:rPr lang="es-CO" dirty="0"/>
              <a:t>La </a:t>
            </a:r>
            <a:r>
              <a:rPr lang="es-CO" dirty="0" smtClean="0"/>
              <a:t>Vara, S. R. </a:t>
            </a:r>
            <a:r>
              <a:rPr lang="es-CO" dirty="0"/>
              <a:t>(2012). </a:t>
            </a:r>
            <a:r>
              <a:rPr lang="es-CO" i="1" dirty="0"/>
              <a:t>Análisis y diseño de experimentos</a:t>
            </a:r>
            <a:r>
              <a:rPr lang="es-CO" dirty="0"/>
              <a:t>. </a:t>
            </a:r>
            <a:r>
              <a:rPr lang="es-CO" dirty="0" smtClean="0"/>
              <a:t>McGraw-Hill. Edición 3. 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err="1"/>
              <a:t>Hamze</a:t>
            </a:r>
            <a:r>
              <a:rPr lang="en-US" dirty="0"/>
              <a:t>, H., </a:t>
            </a:r>
            <a:r>
              <a:rPr lang="en-US" dirty="0" err="1"/>
              <a:t>Akia</a:t>
            </a:r>
            <a:r>
              <a:rPr lang="en-US" dirty="0"/>
              <a:t>, M., &amp; </a:t>
            </a:r>
            <a:r>
              <a:rPr lang="en-US" dirty="0" err="1"/>
              <a:t>Yazdani</a:t>
            </a:r>
            <a:r>
              <a:rPr lang="en-US" dirty="0"/>
              <a:t>, F. (2015). Optimization of biodiesel production from the waste cooking oil using response surface methodology. </a:t>
            </a:r>
            <a:r>
              <a:rPr lang="en-US" i="1" dirty="0"/>
              <a:t>Process Safety and Environmental Protection</a:t>
            </a:r>
            <a:r>
              <a:rPr lang="en-US" dirty="0"/>
              <a:t>, </a:t>
            </a:r>
            <a:r>
              <a:rPr lang="en-US" i="1" dirty="0"/>
              <a:t>94</a:t>
            </a:r>
            <a:r>
              <a:rPr lang="en-US" dirty="0"/>
              <a:t>, 1-10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Referencias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1545465"/>
            <a:ext cx="104962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Mendiburu</a:t>
            </a:r>
            <a:r>
              <a:rPr lang="en-US" dirty="0"/>
              <a:t>, F. (2017). </a:t>
            </a:r>
            <a:r>
              <a:rPr lang="en-US" dirty="0" err="1"/>
              <a:t>agricolae</a:t>
            </a:r>
            <a:r>
              <a:rPr lang="en-US" dirty="0"/>
              <a:t>: Statistical Procedures for Agricultural Research. R package version 1.2-8. </a:t>
            </a:r>
            <a:r>
              <a:rPr lang="en-US" dirty="0">
                <a:hlinkClick r:id="rId2"/>
              </a:rPr>
              <a:t>https://CRAN.R-project.org/package=agricolae</a:t>
            </a:r>
            <a:r>
              <a:rPr lang="en-US" dirty="0"/>
              <a:t>.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R </a:t>
            </a:r>
            <a:r>
              <a:rPr lang="en-US" dirty="0"/>
              <a:t>Core Team (</a:t>
            </a:r>
            <a:r>
              <a:rPr lang="en-US" dirty="0" smtClean="0"/>
              <a:t>2018). </a:t>
            </a:r>
            <a:r>
              <a:rPr lang="en-US" dirty="0"/>
              <a:t>R: A language and environment for </a:t>
            </a:r>
            <a:r>
              <a:rPr lang="en-US" dirty="0" smtClean="0"/>
              <a:t>statistical computing</a:t>
            </a:r>
            <a:r>
              <a:rPr lang="en-US" dirty="0"/>
              <a:t>. R Foundation for Statistical </a:t>
            </a:r>
            <a:r>
              <a:rPr lang="en-US" dirty="0" smtClean="0"/>
              <a:t>Computing</a:t>
            </a:r>
            <a:r>
              <a:rPr lang="en-US" dirty="0"/>
              <a:t>, Vienna, Austria. </a:t>
            </a:r>
            <a:r>
              <a:rPr lang="en-US" dirty="0" smtClean="0"/>
              <a:t>URL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://www.R-project.org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s-CO" dirty="0" err="1"/>
              <a:t>RStudio</a:t>
            </a:r>
            <a:r>
              <a:rPr lang="es-CO" dirty="0"/>
              <a:t> </a:t>
            </a:r>
            <a:r>
              <a:rPr lang="es-CO" dirty="0" err="1"/>
              <a:t>Team</a:t>
            </a:r>
            <a:r>
              <a:rPr lang="es-CO" dirty="0"/>
              <a:t> (</a:t>
            </a:r>
            <a:r>
              <a:rPr lang="es-CO" dirty="0" smtClean="0"/>
              <a:t>2018). </a:t>
            </a:r>
            <a:r>
              <a:rPr lang="es-CO" dirty="0" err="1"/>
              <a:t>RStudio</a:t>
            </a:r>
            <a:r>
              <a:rPr lang="es-CO" dirty="0"/>
              <a:t>: </a:t>
            </a:r>
            <a:r>
              <a:rPr lang="es-CO" dirty="0" err="1"/>
              <a:t>Integrated</a:t>
            </a:r>
            <a:r>
              <a:rPr lang="es-CO" dirty="0"/>
              <a:t> </a:t>
            </a:r>
            <a:r>
              <a:rPr lang="es-CO" dirty="0" err="1"/>
              <a:t>Development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R. </a:t>
            </a:r>
            <a:r>
              <a:rPr lang="es-CO" dirty="0" err="1"/>
              <a:t>RStudio</a:t>
            </a:r>
            <a:r>
              <a:rPr lang="es-CO" dirty="0"/>
              <a:t>, Inc., Boston, MA URL </a:t>
            </a:r>
            <a:r>
              <a:rPr lang="es-CO" dirty="0">
                <a:hlinkClick r:id="rId4"/>
              </a:rPr>
              <a:t>http://www.rstudio.com</a:t>
            </a:r>
            <a:r>
              <a:rPr lang="es-CO" dirty="0" smtClean="0">
                <a:hlinkClick r:id="rId4"/>
              </a:rPr>
              <a:t>/</a:t>
            </a:r>
            <a:r>
              <a:rPr lang="es-CO" dirty="0" smtClean="0"/>
              <a:t>.</a:t>
            </a:r>
          </a:p>
          <a:p>
            <a:pPr algn="just"/>
            <a:endParaRPr lang="es-CO" dirty="0"/>
          </a:p>
          <a:p>
            <a:pPr algn="just"/>
            <a:r>
              <a:rPr lang="en-US" dirty="0" err="1"/>
              <a:t>Zeileis</a:t>
            </a:r>
            <a:r>
              <a:rPr lang="en-US" dirty="0"/>
              <a:t>, A. &amp; </a:t>
            </a:r>
            <a:r>
              <a:rPr lang="en-US" dirty="0" err="1"/>
              <a:t>Hothorn</a:t>
            </a:r>
            <a:r>
              <a:rPr lang="en-US" dirty="0"/>
              <a:t>, T. (2002). Diagnostic Checking in Regression Relationships. R News 2(3), 7-10. URL</a:t>
            </a:r>
          </a:p>
          <a:p>
            <a:pPr algn="just"/>
            <a:r>
              <a:rPr lang="en-US" dirty="0"/>
              <a:t>  </a:t>
            </a:r>
            <a:r>
              <a:rPr lang="en-US" dirty="0">
                <a:hlinkClick r:id="rId5"/>
              </a:rPr>
              <a:t>https://CRAN.R-project.org/doc/Rnews/</a:t>
            </a:r>
            <a:r>
              <a:rPr lang="en-US" dirty="0"/>
              <a:t>.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693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>
                <a:solidFill>
                  <a:schemeClr val="accent2"/>
                </a:solidFill>
              </a:rPr>
              <a:t>Impacto de la industria </a:t>
            </a:r>
            <a:r>
              <a:rPr lang="es-CO" sz="2800" dirty="0" smtClean="0">
                <a:solidFill>
                  <a:schemeClr val="accent2"/>
                </a:solidFill>
              </a:rPr>
              <a:t>manufacturera en </a:t>
            </a:r>
            <a:r>
              <a:rPr lang="es-CO" sz="2800" dirty="0">
                <a:solidFill>
                  <a:schemeClr val="accent2"/>
                </a:solidFill>
              </a:rPr>
              <a:t>la calidad del agua </a:t>
            </a:r>
            <a:r>
              <a:rPr lang="es-CO" sz="2800" dirty="0" smtClean="0">
                <a:solidFill>
                  <a:schemeClr val="accent2"/>
                </a:solidFill>
              </a:rPr>
              <a:t>del rio </a:t>
            </a:r>
            <a:endParaRPr lang="es-ES" sz="28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Resultado de imagen para rio medell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443" y="2616463"/>
            <a:ext cx="3697182" cy="265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rio medellin  + colo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709" y="2727323"/>
            <a:ext cx="3238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70614" y="5465463"/>
            <a:ext cx="11621386" cy="830997"/>
          </a:xfrm>
          <a:prstGeom prst="rect">
            <a:avLst/>
          </a:prstGeom>
          <a:pattFill prst="ltHorz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800" dirty="0" smtClean="0">
                <a:solidFill>
                  <a:srgbClr val="FF0000"/>
                </a:solidFill>
              </a:rPr>
              <a:t>Cumple </a:t>
            </a:r>
            <a:endParaRPr lang="es-E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7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564" y="2554996"/>
            <a:ext cx="10515600" cy="1056651"/>
          </a:xfrm>
        </p:spPr>
        <p:txBody>
          <a:bodyPr/>
          <a:lstStyle/>
          <a:p>
            <a:pPr algn="ctr"/>
            <a:r>
              <a:rPr lang="es-CO" sz="7200" dirty="0" smtClean="0">
                <a:solidFill>
                  <a:schemeClr val="accent2"/>
                </a:solidFill>
              </a:rPr>
              <a:t>Muchas gracias</a:t>
            </a:r>
            <a:endParaRPr lang="es-ES" sz="7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0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9 Grupo"/>
          <p:cNvGrpSpPr/>
          <p:nvPr/>
        </p:nvGrpSpPr>
        <p:grpSpPr>
          <a:xfrm>
            <a:off x="3826414" y="2146835"/>
            <a:ext cx="5839896" cy="2585509"/>
            <a:chOff x="5004522" y="2690238"/>
            <a:chExt cx="4469828" cy="1806042"/>
          </a:xfrm>
        </p:grpSpPr>
        <p:sp>
          <p:nvSpPr>
            <p:cNvPr id="3" name="6 CuadroTexto"/>
            <p:cNvSpPr txBox="1"/>
            <p:nvPr/>
          </p:nvSpPr>
          <p:spPr>
            <a:xfrm>
              <a:off x="7702874" y="3560720"/>
              <a:ext cx="1771476" cy="365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 smtClean="0">
                  <a:solidFill>
                    <a:srgbClr val="00B05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Cantidad de oxigeno disuelto</a:t>
              </a:r>
              <a:endParaRPr lang="es-CO" sz="14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grpSp>
          <p:nvGrpSpPr>
            <p:cNvPr id="4" name="48 Grupo"/>
            <p:cNvGrpSpPr/>
            <p:nvPr/>
          </p:nvGrpSpPr>
          <p:grpSpPr>
            <a:xfrm>
              <a:off x="5004522" y="2690238"/>
              <a:ext cx="2689706" cy="1806042"/>
              <a:chOff x="5004522" y="2690238"/>
              <a:chExt cx="2689706" cy="1806042"/>
            </a:xfrm>
          </p:grpSpPr>
          <p:sp>
            <p:nvSpPr>
              <p:cNvPr id="5" name="5 Rectángulo"/>
              <p:cNvSpPr/>
              <p:nvPr/>
            </p:nvSpPr>
            <p:spPr>
              <a:xfrm>
                <a:off x="5543430" y="3297338"/>
                <a:ext cx="1620537" cy="8112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dirty="0" smtClean="0">
                    <a:solidFill>
                      <a:schemeClr val="tx1"/>
                    </a:solidFill>
                    <a:latin typeface="MV Boli" panose="02000500030200090000" pitchFamily="2" charset="0"/>
                    <a:cs typeface="MV Boli" panose="02000500030200090000" pitchFamily="2" charset="0"/>
                  </a:rPr>
                  <a:t>Análisis de calidad del agua</a:t>
                </a:r>
                <a:endParaRPr lang="es-CO" sz="1400" dirty="0">
                  <a:solidFill>
                    <a:schemeClr val="tx1"/>
                  </a:solidFill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cxnSp>
            <p:nvCxnSpPr>
              <p:cNvPr id="7" name="8 Conector recto de flecha"/>
              <p:cNvCxnSpPr/>
              <p:nvPr/>
            </p:nvCxnSpPr>
            <p:spPr>
              <a:xfrm>
                <a:off x="5013169" y="3457436"/>
                <a:ext cx="522754" cy="12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12 Conector recto de flecha"/>
              <p:cNvCxnSpPr/>
              <p:nvPr/>
            </p:nvCxnSpPr>
            <p:spPr>
              <a:xfrm>
                <a:off x="6336510" y="2690238"/>
                <a:ext cx="0" cy="6040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" name="14 Conector recto de flecha"/>
              <p:cNvCxnSpPr/>
              <p:nvPr/>
            </p:nvCxnSpPr>
            <p:spPr>
              <a:xfrm flipV="1">
                <a:off x="5904770" y="4108619"/>
                <a:ext cx="0" cy="384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16 Conector recto de flecha"/>
              <p:cNvCxnSpPr/>
              <p:nvPr/>
            </p:nvCxnSpPr>
            <p:spPr>
              <a:xfrm flipV="1">
                <a:off x="6720452" y="4111640"/>
                <a:ext cx="0" cy="384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23 Conector recto de flecha"/>
              <p:cNvCxnSpPr/>
              <p:nvPr/>
            </p:nvCxnSpPr>
            <p:spPr>
              <a:xfrm>
                <a:off x="5004522" y="3844559"/>
                <a:ext cx="522754" cy="12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26 Conector recto de flecha"/>
              <p:cNvCxnSpPr/>
              <p:nvPr/>
            </p:nvCxnSpPr>
            <p:spPr>
              <a:xfrm>
                <a:off x="7171474" y="3689408"/>
                <a:ext cx="522754" cy="12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9 CuadroTexto"/>
          <p:cNvSpPr txBox="1"/>
          <p:nvPr/>
        </p:nvSpPr>
        <p:spPr>
          <a:xfrm>
            <a:off x="4637493" y="1839058"/>
            <a:ext cx="2108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smtClean="0">
                <a:solidFill>
                  <a:schemeClr val="accent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Estación de muestreo</a:t>
            </a:r>
            <a:endParaRPr lang="es-CO" sz="1400" dirty="0">
              <a:solidFill>
                <a:schemeClr val="accent2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59689" y="765909"/>
            <a:ext cx="11017224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O" sz="2000" dirty="0" smtClean="0">
                <a:solidFill>
                  <a:schemeClr val="accent2"/>
                </a:solidFill>
              </a:rPr>
              <a:t>Objetivo</a:t>
            </a:r>
            <a:r>
              <a:rPr lang="es-CO" sz="2000" dirty="0" smtClean="0"/>
              <a:t>: Investigar los efectos dela estación de recolección de una muestra de agua en la calidad del agua de un rio. </a:t>
            </a:r>
            <a:endParaRPr lang="es-ES" sz="20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559689" y="5312350"/>
            <a:ext cx="110969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2000" dirty="0" smtClean="0">
                <a:solidFill>
                  <a:schemeClr val="accent2"/>
                </a:solidFill>
              </a:rPr>
              <a:t>Unidad experimental</a:t>
            </a:r>
            <a:r>
              <a:rPr lang="es-CO" sz="2000" dirty="0" smtClean="0"/>
              <a:t>: Volumen de agua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0855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CuadroTexto"/>
          <p:cNvSpPr txBox="1"/>
          <p:nvPr/>
        </p:nvSpPr>
        <p:spPr>
          <a:xfrm>
            <a:off x="457200" y="1772816"/>
            <a:ext cx="10828742" cy="659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ES" dirty="0"/>
          </a:p>
        </p:txBody>
      </p:sp>
      <p:sp>
        <p:nvSpPr>
          <p:cNvPr id="3" name="14 CuadroTexto"/>
          <p:cNvSpPr txBox="1"/>
          <p:nvPr/>
        </p:nvSpPr>
        <p:spPr>
          <a:xfrm>
            <a:off x="676141" y="622995"/>
            <a:ext cx="10810018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O" sz="2000" dirty="0" smtClean="0"/>
              <a:t>Para estudiar el </a:t>
            </a:r>
            <a:r>
              <a:rPr lang="es-CO" sz="2000" dirty="0" smtClean="0">
                <a:solidFill>
                  <a:schemeClr val="accent2"/>
                </a:solidFill>
              </a:rPr>
              <a:t>nivel de contaminación de un río</a:t>
            </a:r>
            <a:r>
              <a:rPr lang="es-CO" sz="2000" dirty="0" smtClean="0"/>
              <a:t>, se recogen muestras de agua en </a:t>
            </a:r>
            <a:r>
              <a:rPr lang="es-CO" sz="2000" dirty="0" smtClean="0">
                <a:solidFill>
                  <a:schemeClr val="accent2"/>
                </a:solidFill>
              </a:rPr>
              <a:t>cuatro estaciones </a:t>
            </a:r>
            <a:r>
              <a:rPr lang="es-CO" sz="2000" dirty="0" smtClean="0"/>
              <a:t>distintas del río y se estudia </a:t>
            </a:r>
            <a:r>
              <a:rPr lang="es-CO" sz="2000" dirty="0" smtClean="0">
                <a:solidFill>
                  <a:schemeClr val="accent2"/>
                </a:solidFill>
              </a:rPr>
              <a:t>la cantidad de oxígeno existente en el agua </a:t>
            </a:r>
            <a:r>
              <a:rPr lang="es-CO" sz="2000" dirty="0" smtClean="0"/>
              <a:t>recogida en cada uno de ellos. Las dos primeras estaciones se escogen de manera que el río no ha pasado por una planta industrial existente en la zona. La tercera y cuarta estación se eligen después de pasar el río por la planta industrial, de manera que la tercera esta próximo a ésta y la cuarta más alejada. En cada estación se seleccionan cinco muestras de agua. Los datos vienen dados en la siguiente tabla</a:t>
            </a:r>
            <a:endParaRPr lang="es-CO" sz="2000" dirty="0"/>
          </a:p>
        </p:txBody>
      </p:sp>
      <p:graphicFrame>
        <p:nvGraphicFramePr>
          <p:cNvPr id="4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793124"/>
              </p:ext>
            </p:extLst>
          </p:nvPr>
        </p:nvGraphicFramePr>
        <p:xfrm>
          <a:off x="1860925" y="4216265"/>
          <a:ext cx="8021292" cy="18930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882"/>
                <a:gridCol w="1336882"/>
                <a:gridCol w="1336882"/>
                <a:gridCol w="1336882"/>
                <a:gridCol w="1336882"/>
                <a:gridCol w="1336882"/>
              </a:tblGrid>
              <a:tr h="378619">
                <a:tc>
                  <a:txBody>
                    <a:bodyPr/>
                    <a:lstStyle/>
                    <a:p>
                      <a:r>
                        <a:rPr lang="es-CO" b="1" dirty="0" smtClean="0"/>
                        <a:t>Estación</a:t>
                      </a:r>
                      <a:endParaRPr lang="es-CO" b="1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Contenido </a:t>
                      </a:r>
                      <a:r>
                        <a:rPr lang="es-CO" b="1" baseline="0" dirty="0" smtClean="0"/>
                        <a:t> de oxígeno disuelto</a:t>
                      </a:r>
                      <a:endParaRPr lang="es-C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8619"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6.1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5.9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6.3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6.1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6.0</a:t>
                      </a:r>
                      <a:endParaRPr lang="es-CO" dirty="0"/>
                    </a:p>
                  </a:txBody>
                  <a:tcPr/>
                </a:tc>
              </a:tr>
              <a:tr h="378619"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6.6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6.3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6.4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6.4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6.5</a:t>
                      </a:r>
                      <a:endParaRPr lang="es-CO" dirty="0"/>
                    </a:p>
                  </a:txBody>
                  <a:tcPr/>
                </a:tc>
              </a:tr>
              <a:tr h="378619">
                <a:tc>
                  <a:txBody>
                    <a:bodyPr/>
                    <a:lstStyle/>
                    <a:p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4.3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4.8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5.0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4.7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5.1</a:t>
                      </a:r>
                      <a:endParaRPr lang="es-CO" dirty="0"/>
                    </a:p>
                  </a:txBody>
                  <a:tcPr/>
                </a:tc>
              </a:tr>
              <a:tr h="378619"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6.2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6.0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6.1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5.8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5.9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0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793124" y="1609859"/>
            <a:ext cx="10560676" cy="31939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 &lt;- ################################</a:t>
            </a:r>
          </a:p>
          <a:p>
            <a:pPr marL="342900" indent="-342900" algn="just"/>
            <a:r>
              <a:rPr lang="es-CO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estacion.f</a:t>
            </a:r>
            <a:r>
              <a:rPr lang="es-CO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factor(</a:t>
            </a:r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datos$estacion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just"/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medias &lt;- </a:t>
            </a:r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datos$oxigeno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estacion.f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mean)</a:t>
            </a:r>
          </a:p>
          <a:p>
            <a:pPr marL="342900" indent="-342900" algn="just"/>
            <a:endParaRPr lang="es-CO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/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(car)</a:t>
            </a:r>
          </a:p>
          <a:p>
            <a:pPr marL="342900" indent="-342900" algn="just"/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datos$oxigeno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estacion.f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="Estación de medición", </a:t>
            </a:r>
          </a:p>
          <a:p>
            <a:pPr marL="342900" indent="-342900" algn="just"/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="Cantidad de oxígeno disuelto",</a:t>
            </a:r>
          </a:p>
          <a:p>
            <a:pPr marL="342900" indent="-342900" algn="just"/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las=1, col="brown1")</a:t>
            </a:r>
          </a:p>
          <a:p>
            <a:pPr marL="342900" indent="-342900" algn="just"/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(medias, col="</a:t>
            </a:r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pPr marL="342900" indent="-342900" algn="just"/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(medias, col="</a:t>
            </a:r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pPr marL="342900" indent="-342900" algn="just"/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(h=mean(</a:t>
            </a:r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datos$oxigeno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col="</a:t>
            </a:r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  <a:endParaRPr lang="es-CO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78" y="1061837"/>
            <a:ext cx="5782614" cy="5070576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err="1" smtClean="0">
                <a:solidFill>
                  <a:schemeClr val="accent2"/>
                </a:solidFill>
              </a:rPr>
              <a:t>Boxplot</a:t>
            </a:r>
            <a:r>
              <a:rPr lang="es-CO" sz="2800" dirty="0" smtClean="0">
                <a:solidFill>
                  <a:schemeClr val="accent2"/>
                </a:solidFill>
              </a:rPr>
              <a:t> y gráfico de medias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793124" y="1909607"/>
            <a:ext cx="10560676" cy="10045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Modelo&lt;- lm(</a:t>
            </a:r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datos$oxigeno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estacion.f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just"/>
            <a:r>
              <a:rPr lang="es-CO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(Modelo</a:t>
            </a:r>
            <a:r>
              <a:rPr lang="es-CO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En R</a:t>
            </a:r>
            <a:endParaRPr lang="es-E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9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7AD9645A-8DA6-4183-894C-66B8F2ACD195}" vid="{69F0BE78-9367-4CE4-800D-B537019099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2988</TotalTime>
  <Words>1595</Words>
  <Application>Microsoft Office PowerPoint</Application>
  <PresentationFormat>Panorámica</PresentationFormat>
  <Paragraphs>334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8" baseType="lpstr">
      <vt:lpstr>Arial</vt:lpstr>
      <vt:lpstr>Calibri</vt:lpstr>
      <vt:lpstr>Courier New</vt:lpstr>
      <vt:lpstr>Gill Sans MT</vt:lpstr>
      <vt:lpstr>MV Boli</vt:lpstr>
      <vt:lpstr>Palatino Linotype</vt:lpstr>
      <vt:lpstr>Trebuchet MS</vt:lpstr>
      <vt:lpstr>Tema1</vt:lpstr>
      <vt:lpstr>Sesión III  Diseño completamente aleatorio </vt:lpstr>
      <vt:lpstr>Impacto de la industria manufacturera en la calidad del agua del rio </vt:lpstr>
      <vt:lpstr>Diseño completamente aleatorizado</vt:lpstr>
      <vt:lpstr>Impacto de la industria manufacturera en la calidad del agua del rio </vt:lpstr>
      <vt:lpstr>Presentación de PowerPoint</vt:lpstr>
      <vt:lpstr>Presentación de PowerPoint</vt:lpstr>
      <vt:lpstr>En R</vt:lpstr>
      <vt:lpstr>Boxplot y gráfico de medias</vt:lpstr>
      <vt:lpstr>En R</vt:lpstr>
      <vt:lpstr>En R</vt:lpstr>
      <vt:lpstr>En R</vt:lpstr>
      <vt:lpstr>En R</vt:lpstr>
      <vt:lpstr>En R</vt:lpstr>
      <vt:lpstr>En R</vt:lpstr>
      <vt:lpstr>En R</vt:lpstr>
      <vt:lpstr>En R</vt:lpstr>
      <vt:lpstr>En R</vt:lpstr>
      <vt:lpstr>En R</vt:lpstr>
      <vt:lpstr>En R</vt:lpstr>
      <vt:lpstr>En R</vt:lpstr>
      <vt:lpstr>En R</vt:lpstr>
      <vt:lpstr>En R</vt:lpstr>
      <vt:lpstr>En R</vt:lpstr>
      <vt:lpstr>En R</vt:lpstr>
      <vt:lpstr>En R</vt:lpstr>
      <vt:lpstr>En R</vt:lpstr>
      <vt:lpstr>En R</vt:lpstr>
      <vt:lpstr>En R</vt:lpstr>
      <vt:lpstr>Presentación de PowerPoint</vt:lpstr>
      <vt:lpstr>En R</vt:lpstr>
      <vt:lpstr>Presentación de PowerPoint</vt:lpstr>
      <vt:lpstr>En R</vt:lpstr>
      <vt:lpstr>Presentación de PowerPoint</vt:lpstr>
      <vt:lpstr>En R</vt:lpstr>
      <vt:lpstr>Presentación de PowerPoint</vt:lpstr>
      <vt:lpstr>En R</vt:lpstr>
      <vt:lpstr>En R</vt:lpstr>
      <vt:lpstr>Referencias</vt:lpstr>
      <vt:lpstr>Referencias</vt:lpstr>
      <vt:lpstr>Muchas gracias</vt:lpstr>
    </vt:vector>
  </TitlesOfParts>
  <Company>Universidad de Antioquia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experimentos en R</dc:title>
  <dc:creator>OLGA CECILIA USUGA MANCO</dc:creator>
  <cp:lastModifiedBy>Olga</cp:lastModifiedBy>
  <cp:revision>80</cp:revision>
  <dcterms:created xsi:type="dcterms:W3CDTF">2018-08-06T14:07:28Z</dcterms:created>
  <dcterms:modified xsi:type="dcterms:W3CDTF">2018-09-04T03:24:08Z</dcterms:modified>
</cp:coreProperties>
</file>