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99" r:id="rId3"/>
    <p:sldId id="400" r:id="rId4"/>
    <p:sldId id="311" r:id="rId5"/>
    <p:sldId id="260" r:id="rId6"/>
    <p:sldId id="278" r:id="rId7"/>
    <p:sldId id="284" r:id="rId8"/>
    <p:sldId id="286" r:id="rId9"/>
    <p:sldId id="287" r:id="rId10"/>
    <p:sldId id="289" r:id="rId11"/>
    <p:sldId id="288" r:id="rId12"/>
    <p:sldId id="312" r:id="rId13"/>
    <p:sldId id="277" r:id="rId14"/>
    <p:sldId id="276" r:id="rId15"/>
    <p:sldId id="262" r:id="rId16"/>
    <p:sldId id="263" r:id="rId17"/>
    <p:sldId id="264" r:id="rId18"/>
    <p:sldId id="265" r:id="rId19"/>
    <p:sldId id="266" r:id="rId20"/>
    <p:sldId id="267" r:id="rId21"/>
    <p:sldId id="367" r:id="rId22"/>
    <p:sldId id="368" r:id="rId23"/>
    <p:sldId id="369" r:id="rId24"/>
    <p:sldId id="370" r:id="rId25"/>
    <p:sldId id="371" r:id="rId26"/>
    <p:sldId id="373" r:id="rId27"/>
    <p:sldId id="376" r:id="rId28"/>
    <p:sldId id="272" r:id="rId29"/>
    <p:sldId id="377" r:id="rId30"/>
    <p:sldId id="378" r:id="rId31"/>
    <p:sldId id="379" r:id="rId32"/>
    <p:sldId id="274" r:id="rId33"/>
    <p:sldId id="380" r:id="rId34"/>
    <p:sldId id="275" r:id="rId35"/>
    <p:sldId id="314" r:id="rId36"/>
    <p:sldId id="398" r:id="rId37"/>
    <p:sldId id="374" r:id="rId38"/>
    <p:sldId id="315" r:id="rId39"/>
    <p:sldId id="316" r:id="rId40"/>
    <p:sldId id="317" r:id="rId41"/>
    <p:sldId id="326" r:id="rId42"/>
    <p:sldId id="319" r:id="rId43"/>
    <p:sldId id="327" r:id="rId44"/>
    <p:sldId id="381" r:id="rId45"/>
    <p:sldId id="382" r:id="rId46"/>
    <p:sldId id="383" r:id="rId47"/>
    <p:sldId id="384" r:id="rId48"/>
    <p:sldId id="385" r:id="rId49"/>
    <p:sldId id="386" r:id="rId50"/>
    <p:sldId id="39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64" r:id="rId61"/>
    <p:sldId id="365" r:id="rId62"/>
    <p:sldId id="375" r:id="rId6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 y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71996"/>
            <a:ext cx="9144000" cy="1728709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81719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2 Rectángulo"/>
          <p:cNvSpPr/>
          <p:nvPr userDrawn="1"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0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7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8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45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33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9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Rectángulo"/>
          <p:cNvSpPr/>
          <p:nvPr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72223"/>
            <a:ext cx="10515600" cy="105665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74961"/>
            <a:ext cx="10515600" cy="350200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92100" y="6356350"/>
            <a:ext cx="35687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Usuga, O.C.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436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Diseño de experimentos en 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    Septiembre 19-21, 2018 </a:t>
            </a:r>
            <a:fld id="{0119AFDF-8F7C-4FBA-A8FD-28F5DD13798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58888" y="2565400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3200" dirty="0">
              <a:solidFill>
                <a:schemeClr val="tx1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213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1" name="4 Marcador de fecha"/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3" name="4 Marcador de fecha">
            <a:extLst>
              <a:ext uri="{FF2B5EF4-FFF2-40B4-BE49-F238E27FC236}">
                <a16:creationId xmlns="" xmlns:a16="http://schemas.microsoft.com/office/drawing/2014/main" id="{C8AECB6A-169D-4FB7-86D9-936EA9E6096A}"/>
              </a:ext>
            </a:extLst>
          </p:cNvPr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5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6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55081"/>
            <a:ext cx="3552393" cy="7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3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9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0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nortest" TargetMode="External"/><Relationship Id="rId2" Type="http://schemas.openxmlformats.org/officeDocument/2006/relationships/hyperlink" Target="http://socserv.socsci.mcmaster.ca/jfox/Books/Companio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cran.r-project.org/package=agricol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doc/Rnews/" TargetMode="External"/><Relationship Id="rId4" Type="http://schemas.openxmlformats.org/officeDocument/2006/relationships/hyperlink" Target="http://www.rstudio.com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4322" y="1151197"/>
            <a:ext cx="10515600" cy="3729896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Sesión </a:t>
            </a:r>
            <a:r>
              <a:rPr lang="es-CO" sz="7200" dirty="0" smtClean="0">
                <a:solidFill>
                  <a:schemeClr val="accent2"/>
                </a:solidFill>
              </a:rPr>
              <a:t>IV</a:t>
            </a:r>
            <a:br>
              <a:rPr lang="es-CO" sz="7200" dirty="0" smtClean="0">
                <a:solidFill>
                  <a:schemeClr val="accent2"/>
                </a:solidFill>
              </a:rPr>
            </a:br>
            <a:r>
              <a:rPr lang="es-CO" sz="7200" dirty="0" smtClean="0">
                <a:solidFill>
                  <a:schemeClr val="accent2"/>
                </a:solidFill>
              </a:rPr>
              <a:t/>
            </a:r>
            <a:br>
              <a:rPr lang="es-CO" sz="7200" dirty="0" smtClean="0">
                <a:solidFill>
                  <a:schemeClr val="accent2"/>
                </a:solidFill>
              </a:rPr>
            </a:br>
            <a:r>
              <a:rPr lang="es-MX" sz="5400" dirty="0">
                <a:solidFill>
                  <a:schemeClr val="accent2"/>
                </a:solidFill>
              </a:rPr>
              <a:t>Diseños </a:t>
            </a:r>
            <a:r>
              <a:rPr lang="es-MX" sz="5400" dirty="0">
                <a:solidFill>
                  <a:schemeClr val="accent2"/>
                </a:solidFill>
              </a:rPr>
              <a:t>Box-</a:t>
            </a:r>
            <a:r>
              <a:rPr lang="es-MX" sz="5400" dirty="0" err="1">
                <a:solidFill>
                  <a:schemeClr val="accent2"/>
                </a:solidFill>
              </a:rPr>
              <a:t>Behnken</a:t>
            </a:r>
            <a:r>
              <a:rPr lang="es-MX" sz="5400" dirty="0">
                <a:solidFill>
                  <a:schemeClr val="accent2"/>
                </a:solidFill>
              </a:rPr>
              <a:t> y </a:t>
            </a:r>
            <a:r>
              <a:rPr lang="es-MX" sz="5400" dirty="0">
                <a:solidFill>
                  <a:schemeClr val="accent2"/>
                </a:solidFill>
              </a:rPr>
              <a:t>Diseños compuesto central </a:t>
            </a:r>
            <a:r>
              <a:rPr lang="es-ES" sz="7200" dirty="0"/>
              <a:t/>
            </a:r>
            <a:br>
              <a:rPr lang="es-ES" sz="7200" dirty="0"/>
            </a:br>
            <a:endParaRPr lang="es-ES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774936"/>
            <a:ext cx="4733925" cy="446722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749179"/>
            <a:ext cx="4733925" cy="446722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accent2"/>
                </a:solidFill>
              </a:rPr>
              <a:t>Metodología de superficie de respuesta – Diseño </a:t>
            </a:r>
            <a:r>
              <a:rPr lang="es-MX" sz="4000" dirty="0">
                <a:solidFill>
                  <a:schemeClr val="accent2"/>
                </a:solidFill>
              </a:rPr>
              <a:t>Box-</a:t>
            </a:r>
            <a:r>
              <a:rPr lang="es-MX" sz="4000" dirty="0" err="1">
                <a:solidFill>
                  <a:schemeClr val="accent2"/>
                </a:solidFill>
              </a:rPr>
              <a:t>Behnken</a:t>
            </a:r>
            <a:r>
              <a:rPr lang="es-ES" sz="4000" baseline="30000" dirty="0">
                <a:solidFill>
                  <a:schemeClr val="accent2"/>
                </a:solidFill>
              </a:rPr>
              <a:t/>
            </a:r>
            <a:br>
              <a:rPr lang="es-ES" sz="4000" baseline="30000" dirty="0">
                <a:solidFill>
                  <a:schemeClr val="accent2"/>
                </a:solidFill>
              </a:rPr>
            </a:br>
            <a:r>
              <a:rPr lang="es-CO" sz="4000" dirty="0" smtClean="0">
                <a:solidFill>
                  <a:schemeClr val="accent2"/>
                </a:solidFill>
              </a:rPr>
              <a:t> </a:t>
            </a:r>
            <a:endParaRPr lang="es-E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Optimización de la producción de biodiesel a partir de  aceite de cocina residual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Resultado de imagen para biodiesel production from the waste cooking 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1887008"/>
            <a:ext cx="42862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biodies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92" y="204946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70614" y="5465463"/>
            <a:ext cx="11621386" cy="830997"/>
          </a:xfrm>
          <a:prstGeom prst="rect">
            <a:avLst/>
          </a:prstGeom>
          <a:pattFill prst="ltHorz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</a:rPr>
              <a:t>Cumple 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9" y="776611"/>
            <a:ext cx="9504326" cy="50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9 Grupo"/>
          <p:cNvGrpSpPr/>
          <p:nvPr/>
        </p:nvGrpSpPr>
        <p:grpSpPr>
          <a:xfrm>
            <a:off x="2279576" y="2918075"/>
            <a:ext cx="7536852" cy="2585509"/>
            <a:chOff x="3705680" y="2690238"/>
            <a:chExt cx="5768670" cy="1806042"/>
          </a:xfrm>
        </p:grpSpPr>
        <p:sp>
          <p:nvSpPr>
            <p:cNvPr id="3" name="6 CuadroTexto"/>
            <p:cNvSpPr txBox="1"/>
            <p:nvPr/>
          </p:nvSpPr>
          <p:spPr>
            <a:xfrm>
              <a:off x="7702874" y="3560720"/>
              <a:ext cx="1771476" cy="36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B05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Rendimiento del biodiesel (%) a partir de WCO</a:t>
              </a:r>
              <a:endParaRPr lang="es-CO" sz="14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4" name="48 Grupo"/>
            <p:cNvGrpSpPr/>
            <p:nvPr/>
          </p:nvGrpSpPr>
          <p:grpSpPr>
            <a:xfrm>
              <a:off x="3705680" y="2690238"/>
              <a:ext cx="3988548" cy="1806042"/>
              <a:chOff x="3705680" y="2690238"/>
              <a:chExt cx="3988548" cy="1806042"/>
            </a:xfrm>
          </p:grpSpPr>
          <p:sp>
            <p:nvSpPr>
              <p:cNvPr id="5" name="5 Rectángulo"/>
              <p:cNvSpPr/>
              <p:nvPr/>
            </p:nvSpPr>
            <p:spPr>
              <a:xfrm>
                <a:off x="5543430" y="3297338"/>
                <a:ext cx="1620537" cy="8112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Proceso de transesterificación</a:t>
                </a:r>
              </a:p>
            </p:txBody>
          </p:sp>
          <p:cxnSp>
            <p:nvCxnSpPr>
              <p:cNvPr id="7" name="8 Conector recto de flecha"/>
              <p:cNvCxnSpPr/>
              <p:nvPr/>
            </p:nvCxnSpPr>
            <p:spPr>
              <a:xfrm>
                <a:off x="5013169" y="3457436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9 CuadroTexto"/>
              <p:cNvSpPr txBox="1"/>
              <p:nvPr/>
            </p:nvSpPr>
            <p:spPr>
              <a:xfrm>
                <a:off x="4755905" y="2841602"/>
                <a:ext cx="1290640" cy="21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>
                    <a:solidFill>
                      <a:schemeClr val="accent2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Temperatura (T)</a:t>
                </a:r>
                <a:endParaRPr lang="es-CO" sz="1400" dirty="0">
                  <a:solidFill>
                    <a:schemeClr val="accent2"/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10" name="11 Conector recto de flecha"/>
              <p:cNvCxnSpPr/>
              <p:nvPr/>
            </p:nvCxnSpPr>
            <p:spPr>
              <a:xfrm>
                <a:off x="5904770" y="3051180"/>
                <a:ext cx="0" cy="246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12 Conector recto de flecha"/>
              <p:cNvCxnSpPr/>
              <p:nvPr/>
            </p:nvCxnSpPr>
            <p:spPr>
              <a:xfrm>
                <a:off x="6336510" y="2690238"/>
                <a:ext cx="0" cy="6040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13 Conector recto de flecha"/>
              <p:cNvCxnSpPr/>
              <p:nvPr/>
            </p:nvCxnSpPr>
            <p:spPr>
              <a:xfrm>
                <a:off x="6695157" y="2966783"/>
                <a:ext cx="0" cy="3305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14 Conector recto de flecha"/>
              <p:cNvCxnSpPr/>
              <p:nvPr/>
            </p:nvCxnSpPr>
            <p:spPr>
              <a:xfrm flipV="1">
                <a:off x="5904770" y="4108619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16 Conector recto de flecha"/>
              <p:cNvCxnSpPr/>
              <p:nvPr/>
            </p:nvCxnSpPr>
            <p:spPr>
              <a:xfrm flipV="1">
                <a:off x="6720452" y="4111640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23 Conector recto de flecha"/>
              <p:cNvCxnSpPr/>
              <p:nvPr/>
            </p:nvCxnSpPr>
            <p:spPr>
              <a:xfrm>
                <a:off x="5004522" y="3844559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26 Conector recto de flecha"/>
              <p:cNvCxnSpPr/>
              <p:nvPr/>
            </p:nvCxnSpPr>
            <p:spPr>
              <a:xfrm>
                <a:off x="7171474" y="3689408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" name="33 CuadroTexto"/>
              <p:cNvSpPr txBox="1"/>
              <p:nvPr/>
            </p:nvSpPr>
            <p:spPr>
              <a:xfrm>
                <a:off x="3705680" y="3219183"/>
                <a:ext cx="1267420" cy="36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>
                    <a:solidFill>
                      <a:schemeClr val="accent6">
                        <a:lumMod val="75000"/>
                      </a:schemeClr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Proveedor de WCO</a:t>
                </a:r>
                <a:endParaRPr lang="es-CO" sz="1400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3" name="9 CuadroTexto"/>
          <p:cNvSpPr txBox="1"/>
          <p:nvPr/>
        </p:nvSpPr>
        <p:spPr>
          <a:xfrm>
            <a:off x="5902024" y="2814926"/>
            <a:ext cx="168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Concentración </a:t>
            </a:r>
          </a:p>
          <a:p>
            <a:pPr algn="ctr"/>
            <a:r>
              <a:rPr lang="es-CO" sz="1400" dirty="0" smtClean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Catalizador (C)</a:t>
            </a:r>
            <a:endParaRPr lang="es-CO" sz="14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9 CuadroTexto"/>
          <p:cNvSpPr txBox="1"/>
          <p:nvPr/>
        </p:nvSpPr>
        <p:spPr>
          <a:xfrm>
            <a:off x="4689009" y="2254339"/>
            <a:ext cx="210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Relación molar metanol – aceite (M)</a:t>
            </a:r>
            <a:endParaRPr lang="es-CO" sz="14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8505" y="415161"/>
            <a:ext cx="11017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000" dirty="0" smtClean="0">
                <a:solidFill>
                  <a:schemeClr val="accent2"/>
                </a:solidFill>
              </a:rPr>
              <a:t>Objetivo</a:t>
            </a:r>
            <a:r>
              <a:rPr lang="es-CO" sz="2000" dirty="0" smtClean="0"/>
              <a:t>: Investigar los efectos de los parámetros de operación </a:t>
            </a:r>
            <a:r>
              <a:rPr lang="es-CO" sz="2000" dirty="0"/>
              <a:t>principales </a:t>
            </a:r>
            <a:r>
              <a:rPr lang="es-CO" sz="2000" dirty="0" smtClean="0"/>
              <a:t>del proceso de transesterificación: relación molar metanol –aceite, concentración del catalizador y temperatura de reacción en el rendimiento del biodiesel producido a partir del aceite de cocina. </a:t>
            </a:r>
            <a:endParaRPr lang="es-ES" sz="2000" dirty="0"/>
          </a:p>
        </p:txBody>
      </p:sp>
      <p:sp>
        <p:nvSpPr>
          <p:cNvPr id="38" name="33 CuadroTexto"/>
          <p:cNvSpPr txBox="1"/>
          <p:nvPr/>
        </p:nvSpPr>
        <p:spPr>
          <a:xfrm>
            <a:off x="2268710" y="4298514"/>
            <a:ext cx="165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Proveedor de químicos</a:t>
            </a:r>
            <a:endParaRPr lang="es-CO" sz="1400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38505" y="5774714"/>
            <a:ext cx="11017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 smtClean="0">
                <a:solidFill>
                  <a:schemeClr val="accent2"/>
                </a:solidFill>
              </a:rPr>
              <a:t>Unidad experimental: 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Título"/>
          <p:cNvSpPr txBox="1">
            <a:spLocks/>
          </p:cNvSpPr>
          <p:nvPr/>
        </p:nvSpPr>
        <p:spPr>
          <a:xfrm>
            <a:off x="1951624" y="491917"/>
            <a:ext cx="8229600" cy="5715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Diseños Box-</a:t>
            </a:r>
            <a:r>
              <a:rPr lang="es-MX" dirty="0" err="1"/>
              <a:t>Behnken</a:t>
            </a:r>
            <a:endParaRPr lang="es-ES" dirty="0"/>
          </a:p>
        </p:txBody>
      </p:sp>
      <p:sp>
        <p:nvSpPr>
          <p:cNvPr id="5" name="5 CuadroTexto"/>
          <p:cNvSpPr txBox="1"/>
          <p:nvPr/>
        </p:nvSpPr>
        <p:spPr>
          <a:xfrm>
            <a:off x="623392" y="1610004"/>
            <a:ext cx="648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dirty="0" smtClean="0"/>
              <a:t>Este </a:t>
            </a:r>
            <a:r>
              <a:rPr lang="es-CO" dirty="0"/>
              <a:t>diseño se aplica cuando se tienen tres o más factores y suelen ser eficientes en cuanto al número de corridas.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dirty="0"/>
              <a:t>Es un </a:t>
            </a:r>
            <a:r>
              <a:rPr lang="es-CO" dirty="0" smtClean="0"/>
              <a:t>diseño que </a:t>
            </a:r>
            <a:r>
              <a:rPr lang="es-CO" dirty="0"/>
              <a:t>se distingue porque no incluye como tratamientos los vértices de la región experimental. 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dirty="0"/>
              <a:t>Los puntos de este diseño se ubican en medio de las aristas del cubo centrado en el origen y </a:t>
            </a:r>
            <a:r>
              <a:rPr lang="es-CO" b="1" dirty="0"/>
              <a:t>no incluye los tratamientos de los vértices</a:t>
            </a:r>
            <a:r>
              <a:rPr lang="es-CO" dirty="0"/>
              <a:t> como (1,1,1) y el (-1,-1,-1) q</a:t>
            </a:r>
            <a:r>
              <a:rPr lang="es-CO" b="1" dirty="0"/>
              <a:t>ue en algunas situaciones experimentales resultan extremos y no se puede correr</a:t>
            </a:r>
            <a:r>
              <a:rPr lang="es-CO" dirty="0"/>
              <a:t>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/>
          <a:srcRect r="46173"/>
          <a:stretch/>
        </p:blipFill>
        <p:spPr bwMode="auto">
          <a:xfrm>
            <a:off x="8400256" y="3566418"/>
            <a:ext cx="2736304" cy="262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/>
          <a:srcRect l="58076" b="12819"/>
          <a:stretch/>
        </p:blipFill>
        <p:spPr bwMode="auto">
          <a:xfrm>
            <a:off x="8832304" y="1256600"/>
            <a:ext cx="2131170" cy="229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43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Título"/>
          <p:cNvSpPr txBox="1">
            <a:spLocks/>
          </p:cNvSpPr>
          <p:nvPr/>
        </p:nvSpPr>
        <p:spPr>
          <a:xfrm>
            <a:off x="2037868" y="453280"/>
            <a:ext cx="8229600" cy="5715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Representación gráfica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94" y="1482436"/>
            <a:ext cx="4791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40" y="1436904"/>
            <a:ext cx="4791075" cy="43148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840343" y="5347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(25)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46868" y="5347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(45)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53393" y="5347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(65)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496194" y="515681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(3)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784469" y="474656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(6)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072501" y="43363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(9)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676683" y="49720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(0.5)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76685" y="3651988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(1.0)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676684" y="23597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(1.5)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3" name="12 Título"/>
          <p:cNvSpPr txBox="1">
            <a:spLocks/>
          </p:cNvSpPr>
          <p:nvPr/>
        </p:nvSpPr>
        <p:spPr>
          <a:xfrm>
            <a:off x="2037868" y="453280"/>
            <a:ext cx="8229600" cy="5715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Representación gráfica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7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13" y="1527056"/>
            <a:ext cx="4791075" cy="43148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917616" y="54372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(25)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24141" y="54372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(45)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30666" y="54372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(65)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573467" y="52469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(3)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61742" y="483671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(6)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149774" y="44264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(9)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753956" y="5062232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(0.5)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753958" y="37421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(1.0)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753957" y="2449932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(1.5)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421506" y="3488334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0033CC"/>
                </a:solidFill>
              </a:rPr>
              <a:t>(45,6,1)*3</a:t>
            </a:r>
            <a:endParaRPr lang="es-ES" sz="1600" dirty="0">
              <a:solidFill>
                <a:srgbClr val="0033CC"/>
              </a:solidFill>
            </a:endParaRPr>
          </a:p>
        </p:txBody>
      </p:sp>
      <p:sp>
        <p:nvSpPr>
          <p:cNvPr id="14" name="12 Título"/>
          <p:cNvSpPr txBox="1">
            <a:spLocks/>
          </p:cNvSpPr>
          <p:nvPr/>
        </p:nvSpPr>
        <p:spPr>
          <a:xfrm>
            <a:off x="2037868" y="453280"/>
            <a:ext cx="8229600" cy="5715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Representación gráfica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1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Optimización de la producción de biodiesel a partir de  aceite de cocina residual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Resultado de imagen para biodiesel production from the waste cooking 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1887008"/>
            <a:ext cx="42862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biodies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92" y="204946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6" y="1539935"/>
            <a:ext cx="4791075" cy="43148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994889" y="54501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(25)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01414" y="54501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(45)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07939" y="54501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(65)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650740" y="52598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(3)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939015" y="48495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(6)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27047" y="44393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(9)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831229" y="5075111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(0.5)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831231" y="3755019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(1.0)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31230" y="2462811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(1.5)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919234" y="5034262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(45,3,0.5)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935512" y="1254185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(45,9,1.5)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779682" y="3829516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(65,3,1)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07637" y="1942158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(25,6,1.5)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970402" y="3888006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(25,3,1)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167670" y="2565153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(45,3,1.5)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498779" y="3501213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0033CC"/>
                </a:solidFill>
              </a:rPr>
              <a:t>(45,6,1)*3</a:t>
            </a:r>
            <a:endParaRPr lang="es-ES" sz="1600" dirty="0">
              <a:solidFill>
                <a:srgbClr val="0033CC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355989" y="1943246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(45,6,1,5)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08580" y="2892059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(25,9,1)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271593" y="4736557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(65,6,0.5)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746941" y="2885474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(65,9,1)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5355967" y="4175352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(45,9,0.5)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390857" y="4736557"/>
            <a:ext cx="115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(25,6,0.5)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4" name="12 Título"/>
          <p:cNvSpPr txBox="1">
            <a:spLocks/>
          </p:cNvSpPr>
          <p:nvPr/>
        </p:nvSpPr>
        <p:spPr>
          <a:xfrm>
            <a:off x="2037868" y="453280"/>
            <a:ext cx="8229600" cy="5715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Representación gráfica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1387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datos2 &lt;-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coded.data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(datos, x1 ~ (T-45)/20, x2 ~ (M-6)/3,x3 ~ (C-1)/0.5)</a:t>
            </a:r>
          </a:p>
          <a:p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datos2fo.rsm &lt;-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~ FO(x1,x2,x3), data = datos2)</a:t>
            </a:r>
          </a:p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(datos2fo.rsm)</a:t>
            </a:r>
          </a:p>
          <a:p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66076" y="3953028"/>
            <a:ext cx="25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Modelo de primer orden</a:t>
            </a:r>
            <a:endParaRPr lang="es-CO" dirty="0"/>
          </a:p>
        </p:txBody>
      </p:sp>
      <p:cxnSp>
        <p:nvCxnSpPr>
          <p:cNvPr id="3" name="Conector angular 2"/>
          <p:cNvCxnSpPr/>
          <p:nvPr/>
        </p:nvCxnSpPr>
        <p:spPr>
          <a:xfrm rot="10800000">
            <a:off x="4842457" y="2638873"/>
            <a:ext cx="3994831" cy="1484155"/>
          </a:xfrm>
          <a:prstGeom prst="bentConnector3">
            <a:avLst>
              <a:gd name="adj1" fmla="val 99648"/>
            </a:avLst>
          </a:prstGeom>
          <a:ln>
            <a:prstDash val="lg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8200" y="1455310"/>
            <a:ext cx="10560676" cy="45204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es-CO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Error t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Pr(&gt;|t|)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71.9553     4.9437 14.5550 1.564e-08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           9.8225     6.7694  1.4510   0.17469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          -5.8513     6.7694 -0.8644   0.40584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           15.7113     6.7694  2.3209   0.04051 *  </a:t>
            </a:r>
          </a:p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0.4283,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0.2723 </a:t>
            </a:r>
          </a:p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2.746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and 11 DF,  p-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0.09344</a:t>
            </a:r>
          </a:p>
          <a:p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Y</a:t>
            </a:r>
          </a:p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Pr(&gt;F)</a:t>
            </a:r>
          </a:p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FO(x1, x2, x3)  3 3020.5 1006.83   2.7464 0.093440</a:t>
            </a: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11 4032.6  366.60                  </a:t>
            </a:r>
          </a:p>
          <a:p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Lack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9 4027.3  447.48 169.2862 0.005886</a:t>
            </a: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      2    5.3    2.64                 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793873" y="1706704"/>
            <a:ext cx="320123" cy="9080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75721" y="1868881"/>
            <a:ext cx="28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Coeficientes de la regresión</a:t>
            </a:r>
          </a:p>
          <a:p>
            <a:r>
              <a:rPr lang="es-CO" dirty="0"/>
              <a:t>Niveles codificados</a:t>
            </a:r>
          </a:p>
        </p:txBody>
      </p:sp>
      <p:sp>
        <p:nvSpPr>
          <p:cNvPr id="11" name="Cheurón 10"/>
          <p:cNvSpPr/>
          <p:nvPr/>
        </p:nvSpPr>
        <p:spPr>
          <a:xfrm>
            <a:off x="7844863" y="5056207"/>
            <a:ext cx="343716" cy="41193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30862" y="5157123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1</a:t>
            </a:r>
          </a:p>
        </p:txBody>
      </p:sp>
      <p:sp>
        <p:nvSpPr>
          <p:cNvPr id="13" name="Cheurón 12"/>
          <p:cNvSpPr/>
          <p:nvPr/>
        </p:nvSpPr>
        <p:spPr>
          <a:xfrm>
            <a:off x="7848047" y="4511161"/>
            <a:ext cx="265949" cy="39246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30863" y="4548686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2</a:t>
            </a:r>
          </a:p>
        </p:txBody>
      </p:sp>
    </p:spTree>
    <p:extLst>
      <p:ext uri="{BB962C8B-B14F-4D97-AF65-F5344CB8AC3E}">
        <p14:creationId xmlns:p14="http://schemas.microsoft.com/office/powerpoint/2010/main" val="16968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6"/>
            <a:ext cx="10560676" cy="15656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datos2 &lt;-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coded.data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(datos, x1 ~ (T-45)/20, x2 ~ (M-6)/3,x3 ~ (C-1)/0.5)</a:t>
            </a:r>
          </a:p>
          <a:p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datos2so.rsm &lt;-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~ SO(x1,x2,x3), data = datos2)</a:t>
            </a:r>
          </a:p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(datos2so.rsm)</a:t>
            </a:r>
          </a:p>
          <a:p>
            <a:pPr marL="342900" indent="-342900" algn="just"/>
            <a:endParaRPr lang="es-CO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837287" y="3753695"/>
            <a:ext cx="251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Modelo de segundo orden</a:t>
            </a:r>
            <a:endParaRPr lang="es-CO" dirty="0"/>
          </a:p>
        </p:txBody>
      </p:sp>
      <p:cxnSp>
        <p:nvCxnSpPr>
          <p:cNvPr id="3" name="Conector angular 2"/>
          <p:cNvCxnSpPr>
            <a:stCxn id="6" idx="1"/>
          </p:cNvCxnSpPr>
          <p:nvPr/>
        </p:nvCxnSpPr>
        <p:spPr>
          <a:xfrm rot="10800000">
            <a:off x="4855335" y="2658769"/>
            <a:ext cx="3981952" cy="1418093"/>
          </a:xfrm>
          <a:prstGeom prst="bentConnector3">
            <a:avLst>
              <a:gd name="adj1" fmla="val 100455"/>
            </a:avLst>
          </a:prstGeom>
          <a:ln>
            <a:prstDash val="lg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38200" y="373488"/>
            <a:ext cx="10560676" cy="58856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Error t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Pr(&gt;|t|)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89.5667     3.1427 28.4999 9.963e-07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           9.8225     1.9245  5.1039 0.0037577 **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          -5.8512     1.9245 -3.0404 0.0287377 *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           15.7113     1.9245  8.1638 0.0004482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x1:x2        17.2950     2.7217  6.3546 0.0014257 **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x1:x3       -10.0300     2.7217 -3.6853 0.0142156 *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x2:x3        11.8325     2.7217  4.3475 0.0073763 **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x1^2         -4.9371     2.8328 -1.7428 0.1418259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x2^2        -20.5746     2.8328 -7.2630 0.0007733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x3^2         -7.5096     2.8328 -2.6509 0.0453746 *  </a:t>
            </a:r>
          </a:p>
          <a:p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0.979,	</a:t>
            </a:r>
            <a:r>
              <a:rPr lang="es-CO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</a:t>
            </a:r>
            <a:r>
              <a:rPr lang="es-CO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0.9412 </a:t>
            </a:r>
          </a:p>
          <a:p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25.89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and 5 DF,  p-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0.00113</a:t>
            </a:r>
          </a:p>
          <a:p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 of Variance Table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Y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FO(x1, x2, x3)   3 3020.50 1006.83  33.981 0.0009467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TWI(x1, x2, x3)  3 2158.90  719.63  24.288 0.0020793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PQ(x1, x2, x3)   3 1725.55  575.18  19.413 0.0034784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  5  148.15   29.63                 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Lack of fit      3  142.86   47.62  18.015 0.0530471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error       2    5.29    2.64 </a:t>
            </a:r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844863" y="747832"/>
            <a:ext cx="412431" cy="20219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84557" y="1405241"/>
            <a:ext cx="28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Coeficientes de la regresión</a:t>
            </a:r>
          </a:p>
          <a:p>
            <a:r>
              <a:rPr lang="es-CO" dirty="0"/>
              <a:t>Niveles codificados</a:t>
            </a:r>
          </a:p>
        </p:txBody>
      </p:sp>
      <p:sp>
        <p:nvSpPr>
          <p:cNvPr id="11" name="Cheurón 10"/>
          <p:cNvSpPr/>
          <p:nvPr/>
        </p:nvSpPr>
        <p:spPr>
          <a:xfrm>
            <a:off x="7834980" y="5763556"/>
            <a:ext cx="343716" cy="41193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30862" y="5832009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1</a:t>
            </a:r>
          </a:p>
        </p:txBody>
      </p:sp>
      <p:sp>
        <p:nvSpPr>
          <p:cNvPr id="13" name="Cheurón 12"/>
          <p:cNvSpPr/>
          <p:nvPr/>
        </p:nvSpPr>
        <p:spPr>
          <a:xfrm>
            <a:off x="7848047" y="5014371"/>
            <a:ext cx="265949" cy="39246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30863" y="5051896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852976" y="3207572"/>
            <a:ext cx="266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Porcentaje de variabilidad explicada por el modelo</a:t>
            </a:r>
            <a:endParaRPr lang="es-ES" dirty="0"/>
          </a:p>
        </p:txBody>
      </p:sp>
      <p:sp>
        <p:nvSpPr>
          <p:cNvPr id="16" name="Flecha derecha 15"/>
          <p:cNvSpPr/>
          <p:nvPr/>
        </p:nvSpPr>
        <p:spPr>
          <a:xfrm>
            <a:off x="7844863" y="3326175"/>
            <a:ext cx="386141" cy="37834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38200" y="373488"/>
            <a:ext cx="10560676" cy="58856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Error t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Pr(&gt;|t|)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89.5667     3.1427 28.4999 9.963e-07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           9.8225     1.9245  5.1039 0.0037577 **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          -5.8512     1.9245 -3.0404 0.0287377 *  </a:t>
            </a:r>
          </a:p>
          <a:p>
            <a:r>
              <a:rPr lang="es-CO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           15.7113     1.9245  8.1638 0.0004482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x1:x2        17.2950     2.7217  6.3546 0.0014257 **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x1:x3       -10.0300     2.7217 -3.6853 0.0142156 *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x2:x3        11.8325     2.7217  4.3475 0.0073763 **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x1^2         -4.9371     2.8328 -1.7428 0.1418259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x2^2        -20.5746     2.8328 -7.2630 0.0007733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x3^2         -7.5096     2.8328 -2.6509 0.0453746 *  </a:t>
            </a:r>
          </a:p>
          <a:p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0.979,	</a:t>
            </a:r>
            <a:r>
              <a:rPr lang="es-CO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</a:t>
            </a:r>
            <a:r>
              <a:rPr lang="es-CO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0.9412 </a:t>
            </a:r>
          </a:p>
          <a:p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25.89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and 5 DF,  p-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0.00113</a:t>
            </a:r>
          </a:p>
          <a:p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 of Variance Table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Y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FO(x1, x2, x3)   3 3020.50 1006.83  33.981 0.0009467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TWI(x1, x2, x3)  3 2158.90  719.63  24.288 0.0020793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PQ(x1, x2, x3)   3 1725.55  575.18  19.413 0.0034784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  5  148.15   29.63                 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Lack of fit      3  142.86   47.62  18.015 0.0530471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error       2    5.29    2.64 </a:t>
            </a:r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844863" y="747832"/>
            <a:ext cx="412431" cy="20219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84557" y="1405241"/>
            <a:ext cx="28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Coeficientes de la regresión</a:t>
            </a:r>
          </a:p>
          <a:p>
            <a:r>
              <a:rPr lang="es-CO" dirty="0"/>
              <a:t>Niveles codificados</a:t>
            </a:r>
          </a:p>
        </p:txBody>
      </p:sp>
      <p:sp>
        <p:nvSpPr>
          <p:cNvPr id="11" name="Cheurón 10"/>
          <p:cNvSpPr/>
          <p:nvPr/>
        </p:nvSpPr>
        <p:spPr>
          <a:xfrm>
            <a:off x="7834980" y="5763556"/>
            <a:ext cx="343716" cy="41193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30862" y="5832009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1</a:t>
            </a:r>
          </a:p>
        </p:txBody>
      </p:sp>
      <p:sp>
        <p:nvSpPr>
          <p:cNvPr id="13" name="Cheurón 12"/>
          <p:cNvSpPr/>
          <p:nvPr/>
        </p:nvSpPr>
        <p:spPr>
          <a:xfrm>
            <a:off x="7848047" y="5014371"/>
            <a:ext cx="265949" cy="39246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30863" y="5051896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852976" y="3207572"/>
            <a:ext cx="266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Porcentaje de variabilidad explicada por el modelo</a:t>
            </a:r>
            <a:endParaRPr lang="es-ES" dirty="0"/>
          </a:p>
        </p:txBody>
      </p:sp>
      <p:sp>
        <p:nvSpPr>
          <p:cNvPr id="16" name="Flecha derecha 15"/>
          <p:cNvSpPr/>
          <p:nvPr/>
        </p:nvSpPr>
        <p:spPr>
          <a:xfrm>
            <a:off x="7844863" y="3326175"/>
            <a:ext cx="386141" cy="37834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775137" y="59505"/>
            <a:ext cx="273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/>
              <a:t>Un incremento en la concentración del catalizador acelera la velocidad de la reacción del proceso de transesterificación, ya que tiene un efecto positivo (signo positivo).</a:t>
            </a:r>
            <a:endParaRPr lang="es-ES" sz="1200" dirty="0"/>
          </a:p>
        </p:txBody>
      </p:sp>
      <p:cxnSp>
        <p:nvCxnSpPr>
          <p:cNvPr id="3" name="Conector angular 2"/>
          <p:cNvCxnSpPr/>
          <p:nvPr/>
        </p:nvCxnSpPr>
        <p:spPr>
          <a:xfrm flipV="1">
            <a:off x="6581104" y="207248"/>
            <a:ext cx="2049758" cy="1140202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41608" y="901522"/>
            <a:ext cx="10560676" cy="4185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Stationary point of response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surface: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x1         x2         x3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3.1113556  1.1233082 -0.1467527 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Stationary point in original units: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           M           C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107.2271126   9.3699245   0.9266236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Eigenanalysis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decomposition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$values</a:t>
            </a:r>
          </a:p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-0.1576629  -5.6171606 -27.2464264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$vectors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[,1]      [,2]       [,3]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 0.8822053 0.2381324  0.4062102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 0.2598733 0.4731629 -0.8417736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x3 -0.3926572 0.8481803  0.3555425</a:t>
            </a:r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heurón 2"/>
          <p:cNvSpPr/>
          <p:nvPr/>
        </p:nvSpPr>
        <p:spPr>
          <a:xfrm>
            <a:off x="5578685" y="1361921"/>
            <a:ext cx="524941" cy="1437258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408437" y="1749580"/>
            <a:ext cx="3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Punto estacionario</a:t>
            </a:r>
            <a:endParaRPr lang="es-CO" dirty="0"/>
          </a:p>
        </p:txBody>
      </p:sp>
      <p:sp>
        <p:nvSpPr>
          <p:cNvPr id="6" name="Cheurón 5"/>
          <p:cNvSpPr/>
          <p:nvPr/>
        </p:nvSpPr>
        <p:spPr>
          <a:xfrm>
            <a:off x="5576357" y="3301520"/>
            <a:ext cx="343716" cy="4119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75305" y="3301520"/>
            <a:ext cx="3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</a:t>
            </a:r>
            <a:r>
              <a:rPr lang="es-CO" dirty="0" smtClean="0"/>
              <a:t>Mínimo, máximo o punto de silla?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17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6"/>
            <a:ext cx="10560676" cy="34866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Normalidad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 &lt;-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(datos2so.rsm)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=c(1,3))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(residuales)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0" y="1055285"/>
            <a:ext cx="11263745" cy="42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1116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ad.test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25628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Shapiro-Wilk normality test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0.96097, p-value = 0.7093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Anderson-Darling normality test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0.32684, p-value = 0.4817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667" y="821889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Recuperación de oro a partir de residuos de equipos eléctricos y electrónicos usando persulfato de amonio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1" y="2260599"/>
            <a:ext cx="5343525" cy="3352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41" y="2634721"/>
            <a:ext cx="4133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420210"/>
            <a:ext cx="10560676" cy="141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(datos2so.rsm)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(datos2so.rsm)</a:t>
            </a:r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103809"/>
            <a:ext cx="10560676" cy="310380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studentized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-Pagan test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datos2so.rsm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 = 14.96,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9, p-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0.09204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Durbin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-Watson test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datos2so.rsm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 = 2.2401, p-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0.5004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hypothesis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autocorrelation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420210"/>
            <a:ext cx="10560676" cy="1104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 (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 (1,3))</a:t>
            </a:r>
          </a:p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contour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(datos2.rsm , ~ x1 + x2 + x3, at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(datos2.rsm),col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1" y="1066039"/>
            <a:ext cx="10840730" cy="37551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84641" y="5439664"/>
            <a:ext cx="109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/>
              <a:t>NOTA</a:t>
            </a:r>
            <a:r>
              <a:rPr lang="es-CO" sz="1600" dirty="0" smtClean="0"/>
              <a:t>: Los gráficos de interacción se realizaron fijando el tercer parámetro en su valor medio (Temperatura: 45°C; relación molar 6:1 y concentración del catalizador de 1wt.%) </a:t>
            </a:r>
            <a:r>
              <a:rPr lang="es-CO" sz="1600" dirty="0" smtClean="0">
                <a:solidFill>
                  <a:srgbClr val="FF0000"/>
                </a:solidFill>
              </a:rPr>
              <a:t>REVISAR ESTE COMENTARIO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5" name="Conector curvado 4"/>
          <p:cNvCxnSpPr/>
          <p:nvPr/>
        </p:nvCxnSpPr>
        <p:spPr>
          <a:xfrm rot="5400000" flipH="1" flipV="1">
            <a:off x="9395489" y="1114112"/>
            <a:ext cx="1368152" cy="936104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59947" y="391949"/>
            <a:ext cx="2175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/>
              <a:t>Rendimiento del biodiesel en las condiciones definidas.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748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420210"/>
            <a:ext cx="10560676" cy="1104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persp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(datos2.rsm, ~ x1 + x2 + x3, at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(datos2.rsm),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contours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"col", col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(40),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zlab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"Molar ratio", "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4" y="941033"/>
            <a:ext cx="11634959" cy="40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accent2"/>
                </a:solidFill>
              </a:rPr>
              <a:t>Metodología de superficie de respuesta: Diseño compuesto central con puntos axiales -  CCD</a:t>
            </a:r>
            <a:endParaRPr lang="es-E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667" y="821889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Recuperación de oro a partir de residuos de equipos eléctricos y electrónicos usando persulfato de amonio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1" y="2260599"/>
            <a:ext cx="5343525" cy="3352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41" y="2634721"/>
            <a:ext cx="4133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02" y="1101593"/>
            <a:ext cx="10023762" cy="377156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70614" y="5465463"/>
            <a:ext cx="11621386" cy="830997"/>
          </a:xfrm>
          <a:prstGeom prst="rect">
            <a:avLst/>
          </a:prstGeom>
          <a:pattFill prst="ltHorz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</a:rPr>
              <a:t>Cumple 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9 Grupo"/>
          <p:cNvGrpSpPr/>
          <p:nvPr/>
        </p:nvGrpSpPr>
        <p:grpSpPr>
          <a:xfrm>
            <a:off x="2279576" y="2849136"/>
            <a:ext cx="7577905" cy="2654449"/>
            <a:chOff x="3705680" y="2642082"/>
            <a:chExt cx="5800092" cy="1854198"/>
          </a:xfrm>
        </p:grpSpPr>
        <p:sp>
          <p:nvSpPr>
            <p:cNvPr id="3" name="6 CuadroTexto"/>
            <p:cNvSpPr txBox="1"/>
            <p:nvPr/>
          </p:nvSpPr>
          <p:spPr>
            <a:xfrm>
              <a:off x="7734296" y="3520237"/>
              <a:ext cx="1771476" cy="214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B05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Recuperación de Oro (%)</a:t>
              </a:r>
              <a:endParaRPr lang="es-CO" sz="14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4" name="48 Grupo"/>
            <p:cNvGrpSpPr/>
            <p:nvPr/>
          </p:nvGrpSpPr>
          <p:grpSpPr>
            <a:xfrm>
              <a:off x="3705680" y="2642082"/>
              <a:ext cx="3988548" cy="1854198"/>
              <a:chOff x="3705680" y="2642082"/>
              <a:chExt cx="3988548" cy="1854198"/>
            </a:xfrm>
          </p:grpSpPr>
          <p:sp>
            <p:nvSpPr>
              <p:cNvPr id="5" name="5 Rectángulo"/>
              <p:cNvSpPr/>
              <p:nvPr/>
            </p:nvSpPr>
            <p:spPr>
              <a:xfrm>
                <a:off x="5543430" y="3297338"/>
                <a:ext cx="1620537" cy="8112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 smtClean="0">
                    <a:solidFill>
                      <a:schemeClr val="tx1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Recuperación de metales </a:t>
                </a:r>
                <a:endParaRPr lang="es-CO" sz="1400" dirty="0">
                  <a:solidFill>
                    <a:schemeClr val="tx1"/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7" name="8 Conector recto de flecha"/>
              <p:cNvCxnSpPr/>
              <p:nvPr/>
            </p:nvCxnSpPr>
            <p:spPr>
              <a:xfrm>
                <a:off x="5013169" y="3457436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9 CuadroTexto"/>
              <p:cNvSpPr txBox="1"/>
              <p:nvPr/>
            </p:nvSpPr>
            <p:spPr>
              <a:xfrm>
                <a:off x="4830000" y="2642082"/>
                <a:ext cx="1290640" cy="36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Concentración de (NH</a:t>
                </a:r>
                <a:r>
                  <a:rPr lang="es-CO" sz="1400" baseline="-250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2</a:t>
                </a:r>
                <a:r>
                  <a:rPr lang="es-CO" sz="14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)</a:t>
                </a:r>
                <a:r>
                  <a:rPr lang="es-CO" sz="1400" baseline="-250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2</a:t>
                </a:r>
                <a:r>
                  <a:rPr lang="es-CO" sz="14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S</a:t>
                </a:r>
                <a:r>
                  <a:rPr lang="es-CO" sz="1400" baseline="-250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2</a:t>
                </a:r>
                <a:r>
                  <a:rPr lang="es-CO" sz="14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O</a:t>
                </a:r>
                <a:r>
                  <a:rPr lang="es-CO" sz="1400" baseline="-250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8 </a:t>
                </a:r>
                <a:r>
                  <a:rPr lang="es-CO" sz="14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(M)</a:t>
                </a:r>
                <a:endParaRPr lang="es-CO" sz="1400" dirty="0">
                  <a:solidFill>
                    <a:srgbClr val="FF3399"/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10" name="11 Conector recto de flecha"/>
              <p:cNvCxnSpPr/>
              <p:nvPr/>
            </p:nvCxnSpPr>
            <p:spPr>
              <a:xfrm>
                <a:off x="5904770" y="3051180"/>
                <a:ext cx="0" cy="246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12 Conector recto de flecha"/>
              <p:cNvCxnSpPr/>
              <p:nvPr/>
            </p:nvCxnSpPr>
            <p:spPr>
              <a:xfrm>
                <a:off x="6336510" y="2690238"/>
                <a:ext cx="0" cy="6040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13 Conector recto de flecha"/>
              <p:cNvCxnSpPr/>
              <p:nvPr/>
            </p:nvCxnSpPr>
            <p:spPr>
              <a:xfrm>
                <a:off x="6695157" y="2966783"/>
                <a:ext cx="0" cy="3305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14 Conector recto de flecha"/>
              <p:cNvCxnSpPr/>
              <p:nvPr/>
            </p:nvCxnSpPr>
            <p:spPr>
              <a:xfrm flipV="1">
                <a:off x="5904770" y="4108619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16 Conector recto de flecha"/>
              <p:cNvCxnSpPr/>
              <p:nvPr/>
            </p:nvCxnSpPr>
            <p:spPr>
              <a:xfrm flipV="1">
                <a:off x="6720452" y="4111640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23 Conector recto de flecha"/>
              <p:cNvCxnSpPr/>
              <p:nvPr/>
            </p:nvCxnSpPr>
            <p:spPr>
              <a:xfrm>
                <a:off x="5004522" y="3844559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26 Conector recto de flecha"/>
              <p:cNvCxnSpPr/>
              <p:nvPr/>
            </p:nvCxnSpPr>
            <p:spPr>
              <a:xfrm>
                <a:off x="7171474" y="3689408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" name="33 CuadroTexto"/>
              <p:cNvSpPr txBox="1"/>
              <p:nvPr/>
            </p:nvSpPr>
            <p:spPr>
              <a:xfrm>
                <a:off x="3705680" y="3219183"/>
                <a:ext cx="1267420" cy="36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>
                    <a:solidFill>
                      <a:schemeClr val="accent6">
                        <a:lumMod val="75000"/>
                      </a:schemeClr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Espectroscopio de emisión atómica</a:t>
                </a:r>
                <a:endParaRPr lang="es-CO" sz="1400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3" name="9 CuadroTexto"/>
          <p:cNvSpPr txBox="1"/>
          <p:nvPr/>
        </p:nvSpPr>
        <p:spPr>
          <a:xfrm>
            <a:off x="5902023" y="2814926"/>
            <a:ext cx="213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FF3399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Relación Liquido/solido (ml/g)</a:t>
            </a:r>
            <a:endParaRPr lang="es-CO" sz="1400" dirty="0">
              <a:solidFill>
                <a:srgbClr val="FF3399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9 CuadroTexto"/>
          <p:cNvSpPr txBox="1"/>
          <p:nvPr/>
        </p:nvSpPr>
        <p:spPr>
          <a:xfrm>
            <a:off x="4662359" y="2434299"/>
            <a:ext cx="210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FF3399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Oxígeno (L/min) </a:t>
            </a:r>
            <a:endParaRPr lang="es-CO" sz="1400" dirty="0">
              <a:solidFill>
                <a:srgbClr val="FF3399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5626" y="465380"/>
            <a:ext cx="11017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000" dirty="0" smtClean="0">
                <a:solidFill>
                  <a:schemeClr val="accent2"/>
                </a:solidFill>
              </a:rPr>
              <a:t>Objetivo</a:t>
            </a:r>
            <a:r>
              <a:rPr lang="es-CO" sz="2000" dirty="0" smtClean="0"/>
              <a:t>: Investigar los efectos de los parámetros de operación </a:t>
            </a:r>
            <a:r>
              <a:rPr lang="es-CO" sz="2000" dirty="0"/>
              <a:t>principales </a:t>
            </a:r>
            <a:r>
              <a:rPr lang="es-CO" sz="2000" dirty="0" smtClean="0"/>
              <a:t>del proceso de transesterificación: relación molar metanol –aceite, concentración del catalizador y temperatura de reacción en el rendimiento del biodiesel producido a partir del aceite de cocina. </a:t>
            </a:r>
            <a:endParaRPr lang="es-ES" sz="2000" dirty="0"/>
          </a:p>
        </p:txBody>
      </p:sp>
      <p:sp>
        <p:nvSpPr>
          <p:cNvPr id="38" name="33 CuadroTexto"/>
          <p:cNvSpPr txBox="1"/>
          <p:nvPr/>
        </p:nvSpPr>
        <p:spPr>
          <a:xfrm>
            <a:off x="2268710" y="4298514"/>
            <a:ext cx="165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Microondas</a:t>
            </a:r>
            <a:endParaRPr lang="es-CO" sz="1400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39508" y="5727376"/>
            <a:ext cx="11328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000" dirty="0">
                <a:solidFill>
                  <a:schemeClr val="accent2"/>
                </a:solidFill>
              </a:rPr>
              <a:t>Unidad</a:t>
            </a:r>
            <a:r>
              <a:rPr lang="es-CO" dirty="0" smtClean="0">
                <a:solidFill>
                  <a:srgbClr val="C00000"/>
                </a:solidFill>
              </a:rPr>
              <a:t> </a:t>
            </a:r>
            <a:r>
              <a:rPr lang="es-CO" sz="2000" dirty="0">
                <a:solidFill>
                  <a:schemeClr val="accent2"/>
                </a:solidFill>
              </a:rPr>
              <a:t>experimental</a:t>
            </a:r>
            <a:r>
              <a:rPr lang="es-CO" dirty="0" smtClean="0">
                <a:solidFill>
                  <a:srgbClr val="C00000"/>
                </a:solidFill>
              </a:rPr>
              <a:t>: </a:t>
            </a:r>
            <a:r>
              <a:rPr lang="es-CO" sz="2000" dirty="0" smtClean="0"/>
              <a:t>Procesador electrónico Intel Celeron o Intel </a:t>
            </a:r>
            <a:r>
              <a:rPr lang="es-CO" sz="2000" dirty="0" err="1" smtClean="0"/>
              <a:t>Peintum</a:t>
            </a:r>
            <a:r>
              <a:rPr lang="es-CO" sz="2000" dirty="0" smtClean="0"/>
              <a:t> de 5 x 5 cm</a:t>
            </a:r>
            <a:r>
              <a:rPr lang="es-CO" sz="2000" baseline="30000" dirty="0" smtClean="0"/>
              <a:t>2</a:t>
            </a:r>
            <a:r>
              <a:rPr lang="es-CO" sz="2000" dirty="0" smtClean="0"/>
              <a:t> </a:t>
            </a: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5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Título"/>
          <p:cNvSpPr txBox="1">
            <a:spLocks/>
          </p:cNvSpPr>
          <p:nvPr/>
        </p:nvSpPr>
        <p:spPr>
          <a:xfrm>
            <a:off x="2012417" y="663038"/>
            <a:ext cx="8229600" cy="5715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Diseños compuesto central (Dos factores)</a:t>
            </a:r>
            <a:endParaRPr lang="es-ES" dirty="0"/>
          </a:p>
        </p:txBody>
      </p:sp>
      <p:sp>
        <p:nvSpPr>
          <p:cNvPr id="5" name="5 CuadroTexto"/>
          <p:cNvSpPr txBox="1"/>
          <p:nvPr/>
        </p:nvSpPr>
        <p:spPr>
          <a:xfrm>
            <a:off x="618605" y="1234538"/>
            <a:ext cx="11017224" cy="489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dirty="0">
              <a:solidFill>
                <a:srgbClr val="F8326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CO" dirty="0"/>
              <a:t>Este diseño es el más utilizado en la etapa de búsqueda de segundo orden debido a su gran flexibilidad, se puede construir a partir de un diseño factorial completo 2</a:t>
            </a:r>
            <a:r>
              <a:rPr lang="es-CO" baseline="30000" dirty="0"/>
              <a:t>k</a:t>
            </a:r>
            <a:r>
              <a:rPr lang="es-CO" dirty="0"/>
              <a:t> o fraccionado 2</a:t>
            </a:r>
            <a:r>
              <a:rPr lang="es-CO" baseline="30000" dirty="0"/>
              <a:t>k-p</a:t>
            </a:r>
            <a:r>
              <a:rPr lang="es-CO" dirty="0"/>
              <a:t> agregando puntos sobre los ejes y al centro.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dirty="0"/>
              <a:t>Este diseño se compone de tres tipos de puntos:</a:t>
            </a:r>
          </a:p>
          <a:p>
            <a:pPr algn="just">
              <a:lnSpc>
                <a:spcPct val="150000"/>
              </a:lnSpc>
            </a:pPr>
            <a:endParaRPr lang="es-CO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CO" dirty="0"/>
              <a:t>Una réplica de un </a:t>
            </a:r>
            <a:r>
              <a:rPr lang="es-CO" dirty="0">
                <a:solidFill>
                  <a:srgbClr val="F83261"/>
                </a:solidFill>
              </a:rPr>
              <a:t>diseño factorial </a:t>
            </a:r>
            <a:r>
              <a:rPr lang="es-CO" dirty="0"/>
              <a:t>en dos niveles, completo o fraccionado. A esta parte del diseño se le llama porción factorial.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s-CO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CO" dirty="0"/>
              <a:t>n</a:t>
            </a:r>
            <a:r>
              <a:rPr lang="es-CO" baseline="-25000" dirty="0"/>
              <a:t>o</a:t>
            </a:r>
            <a:r>
              <a:rPr lang="es-CO" dirty="0"/>
              <a:t> </a:t>
            </a:r>
            <a:r>
              <a:rPr lang="es-CO" dirty="0">
                <a:solidFill>
                  <a:srgbClr val="F83261"/>
                </a:solidFill>
              </a:rPr>
              <a:t>puntos</a:t>
            </a:r>
            <a:r>
              <a:rPr lang="es-CO" dirty="0"/>
              <a:t> o repeticiones </a:t>
            </a:r>
            <a:r>
              <a:rPr lang="es-CO" dirty="0">
                <a:solidFill>
                  <a:srgbClr val="F83261"/>
                </a:solidFill>
              </a:rPr>
              <a:t>al centro </a:t>
            </a:r>
            <a:r>
              <a:rPr lang="es-CO" dirty="0"/>
              <a:t>del diseño, con n</a:t>
            </a:r>
            <a:r>
              <a:rPr lang="es-CO" baseline="-25000" dirty="0"/>
              <a:t>0</a:t>
            </a:r>
            <a:r>
              <a:rPr lang="es-CO" dirty="0">
                <a:latin typeface="Arial"/>
                <a:cs typeface="Arial"/>
              </a:rPr>
              <a:t>≥</a:t>
            </a:r>
            <a:r>
              <a:rPr lang="es-CO" dirty="0"/>
              <a:t>1.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s-CO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CO" dirty="0"/>
              <a:t>Dos </a:t>
            </a:r>
            <a:r>
              <a:rPr lang="es-CO" dirty="0">
                <a:solidFill>
                  <a:srgbClr val="F83261"/>
                </a:solidFill>
              </a:rPr>
              <a:t>puntos</a:t>
            </a:r>
            <a:r>
              <a:rPr lang="es-CO" dirty="0"/>
              <a:t> sobre cada eje a una distancia 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s-CO" dirty="0"/>
              <a:t>del origen. Estos puntos se llaman porción </a:t>
            </a:r>
            <a:r>
              <a:rPr lang="es-CO" dirty="0">
                <a:solidFill>
                  <a:srgbClr val="F83261"/>
                </a:solidFill>
              </a:rPr>
              <a:t>axial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0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accent2"/>
                </a:solidFill>
              </a:rPr>
              <a:t>Diseño factorial</a:t>
            </a:r>
            <a:endParaRPr lang="es-E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0 CuadroTexto"/>
          <p:cNvSpPr txBox="1"/>
          <p:nvPr/>
        </p:nvSpPr>
        <p:spPr>
          <a:xfrm>
            <a:off x="1068946" y="584055"/>
            <a:ext cx="10174310" cy="86793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2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Diseño de composición central para 2 y 3 factores.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8" y="1306301"/>
            <a:ext cx="7688688" cy="444800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104680" y="5870213"/>
            <a:ext cx="308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Gutiérrez &amp; De </a:t>
            </a:r>
            <a:r>
              <a:rPr lang="es-CO" dirty="0"/>
              <a:t>La </a:t>
            </a:r>
            <a:r>
              <a:rPr lang="es-CO" dirty="0" smtClean="0"/>
              <a:t>Vara </a:t>
            </a:r>
            <a:r>
              <a:rPr lang="es-CO" dirty="0"/>
              <a:t>(2012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15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2615609" y="717924"/>
            <a:ext cx="6766515" cy="5488294"/>
            <a:chOff x="2817628" y="999460"/>
            <a:chExt cx="6436905" cy="5190583"/>
          </a:xfrm>
        </p:grpSpPr>
        <p:grpSp>
          <p:nvGrpSpPr>
            <p:cNvPr id="26" name="Grupo 25"/>
            <p:cNvGrpSpPr/>
            <p:nvPr/>
          </p:nvGrpSpPr>
          <p:grpSpPr>
            <a:xfrm>
              <a:off x="2817628" y="999460"/>
              <a:ext cx="6436905" cy="5190583"/>
              <a:chOff x="2728359" y="337362"/>
              <a:chExt cx="7536267" cy="5980272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8359" y="337362"/>
                <a:ext cx="7536267" cy="5980272"/>
              </a:xfrm>
              <a:prstGeom prst="rect">
                <a:avLst/>
              </a:prstGeom>
            </p:spPr>
          </p:pic>
          <p:grpSp>
            <p:nvGrpSpPr>
              <p:cNvPr id="25" name="Grupo 24"/>
              <p:cNvGrpSpPr/>
              <p:nvPr/>
            </p:nvGrpSpPr>
            <p:grpSpPr>
              <a:xfrm>
                <a:off x="3848986" y="808074"/>
                <a:ext cx="5146158" cy="4768703"/>
                <a:chOff x="3848986" y="808074"/>
                <a:chExt cx="5146158" cy="4768703"/>
              </a:xfrm>
            </p:grpSpPr>
            <p:cxnSp>
              <p:nvCxnSpPr>
                <p:cNvPr id="6" name="Conector recto 5"/>
                <p:cNvCxnSpPr/>
                <p:nvPr/>
              </p:nvCxnSpPr>
              <p:spPr>
                <a:xfrm>
                  <a:off x="3848986" y="3051544"/>
                  <a:ext cx="5146158" cy="1063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/>
                <p:cNvCxnSpPr/>
                <p:nvPr/>
              </p:nvCxnSpPr>
              <p:spPr>
                <a:xfrm flipV="1">
                  <a:off x="4178595" y="1531089"/>
                  <a:ext cx="4582633" cy="2934585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6422065" y="808074"/>
                  <a:ext cx="45188" cy="476870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" name="Elipse 14"/>
                <p:cNvSpPr/>
                <p:nvPr/>
              </p:nvSpPr>
              <p:spPr>
                <a:xfrm>
                  <a:off x="6337005" y="2955851"/>
                  <a:ext cx="159488" cy="1913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7" name="CuadroTexto 26"/>
            <p:cNvSpPr txBox="1"/>
            <p:nvPr/>
          </p:nvSpPr>
          <p:spPr>
            <a:xfrm>
              <a:off x="4007235" y="3661991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ES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382379" y="5007050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</a:t>
              </a:r>
              <a:endParaRPr lang="es-ES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7249789" y="4510826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</a:t>
              </a:r>
              <a:endParaRPr lang="es-ES" dirty="0"/>
            </a:p>
          </p:txBody>
        </p:sp>
      </p:grp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38200" y="309371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5609" y="808076"/>
            <a:ext cx="6766515" cy="5488294"/>
            <a:chOff x="2817628" y="999460"/>
            <a:chExt cx="6436905" cy="5190583"/>
          </a:xfrm>
        </p:grpSpPr>
        <p:grpSp>
          <p:nvGrpSpPr>
            <p:cNvPr id="4" name="Grupo 3"/>
            <p:cNvGrpSpPr/>
            <p:nvPr/>
          </p:nvGrpSpPr>
          <p:grpSpPr>
            <a:xfrm>
              <a:off x="2817628" y="999460"/>
              <a:ext cx="6436905" cy="5190583"/>
              <a:chOff x="2728359" y="337362"/>
              <a:chExt cx="7536267" cy="5980272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8359" y="337362"/>
                <a:ext cx="7536267" cy="5980272"/>
              </a:xfrm>
              <a:prstGeom prst="rect">
                <a:avLst/>
              </a:prstGeom>
            </p:spPr>
          </p:pic>
          <p:grpSp>
            <p:nvGrpSpPr>
              <p:cNvPr id="9" name="Grupo 8"/>
              <p:cNvGrpSpPr/>
              <p:nvPr/>
            </p:nvGrpSpPr>
            <p:grpSpPr>
              <a:xfrm>
                <a:off x="3848986" y="808074"/>
                <a:ext cx="5146158" cy="4768703"/>
                <a:chOff x="3848986" y="808074"/>
                <a:chExt cx="5146158" cy="4768703"/>
              </a:xfrm>
            </p:grpSpPr>
            <p:cxnSp>
              <p:nvCxnSpPr>
                <p:cNvPr id="10" name="Conector recto 9"/>
                <p:cNvCxnSpPr/>
                <p:nvPr/>
              </p:nvCxnSpPr>
              <p:spPr>
                <a:xfrm>
                  <a:off x="3848986" y="3051544"/>
                  <a:ext cx="5146158" cy="1063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 flipV="1">
                  <a:off x="4178595" y="1531089"/>
                  <a:ext cx="4582633" cy="2934585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6422065" y="808074"/>
                  <a:ext cx="45188" cy="476870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Elipse 12"/>
                <p:cNvSpPr/>
                <p:nvPr/>
              </p:nvSpPr>
              <p:spPr>
                <a:xfrm>
                  <a:off x="6337005" y="2955851"/>
                  <a:ext cx="159488" cy="1913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CuadroTexto 4"/>
            <p:cNvSpPr txBox="1"/>
            <p:nvPr/>
          </p:nvSpPr>
          <p:spPr>
            <a:xfrm>
              <a:off x="4007235" y="3661991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382379" y="5007050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</a:t>
              </a:r>
              <a:endParaRPr lang="es-E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49789" y="4425509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</a:t>
              </a:r>
              <a:endParaRPr lang="es-E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3337338" y="48714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0.44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37338" y="228954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0.88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08644" y="530868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0.20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540468" y="52951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1.00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311090" y="4871450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1.50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23537" y="4004643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.50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838200" y="309371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5609" y="808076"/>
            <a:ext cx="6766515" cy="5488294"/>
            <a:chOff x="2817628" y="999460"/>
            <a:chExt cx="6436905" cy="5190583"/>
          </a:xfrm>
        </p:grpSpPr>
        <p:grpSp>
          <p:nvGrpSpPr>
            <p:cNvPr id="4" name="Grupo 3"/>
            <p:cNvGrpSpPr/>
            <p:nvPr/>
          </p:nvGrpSpPr>
          <p:grpSpPr>
            <a:xfrm>
              <a:off x="2817628" y="999460"/>
              <a:ext cx="6436905" cy="5190583"/>
              <a:chOff x="2728359" y="337362"/>
              <a:chExt cx="7536267" cy="5980272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8359" y="337362"/>
                <a:ext cx="7536267" cy="5980272"/>
              </a:xfrm>
              <a:prstGeom prst="rect">
                <a:avLst/>
              </a:prstGeom>
            </p:spPr>
          </p:pic>
          <p:grpSp>
            <p:nvGrpSpPr>
              <p:cNvPr id="9" name="Grupo 8"/>
              <p:cNvGrpSpPr/>
              <p:nvPr/>
            </p:nvGrpSpPr>
            <p:grpSpPr>
              <a:xfrm>
                <a:off x="3848986" y="808074"/>
                <a:ext cx="5146158" cy="4768703"/>
                <a:chOff x="3848986" y="808074"/>
                <a:chExt cx="5146158" cy="4768703"/>
              </a:xfrm>
            </p:grpSpPr>
            <p:cxnSp>
              <p:nvCxnSpPr>
                <p:cNvPr id="10" name="Conector recto 9"/>
                <p:cNvCxnSpPr/>
                <p:nvPr/>
              </p:nvCxnSpPr>
              <p:spPr>
                <a:xfrm>
                  <a:off x="3848986" y="3051544"/>
                  <a:ext cx="5146158" cy="1063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 flipV="1">
                  <a:off x="4178595" y="1531089"/>
                  <a:ext cx="4582633" cy="2934585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6422065" y="808074"/>
                  <a:ext cx="45188" cy="476870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Elipse 12"/>
                <p:cNvSpPr/>
                <p:nvPr/>
              </p:nvSpPr>
              <p:spPr>
                <a:xfrm>
                  <a:off x="6337005" y="2955851"/>
                  <a:ext cx="159488" cy="19138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CuadroTexto 4"/>
            <p:cNvSpPr txBox="1"/>
            <p:nvPr/>
          </p:nvSpPr>
          <p:spPr>
            <a:xfrm>
              <a:off x="4007235" y="3661991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382379" y="5007050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</a:t>
              </a:r>
              <a:endParaRPr lang="es-E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49789" y="4425509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</a:t>
              </a:r>
              <a:endParaRPr lang="es-E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3337338" y="48714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0.44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37338" y="228954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0.88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08644" y="530868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0.20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540468" y="52951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1.00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311090" y="4871450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23537" y="4004643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25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11691" y="2903373"/>
            <a:ext cx="173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(0.66, 0.60,2.0)*3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838200" y="309371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5609" y="808076"/>
            <a:ext cx="6766515" cy="5488294"/>
            <a:chOff x="2817628" y="999460"/>
            <a:chExt cx="6436905" cy="5190583"/>
          </a:xfrm>
        </p:grpSpPr>
        <p:grpSp>
          <p:nvGrpSpPr>
            <p:cNvPr id="4" name="Grupo 3"/>
            <p:cNvGrpSpPr/>
            <p:nvPr/>
          </p:nvGrpSpPr>
          <p:grpSpPr>
            <a:xfrm>
              <a:off x="2817628" y="999460"/>
              <a:ext cx="6436905" cy="5190583"/>
              <a:chOff x="2728359" y="337362"/>
              <a:chExt cx="7536267" cy="5980272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8359" y="337362"/>
                <a:ext cx="7536267" cy="5980272"/>
              </a:xfrm>
              <a:prstGeom prst="rect">
                <a:avLst/>
              </a:prstGeom>
            </p:spPr>
          </p:pic>
          <p:grpSp>
            <p:nvGrpSpPr>
              <p:cNvPr id="9" name="Grupo 8"/>
              <p:cNvGrpSpPr/>
              <p:nvPr/>
            </p:nvGrpSpPr>
            <p:grpSpPr>
              <a:xfrm>
                <a:off x="3848986" y="808074"/>
                <a:ext cx="5146158" cy="4768703"/>
                <a:chOff x="3848986" y="808074"/>
                <a:chExt cx="5146158" cy="4768703"/>
              </a:xfrm>
            </p:grpSpPr>
            <p:cxnSp>
              <p:nvCxnSpPr>
                <p:cNvPr id="10" name="Conector recto 9"/>
                <p:cNvCxnSpPr/>
                <p:nvPr/>
              </p:nvCxnSpPr>
              <p:spPr>
                <a:xfrm>
                  <a:off x="3848986" y="3051544"/>
                  <a:ext cx="5146158" cy="1063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 flipV="1">
                  <a:off x="4178595" y="1531089"/>
                  <a:ext cx="4582633" cy="2934585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6422065" y="808074"/>
                  <a:ext cx="45188" cy="476870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Elipse 12"/>
                <p:cNvSpPr/>
                <p:nvPr/>
              </p:nvSpPr>
              <p:spPr>
                <a:xfrm>
                  <a:off x="6337005" y="2955851"/>
                  <a:ext cx="159488" cy="19138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CuadroTexto 4"/>
            <p:cNvSpPr txBox="1"/>
            <p:nvPr/>
          </p:nvSpPr>
          <p:spPr>
            <a:xfrm>
              <a:off x="4007235" y="3661991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382379" y="5007050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</a:t>
              </a:r>
              <a:endParaRPr lang="es-E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49789" y="4425509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</a:t>
              </a:r>
              <a:endParaRPr lang="es-E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3337338" y="48714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0.44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37338" y="228954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0.88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08644" y="530868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0.20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540468" y="52951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1.00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311090" y="4871450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23537" y="4004643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25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11691" y="2903373"/>
            <a:ext cx="173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(0.66, 0.60,2.0)*3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612611" y="1215539"/>
            <a:ext cx="148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(0.88,1.00,25)*2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692921" y="1302719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(0.88,0.20,25)*2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838200" y="309371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804311" y="5060901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(0.44,0.20,15)*2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934836" y="2075544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(0.88,0.20,15)*2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968066" y="5060901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(0.44,1.00,15)*2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720516" y="3813369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(0.44,1.00,25)*2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798326" y="2279275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(0.88,1.00,15)*2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096487" y="4161549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(0.44,0.20,25)*2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5609" y="808076"/>
            <a:ext cx="6766515" cy="5488294"/>
            <a:chOff x="2817628" y="999460"/>
            <a:chExt cx="6436905" cy="5190583"/>
          </a:xfrm>
        </p:grpSpPr>
        <p:grpSp>
          <p:nvGrpSpPr>
            <p:cNvPr id="4" name="Grupo 3"/>
            <p:cNvGrpSpPr/>
            <p:nvPr/>
          </p:nvGrpSpPr>
          <p:grpSpPr>
            <a:xfrm>
              <a:off x="2817628" y="999460"/>
              <a:ext cx="6436905" cy="5190583"/>
              <a:chOff x="2728359" y="337362"/>
              <a:chExt cx="7536267" cy="5980272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8359" y="337362"/>
                <a:ext cx="7536267" cy="5980272"/>
              </a:xfrm>
              <a:prstGeom prst="rect">
                <a:avLst/>
              </a:prstGeom>
            </p:spPr>
          </p:pic>
          <p:grpSp>
            <p:nvGrpSpPr>
              <p:cNvPr id="9" name="Grupo 8"/>
              <p:cNvGrpSpPr/>
              <p:nvPr/>
            </p:nvGrpSpPr>
            <p:grpSpPr>
              <a:xfrm>
                <a:off x="3848986" y="808074"/>
                <a:ext cx="5146158" cy="4768703"/>
                <a:chOff x="3848986" y="808074"/>
                <a:chExt cx="5146158" cy="4768703"/>
              </a:xfrm>
            </p:grpSpPr>
            <p:cxnSp>
              <p:nvCxnSpPr>
                <p:cNvPr id="10" name="Conector recto 9"/>
                <p:cNvCxnSpPr/>
                <p:nvPr/>
              </p:nvCxnSpPr>
              <p:spPr>
                <a:xfrm>
                  <a:off x="3848986" y="3051544"/>
                  <a:ext cx="5146158" cy="1063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 flipV="1">
                  <a:off x="4178595" y="1531089"/>
                  <a:ext cx="4582633" cy="2934585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6422065" y="808074"/>
                  <a:ext cx="45188" cy="4768703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Elipse 12"/>
                <p:cNvSpPr/>
                <p:nvPr/>
              </p:nvSpPr>
              <p:spPr>
                <a:xfrm>
                  <a:off x="6337005" y="2955851"/>
                  <a:ext cx="159488" cy="19138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CuadroTexto 4"/>
            <p:cNvSpPr txBox="1"/>
            <p:nvPr/>
          </p:nvSpPr>
          <p:spPr>
            <a:xfrm>
              <a:off x="4007235" y="3661991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382379" y="5007050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</a:t>
              </a:r>
              <a:endParaRPr lang="es-E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49789" y="4425509"/>
              <a:ext cx="2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</a:t>
              </a:r>
              <a:endParaRPr lang="es-E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3337338" y="48714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0.44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37338" y="228954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0.88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08644" y="5308684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0.20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540468" y="5295149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1.00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311090" y="4871450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023537" y="4004643"/>
            <a:ext cx="75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25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11691" y="2903373"/>
            <a:ext cx="173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(0.66, 0.60,2.0)*3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612611" y="1215539"/>
            <a:ext cx="148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(0.88,1.00,25)*2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692921" y="1302719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(0.88,0.20,25)*2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838200" y="309371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804311" y="5060901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(0.44,0.20,15)*2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934836" y="2075544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(0.88,0.20,15)*2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968066" y="5060901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(0.44,1.00,15)*2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720516" y="3813369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(0.44,1.00,25)*2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798326" y="2279275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(0.88,1.00,15)*2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096487" y="4161549"/>
            <a:ext cx="144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(0.44,0.20,25)*2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5426261" y="836823"/>
            <a:ext cx="12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7030A0"/>
                </a:solidFill>
              </a:rPr>
              <a:t>(1.10, 0.6, 20)</a:t>
            </a:r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426260" y="5715745"/>
            <a:ext cx="12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7030A0"/>
                </a:solidFill>
              </a:rPr>
              <a:t>(0.22, 0.6, 20)</a:t>
            </a:r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567169" y="3120139"/>
            <a:ext cx="140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7030A0"/>
                </a:solidFill>
              </a:rPr>
              <a:t>(0.66, 1.40, 20)</a:t>
            </a:r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151059" y="3144317"/>
            <a:ext cx="140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7030A0"/>
                </a:solidFill>
              </a:rPr>
              <a:t>(0.66, 0.00, 20)</a:t>
            </a:r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204701" y="1720472"/>
            <a:ext cx="140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7030A0"/>
                </a:solidFill>
              </a:rPr>
              <a:t>(0.66, 0.60, 30)</a:t>
            </a:r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574112" y="4442876"/>
            <a:ext cx="140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7030A0"/>
                </a:solidFill>
              </a:rPr>
              <a:t>(0.66, 0.60, 10)</a:t>
            </a:r>
            <a:endParaRPr lang="es-E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1387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sr1 &lt;-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FO(A,B,C), data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(sr1)</a:t>
            </a:r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66076" y="3953028"/>
            <a:ext cx="25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Modelo de primer orden</a:t>
            </a:r>
            <a:endParaRPr lang="es-CO" dirty="0"/>
          </a:p>
        </p:txBody>
      </p:sp>
      <p:cxnSp>
        <p:nvCxnSpPr>
          <p:cNvPr id="3" name="Conector angular 2"/>
          <p:cNvCxnSpPr/>
          <p:nvPr/>
        </p:nvCxnSpPr>
        <p:spPr>
          <a:xfrm rot="10800000">
            <a:off x="4842457" y="2638873"/>
            <a:ext cx="3994831" cy="1484155"/>
          </a:xfrm>
          <a:prstGeom prst="bentConnector3">
            <a:avLst>
              <a:gd name="adj1" fmla="val 99648"/>
            </a:avLst>
          </a:prstGeom>
          <a:ln>
            <a:prstDash val="lg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8200" y="1455310"/>
            <a:ext cx="10560676" cy="45204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es-CO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Error t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Pr(&gt;|t|)    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89.6412     1.0404 86.1586 &lt; 2.2e-16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    5.1046     1.0619  4.8071 9.463e-05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    5.2654     1.0619  4.9586 6.610e-05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    4.1379     1.0619  3.8968 0.0008312 ***</a:t>
            </a:r>
          </a:p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0.7496,	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0.7139 </a:t>
            </a:r>
          </a:p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20.96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and 21 DF,  p-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1.609e-06</a:t>
            </a:r>
          </a:p>
          <a:p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s-CO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Pr(&gt;F)</a:t>
            </a:r>
          </a:p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FO(A, B, C)  3 1701.69  567.23  20.960 1.609e-06</a:t>
            </a: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21  568.30   27.06                  </a:t>
            </a:r>
          </a:p>
          <a:p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Lack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11  559.56   50.87  58.224 1.462e-07</a:t>
            </a:r>
          </a:p>
          <a:p>
            <a:r>
              <a:rPr lang="es-CO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s-CO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  10    8.74    0.87 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793873" y="1706704"/>
            <a:ext cx="320123" cy="9080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75721" y="1868881"/>
            <a:ext cx="28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Coeficientes de la regresión</a:t>
            </a:r>
          </a:p>
          <a:p>
            <a:r>
              <a:rPr lang="es-CO" dirty="0"/>
              <a:t>Niveles codificados</a:t>
            </a:r>
          </a:p>
        </p:txBody>
      </p:sp>
      <p:sp>
        <p:nvSpPr>
          <p:cNvPr id="11" name="Cheurón 10"/>
          <p:cNvSpPr/>
          <p:nvPr/>
        </p:nvSpPr>
        <p:spPr>
          <a:xfrm>
            <a:off x="7844863" y="5133481"/>
            <a:ext cx="343716" cy="41193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30862" y="5234397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1</a:t>
            </a:r>
          </a:p>
        </p:txBody>
      </p:sp>
      <p:sp>
        <p:nvSpPr>
          <p:cNvPr id="13" name="Cheurón 12"/>
          <p:cNvSpPr/>
          <p:nvPr/>
        </p:nvSpPr>
        <p:spPr>
          <a:xfrm>
            <a:off x="7848047" y="4588435"/>
            <a:ext cx="265949" cy="39246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30863" y="4625960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2</a:t>
            </a:r>
          </a:p>
        </p:txBody>
      </p:sp>
    </p:spTree>
    <p:extLst>
      <p:ext uri="{BB962C8B-B14F-4D97-AF65-F5344CB8AC3E}">
        <p14:creationId xmlns:p14="http://schemas.microsoft.com/office/powerpoint/2010/main" val="5211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9681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sr2 &lt;-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SO(A,B,C) , data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(sr2)</a:t>
            </a:r>
            <a:endParaRPr lang="es-CO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837287" y="3302935"/>
            <a:ext cx="251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Modelo de segundo orden</a:t>
            </a:r>
            <a:endParaRPr lang="es-CO" dirty="0"/>
          </a:p>
        </p:txBody>
      </p:sp>
      <p:cxnSp>
        <p:nvCxnSpPr>
          <p:cNvPr id="3" name="Conector angular 2"/>
          <p:cNvCxnSpPr>
            <a:stCxn id="6" idx="1"/>
          </p:cNvCxnSpPr>
          <p:nvPr/>
        </p:nvCxnSpPr>
        <p:spPr>
          <a:xfrm rot="10800000">
            <a:off x="4855335" y="2208009"/>
            <a:ext cx="3981952" cy="1418093"/>
          </a:xfrm>
          <a:prstGeom prst="bentConnector3">
            <a:avLst>
              <a:gd name="adj1" fmla="val 100455"/>
            </a:avLst>
          </a:prstGeom>
          <a:ln>
            <a:prstDash val="lg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38200" y="373488"/>
            <a:ext cx="10560676" cy="58856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pt-B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98.771471   1.193864 82.7326 &lt; 2.2e-16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   5.104583   0.449354 11.3598 9.111e-09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   5.265417   0.449354 11.7177 5.980e-09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   4.137917   0.449354  9.2086 1.462e-07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A:B          0.475625   0.550344  0.8642    0.4011    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A:C          0.069375   0.550344  0.1261    0.9014    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B:C         -3.149375   0.550344 -5.7226 4.037e-05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A^2         -3.106066   0.499429 -6.2192 1.643e-05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B^2         -3.481066   0.499429 -6.9701 4.499e-06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C^2         -2.923566   0.499429 -5.8538 3.172e-05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s-CO" sz="1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0.968,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0.9488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F-statistic: 50.38 on 9 and 15 DF,  p-value: 1.367e-09</a:t>
            </a:r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 of Variance Table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FO(A, B, C)   3 1701.69  567.23  117.05 1.247e-10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TWI(A, B, C)  3  162.39   54.13   11.17 0.0004153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PQ(A, B, C)   3  333.21  111.07   22.92 7.436e-06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15   72.69    4.85                 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Lack of fit   5   63.95   12.79   14.64 0.0002512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error   10    8.74    0.87</a:t>
            </a:r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844863" y="747832"/>
            <a:ext cx="412431" cy="20219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84557" y="1405241"/>
            <a:ext cx="28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Coeficientes de la regresión</a:t>
            </a:r>
          </a:p>
          <a:p>
            <a:r>
              <a:rPr lang="es-CO" dirty="0"/>
              <a:t>Niveles codificados</a:t>
            </a:r>
          </a:p>
        </p:txBody>
      </p:sp>
      <p:sp>
        <p:nvSpPr>
          <p:cNvPr id="11" name="Cheurón 10"/>
          <p:cNvSpPr/>
          <p:nvPr/>
        </p:nvSpPr>
        <p:spPr>
          <a:xfrm>
            <a:off x="7810945" y="5604743"/>
            <a:ext cx="343716" cy="41193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30861" y="5664767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1</a:t>
            </a:r>
          </a:p>
        </p:txBody>
      </p:sp>
      <p:sp>
        <p:nvSpPr>
          <p:cNvPr id="13" name="Cheurón 12"/>
          <p:cNvSpPr/>
          <p:nvPr/>
        </p:nvSpPr>
        <p:spPr>
          <a:xfrm>
            <a:off x="7849829" y="4860285"/>
            <a:ext cx="265949" cy="39246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30861" y="4883417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30862" y="3316310"/>
            <a:ext cx="266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Porcentaje de variabilidad explicada por el modelo</a:t>
            </a:r>
            <a:endParaRPr lang="es-ES" dirty="0"/>
          </a:p>
        </p:txBody>
      </p:sp>
      <p:sp>
        <p:nvSpPr>
          <p:cNvPr id="16" name="Flecha derecha 15"/>
          <p:cNvSpPr/>
          <p:nvPr/>
        </p:nvSpPr>
        <p:spPr>
          <a:xfrm>
            <a:off x="7871153" y="3475563"/>
            <a:ext cx="386141" cy="37834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38200" y="373488"/>
            <a:ext cx="10560676" cy="58856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pt-B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98.771471   1.193864 82.7326 &lt; 2.2e-16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   5.104583   0.449354 11.3598 9.111e-09 ***</a:t>
            </a:r>
          </a:p>
          <a:p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   5.265417   0.449354 11.7177 5.980e-09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   4.137917   0.449354  9.2086 1.462e-07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A:B          0.475625   0.550344  0.8642    0.4011    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A:C          0.069375   0.550344  0.1261    0.9014    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B:C         -3.149375   0.550344 -5.7226 4.037e-05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A^2         -3.106066   0.499429 -6.2192 1.643e-05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B^2         -3.481066   0.499429 -6.9701 4.499e-06 ***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C^2         -2.923566   0.499429 -5.8538 3.172e-05 ***</a:t>
            </a:r>
          </a:p>
          <a:p>
            <a:r>
              <a:rPr lang="es-CO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s-CO" sz="1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CO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s-CO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0.968,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0.9488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F-statistic: 50.38 on 9 and 15 DF,  p-value: 1.367e-09</a:t>
            </a:r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 of Variance Table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FO(A, B, C)   3 1701.69  567.23  117.05 1.247e-10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TWI(A, B, C)  3  162.39   54.13   11.17 0.0004153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PQ(A, B, C)   3  333.21  111.07   22.92 7.436e-06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15   72.69    4.85                 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Lack of fit   5   63.95   12.79   14.64 0.0002512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error   10    8.74    0.87</a:t>
            </a:r>
            <a:endParaRPr lang="es-CO" sz="14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844863" y="747832"/>
            <a:ext cx="412431" cy="20219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84557" y="1405241"/>
            <a:ext cx="28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Coeficientes de la regresión</a:t>
            </a:r>
          </a:p>
          <a:p>
            <a:r>
              <a:rPr lang="es-CO" dirty="0"/>
              <a:t>Niveles codificados</a:t>
            </a:r>
          </a:p>
        </p:txBody>
      </p:sp>
      <p:sp>
        <p:nvSpPr>
          <p:cNvPr id="11" name="Cheurón 10"/>
          <p:cNvSpPr/>
          <p:nvPr/>
        </p:nvSpPr>
        <p:spPr>
          <a:xfrm>
            <a:off x="7810945" y="5604743"/>
            <a:ext cx="343716" cy="41193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30861" y="5664767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1</a:t>
            </a:r>
          </a:p>
        </p:txBody>
      </p:sp>
      <p:sp>
        <p:nvSpPr>
          <p:cNvPr id="13" name="Cheurón 12"/>
          <p:cNvSpPr/>
          <p:nvPr/>
        </p:nvSpPr>
        <p:spPr>
          <a:xfrm>
            <a:off x="7849829" y="4860285"/>
            <a:ext cx="265949" cy="39246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30861" y="4883417"/>
            <a:ext cx="1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30862" y="3316310"/>
            <a:ext cx="266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Porcentaje de variabilidad explicada por el modelo</a:t>
            </a:r>
            <a:endParaRPr lang="es-ES" dirty="0"/>
          </a:p>
        </p:txBody>
      </p:sp>
      <p:sp>
        <p:nvSpPr>
          <p:cNvPr id="16" name="Flecha derecha 15"/>
          <p:cNvSpPr/>
          <p:nvPr/>
        </p:nvSpPr>
        <p:spPr>
          <a:xfrm>
            <a:off x="7871153" y="3475563"/>
            <a:ext cx="386141" cy="37834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174382" y="37584"/>
            <a:ext cx="273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 smtClean="0"/>
              <a:t>Un incremento en </a:t>
            </a:r>
            <a:r>
              <a:rPr lang="es-CO" sz="1200" dirty="0" smtClean="0">
                <a:solidFill>
                  <a:srgbClr val="FF0000"/>
                </a:solidFill>
              </a:rPr>
              <a:t>la concentración del catalizador acelera la velocidad de la reacción del proceso de transesterificación, ya que tiene un efecto positivo (signo positivo).OJO </a:t>
            </a:r>
            <a:r>
              <a:rPr lang="es-CO" sz="1200" dirty="0" err="1" smtClean="0">
                <a:solidFill>
                  <a:srgbClr val="FF0000"/>
                </a:solidFill>
              </a:rPr>
              <a:t>OJO</a:t>
            </a:r>
            <a:r>
              <a:rPr lang="es-CO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err="1" smtClean="0">
                <a:solidFill>
                  <a:srgbClr val="FF0000"/>
                </a:solidFill>
              </a:rPr>
              <a:t>OJO</a:t>
            </a:r>
            <a:r>
              <a:rPr lang="es-CO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err="1" smtClean="0">
                <a:solidFill>
                  <a:srgbClr val="FF0000"/>
                </a:solidFill>
              </a:rPr>
              <a:t>OJO</a:t>
            </a:r>
            <a:r>
              <a:rPr lang="es-CO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err="1" smtClean="0">
                <a:solidFill>
                  <a:srgbClr val="FF0000"/>
                </a:solidFill>
              </a:rPr>
              <a:t>OJO</a:t>
            </a:r>
            <a:r>
              <a:rPr lang="es-CO" sz="1200" dirty="0" smtClean="0">
                <a:solidFill>
                  <a:srgbClr val="FF0000"/>
                </a:solidFill>
              </a:rPr>
              <a:t> </a:t>
            </a:r>
            <a:endParaRPr lang="es-ES" sz="1200" dirty="0">
              <a:solidFill>
                <a:srgbClr val="FF0000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>
          <a:xfrm flipV="1">
            <a:off x="6980349" y="185327"/>
            <a:ext cx="2049758" cy="1140202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41608" y="901522"/>
            <a:ext cx="10560676" cy="36575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Stationary point of response surface: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        B         C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0.8755556 0.6495430 0.3682153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Eigenanalysis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decomposition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-1.592529 -3.092294 -4.825876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$vectors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[,1]       [,2]       [,3]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-0.08382263 0.98941937  0.1184190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-0.64435350 0.03683154 -0.7638403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0.76011995 0.14033083 -0.6344485</a:t>
            </a:r>
            <a:endParaRPr lang="es-CO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heurón 2"/>
          <p:cNvSpPr/>
          <p:nvPr/>
        </p:nvSpPr>
        <p:spPr>
          <a:xfrm>
            <a:off x="5576357" y="1553016"/>
            <a:ext cx="343716" cy="565895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375305" y="1587867"/>
            <a:ext cx="3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Punto estacionario</a:t>
            </a:r>
            <a:endParaRPr lang="es-CO" dirty="0"/>
          </a:p>
        </p:txBody>
      </p:sp>
      <p:sp>
        <p:nvSpPr>
          <p:cNvPr id="6" name="Cheurón 5"/>
          <p:cNvSpPr/>
          <p:nvPr/>
        </p:nvSpPr>
        <p:spPr>
          <a:xfrm>
            <a:off x="5576357" y="2628785"/>
            <a:ext cx="343716" cy="4119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75305" y="2643544"/>
            <a:ext cx="3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</a:t>
            </a:r>
            <a:r>
              <a:rPr lang="es-CO" dirty="0" smtClean="0"/>
              <a:t>Mínimo, máximo o punto de silla?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85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6"/>
            <a:ext cx="10560676" cy="34866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Normalidad</a:t>
            </a:r>
          </a:p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 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(sr2)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=c(1,3))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="Frecuencia",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="Residuales")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="Residuales")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="Residuales")</a:t>
            </a:r>
          </a:p>
          <a:p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9" y="1333684"/>
            <a:ext cx="11593248" cy="43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1116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ad.test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25628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Shapiro-Wilk normality test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0.94913, p-value = 0.2397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Anderson-Darling normality test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0.43891, p-value = 0.2705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420210"/>
            <a:ext cx="10560676" cy="141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bptest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SO(A,B,C) , data = datos)</a:t>
            </a:r>
          </a:p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dwtest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SO(A,B,C) , data = datos)</a:t>
            </a:r>
          </a:p>
          <a:p>
            <a:endParaRPr lang="es-CO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103809"/>
            <a:ext cx="10560676" cy="310380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studentized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-Pagan test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SO(A, B, C)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 = 14.101,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9, p-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0.1188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Durbin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-Watson test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Recuperacion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SO(A, B, C)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 = 2.3011, p-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0.3456</a:t>
            </a:r>
          </a:p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hypothesis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autocorrelation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761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420210"/>
            <a:ext cx="10560676" cy="1104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 (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 (1,3))</a:t>
            </a:r>
          </a:p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contour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(sr2 , ~ A + B + C, at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(sr2),col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7" y="1017431"/>
            <a:ext cx="11773476" cy="442223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84641" y="5439664"/>
            <a:ext cx="109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/>
              <a:t>NOTA</a:t>
            </a:r>
            <a:r>
              <a:rPr lang="es-CO" sz="1600" dirty="0" smtClean="0"/>
              <a:t>: Los gráficos de interacción se realizaron fijando el tercer parámetro en su valor medio (Temperatura: 45°C; relación molar 6:1 y concentración del catalizador de 1wt.%) </a:t>
            </a:r>
            <a:r>
              <a:rPr lang="es-CO" sz="1600" dirty="0" smtClean="0">
                <a:solidFill>
                  <a:srgbClr val="FF0000"/>
                </a:solidFill>
              </a:rPr>
              <a:t>REVISAR ESTE COMENTARIO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5" name="Conector curvado 4"/>
          <p:cNvCxnSpPr/>
          <p:nvPr/>
        </p:nvCxnSpPr>
        <p:spPr>
          <a:xfrm rot="5400000" flipH="1" flipV="1">
            <a:off x="9395489" y="1114112"/>
            <a:ext cx="1368152" cy="936104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59947" y="391949"/>
            <a:ext cx="2175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rgbClr val="FF0000"/>
                </a:solidFill>
              </a:rPr>
              <a:t>Rendimiento del biodiesel en las condiciones definidas.  OJO </a:t>
            </a:r>
            <a:r>
              <a:rPr lang="es-CO" sz="1400" dirty="0" err="1" smtClean="0">
                <a:solidFill>
                  <a:srgbClr val="FF0000"/>
                </a:solidFill>
              </a:rPr>
              <a:t>OJO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r>
              <a:rPr lang="es-CO" sz="1400" dirty="0" err="1" smtClean="0">
                <a:solidFill>
                  <a:srgbClr val="FF0000"/>
                </a:solidFill>
              </a:rPr>
              <a:t>OJO</a:t>
            </a:r>
            <a:r>
              <a:rPr lang="es-CO" sz="1400" dirty="0" smtClean="0">
                <a:solidFill>
                  <a:srgbClr val="FF0000"/>
                </a:solidFill>
              </a:rPr>
              <a:t> 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420210"/>
            <a:ext cx="10560676" cy="11040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persp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(datos2.rsm, ~ x1 + x2 + x3, at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(datos2.rsm),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contours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"col", col =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(40), 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zlab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xlabs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"Molar ratio", "</a:t>
            </a:r>
            <a:r>
              <a:rPr lang="es-CO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s-CO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" y="806936"/>
            <a:ext cx="12028022" cy="52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9 Grupo"/>
          <p:cNvGrpSpPr/>
          <p:nvPr/>
        </p:nvGrpSpPr>
        <p:grpSpPr>
          <a:xfrm>
            <a:off x="2279576" y="2918075"/>
            <a:ext cx="7536852" cy="2585509"/>
            <a:chOff x="3705680" y="2690238"/>
            <a:chExt cx="5768670" cy="1806042"/>
          </a:xfrm>
        </p:grpSpPr>
        <p:sp>
          <p:nvSpPr>
            <p:cNvPr id="3" name="6 CuadroTexto"/>
            <p:cNvSpPr txBox="1"/>
            <p:nvPr/>
          </p:nvSpPr>
          <p:spPr>
            <a:xfrm>
              <a:off x="7702874" y="3560720"/>
              <a:ext cx="1771476" cy="36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B05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Rendimiento del biodiesel (%) a partir de WCO</a:t>
              </a:r>
              <a:endParaRPr lang="es-CO" sz="14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4" name="48 Grupo"/>
            <p:cNvGrpSpPr/>
            <p:nvPr/>
          </p:nvGrpSpPr>
          <p:grpSpPr>
            <a:xfrm>
              <a:off x="3705680" y="2690238"/>
              <a:ext cx="3988548" cy="1806042"/>
              <a:chOff x="3705680" y="2690238"/>
              <a:chExt cx="3988548" cy="1806042"/>
            </a:xfrm>
          </p:grpSpPr>
          <p:sp>
            <p:nvSpPr>
              <p:cNvPr id="5" name="5 Rectángulo"/>
              <p:cNvSpPr/>
              <p:nvPr/>
            </p:nvSpPr>
            <p:spPr>
              <a:xfrm>
                <a:off x="5543430" y="3297338"/>
                <a:ext cx="1620537" cy="8112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Proceso de transesterificación</a:t>
                </a:r>
              </a:p>
            </p:txBody>
          </p:sp>
          <p:cxnSp>
            <p:nvCxnSpPr>
              <p:cNvPr id="7" name="8 Conector recto de flecha"/>
              <p:cNvCxnSpPr/>
              <p:nvPr/>
            </p:nvCxnSpPr>
            <p:spPr>
              <a:xfrm>
                <a:off x="5013169" y="3457436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9 CuadroTexto"/>
              <p:cNvSpPr txBox="1"/>
              <p:nvPr/>
            </p:nvSpPr>
            <p:spPr>
              <a:xfrm>
                <a:off x="4755905" y="2841602"/>
                <a:ext cx="1290640" cy="21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>
                    <a:solidFill>
                      <a:srgbClr val="FF3399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Temperatura (T)</a:t>
                </a:r>
                <a:endParaRPr lang="es-CO" sz="1400" dirty="0">
                  <a:solidFill>
                    <a:srgbClr val="FF3399"/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10" name="11 Conector recto de flecha"/>
              <p:cNvCxnSpPr/>
              <p:nvPr/>
            </p:nvCxnSpPr>
            <p:spPr>
              <a:xfrm>
                <a:off x="5904770" y="3051180"/>
                <a:ext cx="0" cy="246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12 Conector recto de flecha"/>
              <p:cNvCxnSpPr/>
              <p:nvPr/>
            </p:nvCxnSpPr>
            <p:spPr>
              <a:xfrm>
                <a:off x="6336510" y="2690238"/>
                <a:ext cx="0" cy="6040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13 Conector recto de flecha"/>
              <p:cNvCxnSpPr/>
              <p:nvPr/>
            </p:nvCxnSpPr>
            <p:spPr>
              <a:xfrm>
                <a:off x="6695157" y="2966783"/>
                <a:ext cx="0" cy="3305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14 Conector recto de flecha"/>
              <p:cNvCxnSpPr/>
              <p:nvPr/>
            </p:nvCxnSpPr>
            <p:spPr>
              <a:xfrm flipV="1">
                <a:off x="5904770" y="4108619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16 Conector recto de flecha"/>
              <p:cNvCxnSpPr/>
              <p:nvPr/>
            </p:nvCxnSpPr>
            <p:spPr>
              <a:xfrm flipV="1">
                <a:off x="6720452" y="4111640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23 Conector recto de flecha"/>
              <p:cNvCxnSpPr/>
              <p:nvPr/>
            </p:nvCxnSpPr>
            <p:spPr>
              <a:xfrm>
                <a:off x="5004522" y="3844559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26 Conector recto de flecha"/>
              <p:cNvCxnSpPr/>
              <p:nvPr/>
            </p:nvCxnSpPr>
            <p:spPr>
              <a:xfrm>
                <a:off x="7171474" y="3689408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33 CuadroTexto"/>
              <p:cNvSpPr txBox="1"/>
              <p:nvPr/>
            </p:nvSpPr>
            <p:spPr>
              <a:xfrm>
                <a:off x="3705680" y="3219183"/>
                <a:ext cx="1267420" cy="36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>
                    <a:solidFill>
                      <a:schemeClr val="accent6">
                        <a:lumMod val="75000"/>
                      </a:schemeClr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Proveedor de WCO</a:t>
                </a:r>
                <a:endParaRPr lang="es-CO" sz="1400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3" name="9 CuadroTexto"/>
          <p:cNvSpPr txBox="1"/>
          <p:nvPr/>
        </p:nvSpPr>
        <p:spPr>
          <a:xfrm>
            <a:off x="5902024" y="2814926"/>
            <a:ext cx="168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FF3399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Concentración </a:t>
            </a:r>
          </a:p>
          <a:p>
            <a:pPr algn="ctr"/>
            <a:r>
              <a:rPr lang="es-CO" sz="1400" dirty="0" smtClean="0">
                <a:solidFill>
                  <a:srgbClr val="FF3399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Catalizador (C)</a:t>
            </a:r>
            <a:endParaRPr lang="es-CO" sz="1400" dirty="0">
              <a:solidFill>
                <a:srgbClr val="FF3399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9 CuadroTexto"/>
          <p:cNvSpPr txBox="1"/>
          <p:nvPr/>
        </p:nvSpPr>
        <p:spPr>
          <a:xfrm>
            <a:off x="4689009" y="2254339"/>
            <a:ext cx="210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FF3399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Relación molar metanol – aceite (M)</a:t>
            </a:r>
            <a:endParaRPr lang="es-CO" sz="1400" dirty="0">
              <a:solidFill>
                <a:srgbClr val="FF3399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1384" y="670287"/>
            <a:ext cx="11017224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000" dirty="0">
                <a:solidFill>
                  <a:schemeClr val="accent2"/>
                </a:solidFill>
              </a:rPr>
              <a:t>Objetivo</a:t>
            </a:r>
            <a:r>
              <a:rPr lang="es-CO" sz="2000" dirty="0" smtClean="0"/>
              <a:t>: Investigar los efectos de los parámetros de operación </a:t>
            </a:r>
            <a:r>
              <a:rPr lang="es-CO" sz="2000" dirty="0"/>
              <a:t>principales </a:t>
            </a:r>
            <a:r>
              <a:rPr lang="es-CO" sz="2000" dirty="0" smtClean="0"/>
              <a:t>del proceso de transesterificación: relación molar metanol –aceite, concentración del catalizador y temperatura de reacción en el rendimiento del biodiesel producido a partir del aceite de cocina. </a:t>
            </a:r>
            <a:endParaRPr lang="es-ES" sz="2000" dirty="0"/>
          </a:p>
        </p:txBody>
      </p:sp>
      <p:sp>
        <p:nvSpPr>
          <p:cNvPr id="38" name="33 CuadroTexto"/>
          <p:cNvSpPr txBox="1"/>
          <p:nvPr/>
        </p:nvSpPr>
        <p:spPr>
          <a:xfrm>
            <a:off x="2268710" y="4298514"/>
            <a:ext cx="165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Proveedor de químicos</a:t>
            </a:r>
            <a:endParaRPr lang="es-CO" sz="1400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52387" y="5820831"/>
            <a:ext cx="120006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000" dirty="0">
                <a:solidFill>
                  <a:schemeClr val="accent2"/>
                </a:solidFill>
              </a:rPr>
              <a:t>Unidad experimental: </a:t>
            </a:r>
            <a:endParaRPr lang="es-E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LIBRO DE EJEMPLO DE RIO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Alzate</a:t>
            </a:r>
            <a:r>
              <a:rPr lang="en-US" dirty="0"/>
              <a:t>, A., </a:t>
            </a:r>
            <a:r>
              <a:rPr lang="en-US" dirty="0" err="1"/>
              <a:t>López</a:t>
            </a:r>
            <a:r>
              <a:rPr lang="en-US" dirty="0"/>
              <a:t>, M. E., &amp; Serna, C. (2016). Recovery of gold from waste electrical and electronic equipment (WEEE) using ammonium persulfate. </a:t>
            </a:r>
            <a:r>
              <a:rPr lang="en-US" i="1" dirty="0"/>
              <a:t>Waste management</a:t>
            </a:r>
            <a:r>
              <a:rPr lang="en-US" dirty="0"/>
              <a:t>, </a:t>
            </a:r>
            <a:r>
              <a:rPr lang="en-US" i="1" dirty="0"/>
              <a:t>57</a:t>
            </a:r>
            <a:r>
              <a:rPr lang="en-US" dirty="0"/>
              <a:t>, 113-120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Fox, J. and Weisberg, S. (2011). An {R} Companion to Applied Regression, Second Edition. Thousand Oaks CA: Sage. URL: </a:t>
            </a:r>
            <a:r>
              <a:rPr lang="en-US" dirty="0">
                <a:hlinkClick r:id="rId2"/>
              </a:rPr>
              <a:t>http://socserv.socsci.mcmaster.ca/jfox/Books/Companion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Gross, J. and </a:t>
            </a:r>
            <a:r>
              <a:rPr lang="en-US" dirty="0" err="1"/>
              <a:t>Ligges</a:t>
            </a:r>
            <a:r>
              <a:rPr lang="en-US" dirty="0"/>
              <a:t>, U. (2015). </a:t>
            </a:r>
            <a:r>
              <a:rPr lang="en-US" dirty="0" err="1"/>
              <a:t>nortest</a:t>
            </a:r>
            <a:r>
              <a:rPr lang="en-US" dirty="0"/>
              <a:t>: Tests for Normality. R package version 1.0-4. </a:t>
            </a:r>
            <a:r>
              <a:rPr lang="en-US" dirty="0">
                <a:hlinkClick r:id="rId3"/>
              </a:rPr>
              <a:t>https://CRAN.R-project.org/package=nortest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s-CO" dirty="0" smtClean="0"/>
              <a:t>Gutiérrez, P.H. &amp; De </a:t>
            </a:r>
            <a:r>
              <a:rPr lang="es-CO" dirty="0"/>
              <a:t>La </a:t>
            </a:r>
            <a:r>
              <a:rPr lang="es-CO" dirty="0" smtClean="0"/>
              <a:t>Vara, S. R. </a:t>
            </a:r>
            <a:r>
              <a:rPr lang="es-CO" dirty="0"/>
              <a:t>(2012). </a:t>
            </a:r>
            <a:r>
              <a:rPr lang="es-CO" i="1" dirty="0"/>
              <a:t>Análisis y diseño de experimentos</a:t>
            </a:r>
            <a:r>
              <a:rPr lang="es-CO" dirty="0"/>
              <a:t>. </a:t>
            </a:r>
            <a:r>
              <a:rPr lang="es-CO" dirty="0" smtClean="0"/>
              <a:t>McGraw-Hill. Edición 3.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Hamze</a:t>
            </a:r>
            <a:r>
              <a:rPr lang="en-US" dirty="0"/>
              <a:t>, H., </a:t>
            </a:r>
            <a:r>
              <a:rPr lang="en-US" dirty="0" err="1"/>
              <a:t>Akia</a:t>
            </a:r>
            <a:r>
              <a:rPr lang="en-US" dirty="0"/>
              <a:t>, M., &amp; </a:t>
            </a:r>
            <a:r>
              <a:rPr lang="en-US" dirty="0" err="1"/>
              <a:t>Yazdani</a:t>
            </a:r>
            <a:r>
              <a:rPr lang="en-US" dirty="0"/>
              <a:t>, F. (2015). Optimization of biodiesel production from the waste cooking oil using response surface methodology. </a:t>
            </a:r>
            <a:r>
              <a:rPr lang="en-US" i="1" dirty="0"/>
              <a:t>Process Safety and Environmental Protection</a:t>
            </a:r>
            <a:r>
              <a:rPr lang="en-US" dirty="0"/>
              <a:t>, </a:t>
            </a:r>
            <a:r>
              <a:rPr lang="en-US" i="1" dirty="0"/>
              <a:t>94</a:t>
            </a:r>
            <a:r>
              <a:rPr lang="en-US" dirty="0"/>
              <a:t>, 1-10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Mendiburu</a:t>
            </a:r>
            <a:r>
              <a:rPr lang="en-US" dirty="0"/>
              <a:t>, F. (2017). </a:t>
            </a:r>
            <a:r>
              <a:rPr lang="en-US" dirty="0" err="1"/>
              <a:t>agricolae</a:t>
            </a:r>
            <a:r>
              <a:rPr lang="en-US" dirty="0"/>
              <a:t>: Statistical Procedures for Agricultural Research. R package version 1.2-8. </a:t>
            </a:r>
            <a:r>
              <a:rPr lang="en-US" dirty="0">
                <a:hlinkClick r:id="rId2"/>
              </a:rPr>
              <a:t>https://CRAN.R-project.org/package=agricolae</a:t>
            </a:r>
            <a:r>
              <a:rPr lang="en-US" dirty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R </a:t>
            </a:r>
            <a:r>
              <a:rPr lang="en-US" dirty="0"/>
              <a:t>Core Team (</a:t>
            </a:r>
            <a:r>
              <a:rPr lang="en-US" dirty="0" smtClean="0"/>
              <a:t>2018). </a:t>
            </a:r>
            <a:r>
              <a:rPr lang="en-US" dirty="0"/>
              <a:t>R: A language and environment for </a:t>
            </a:r>
            <a:r>
              <a:rPr lang="en-US" dirty="0" smtClean="0"/>
              <a:t>statistical computing</a:t>
            </a:r>
            <a:r>
              <a:rPr lang="en-US" dirty="0"/>
              <a:t>. R Foundation for Statistical </a:t>
            </a:r>
            <a:r>
              <a:rPr lang="en-US" dirty="0" smtClean="0"/>
              <a:t>Computing</a:t>
            </a:r>
            <a:r>
              <a:rPr lang="en-US" dirty="0"/>
              <a:t>, Vienna, Austria. </a:t>
            </a:r>
            <a:r>
              <a:rPr lang="en-US" dirty="0" smtClean="0"/>
              <a:t>URL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s-CO" dirty="0" err="1"/>
              <a:t>RStudio</a:t>
            </a:r>
            <a:r>
              <a:rPr lang="es-CO" dirty="0"/>
              <a:t> </a:t>
            </a:r>
            <a:r>
              <a:rPr lang="es-CO" dirty="0" err="1"/>
              <a:t>Team</a:t>
            </a:r>
            <a:r>
              <a:rPr lang="es-CO" dirty="0"/>
              <a:t> (</a:t>
            </a:r>
            <a:r>
              <a:rPr lang="es-CO" dirty="0" smtClean="0"/>
              <a:t>2018). </a:t>
            </a:r>
            <a:r>
              <a:rPr lang="es-CO" dirty="0" err="1"/>
              <a:t>RStudio</a:t>
            </a:r>
            <a:r>
              <a:rPr lang="es-CO" dirty="0"/>
              <a:t>: </a:t>
            </a:r>
            <a:r>
              <a:rPr lang="es-CO" dirty="0" err="1"/>
              <a:t>Integrated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R. </a:t>
            </a:r>
            <a:r>
              <a:rPr lang="es-CO" dirty="0" err="1"/>
              <a:t>RStudio</a:t>
            </a:r>
            <a:r>
              <a:rPr lang="es-CO" dirty="0"/>
              <a:t>, Inc., Boston, MA URL </a:t>
            </a:r>
            <a:r>
              <a:rPr lang="es-CO" dirty="0">
                <a:hlinkClick r:id="rId4"/>
              </a:rPr>
              <a:t>http://www.rstudio.com</a:t>
            </a:r>
            <a:r>
              <a:rPr lang="es-CO" dirty="0" smtClean="0">
                <a:hlinkClick r:id="rId4"/>
              </a:rPr>
              <a:t>/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n-US" dirty="0" err="1"/>
              <a:t>Zeileis</a:t>
            </a:r>
            <a:r>
              <a:rPr lang="en-US" dirty="0"/>
              <a:t>, A. &amp; </a:t>
            </a:r>
            <a:r>
              <a:rPr lang="en-US" dirty="0" err="1"/>
              <a:t>Hothorn</a:t>
            </a:r>
            <a:r>
              <a:rPr lang="en-US" dirty="0"/>
              <a:t>, T. (2002). Diagnostic Checking in Regression Relationships. R News 2(3), 7-10. URL</a:t>
            </a:r>
          </a:p>
          <a:p>
            <a:pPr algn="just"/>
            <a:r>
              <a:rPr lang="en-US" dirty="0"/>
              <a:t>  </a:t>
            </a:r>
            <a:r>
              <a:rPr lang="en-US" dirty="0">
                <a:hlinkClick r:id="rId5"/>
              </a:rPr>
              <a:t>https://CRAN.R-project.org/doc/Rnews/</a:t>
            </a:r>
            <a:r>
              <a:rPr lang="en-US" dirty="0"/>
              <a:t>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3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Muchas gracias</a:t>
            </a:r>
            <a:endParaRPr lang="es-ES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84" y="1693825"/>
            <a:ext cx="4733925" cy="446722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774937"/>
            <a:ext cx="4733925" cy="446722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736300"/>
            <a:ext cx="4733925" cy="446722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Representación gráfica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AD9645A-8DA6-4183-894C-66B8F2ACD195}" vid="{69F0BE78-9367-4CE4-800D-B537019099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2974</TotalTime>
  <Words>2470</Words>
  <Application>Microsoft Office PowerPoint</Application>
  <PresentationFormat>Panorámica</PresentationFormat>
  <Paragraphs>519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70" baseType="lpstr">
      <vt:lpstr>Arial</vt:lpstr>
      <vt:lpstr>Calibri</vt:lpstr>
      <vt:lpstr>Courier New</vt:lpstr>
      <vt:lpstr>Gill Sans MT</vt:lpstr>
      <vt:lpstr>MV Boli</vt:lpstr>
      <vt:lpstr>Palatino Linotype</vt:lpstr>
      <vt:lpstr>Trebuchet MS</vt:lpstr>
      <vt:lpstr>Tema1</vt:lpstr>
      <vt:lpstr>Sesión IV  Diseños Box-Behnken y Diseños compuesto central  </vt:lpstr>
      <vt:lpstr>Optimización de la producción de biodiesel a partir de  aceite de cocina residual</vt:lpstr>
      <vt:lpstr>Recuperación de oro a partir de residuos de equipos eléctricos y electrónicos usando persulfato de amonio</vt:lpstr>
      <vt:lpstr>Diseño factorial</vt:lpstr>
      <vt:lpstr>Presentación de PowerPoint</vt:lpstr>
      <vt:lpstr>Presentación de PowerPoint</vt:lpstr>
      <vt:lpstr>Representación gráfica</vt:lpstr>
      <vt:lpstr>Representación gráfica</vt:lpstr>
      <vt:lpstr>Representación gráfica</vt:lpstr>
      <vt:lpstr>Representación gráfica</vt:lpstr>
      <vt:lpstr>Representación gráfica</vt:lpstr>
      <vt:lpstr>Metodología de superficie de respuesta – Diseño Box-Behnken  </vt:lpstr>
      <vt:lpstr>Optimización de la producción de biodiesel a partir de  aceite de cocina residual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R</vt:lpstr>
      <vt:lpstr>En R</vt:lpstr>
      <vt:lpstr>En R</vt:lpstr>
      <vt:lpstr>Presentación de PowerPoint</vt:lpstr>
      <vt:lpstr>Presentación de PowerPoint</vt:lpstr>
      <vt:lpstr>Presentación de PowerPoint</vt:lpstr>
      <vt:lpstr>En R</vt:lpstr>
      <vt:lpstr>Presentación de PowerPoint</vt:lpstr>
      <vt:lpstr>En R</vt:lpstr>
      <vt:lpstr>En R</vt:lpstr>
      <vt:lpstr>En R</vt:lpstr>
      <vt:lpstr>Presentación de PowerPoint</vt:lpstr>
      <vt:lpstr>En R</vt:lpstr>
      <vt:lpstr>Presentación de PowerPoint</vt:lpstr>
      <vt:lpstr>Metodología de superficie de respuesta: Diseño compuesto central con puntos axiales -  CCD</vt:lpstr>
      <vt:lpstr>Recuperación de oro a partir de residuos de equipos eléctricos y electrónicos usando persulfato de amonio</vt:lpstr>
      <vt:lpstr>Presentación de PowerPoint</vt:lpstr>
      <vt:lpstr>Presentación de PowerPoint</vt:lpstr>
      <vt:lpstr>Presentación de PowerPoint</vt:lpstr>
      <vt:lpstr>Presentación de PowerPoint</vt:lpstr>
      <vt:lpstr>Representación gráfica</vt:lpstr>
      <vt:lpstr>Representación gráfica</vt:lpstr>
      <vt:lpstr>Representación gráfica</vt:lpstr>
      <vt:lpstr>Representación gráfica</vt:lpstr>
      <vt:lpstr>Representación gráfica</vt:lpstr>
      <vt:lpstr>En R</vt:lpstr>
      <vt:lpstr>En R</vt:lpstr>
      <vt:lpstr>En R</vt:lpstr>
      <vt:lpstr>Presentación de PowerPoint</vt:lpstr>
      <vt:lpstr>Presentación de PowerPoint</vt:lpstr>
      <vt:lpstr>Presentación de PowerPoint</vt:lpstr>
      <vt:lpstr>En R</vt:lpstr>
      <vt:lpstr>Presentación de PowerPoint</vt:lpstr>
      <vt:lpstr>En R</vt:lpstr>
      <vt:lpstr>En R</vt:lpstr>
      <vt:lpstr>En R</vt:lpstr>
      <vt:lpstr>Presentación de PowerPoint</vt:lpstr>
      <vt:lpstr>En R</vt:lpstr>
      <vt:lpstr>Presentación de PowerPoint</vt:lpstr>
      <vt:lpstr>Referencias</vt:lpstr>
      <vt:lpstr>Referencias</vt:lpstr>
      <vt:lpstr>Muchas gracias</vt:lpstr>
    </vt:vector>
  </TitlesOfParts>
  <Company>Universidad de Antioquia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experimentos en R</dc:title>
  <dc:creator>OLGA CECILIA USUGA MANCO</dc:creator>
  <cp:lastModifiedBy>Olga</cp:lastModifiedBy>
  <cp:revision>80</cp:revision>
  <dcterms:created xsi:type="dcterms:W3CDTF">2018-08-06T14:07:28Z</dcterms:created>
  <dcterms:modified xsi:type="dcterms:W3CDTF">2018-09-04T03:12:22Z</dcterms:modified>
</cp:coreProperties>
</file>