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30"/>
  </p:notesMasterIdLst>
  <p:sldIdLst>
    <p:sldId id="285" r:id="rId3"/>
    <p:sldId id="313" r:id="rId4"/>
    <p:sldId id="314" r:id="rId5"/>
    <p:sldId id="304" r:id="rId6"/>
    <p:sldId id="290" r:id="rId7"/>
    <p:sldId id="295" r:id="rId8"/>
    <p:sldId id="294" r:id="rId9"/>
    <p:sldId id="305" r:id="rId10"/>
    <p:sldId id="301" r:id="rId11"/>
    <p:sldId id="302" r:id="rId12"/>
    <p:sldId id="307" r:id="rId13"/>
    <p:sldId id="312" r:id="rId14"/>
    <p:sldId id="311" r:id="rId15"/>
    <p:sldId id="308" r:id="rId16"/>
    <p:sldId id="309" r:id="rId17"/>
    <p:sldId id="310" r:id="rId18"/>
    <p:sldId id="306" r:id="rId19"/>
    <p:sldId id="293" r:id="rId20"/>
    <p:sldId id="315" r:id="rId21"/>
    <p:sldId id="300" r:id="rId22"/>
    <p:sldId id="298" r:id="rId23"/>
    <p:sldId id="296" r:id="rId24"/>
    <p:sldId id="297" r:id="rId25"/>
    <p:sldId id="299" r:id="rId26"/>
    <p:sldId id="303" r:id="rId27"/>
    <p:sldId id="291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B3E"/>
    <a:srgbClr val="76463E"/>
    <a:srgbClr val="706057"/>
    <a:srgbClr val="53576A"/>
    <a:srgbClr val="2A2A3E"/>
    <a:srgbClr val="505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1" autoAdjust="0"/>
    <p:restoredTop sz="96656" autoAdjust="0"/>
  </p:normalViewPr>
  <p:slideViewPr>
    <p:cSldViewPr snapToGrid="0" snapToObjects="1">
      <p:cViewPr>
        <p:scale>
          <a:sx n="214" d="100"/>
          <a:sy n="214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AB7E9-F4F3-124F-98FD-A41F7A705981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7947D-4F4A-D942-9767-3D40D1640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claim and line fields are created because they are products of the forms where the data originated.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7947D-4F4A-D942-9767-3D40D1640C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Optima"/>
                <a:cs typeface="Opti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cs typeface="Opti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5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9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 Slide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9082" y="2678703"/>
            <a:ext cx="6977876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r">
              <a:defRPr sz="3200" b="0" i="0">
                <a:solidFill>
                  <a:schemeClr val="bg1"/>
                </a:solidFill>
                <a:latin typeface="Helvetica"/>
                <a:ea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216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Page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0132" y="1261782"/>
            <a:ext cx="8684035" cy="44322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2"/>
                </a:solidFill>
                <a:latin typeface="Optima"/>
                <a:cs typeface="Optima"/>
              </a:defRPr>
            </a:lvl1pPr>
            <a:lvl2pPr marL="514350" indent="-285750">
              <a:buFont typeface="Lucida Grande"/>
              <a:buChar char="−"/>
              <a:defRPr sz="1800">
                <a:solidFill>
                  <a:schemeClr val="tx2"/>
                </a:solidFill>
                <a:latin typeface="Optima"/>
                <a:cs typeface="Optima"/>
              </a:defRPr>
            </a:lvl2pPr>
            <a:lvl3pPr marL="749300" indent="-228600"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Optima"/>
                <a:cs typeface="Optima"/>
              </a:defRPr>
            </a:lvl3pPr>
            <a:lvl4pPr marL="1085850" indent="-285750">
              <a:buFont typeface="Wingdings" charset="2"/>
              <a:buChar char="−"/>
              <a:tabLst/>
              <a:defRPr sz="1800">
                <a:solidFill>
                  <a:schemeClr val="tx2"/>
                </a:solidFill>
                <a:latin typeface="Optima"/>
                <a:cs typeface="Optima"/>
              </a:defRPr>
            </a:lvl4pPr>
            <a:lvl5pPr marL="1320800" indent="-233363"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Optima"/>
                <a:cs typeface="Optim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28600" y="609600"/>
            <a:ext cx="8684036" cy="541869"/>
          </a:xfrm>
          <a:prstGeom prst="rect">
            <a:avLst/>
          </a:prstGeom>
        </p:spPr>
        <p:txBody>
          <a:bodyPr vert="horz" anchor="b"/>
          <a:lstStyle>
            <a:lvl1pPr algn="l">
              <a:defRPr sz="2800">
                <a:solidFill>
                  <a:schemeClr val="tx2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pic>
        <p:nvPicPr>
          <p:cNvPr id="10" name="Picture 9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ChangeArrowheads="1"/>
          </p:cNvSpPr>
          <p:nvPr userDrawn="1"/>
        </p:nvSpPr>
        <p:spPr bwMode="auto">
          <a:xfrm>
            <a:off x="6235699" y="0"/>
            <a:ext cx="2920999" cy="6858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F2F2F2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0" y="4318000"/>
            <a:ext cx="6235699" cy="2552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10"/>
          <p:cNvSpPr/>
          <p:nvPr userDrawn="1"/>
        </p:nvSpPr>
        <p:spPr bwMode="auto">
          <a:xfrm>
            <a:off x="-9143" y="1955800"/>
            <a:ext cx="6257544" cy="4158488"/>
          </a:xfrm>
          <a:prstGeom prst="rect">
            <a:avLst/>
          </a:prstGeom>
          <a:solidFill>
            <a:srgbClr val="53576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152399" y="2273300"/>
            <a:ext cx="5659074" cy="120597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 baseline="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2399" y="3490920"/>
            <a:ext cx="5664947" cy="47625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buNone/>
              <a:defRPr sz="2000" baseline="0">
                <a:solidFill>
                  <a:srgbClr val="FFFFFF"/>
                </a:solidFill>
                <a:latin typeface="Optima"/>
                <a:cs typeface="Optima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52399" y="4481520"/>
            <a:ext cx="5664947" cy="47625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1800" baseline="0">
                <a:solidFill>
                  <a:schemeClr val="bg1"/>
                </a:solidFill>
                <a:latin typeface="Optima"/>
                <a:cs typeface="Optima"/>
              </a:defRPr>
            </a:lvl1pPr>
          </a:lstStyle>
          <a:p>
            <a:pPr lvl="0"/>
            <a:r>
              <a:rPr lang="en-US" dirty="0" smtClean="0"/>
              <a:t>Click to edit company name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52399" y="4964124"/>
            <a:ext cx="5664947" cy="32755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  <a:latin typeface="Optima"/>
                <a:cs typeface="Optima"/>
              </a:defRPr>
            </a:lvl1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31" name="Rectangle 10"/>
          <p:cNvSpPr/>
          <p:nvPr userDrawn="1"/>
        </p:nvSpPr>
        <p:spPr bwMode="auto">
          <a:xfrm>
            <a:off x="0" y="0"/>
            <a:ext cx="6263640" cy="203200"/>
          </a:xfrm>
          <a:prstGeom prst="rect">
            <a:avLst/>
          </a:prstGeom>
          <a:solidFill>
            <a:srgbClr val="53576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235700" y="0"/>
            <a:ext cx="0" cy="685800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0"/>
          <p:cNvSpPr/>
          <p:nvPr userDrawn="1"/>
        </p:nvSpPr>
        <p:spPr bwMode="auto">
          <a:xfrm>
            <a:off x="6235699" y="1955800"/>
            <a:ext cx="2926589" cy="4158488"/>
          </a:xfrm>
          <a:prstGeom prst="rect">
            <a:avLst/>
          </a:prstGeom>
          <a:solidFill>
            <a:srgbClr val="292B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10"/>
          <p:cNvSpPr/>
          <p:nvPr userDrawn="1"/>
        </p:nvSpPr>
        <p:spPr bwMode="auto">
          <a:xfrm>
            <a:off x="6235699" y="0"/>
            <a:ext cx="2926080" cy="203200"/>
          </a:xfrm>
          <a:prstGeom prst="rect">
            <a:avLst/>
          </a:prstGeom>
          <a:solidFill>
            <a:srgbClr val="292B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logo_color_eps-No-Tagline[1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7" y="369132"/>
            <a:ext cx="5435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8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92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95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3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Bell M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1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tima"/>
                <a:cs typeface="Optim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2130552"/>
            <a:ext cx="0" cy="42393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5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logo_color_eps No Tagline.jpg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534150"/>
            <a:ext cx="1085850" cy="2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  <a:latin typeface="Bell MT"/>
              <a:cs typeface="Bell M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292B3F"/>
          </a:solidFill>
          <a:ln>
            <a:solidFill>
              <a:srgbClr val="292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  <a:latin typeface="Bell MT"/>
              <a:cs typeface="Bell M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05850" y="6521450"/>
            <a:ext cx="361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fld id="{6E261CB0-F67A-F74D-80E5-BF9F0104E4A0}" type="slidenum">
              <a:rPr lang="en-US" sz="1000">
                <a:solidFill>
                  <a:srgbClr val="292934"/>
                </a:solidFill>
                <a:latin typeface="Bell MT"/>
                <a:cs typeface="Bell MT"/>
              </a:rPr>
              <a:pPr defTabSz="914400"/>
              <a:t>‹#›</a:t>
            </a:fld>
            <a:endParaRPr lang="en-US" sz="1000" dirty="0">
              <a:solidFill>
                <a:srgbClr val="292934"/>
              </a:solidFill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40268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Optima"/>
          <a:ea typeface="+mj-ea"/>
          <a:cs typeface="Optima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Optima"/>
          <a:ea typeface="+mn-ea"/>
          <a:cs typeface="Opti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chemeClr val="tx1"/>
          </a:solidFill>
          <a:latin typeface="Optima"/>
          <a:ea typeface="+mn-ea"/>
          <a:cs typeface="Optima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Optima"/>
          <a:ea typeface="+mn-ea"/>
          <a:cs typeface="Optima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Optima"/>
          <a:ea typeface="+mn-ea"/>
          <a:cs typeface="Optima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Optima"/>
          <a:ea typeface="+mn-ea"/>
          <a:cs typeface="Optima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10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pliedresearch.cancer.gov/seermedicare/medicare/claims.html" TargetMode="External"/><Relationship Id="rId4" Type="http://schemas.openxmlformats.org/officeDocument/2006/relationships/hyperlink" Target="http://appliedresearch.cancer.gov/seermedicare/obtai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pliedresearch.cancer.gov/seermedicare/aboutdata/PEDSF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dac.org/resconnect/articles/168" TargetMode="External"/><Relationship Id="rId4" Type="http://schemas.openxmlformats.org/officeDocument/2006/relationships/hyperlink" Target="http://www.resdac.org/resconnect/articles?f%5B0%5D=im_field_program:1" TargetMode="External"/><Relationship Id="rId5" Type="http://schemas.openxmlformats.org/officeDocument/2006/relationships/hyperlink" Target="https://www.ccwdata.org/cs/groups/public/documents/document/techguidanceadminresearchfiles.pdf" TargetMode="External"/><Relationship Id="rId6" Type="http://schemas.openxmlformats.org/officeDocument/2006/relationships/hyperlink" Target="http://www.resdac.org/cms-data/search?f%5B0%5D=im_field_program_type:1&amp;f%5B1%5D=im_field_privacy_level:43" TargetMode="External"/><Relationship Id="rId7" Type="http://schemas.openxmlformats.org/officeDocument/2006/relationships/hyperlink" Target="http://www.resdac.org/sites/resdac.org/files/Non-Institutional%20Claim%20Types%20-%20Geography%20De-identified.xls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dac.org/training/workshops/intro-medicare/medi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ms.gov/Research-Statistics-Data-and-Systems/Downloadable-Public-Use-Files/SynPUFs/DE_Syn_PUF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ms.gov/Research-Statistics-Data-and-Systems/Downloadable-Public-Use-Files/SynPUFs/Downloads/SynPUF_Codebook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ETL for Medicare Claims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Areas of Improvement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OHDSI Conference Call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January 27,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ETL for SEER Medicare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2623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ETL written from SAS for CDM v4 for colorectal cancer and acute lymphoblastic leukemia from 1999-2010.</a:t>
            </a:r>
          </a:p>
          <a:p>
            <a:r>
              <a:rPr lang="en-US" dirty="0" smtClean="0"/>
              <a:t>The following files were created</a:t>
            </a:r>
          </a:p>
          <a:p>
            <a:pPr lvl="1"/>
            <a:r>
              <a:rPr lang="en-US" dirty="0" smtClean="0"/>
              <a:t>Observation</a:t>
            </a:r>
          </a:p>
          <a:p>
            <a:pPr lvl="2"/>
            <a:r>
              <a:rPr lang="en-US" dirty="0" smtClean="0"/>
              <a:t>Each recorded cancer the patient had in the PEDSF file created an observation record.</a:t>
            </a:r>
          </a:p>
          <a:p>
            <a:pPr lvl="1"/>
            <a:r>
              <a:rPr lang="en-US" dirty="0" smtClean="0"/>
              <a:t>Visit Occurrence </a:t>
            </a:r>
          </a:p>
          <a:p>
            <a:pPr lvl="2"/>
            <a:r>
              <a:rPr lang="en-US" dirty="0" smtClean="0"/>
              <a:t>Each line date on a claim created one visit occurrence record.</a:t>
            </a:r>
          </a:p>
          <a:p>
            <a:pPr lvl="2"/>
            <a:r>
              <a:rPr lang="en-US" dirty="0" smtClean="0"/>
              <a:t>Used line dates for all claims when possible – billing dates were used when line dates were not found.</a:t>
            </a:r>
          </a:p>
          <a:p>
            <a:pPr lvl="1"/>
            <a:r>
              <a:rPr lang="en-US" dirty="0" smtClean="0"/>
              <a:t>Condition Occurrence</a:t>
            </a:r>
          </a:p>
          <a:p>
            <a:pPr lvl="2"/>
            <a:r>
              <a:rPr lang="en-US" dirty="0" smtClean="0"/>
              <a:t>Each icd9 code on a claim created a condition occurrence record.</a:t>
            </a:r>
          </a:p>
          <a:p>
            <a:pPr lvl="2"/>
            <a:r>
              <a:rPr lang="en-US" dirty="0" smtClean="0"/>
              <a:t>Used line diagnoses for NCH and DME files – used claim diagnoses for all other files.</a:t>
            </a:r>
          </a:p>
          <a:p>
            <a:pPr lvl="1"/>
            <a:r>
              <a:rPr lang="en-US" dirty="0" smtClean="0"/>
              <a:t>Procedure Occurrence</a:t>
            </a:r>
          </a:p>
          <a:p>
            <a:pPr lvl="2"/>
            <a:r>
              <a:rPr lang="en-US" dirty="0" smtClean="0"/>
              <a:t>Each </a:t>
            </a:r>
            <a:r>
              <a:rPr lang="en-US" dirty="0" err="1" smtClean="0"/>
              <a:t>hcpcs</a:t>
            </a:r>
            <a:r>
              <a:rPr lang="en-US" dirty="0" smtClean="0"/>
              <a:t>/icd9 procedure code created a procedure occurrence record.</a:t>
            </a:r>
          </a:p>
          <a:p>
            <a:pPr lvl="2"/>
            <a:r>
              <a:rPr lang="en-US" dirty="0" smtClean="0"/>
              <a:t>Inpatient: assigned the surgery date to the procedure code in the procedure occurrence record but linked to visit occurrence record (admit-discharge date aka billing date).</a:t>
            </a:r>
          </a:p>
          <a:p>
            <a:pPr lvl="1"/>
            <a:r>
              <a:rPr lang="en-US" dirty="0" smtClean="0"/>
              <a:t>Payer Plan table</a:t>
            </a:r>
          </a:p>
          <a:p>
            <a:pPr lvl="2"/>
            <a:r>
              <a:rPr lang="en-US" dirty="0" smtClean="0"/>
              <a:t>Recorded a record for when the patient had both Part A and B coverage as well as HMO coverage.</a:t>
            </a:r>
          </a:p>
          <a:p>
            <a:pPr lvl="1"/>
            <a:r>
              <a:rPr lang="en-US" dirty="0" smtClean="0"/>
              <a:t>Observation Period</a:t>
            </a:r>
          </a:p>
          <a:p>
            <a:pPr lvl="2"/>
            <a:r>
              <a:rPr lang="en-US" dirty="0" smtClean="0"/>
              <a:t>Created based on the time periods the patient had both Part A and B coverage but no HMO coverage.</a:t>
            </a:r>
          </a:p>
          <a:p>
            <a:pPr lvl="1"/>
            <a:r>
              <a:rPr lang="en-US" dirty="0" smtClean="0"/>
              <a:t>Provider File</a:t>
            </a:r>
          </a:p>
          <a:p>
            <a:pPr lvl="2"/>
            <a:r>
              <a:rPr lang="en-US" dirty="0" smtClean="0"/>
              <a:t>Only created one provider per physician ID using the NCH and DME files – OUT, HHA, HSP had multiple physician fields and MED did not have any physician numbers.</a:t>
            </a:r>
          </a:p>
          <a:p>
            <a:pPr lvl="1"/>
            <a:r>
              <a:rPr lang="en-US" dirty="0" smtClean="0"/>
              <a:t>Patient </a:t>
            </a:r>
          </a:p>
          <a:p>
            <a:pPr lvl="2"/>
            <a:r>
              <a:rPr lang="en-US" dirty="0" smtClean="0"/>
              <a:t>From the PEDSF file</a:t>
            </a:r>
          </a:p>
          <a:p>
            <a:pPr lvl="1"/>
            <a:r>
              <a:rPr lang="en-US" dirty="0" smtClean="0"/>
              <a:t>Death</a:t>
            </a:r>
          </a:p>
          <a:p>
            <a:pPr lvl="2"/>
            <a:r>
              <a:rPr lang="en-US" dirty="0" smtClean="0"/>
              <a:t>From the PEDSF file.  Used the Medicare DOD.  If missing, used SEER DOD.</a:t>
            </a:r>
          </a:p>
        </p:txBody>
      </p:sp>
    </p:spTree>
    <p:extLst>
      <p:ext uri="{BB962C8B-B14F-4D97-AF65-F5344CB8AC3E}">
        <p14:creationId xmlns:p14="http://schemas.microsoft.com/office/powerpoint/2010/main" val="292332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 and Notes for SEER Medicare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Each claim file was combined by year for analysis</a:t>
            </a:r>
          </a:p>
          <a:p>
            <a:r>
              <a:rPr lang="en-US" dirty="0" smtClean="0"/>
              <a:t>PDE (Part D Event) </a:t>
            </a:r>
            <a:r>
              <a:rPr lang="en-US" dirty="0"/>
              <a:t>file was not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claim with a unique line/claim date, provider number, and patient created one visit occurrence record.</a:t>
            </a:r>
            <a:endParaRPr lang="en-US" dirty="0"/>
          </a:p>
          <a:p>
            <a:r>
              <a:rPr lang="en-US" dirty="0"/>
              <a:t>Removed denied claims and any line information with revenue code 0001 (administration code)  </a:t>
            </a:r>
            <a:r>
              <a:rPr lang="en-US" dirty="0" smtClean="0"/>
              <a:t>from raw data before ETL.</a:t>
            </a:r>
          </a:p>
          <a:p>
            <a:r>
              <a:rPr lang="en-US" dirty="0" smtClean="0"/>
              <a:t>Claims could have multiple provider numbers used to identify one provider.  Used the following hierarchy when fields were blank: provider NPI, provider UPIN, provider tax id.</a:t>
            </a:r>
          </a:p>
          <a:p>
            <a:r>
              <a:rPr lang="en-US" dirty="0" smtClean="0"/>
              <a:t>Kept V-codes (ICD9 diagnosis codes that start with a “V”) in the condition occurrence table (though they should be in the observation table?)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2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SEER Medicare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for each of the files available through SEER:</a:t>
            </a:r>
          </a:p>
          <a:p>
            <a:pPr lvl="1"/>
            <a:r>
              <a:rPr lang="en-US" dirty="0"/>
              <a:t>PEDSF: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appliedresearch.cancer.gov/seermedicare/aboutdata/PEDSF.pdf</a:t>
            </a:r>
            <a:endParaRPr lang="en-US" dirty="0" smtClean="0"/>
          </a:p>
          <a:p>
            <a:pPr lvl="1"/>
            <a:r>
              <a:rPr lang="en-US" dirty="0" smtClean="0"/>
              <a:t>Claim Files (MED, OUT, NCH, </a:t>
            </a:r>
            <a:r>
              <a:rPr lang="en-US" dirty="0" err="1" smtClean="0"/>
              <a:t>etc</a:t>
            </a:r>
            <a:r>
              <a:rPr lang="en-US" dirty="0"/>
              <a:t>):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appliedresearch.cancer.gov/seermedicare/medicare/claims.html</a:t>
            </a:r>
            <a:endParaRPr lang="en-US" dirty="0" smtClean="0"/>
          </a:p>
          <a:p>
            <a:r>
              <a:rPr lang="en-US" dirty="0" smtClean="0"/>
              <a:t>NCI prior authorization approval </a:t>
            </a:r>
            <a:r>
              <a:rPr lang="en-US" dirty="0"/>
              <a:t>guidelines:  </a:t>
            </a:r>
            <a:r>
              <a:rPr lang="en-US" dirty="0">
                <a:hlinkClick r:id="rId4"/>
              </a:rPr>
              <a:t>http://appliedresearch.cancer.gov/seermedicare/obtain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2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Medicare 5%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Issues and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Medicare 5% LDS Files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5% sample of all Medicare patients (~2.5 million patients) per year</a:t>
            </a:r>
          </a:p>
          <a:p>
            <a:r>
              <a:rPr lang="en-US" dirty="0" smtClean="0"/>
              <a:t>We have 2007-2011 data</a:t>
            </a:r>
          </a:p>
          <a:p>
            <a:pPr lvl="1"/>
            <a:r>
              <a:rPr lang="en-US" dirty="0" smtClean="0"/>
              <a:t>Denominator – (Patient level data)</a:t>
            </a:r>
          </a:p>
          <a:p>
            <a:pPr lvl="1"/>
            <a:r>
              <a:rPr lang="en-US" dirty="0" smtClean="0"/>
              <a:t>DME (Durable Medical Equipment)</a:t>
            </a:r>
          </a:p>
          <a:p>
            <a:pPr lvl="1"/>
            <a:r>
              <a:rPr lang="en-US" dirty="0" smtClean="0"/>
              <a:t>HHA (Home Health Agency)</a:t>
            </a:r>
          </a:p>
          <a:p>
            <a:pPr lvl="1"/>
            <a:r>
              <a:rPr lang="en-US" dirty="0" smtClean="0"/>
              <a:t>HOS (</a:t>
            </a:r>
            <a:r>
              <a:rPr lang="en-US" dirty="0" err="1" smtClean="0"/>
              <a:t>Hopsice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INP (Inpatient)</a:t>
            </a:r>
          </a:p>
          <a:p>
            <a:pPr lvl="1"/>
            <a:r>
              <a:rPr lang="en-US" dirty="0" smtClean="0"/>
              <a:t>OUT (Outpatient)</a:t>
            </a:r>
          </a:p>
          <a:p>
            <a:pPr lvl="1"/>
            <a:r>
              <a:rPr lang="en-US" dirty="0" smtClean="0"/>
              <a:t>NCH (Carrier/Physician)</a:t>
            </a:r>
          </a:p>
          <a:p>
            <a:pPr lvl="1"/>
            <a:r>
              <a:rPr lang="en-US" dirty="0" smtClean="0"/>
              <a:t>SNF (Skilled Nursing Facility)</a:t>
            </a:r>
          </a:p>
          <a:p>
            <a:r>
              <a:rPr lang="en-US" dirty="0" smtClean="0"/>
              <a:t>We have not seen the Part D file</a:t>
            </a:r>
          </a:p>
          <a:p>
            <a:r>
              <a:rPr lang="en-US" dirty="0" smtClean="0"/>
              <a:t>2007-2010 share the same structure</a:t>
            </a:r>
          </a:p>
          <a:p>
            <a:r>
              <a:rPr lang="en-US" dirty="0" smtClean="0"/>
              <a:t>2011 has a different structure</a:t>
            </a:r>
          </a:p>
          <a:p>
            <a:pPr lvl="1"/>
            <a:r>
              <a:rPr lang="en-US" dirty="0" smtClean="0"/>
              <a:t>Tries to eliminate repeated data by splitting data into multiple files</a:t>
            </a:r>
          </a:p>
          <a:p>
            <a:pPr lvl="2"/>
            <a:r>
              <a:rPr lang="en-US" dirty="0" smtClean="0"/>
              <a:t>Ex) NCH file gets split into a claim level dataset and a line level dataset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Medicare 5% LDS Files – Known Issues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Dates:</a:t>
            </a:r>
          </a:p>
          <a:p>
            <a:pPr lvl="1"/>
            <a:r>
              <a:rPr lang="en-US" dirty="0" smtClean="0"/>
              <a:t>Data from before 2008 do not include exact date, only the year and quarter</a:t>
            </a:r>
          </a:p>
          <a:p>
            <a:pPr lvl="2"/>
            <a:r>
              <a:rPr lang="en-US" dirty="0" smtClean="0"/>
              <a:t>Not possible to supplement</a:t>
            </a:r>
          </a:p>
          <a:p>
            <a:pPr lvl="1"/>
            <a:r>
              <a:rPr lang="en-US" dirty="0" smtClean="0"/>
              <a:t>2009 data requires a separate dates file that must be linked into the data</a:t>
            </a:r>
          </a:p>
          <a:p>
            <a:pPr lvl="1"/>
            <a:r>
              <a:rPr lang="en-US" dirty="0" smtClean="0"/>
              <a:t>2010+ has exact dates</a:t>
            </a:r>
          </a:p>
          <a:p>
            <a:r>
              <a:rPr lang="en-US" dirty="0" smtClean="0"/>
              <a:t>Similar to SEER-Medicare, we will have to handle identifying physician claims associated with a facility stay</a:t>
            </a:r>
          </a:p>
          <a:p>
            <a:pPr lvl="1"/>
            <a:r>
              <a:rPr lang="en-US" dirty="0" smtClean="0"/>
              <a:t>See Resource slide</a:t>
            </a:r>
          </a:p>
          <a:p>
            <a:r>
              <a:rPr lang="en-US" dirty="0" smtClean="0"/>
              <a:t>Need a separate ETL for 2011+ data as it is structured differently</a:t>
            </a:r>
          </a:p>
          <a:p>
            <a:r>
              <a:rPr lang="en-US" dirty="0" smtClean="0"/>
              <a:t>Have not seen 2012 data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82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Medicare 5% LDS Files -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Videos:</a:t>
            </a:r>
          </a:p>
          <a:p>
            <a:pPr lvl="1"/>
            <a:r>
              <a:rPr lang="en-US" dirty="0" smtClean="0">
                <a:hlinkClick r:id="rId2"/>
              </a:rPr>
              <a:t>Introduction to the Use of Medicare Data for Research Videos</a:t>
            </a:r>
          </a:p>
          <a:p>
            <a:r>
              <a:rPr lang="en-US" dirty="0" smtClean="0"/>
              <a:t>Articles:</a:t>
            </a:r>
          </a:p>
          <a:p>
            <a:pPr lvl="1"/>
            <a:r>
              <a:rPr lang="en-US" dirty="0" smtClean="0">
                <a:hlinkClick r:id="rId3"/>
              </a:rPr>
              <a:t>Identifying Physician Claims Associated with a Hospital Stay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ResDAC</a:t>
            </a:r>
            <a:r>
              <a:rPr lang="en-US" dirty="0" smtClean="0">
                <a:hlinkClick r:id="rId4"/>
              </a:rPr>
              <a:t> Articles Related to Medicare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Getting Started with CMS Medicare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>
                <a:hlinkClick r:id="rId6"/>
              </a:rPr>
              <a:t>Web Based Documentation</a:t>
            </a:r>
            <a:endParaRPr lang="en-US" dirty="0" smtClean="0"/>
          </a:p>
          <a:p>
            <a:pPr lvl="1"/>
            <a:r>
              <a:rPr lang="en-US" dirty="0" smtClean="0"/>
              <a:t>Excel Documentation</a:t>
            </a:r>
          </a:p>
          <a:p>
            <a:pPr lvl="2"/>
            <a:r>
              <a:rPr lang="en-US" dirty="0"/>
              <a:t>Includes links to what coded values represent in data</a:t>
            </a:r>
          </a:p>
          <a:p>
            <a:pPr lvl="2"/>
            <a:r>
              <a:rPr lang="en-US" dirty="0"/>
              <a:t>Not exact variable name match but </a:t>
            </a:r>
            <a:r>
              <a:rPr lang="en-US" dirty="0" smtClean="0"/>
              <a:t>close</a:t>
            </a:r>
          </a:p>
          <a:p>
            <a:pPr lvl="2"/>
            <a:r>
              <a:rPr lang="en-US" dirty="0" smtClean="0">
                <a:hlinkClick r:id="rId7"/>
              </a:rPr>
              <a:t>Institutional Claims Data Dictionary</a:t>
            </a:r>
            <a:endParaRPr lang="en-US" dirty="0" smtClean="0"/>
          </a:p>
          <a:p>
            <a:pPr lvl="3"/>
            <a:r>
              <a:rPr lang="en-US" dirty="0" smtClean="0"/>
              <a:t>INP, OUT, SNF, HOS, and HHA</a:t>
            </a:r>
            <a:endParaRPr lang="en-US" dirty="0"/>
          </a:p>
          <a:p>
            <a:pPr lvl="2"/>
            <a:r>
              <a:rPr lang="en-US" dirty="0" smtClean="0">
                <a:hlinkClick r:id="rId7"/>
              </a:rPr>
              <a:t>Non-Institutional Claims Data Dictionary</a:t>
            </a:r>
            <a:endParaRPr lang="en-US" dirty="0" smtClean="0"/>
          </a:p>
          <a:p>
            <a:pPr lvl="3"/>
            <a:r>
              <a:rPr lang="en-US" dirty="0" smtClean="0"/>
              <a:t>DME and NCH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77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etl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Pertain to All Medicare Claim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ETL Issues with Medicare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Claim vs Line Diagnosis and Dates</a:t>
            </a:r>
          </a:p>
          <a:p>
            <a:pPr lvl="1"/>
            <a:r>
              <a:rPr lang="en-US" dirty="0" smtClean="0"/>
              <a:t>What is the difference?</a:t>
            </a:r>
          </a:p>
          <a:p>
            <a:pPr lvl="1"/>
            <a:r>
              <a:rPr lang="en-US" dirty="0" smtClean="0"/>
              <a:t>When to use what?</a:t>
            </a:r>
          </a:p>
          <a:p>
            <a:pPr lvl="1"/>
            <a:r>
              <a:rPr lang="en-US" dirty="0" smtClean="0"/>
              <a:t>How does this affect the ETL?</a:t>
            </a:r>
          </a:p>
          <a:p>
            <a:r>
              <a:rPr lang="en-US" dirty="0" smtClean="0"/>
              <a:t>Combining facility and physician files</a:t>
            </a:r>
          </a:p>
          <a:p>
            <a:pPr lvl="1"/>
            <a:r>
              <a:rPr lang="en-US" dirty="0" smtClean="0"/>
              <a:t>“Same” procedure recorded twice (or maybe there is a difference?)</a:t>
            </a:r>
          </a:p>
          <a:p>
            <a:pPr lvl="1"/>
            <a:r>
              <a:rPr lang="en-US" dirty="0" smtClean="0"/>
              <a:t>“Same” diagnoses recorded twice (or maybe there is a difference?) </a:t>
            </a:r>
          </a:p>
          <a:p>
            <a:r>
              <a:rPr lang="en-US" dirty="0" smtClean="0"/>
              <a:t>Some facilities do not have end dates</a:t>
            </a:r>
          </a:p>
          <a:p>
            <a:pPr lvl="1"/>
            <a:r>
              <a:rPr lang="en-US" dirty="0" smtClean="0"/>
              <a:t>Skilled Nursing Facility (SNF)</a:t>
            </a:r>
          </a:p>
          <a:p>
            <a:r>
              <a:rPr lang="en-US" dirty="0" smtClean="0"/>
              <a:t>Revenue center codes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86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</a:t>
            </a:r>
            <a:r>
              <a:rPr lang="en-US" dirty="0" err="1" smtClean="0"/>
              <a:t>etl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Pertain to All Medicare Claim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OHDSI needs a test dataset that organizations can use to test their implementation of the ETL process, Achilles, and queries against the CDM</a:t>
            </a:r>
          </a:p>
          <a:p>
            <a:pPr lvl="1"/>
            <a:r>
              <a:rPr lang="en-US" dirty="0" smtClean="0"/>
              <a:t>There is a Medicare Synthetic data set for exactly this purpose</a:t>
            </a:r>
          </a:p>
          <a:p>
            <a:r>
              <a:rPr lang="en-US" dirty="0" smtClean="0"/>
              <a:t>Medicare data is commonly used in a variety of research settings and is merged with other claims data to provide longitudinal follow up</a:t>
            </a:r>
          </a:p>
          <a:p>
            <a:pPr lvl="1"/>
            <a:r>
              <a:rPr lang="en-US" dirty="0" smtClean="0"/>
              <a:t>SEER (oncology registry covering ~27% of the US)</a:t>
            </a:r>
          </a:p>
          <a:p>
            <a:pPr lvl="1"/>
            <a:r>
              <a:rPr lang="en-US" dirty="0" smtClean="0"/>
              <a:t>Medicare Virtual Research Data Center (access Medicare data remotely)</a:t>
            </a:r>
          </a:p>
          <a:p>
            <a:pPr lvl="1"/>
            <a:r>
              <a:rPr lang="en-US" dirty="0" smtClean="0"/>
              <a:t>Current Medicare Beneficiary Survey</a:t>
            </a:r>
          </a:p>
          <a:p>
            <a:pPr lvl="1"/>
            <a:r>
              <a:rPr lang="en-US" dirty="0" smtClean="0"/>
              <a:t>National Center for Health Statistics (only at research data centers)</a:t>
            </a:r>
          </a:p>
          <a:p>
            <a:pPr lvl="2"/>
            <a:r>
              <a:rPr lang="en-US" dirty="0" smtClean="0"/>
              <a:t>1999-2004 National Health and Nutrition Examination Survey (NHANES)</a:t>
            </a:r>
          </a:p>
          <a:p>
            <a:pPr lvl="2"/>
            <a:r>
              <a:rPr lang="en-US" dirty="0" smtClean="0"/>
              <a:t>NHANES I (1971 – 1992) and III (1988 – 1994)</a:t>
            </a:r>
          </a:p>
          <a:p>
            <a:pPr lvl="2"/>
            <a:r>
              <a:rPr lang="en-US" dirty="0" smtClean="0"/>
              <a:t>1994-2005 </a:t>
            </a:r>
            <a:r>
              <a:rPr lang="en-US" dirty="0"/>
              <a:t>National Health Interview Survey (NHIS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Second Longitudinal Study of Aging (LSOA II, 1994-2000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5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vs. Line Definitions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Claim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invoice the provider sends to the payer</a:t>
            </a:r>
          </a:p>
          <a:p>
            <a:r>
              <a:rPr lang="en-US" dirty="0" smtClean="0"/>
              <a:t>This could include procedures from multiple dates of service</a:t>
            </a:r>
          </a:p>
          <a:p>
            <a:r>
              <a:rPr lang="en-US" dirty="0" smtClean="0"/>
              <a:t>Diagnoses listed are not specifically referenced to a procedure or to a date of service.  They apply to ALL of the procedures listed on the invoice.</a:t>
            </a:r>
          </a:p>
          <a:p>
            <a:r>
              <a:rPr lang="en-US" dirty="0" smtClean="0"/>
              <a:t>Terms: claim diagnosis, billing dates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Optima"/>
              </a:rPr>
              <a:t>Line Information</a:t>
            </a:r>
            <a:endParaRPr lang="en-US" dirty="0">
              <a:latin typeface="Optima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Procedure-level information.</a:t>
            </a:r>
          </a:p>
          <a:p>
            <a:r>
              <a:rPr lang="en-US" dirty="0" smtClean="0"/>
              <a:t>The provider lists what was done to the patient on a day by day basis.</a:t>
            </a:r>
          </a:p>
          <a:p>
            <a:r>
              <a:rPr lang="en-US" dirty="0" smtClean="0"/>
              <a:t>A diagnosis is referenced to that one procedure – Medicare requires one and only one.</a:t>
            </a:r>
          </a:p>
          <a:p>
            <a:r>
              <a:rPr lang="en-US" dirty="0" smtClean="0"/>
              <a:t>Terms: line diagnosis, line expense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4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Claim Data Looks Like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427350"/>
              </p:ext>
            </p:extLst>
          </p:nvPr>
        </p:nvGraphicFramePr>
        <p:xfrm>
          <a:off x="287077" y="2695354"/>
          <a:ext cx="86336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009"/>
                <a:gridCol w="557009"/>
                <a:gridCol w="557009"/>
                <a:gridCol w="557009"/>
                <a:gridCol w="1280710"/>
                <a:gridCol w="680484"/>
                <a:gridCol w="531628"/>
                <a:gridCol w="648586"/>
                <a:gridCol w="531628"/>
                <a:gridCol w="563525"/>
                <a:gridCol w="677774"/>
                <a:gridCol w="655753"/>
                <a:gridCol w="83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Billing From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Billing Thru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Line From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Line Thru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HCPCS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Line Charge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Line </a:t>
                      </a:r>
                      <a:r>
                        <a:rPr lang="en-US" sz="1000" dirty="0" err="1" smtClean="0"/>
                        <a:t>Dx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Line Paid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Claim </a:t>
                      </a:r>
                      <a:r>
                        <a:rPr lang="en-US" sz="1000" dirty="0" err="1" smtClean="0"/>
                        <a:t>Dx</a:t>
                      </a:r>
                      <a:r>
                        <a:rPr lang="en-US" sz="1000" dirty="0" smtClean="0"/>
                        <a:t> 1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Claim </a:t>
                      </a:r>
                      <a:r>
                        <a:rPr lang="en-US" sz="1000" dirty="0" err="1" smtClean="0"/>
                        <a:t>Dx</a:t>
                      </a:r>
                      <a:r>
                        <a:rPr lang="en-US" sz="1000" dirty="0" smtClean="0"/>
                        <a:t> 2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Claim </a:t>
                      </a:r>
                      <a:r>
                        <a:rPr lang="en-US" sz="1000" dirty="0" err="1" smtClean="0"/>
                        <a:t>Dx</a:t>
                      </a:r>
                      <a:r>
                        <a:rPr lang="en-US" sz="1000" baseline="0" dirty="0" smtClean="0"/>
                        <a:t> 3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Claim Charge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Claim</a:t>
                      </a:r>
                      <a:r>
                        <a:rPr lang="en-US" sz="1000" baseline="0" dirty="0" smtClean="0"/>
                        <a:t> Paid</a:t>
                      </a:r>
                      <a:endParaRPr lang="en-US" sz="1000" dirty="0"/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4/9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11/18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4/9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5/9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HCPCS#1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$1,000</a:t>
                      </a: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Dx#1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$500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Dx#1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Dx#2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Dx#3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$1,170</a:t>
                      </a:r>
                    </a:p>
                    <a:p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$600</a:t>
                      </a:r>
                    </a:p>
                    <a:p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4/9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11/18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10/7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10/7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HCPCS#2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$100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Dx#1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$60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Dx#1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Dx#2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Dx#3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$1,170</a:t>
                      </a:r>
                    </a:p>
                    <a:p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$600</a:t>
                      </a:r>
                    </a:p>
                    <a:p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4/9</a:t>
                      </a:r>
                    </a:p>
                    <a:p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11/18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11/18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11/18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HCPCS#3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$70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Dx#2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$40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Dx#1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Dx#2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Dx#3</a:t>
                      </a:r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$1,170</a:t>
                      </a:r>
                    </a:p>
                    <a:p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B050"/>
                          </a:solidFill>
                        </a:rPr>
                        <a:t>$600</a:t>
                      </a:r>
                    </a:p>
                    <a:p>
                      <a:endParaRPr 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marL="89777" marR="8977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4651" y="2156289"/>
            <a:ext cx="683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Claim information is in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  Line information is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0571" y="1637728"/>
            <a:ext cx="590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Medicare Part B Claim Data for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7104" y="5008728"/>
            <a:ext cx="199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Two different fields for dates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0172" y="4844955"/>
            <a:ext cx="256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Two different fields for diagnoses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1214651" y="4280314"/>
            <a:ext cx="668740" cy="728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1883391" y="4280314"/>
            <a:ext cx="109182" cy="728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</p:cNvCxnSpPr>
          <p:nvPr/>
        </p:nvCxnSpPr>
        <p:spPr>
          <a:xfrm flipH="1" flipV="1">
            <a:off x="4715311" y="4280314"/>
            <a:ext cx="2217751" cy="56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</p:cNvCxnSpPr>
          <p:nvPr/>
        </p:nvCxnSpPr>
        <p:spPr>
          <a:xfrm flipH="1" flipV="1">
            <a:off x="6223379" y="4280314"/>
            <a:ext cx="709683" cy="56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5271" y="5745705"/>
            <a:ext cx="506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Which fields are the correct fields to ETL?</a:t>
            </a:r>
          </a:p>
        </p:txBody>
      </p:sp>
    </p:spTree>
    <p:extLst>
      <p:ext uri="{BB962C8B-B14F-4D97-AF65-F5344CB8AC3E}">
        <p14:creationId xmlns:p14="http://schemas.microsoft.com/office/powerpoint/2010/main" val="287835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Claim Forms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9" y="1837178"/>
            <a:ext cx="3583956" cy="4718050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15" y="1917405"/>
            <a:ext cx="3661039" cy="4718050"/>
          </a:xfrm>
        </p:spPr>
      </p:pic>
      <p:sp>
        <p:nvSpPr>
          <p:cNvPr id="16" name="TextBox 15"/>
          <p:cNvSpPr txBox="1"/>
          <p:nvPr/>
        </p:nvSpPr>
        <p:spPr>
          <a:xfrm rot="10800000" flipV="1">
            <a:off x="7262038" y="2580270"/>
            <a:ext cx="1881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U.S. Insurance claims are submitted on one of these two forms.  </a:t>
            </a:r>
          </a:p>
          <a:p>
            <a:endParaRPr lang="en-US" dirty="0"/>
          </a:p>
          <a:p>
            <a:r>
              <a:rPr lang="en-US" dirty="0" smtClean="0"/>
              <a:t>Both forms have </a:t>
            </a:r>
            <a:r>
              <a:rPr lang="en-US" dirty="0" smtClean="0">
                <a:solidFill>
                  <a:srgbClr val="00B050"/>
                </a:solidFill>
              </a:rPr>
              <a:t>claim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line</a:t>
            </a:r>
            <a:r>
              <a:rPr lang="en-US" dirty="0" smtClean="0"/>
              <a:t> information.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524000"/>
            <a:ext cx="313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Facility Claim:  UB04 Form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52530" y="1548073"/>
            <a:ext cx="340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Physician Claim:  HCFA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5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Origination of Claim and Line Fields: HCFA Form (Physician Claims)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117632"/>
              </p:ext>
            </p:extLst>
          </p:nvPr>
        </p:nvGraphicFramePr>
        <p:xfrm>
          <a:off x="308344" y="1600200"/>
          <a:ext cx="8601740" cy="2687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754"/>
                <a:gridCol w="1395754"/>
                <a:gridCol w="1684799"/>
                <a:gridCol w="1371600"/>
                <a:gridCol w="712382"/>
                <a:gridCol w="2041451"/>
              </a:tblGrid>
              <a:tr h="429582">
                <a:tc>
                  <a:txBody>
                    <a:bodyPr/>
                    <a:lstStyle/>
                    <a:p>
                      <a:r>
                        <a:rPr lang="en-US" dirty="0" smtClean="0"/>
                        <a:t>Ex.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Claim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Billing Dates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04/09/2014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11/18/2014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DIAG#1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DIAG#3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DIAG#2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04/09/2014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05/09/2014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HCPCS#1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$1,000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$500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10/07/2014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HCPCS#2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$60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15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11/18/2014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HCPCS#3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Charged: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$1,170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Paid: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$600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267200"/>
            <a:ext cx="8452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u="sng" dirty="0" smtClean="0">
                <a:solidFill>
                  <a:prstClr val="black"/>
                </a:solidFill>
              </a:rPr>
              <a:t>Definition: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Claim = set of charges a provider bills to Medicare at once:  The invoice.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Line = one specific charge a provider bills to Medicare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Most claim fields have an accompanying line field that stores different information (i.e. dates, diagnoses, </a:t>
            </a:r>
            <a:r>
              <a:rPr lang="en-US" dirty="0" err="1" smtClean="0">
                <a:solidFill>
                  <a:prstClr val="black"/>
                </a:solidFill>
              </a:rPr>
              <a:t>etc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Fields specific to line fields: procedure codes</a:t>
            </a:r>
            <a:endParaRPr lang="en-US" dirty="0">
              <a:solidFill>
                <a:prstClr val="black"/>
              </a:solidFill>
            </a:endParaRPr>
          </a:p>
          <a:p>
            <a:pPr defTabSz="914400"/>
            <a:r>
              <a:rPr lang="en-US" dirty="0" smtClean="0">
                <a:solidFill>
                  <a:prstClr val="black"/>
                </a:solidFill>
              </a:rPr>
              <a:t>Claim information in </a:t>
            </a:r>
            <a:r>
              <a:rPr lang="en-US" dirty="0" smtClean="0">
                <a:solidFill>
                  <a:srgbClr val="00B050"/>
                </a:solidFill>
              </a:rPr>
              <a:t>GREEN    </a:t>
            </a:r>
            <a:r>
              <a:rPr lang="en-US" dirty="0" smtClean="0">
                <a:solidFill>
                  <a:prstClr val="black"/>
                </a:solidFill>
              </a:rPr>
              <a:t>Line information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7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Origination of Claim and Line Fields: UB04 Form (Facility Claims)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406727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371600"/>
                <a:gridCol w="1371600"/>
                <a:gridCol w="1371600"/>
                <a:gridCol w="12192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Claim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Admit Date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04/09/2014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Discharge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11/18/2014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DIAG#1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DIAG#3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DIAG#2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PROC#1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04/09/2014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PROC#2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10/07/2014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PROC#3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11/18/2014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DRG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Charged: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$1,170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Paid: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$600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2672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u="sng" dirty="0" smtClean="0">
                <a:solidFill>
                  <a:prstClr val="black"/>
                </a:solidFill>
              </a:rPr>
              <a:t>Definition: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Claim = set of charges a provider bills to Medicare at once – The invoice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Line = one charge a provider bills to Medicare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Most fields available on facility claims are claim fields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Fields specific to line data: procedure code and date</a:t>
            </a:r>
          </a:p>
          <a:p>
            <a:pPr defTabSz="914400"/>
            <a:endParaRPr lang="en-US" dirty="0">
              <a:solidFill>
                <a:prstClr val="black"/>
              </a:solidFill>
            </a:endParaRPr>
          </a:p>
          <a:p>
            <a:pPr defTabSz="914400"/>
            <a:r>
              <a:rPr lang="en-US" dirty="0" smtClean="0">
                <a:solidFill>
                  <a:prstClr val="black"/>
                </a:solidFill>
              </a:rPr>
              <a:t>Claim information in </a:t>
            </a:r>
            <a:r>
              <a:rPr lang="en-US" dirty="0" smtClean="0">
                <a:solidFill>
                  <a:srgbClr val="00B050"/>
                </a:solidFill>
              </a:rPr>
              <a:t>GREEN    </a:t>
            </a:r>
            <a:r>
              <a:rPr lang="en-US" dirty="0" smtClean="0">
                <a:solidFill>
                  <a:prstClr val="black"/>
                </a:solidFill>
              </a:rPr>
              <a:t>Line information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41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vs Line Questions -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information to ETL?</a:t>
            </a:r>
          </a:p>
          <a:p>
            <a:pPr lvl="1"/>
            <a:r>
              <a:rPr lang="en-US" dirty="0" smtClean="0"/>
              <a:t>Line information is the most specific information</a:t>
            </a:r>
          </a:p>
          <a:p>
            <a:pPr lvl="2"/>
            <a:r>
              <a:rPr lang="en-US" dirty="0" smtClean="0"/>
              <a:t>The fields are required for reimbursement – physicians are forced to enter in this information so it is most complete.</a:t>
            </a:r>
          </a:p>
          <a:p>
            <a:pPr lvl="2"/>
            <a:r>
              <a:rPr lang="en-US" dirty="0" smtClean="0"/>
              <a:t>Limited to the number of diagnoses to reference to a procedure – are we getting the whole picture?</a:t>
            </a:r>
          </a:p>
          <a:p>
            <a:pPr lvl="1"/>
            <a:r>
              <a:rPr lang="en-US" dirty="0" smtClean="0"/>
              <a:t>Claim information is the most broad but dependent on the provider’s choice of including on claim</a:t>
            </a:r>
          </a:p>
          <a:p>
            <a:r>
              <a:rPr lang="en-US" dirty="0" smtClean="0"/>
              <a:t>What to do with claims that do not have line information?</a:t>
            </a:r>
          </a:p>
          <a:p>
            <a:pPr lvl="1"/>
            <a:r>
              <a:rPr lang="en-US" dirty="0" smtClean="0"/>
              <a:t>Inpatient, outpatient, hospice and home health claims do not have line item diagnoses – ok to use claim diagnoses?</a:t>
            </a:r>
          </a:p>
          <a:p>
            <a:pPr lvl="1"/>
            <a:r>
              <a:rPr lang="en-US" dirty="0" smtClean="0"/>
              <a:t>Some procedures billed by facilities do not have line item dates (aka dialysis claims) – ok to use claim billing dates?</a:t>
            </a:r>
          </a:p>
          <a:p>
            <a:pPr lvl="1"/>
            <a:r>
              <a:rPr lang="en-US" dirty="0" smtClean="0"/>
              <a:t>Use admit and discharge dates for claims that do not have line item dates for diagnoses?</a:t>
            </a:r>
          </a:p>
          <a:p>
            <a:pPr lvl="2"/>
            <a:r>
              <a:rPr lang="en-US" dirty="0" smtClean="0"/>
              <a:t>What to do with claims that do not have a discharge date – aka SNF claims?</a:t>
            </a:r>
          </a:p>
          <a:p>
            <a:r>
              <a:rPr lang="en-US" dirty="0" smtClean="0"/>
              <a:t>Current research algorithms are based on claim information</a:t>
            </a:r>
          </a:p>
          <a:p>
            <a:pPr lvl="1"/>
            <a:r>
              <a:rPr lang="en-US" dirty="0" smtClean="0"/>
              <a:t>How can we recreate results from published data if we do not ETL claim diagnoses?</a:t>
            </a:r>
          </a:p>
          <a:p>
            <a:pPr lvl="1"/>
            <a:r>
              <a:rPr lang="en-US" dirty="0" smtClean="0"/>
              <a:t>How does this change prevalence and incidence cases in published results?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ETL Issues with Medicare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Combining facility and physician claims</a:t>
            </a:r>
          </a:p>
          <a:p>
            <a:pPr lvl="1"/>
            <a:r>
              <a:rPr lang="en-US" dirty="0" smtClean="0"/>
              <a:t>In our ETL, each </a:t>
            </a:r>
            <a:r>
              <a:rPr lang="en-US" dirty="0"/>
              <a:t>claim creates it’s own visit occurrence</a:t>
            </a:r>
          </a:p>
          <a:p>
            <a:pPr lvl="1"/>
            <a:r>
              <a:rPr lang="en-US" dirty="0"/>
              <a:t>When an outpatient facility claim and the accompanying physician claim is billed for the same procedure, it could look duplicative </a:t>
            </a:r>
          </a:p>
          <a:p>
            <a:pPr lvl="2"/>
            <a:r>
              <a:rPr lang="en-US" dirty="0"/>
              <a:t>Outpatient facility claims usually bill with the same HCPCS codes physicians use</a:t>
            </a:r>
          </a:p>
          <a:p>
            <a:pPr lvl="2"/>
            <a:r>
              <a:rPr lang="en-US" dirty="0"/>
              <a:t>CDM shows duplicate visit occurrence and procedure occurrence records</a:t>
            </a:r>
          </a:p>
          <a:p>
            <a:pPr lvl="1"/>
            <a:r>
              <a:rPr lang="en-US" dirty="0"/>
              <a:t>Should we specify facility vs physician claims somewhere in CDM?</a:t>
            </a:r>
          </a:p>
          <a:p>
            <a:pPr lvl="1"/>
            <a:r>
              <a:rPr lang="en-US" dirty="0"/>
              <a:t>Should we find some way to combine claims into one visit occurrence?</a:t>
            </a:r>
          </a:p>
          <a:p>
            <a:pPr lvl="2"/>
            <a:r>
              <a:rPr lang="en-US" dirty="0"/>
              <a:t>Could match claims by physician ID across Outpatient Facility and Physician </a:t>
            </a:r>
            <a:r>
              <a:rPr lang="en-US" dirty="0" smtClean="0"/>
              <a:t>files </a:t>
            </a:r>
          </a:p>
          <a:p>
            <a:pPr lvl="3"/>
            <a:r>
              <a:rPr lang="en-US" dirty="0" smtClean="0"/>
              <a:t>Outpatient Facility file contains up to 3 physicians (SEER specific)</a:t>
            </a:r>
          </a:p>
          <a:p>
            <a:pPr lvl="3"/>
            <a:r>
              <a:rPr lang="en-US" dirty="0" smtClean="0"/>
              <a:t>Physicians have at least 2 possible ids (NPI, UPIN)</a:t>
            </a:r>
          </a:p>
          <a:p>
            <a:pPr lvl="3"/>
            <a:r>
              <a:rPr lang="en-US" dirty="0" smtClean="0"/>
              <a:t>A lot of our algorithms make a specification between looking at facility or physician file</a:t>
            </a:r>
            <a:endParaRPr lang="en-US" dirty="0"/>
          </a:p>
          <a:p>
            <a:pPr lvl="2"/>
            <a:r>
              <a:rPr lang="en-US" dirty="0" smtClean="0"/>
              <a:t>SEER Inpatient </a:t>
            </a:r>
            <a:r>
              <a:rPr lang="en-US" dirty="0"/>
              <a:t>claims do not carry the physician id.  Would have to match on a number of conditions:</a:t>
            </a:r>
          </a:p>
          <a:p>
            <a:pPr lvl="3"/>
            <a:r>
              <a:rPr lang="en-US" dirty="0"/>
              <a:t>Physician claim place of service</a:t>
            </a:r>
          </a:p>
          <a:p>
            <a:pPr lvl="3"/>
            <a:r>
              <a:rPr lang="en-US" dirty="0"/>
              <a:t>Line item date on physician claim within the date range on the inpatient claim</a:t>
            </a:r>
          </a:p>
          <a:p>
            <a:pPr lvl="3"/>
            <a:r>
              <a:rPr lang="en-US" dirty="0"/>
              <a:t>Matching of procedures?  ICD9 vs HCPCS </a:t>
            </a:r>
            <a:r>
              <a:rPr lang="en-US" dirty="0" smtClean="0"/>
              <a:t>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ETL Issues with Medicare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Facility claims without End Dates</a:t>
            </a:r>
          </a:p>
          <a:p>
            <a:pPr lvl="1"/>
            <a:r>
              <a:rPr lang="en-US" dirty="0"/>
              <a:t>This currently affects how we create dates for the Visit Occurrence file (one claim = one visit occurrence)</a:t>
            </a:r>
          </a:p>
          <a:p>
            <a:pPr lvl="1"/>
            <a:r>
              <a:rPr lang="en-US" dirty="0"/>
              <a:t>SNF claims are billed without a discharge date – regularly billed every 60-90 days</a:t>
            </a:r>
          </a:p>
          <a:p>
            <a:pPr lvl="1"/>
            <a:r>
              <a:rPr lang="en-US" dirty="0"/>
              <a:t>How to interpret this date range?</a:t>
            </a:r>
          </a:p>
          <a:p>
            <a:r>
              <a:rPr lang="en-US" dirty="0"/>
              <a:t>Revenue codes stored Procedure Cost vs Procedure Occurrence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Revenue codes include information for procedure information – revenue code 0331, 0332, 0335 = chemotherapy procedure done.</a:t>
            </a:r>
          </a:p>
          <a:p>
            <a:pPr lvl="1"/>
            <a:r>
              <a:rPr lang="en-US" dirty="0" smtClean="0"/>
              <a:t>They also have a specific date assigned to them.</a:t>
            </a:r>
          </a:p>
          <a:p>
            <a:pPr lvl="1"/>
            <a:r>
              <a:rPr lang="en-US" dirty="0" smtClean="0"/>
              <a:t>This is submitted at the time of submitting the claim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3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Rationale for Developing a Medicare ETL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can specify a high-quality ETL process for Medicare data, then the use of the CDM could spread to other institutions who work with this data</a:t>
            </a:r>
          </a:p>
          <a:p>
            <a:pPr lvl="1"/>
            <a:r>
              <a:rPr lang="en-US" dirty="0" smtClean="0"/>
              <a:t>Each instance of Medicare data might be a little different, but handling those variations should be straight-forward</a:t>
            </a:r>
          </a:p>
          <a:p>
            <a:r>
              <a:rPr lang="en-US" dirty="0" smtClean="0"/>
              <a:t>Enough people have done parts (or all) of the Medicare ETL process or worked with the data directly, that this should be readily </a:t>
            </a:r>
            <a:r>
              <a:rPr lang="en-US" dirty="0" smtClean="0"/>
              <a:t>accomplished</a:t>
            </a:r>
          </a:p>
          <a:p>
            <a:pPr lvl="1"/>
            <a:r>
              <a:rPr lang="en-US" dirty="0" err="1" smtClean="0"/>
              <a:t>Truven</a:t>
            </a:r>
            <a:r>
              <a:rPr lang="en-US" dirty="0" smtClean="0"/>
              <a:t> </a:t>
            </a:r>
            <a:r>
              <a:rPr lang="en-US" dirty="0" err="1" smtClean="0"/>
              <a:t>MarketScan</a:t>
            </a:r>
            <a:r>
              <a:rPr lang="en-US" dirty="0" smtClean="0"/>
              <a:t> data can also </a:t>
            </a:r>
            <a:r>
              <a:rPr lang="en-US" smtClean="0"/>
              <a:t>inform this ETL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6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Medicare Synthetic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Issues and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8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Medicare Synthetic Data Files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 </a:t>
            </a:r>
          </a:p>
          <a:p>
            <a:pPr lvl="1"/>
            <a:r>
              <a:rPr lang="en-US" dirty="0" smtClean="0"/>
              <a:t>Beneficiary Summary</a:t>
            </a:r>
          </a:p>
          <a:p>
            <a:pPr lvl="1"/>
            <a:r>
              <a:rPr lang="en-US" dirty="0" smtClean="0"/>
              <a:t>Inpatient Claims</a:t>
            </a:r>
          </a:p>
          <a:p>
            <a:pPr lvl="1"/>
            <a:r>
              <a:rPr lang="en-US" dirty="0" smtClean="0"/>
              <a:t>Outpatient Claims</a:t>
            </a:r>
          </a:p>
          <a:p>
            <a:pPr lvl="1"/>
            <a:r>
              <a:rPr lang="en-US" dirty="0" smtClean="0"/>
              <a:t>Carrier Claims (Physician)</a:t>
            </a:r>
          </a:p>
          <a:p>
            <a:pPr lvl="1"/>
            <a:r>
              <a:rPr lang="en-US" dirty="0" smtClean="0"/>
              <a:t>Prescription Drug Events (Part D)</a:t>
            </a:r>
          </a:p>
          <a:p>
            <a:r>
              <a:rPr lang="en-US" dirty="0" smtClean="0"/>
              <a:t>Years: 2008-2010</a:t>
            </a:r>
          </a:p>
          <a:p>
            <a:r>
              <a:rPr lang="en-US" sz="1300" dirty="0">
                <a:hlinkClick r:id="rId2"/>
              </a:rPr>
              <a:t>http://</a:t>
            </a:r>
            <a:r>
              <a:rPr lang="en-US" sz="1300" dirty="0" smtClean="0">
                <a:hlinkClick r:id="rId2"/>
              </a:rPr>
              <a:t>www.cms.gov/Research-Statistics-Data-and-Systems/Downloadable-Public-Use-Files/SynPUFs/DE_Syn_PUF.html</a:t>
            </a:r>
            <a:endParaRPr lang="en-US" sz="1300" dirty="0" smtClean="0"/>
          </a:p>
          <a:p>
            <a:r>
              <a:rPr lang="en-US" dirty="0" smtClean="0"/>
              <a:t>Each file type is split across 20 files that need to be merged</a:t>
            </a:r>
          </a:p>
          <a:p>
            <a:pPr lvl="1"/>
            <a:r>
              <a:rPr lang="en-US" dirty="0" smtClean="0"/>
              <a:t>1/20</a:t>
            </a:r>
            <a:r>
              <a:rPr lang="en-US" baseline="30000" dirty="0" smtClean="0"/>
              <a:t>th</a:t>
            </a:r>
            <a:r>
              <a:rPr lang="en-US" dirty="0" smtClean="0"/>
              <a:t> sample by patient</a:t>
            </a:r>
          </a:p>
          <a:p>
            <a:pPr lvl="1"/>
            <a:r>
              <a:rPr lang="en-US" dirty="0" smtClean="0"/>
              <a:t>Carrier claims are further split into 2 files for each sample</a:t>
            </a:r>
          </a:p>
          <a:p>
            <a:r>
              <a:rPr lang="en-US" dirty="0" smtClean="0"/>
              <a:t>Approximately 2.3 million patients in each year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49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Medicare Synthetic Data: </a:t>
            </a:r>
            <a:br>
              <a:rPr lang="en-US" dirty="0" smtClean="0"/>
            </a:br>
            <a:r>
              <a:rPr lang="en-US" dirty="0" smtClean="0"/>
              <a:t>Our ETL 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ETL written in SAS for CDM V4</a:t>
            </a:r>
          </a:p>
          <a:p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Limited race information</a:t>
            </a:r>
          </a:p>
          <a:p>
            <a:r>
              <a:rPr lang="en-US" dirty="0" smtClean="0"/>
              <a:t>Death</a:t>
            </a:r>
          </a:p>
          <a:p>
            <a:pPr lvl="1"/>
            <a:r>
              <a:rPr lang="en-US" dirty="0" smtClean="0"/>
              <a:t>Date but no cause of death (not available)</a:t>
            </a:r>
          </a:p>
          <a:p>
            <a:r>
              <a:rPr lang="en-US" dirty="0" smtClean="0"/>
              <a:t>Visit Occurrence</a:t>
            </a:r>
          </a:p>
          <a:p>
            <a:pPr lvl="1"/>
            <a:r>
              <a:rPr lang="en-US" dirty="0" smtClean="0"/>
              <a:t>Place of service type indicated as inpatient, outpatient, or office by file type</a:t>
            </a:r>
          </a:p>
          <a:p>
            <a:r>
              <a:rPr lang="en-US" dirty="0" smtClean="0"/>
              <a:t>Condition Occurrence</a:t>
            </a:r>
          </a:p>
          <a:p>
            <a:pPr lvl="1"/>
            <a:r>
              <a:rPr lang="en-US" dirty="0" smtClean="0"/>
              <a:t>Claim diagnoses only</a:t>
            </a:r>
          </a:p>
          <a:p>
            <a:pPr lvl="1"/>
            <a:r>
              <a:rPr lang="en-US" dirty="0" smtClean="0"/>
              <a:t>ICD9 diagnosis codes only</a:t>
            </a:r>
          </a:p>
          <a:p>
            <a:r>
              <a:rPr lang="en-US" dirty="0" smtClean="0"/>
              <a:t>Procedure Occurrence</a:t>
            </a:r>
          </a:p>
          <a:p>
            <a:pPr lvl="1"/>
            <a:r>
              <a:rPr lang="en-US" dirty="0" smtClean="0"/>
              <a:t>Only included ICD9 procedure and HCPCS codes</a:t>
            </a:r>
          </a:p>
          <a:p>
            <a:pPr marL="182880" lvl="1">
              <a:buFont typeface="Arial" pitchFamily="34" charset="0"/>
              <a:buChar char="•"/>
            </a:pPr>
            <a:r>
              <a:rPr lang="en-US" dirty="0" smtClean="0"/>
              <a:t>Notes:</a:t>
            </a:r>
          </a:p>
          <a:p>
            <a:pPr marL="457200" lvl="2"/>
            <a:r>
              <a:rPr lang="en-US" dirty="0" smtClean="0"/>
              <a:t>Used invoice (“claim”) </a:t>
            </a:r>
            <a:r>
              <a:rPr lang="en-US" dirty="0"/>
              <a:t>dates as </a:t>
            </a:r>
            <a:r>
              <a:rPr lang="en-US" dirty="0" smtClean="0"/>
              <a:t>opposed </a:t>
            </a:r>
            <a:r>
              <a:rPr lang="en-US" dirty="0"/>
              <a:t>to </a:t>
            </a:r>
            <a:r>
              <a:rPr lang="en-US" dirty="0" smtClean="0"/>
              <a:t>date </a:t>
            </a:r>
            <a:r>
              <a:rPr lang="en-US" dirty="0"/>
              <a:t>of </a:t>
            </a:r>
            <a:r>
              <a:rPr lang="en-US" dirty="0" smtClean="0"/>
              <a:t>service (“line”)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94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Medicare Synthetic Data:</a:t>
            </a:r>
            <a:br>
              <a:rPr lang="en-US" dirty="0" smtClean="0"/>
            </a:br>
            <a:r>
              <a:rPr lang="en-US" dirty="0" smtClean="0"/>
              <a:t>Things to Note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not looked at Part D file</a:t>
            </a:r>
          </a:p>
          <a:p>
            <a:r>
              <a:rPr lang="en-US" dirty="0" smtClean="0"/>
              <a:t>Not all diagnosis and procedure fields filled out contiguously (e.g., first diagnosis code may be missing)</a:t>
            </a:r>
          </a:p>
          <a:p>
            <a:r>
              <a:rPr lang="en-US" dirty="0" smtClean="0"/>
              <a:t>Only get number of months of enrollment in each year, not specific months</a:t>
            </a:r>
          </a:p>
          <a:p>
            <a:r>
              <a:rPr lang="en-US" dirty="0" smtClean="0"/>
              <a:t>Denied claims field is not included for outpatient or inpatient file</a:t>
            </a:r>
          </a:p>
          <a:p>
            <a:r>
              <a:rPr lang="en-US" dirty="0" smtClean="0"/>
              <a:t>Charged amount not included for outpatient and inpatient but is included for physician</a:t>
            </a:r>
          </a:p>
          <a:p>
            <a:r>
              <a:rPr lang="en-US" dirty="0" smtClean="0"/>
              <a:t>No place of service indicator </a:t>
            </a:r>
          </a:p>
          <a:p>
            <a:r>
              <a:rPr lang="en-US" dirty="0" smtClean="0"/>
              <a:t>Beneficiary file contains summary variables</a:t>
            </a:r>
          </a:p>
          <a:p>
            <a:pPr lvl="1"/>
            <a:r>
              <a:rPr lang="en-US" dirty="0" smtClean="0"/>
              <a:t>Annual reimbursement and deductible amounts</a:t>
            </a:r>
          </a:p>
          <a:p>
            <a:pPr lvl="1"/>
            <a:r>
              <a:rPr lang="en-US" dirty="0" smtClean="0"/>
              <a:t>Chronic Condition Warehouse status indicators (Alzheimer, Heart failure,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sz="1700" dirty="0">
                <a:hlinkClick r:id="rId2"/>
              </a:rPr>
              <a:t>http://</a:t>
            </a:r>
            <a:r>
              <a:rPr lang="en-US" sz="1700" dirty="0" smtClean="0">
                <a:hlinkClick r:id="rId2"/>
              </a:rPr>
              <a:t>www.cms.gov/Research-Statistics-Data-and-Systems/Downloadable-Public-Use-Files/SynPUFs/Downloads/SynPUF_Codebook.pdf</a:t>
            </a:r>
            <a:endParaRPr lang="en-US" sz="17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21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SEER Medicare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Issues and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3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SEER Medicare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Patient Medicare claims are merged with cancer patients in the SEER registry</a:t>
            </a:r>
          </a:p>
          <a:p>
            <a:r>
              <a:rPr lang="en-US" dirty="0" smtClean="0"/>
              <a:t>Available Files for analysis:</a:t>
            </a:r>
          </a:p>
          <a:p>
            <a:pPr lvl="1"/>
            <a:r>
              <a:rPr lang="en-US" dirty="0" smtClean="0"/>
              <a:t>PEDSF – demographics and cancer registry data by patient</a:t>
            </a:r>
          </a:p>
          <a:p>
            <a:pPr lvl="1"/>
            <a:r>
              <a:rPr lang="en-US" dirty="0" smtClean="0"/>
              <a:t>MED – Inpatient facility claims</a:t>
            </a:r>
          </a:p>
          <a:p>
            <a:pPr lvl="1"/>
            <a:r>
              <a:rPr lang="en-US" dirty="0" smtClean="0"/>
              <a:t>OUT – Outpatient facility claims</a:t>
            </a:r>
          </a:p>
          <a:p>
            <a:pPr lvl="1"/>
            <a:r>
              <a:rPr lang="en-US" dirty="0" smtClean="0"/>
              <a:t>NCH – Carrier (aka physician) claims</a:t>
            </a:r>
          </a:p>
          <a:p>
            <a:pPr lvl="1"/>
            <a:r>
              <a:rPr lang="en-US" dirty="0" smtClean="0"/>
              <a:t>HHA – Home Health facility claims</a:t>
            </a:r>
          </a:p>
          <a:p>
            <a:pPr lvl="1"/>
            <a:r>
              <a:rPr lang="en-US" dirty="0" smtClean="0"/>
              <a:t>DME – Durable Medical Equipment claims</a:t>
            </a:r>
          </a:p>
          <a:p>
            <a:pPr lvl="1"/>
            <a:r>
              <a:rPr lang="en-US" dirty="0" smtClean="0"/>
              <a:t>HSP – Hospice Facility claims</a:t>
            </a:r>
          </a:p>
          <a:p>
            <a:pPr lvl="1"/>
            <a:r>
              <a:rPr lang="en-US" dirty="0" smtClean="0"/>
              <a:t>PDE – Part D Event file</a:t>
            </a:r>
          </a:p>
          <a:p>
            <a:r>
              <a:rPr lang="en-US" dirty="0" smtClean="0"/>
              <a:t>Years:  1999-2010</a:t>
            </a:r>
          </a:p>
          <a:p>
            <a:r>
              <a:rPr lang="en-US" dirty="0" smtClean="0"/>
              <a:t>All claim files are split by year.  The PEDSF includes demographics for all patients included in the claim files.</a:t>
            </a:r>
          </a:p>
          <a:p>
            <a:r>
              <a:rPr lang="en-US" dirty="0" smtClean="0"/>
              <a:t>Access to files require prior authorization from the National Cancer Institute (NCI)</a:t>
            </a:r>
          </a:p>
        </p:txBody>
      </p:sp>
    </p:spTree>
    <p:extLst>
      <p:ext uri="{BB962C8B-B14F-4D97-AF65-F5344CB8AC3E}">
        <p14:creationId xmlns:p14="http://schemas.microsoft.com/office/powerpoint/2010/main" val="257235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Confidential Template2.0_Cadence Research">
  <a:themeElements>
    <a:clrScheme name="Custom 2">
      <a:dk1>
        <a:srgbClr val="666666"/>
      </a:dk1>
      <a:lt1>
        <a:sysClr val="window" lastClr="FFFFFF"/>
      </a:lt1>
      <a:dk2>
        <a:srgbClr val="000000"/>
      </a:dk2>
      <a:lt2>
        <a:srgbClr val="FFCC00"/>
      </a:lt2>
      <a:accent1>
        <a:srgbClr val="E60000"/>
      </a:accent1>
      <a:accent2>
        <a:srgbClr val="CC6600"/>
      </a:accent2>
      <a:accent3>
        <a:srgbClr val="669933"/>
      </a:accent3>
      <a:accent4>
        <a:srgbClr val="006666"/>
      </a:accent4>
      <a:accent5>
        <a:srgbClr val="336699"/>
      </a:accent5>
      <a:accent6>
        <a:srgbClr val="003366"/>
      </a:accent6>
      <a:hlink>
        <a:srgbClr val="FFFFFF"/>
      </a:hlink>
      <a:folHlink>
        <a:srgbClr val="FFFFF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2644</Words>
  <Application>Microsoft Macintosh PowerPoint</Application>
  <PresentationFormat>On-screen Show (4:3)</PresentationFormat>
  <Paragraphs>357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Clarity</vt:lpstr>
      <vt:lpstr>Master Confidential Template2.0_Cadence Research</vt:lpstr>
      <vt:lpstr>Creating an ETL for Medicare Claims</vt:lpstr>
      <vt:lpstr>Overview</vt:lpstr>
      <vt:lpstr>Rationale for Developing a Medicare ETL Process</vt:lpstr>
      <vt:lpstr>Medicare Synthetic Data</vt:lpstr>
      <vt:lpstr>Medicare Synthetic Data Files </vt:lpstr>
      <vt:lpstr>Medicare Synthetic Data:  Our ETL Process</vt:lpstr>
      <vt:lpstr>Medicare Synthetic Data: Things to Note </vt:lpstr>
      <vt:lpstr>SEER Medicare Data</vt:lpstr>
      <vt:lpstr>SEER Medicare Files</vt:lpstr>
      <vt:lpstr>Our ETL for SEER Medicare</vt:lpstr>
      <vt:lpstr>Assumptions and Notes for SEER Medicare Data</vt:lpstr>
      <vt:lpstr>SEER Medicare Resources</vt:lpstr>
      <vt:lpstr>Medicare 5% Sample</vt:lpstr>
      <vt:lpstr>Medicare 5% LDS Files - Overview</vt:lpstr>
      <vt:lpstr>Medicare 5% LDS Files – Known Issues with Data</vt:lpstr>
      <vt:lpstr>Medicare 5% LDS Files - Resources</vt:lpstr>
      <vt:lpstr>General etl Issues</vt:lpstr>
      <vt:lpstr>General ETL Issues with Medicare</vt:lpstr>
      <vt:lpstr>Specific etl Issues</vt:lpstr>
      <vt:lpstr>Claim vs. Line Definitions</vt:lpstr>
      <vt:lpstr>What Claim Data Looks Like</vt:lpstr>
      <vt:lpstr>Example Claim Forms</vt:lpstr>
      <vt:lpstr>Origination of Claim and Line Fields: HCFA Form (Physician Claims)</vt:lpstr>
      <vt:lpstr>Origination of Claim and Line Fields: UB04 Form (Facility Claims)</vt:lpstr>
      <vt:lpstr>Claim vs Line Questions - ETL</vt:lpstr>
      <vt:lpstr>More ETL Issues with Medicare</vt:lpstr>
      <vt:lpstr>More ETL Issues with Medicare</vt:lpstr>
    </vt:vector>
  </TitlesOfParts>
  <Company>Outcomes Insights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Ongoing Relationship with Outcomes Insights</dc:title>
  <dc:creator>Sherry Danese</dc:creator>
  <cp:lastModifiedBy>Mark Danese</cp:lastModifiedBy>
  <cp:revision>146</cp:revision>
  <dcterms:created xsi:type="dcterms:W3CDTF">2014-03-13T01:44:17Z</dcterms:created>
  <dcterms:modified xsi:type="dcterms:W3CDTF">2015-01-27T17:03:12Z</dcterms:modified>
</cp:coreProperties>
</file>