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63" r:id="rId5"/>
    <p:sldId id="261" r:id="rId6"/>
    <p:sldId id="262" r:id="rId7"/>
    <p:sldId id="267" r:id="rId8"/>
    <p:sldId id="268" r:id="rId9"/>
    <p:sldId id="266" r:id="rId10"/>
    <p:sldId id="271" r:id="rId11"/>
    <p:sldId id="272" r:id="rId12"/>
    <p:sldId id="273" r:id="rId13"/>
    <p:sldId id="275" r:id="rId14"/>
    <p:sldId id="276" r:id="rId15"/>
    <p:sldId id="278" r:id="rId16"/>
    <p:sldId id="277" r:id="rId17"/>
    <p:sldId id="279" r:id="rId18"/>
    <p:sldId id="280" r:id="rId19"/>
    <p:sldId id="285" r:id="rId20"/>
    <p:sldId id="286" r:id="rId21"/>
    <p:sldId id="287" r:id="rId22"/>
    <p:sldId id="264" r:id="rId23"/>
    <p:sldId id="265" r:id="rId24"/>
    <p:sldId id="289" r:id="rId25"/>
    <p:sldId id="290" r:id="rId26"/>
    <p:sldId id="291" r:id="rId27"/>
    <p:sldId id="288" r:id="rId28"/>
    <p:sldId id="270" r:id="rId29"/>
    <p:sldId id="282" r:id="rId30"/>
    <p:sldId id="292" r:id="rId31"/>
    <p:sldId id="293" r:id="rId32"/>
    <p:sldId id="295" r:id="rId33"/>
    <p:sldId id="281" r:id="rId34"/>
    <p:sldId id="296" r:id="rId35"/>
    <p:sldId id="297" r:id="rId36"/>
    <p:sldId id="299" r:id="rId37"/>
    <p:sldId id="298" r:id="rId38"/>
    <p:sldId id="283" r:id="rId39"/>
    <p:sldId id="300" r:id="rId4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0E85D1A-51D4-4A02-939E-733F82A6E593}" type="datetimeFigureOut">
              <a:rPr kumimoji="1" lang="ja-JP" altLang="en-US" smtClean="0"/>
              <a:t>2020/2/14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28558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0E85D1A-51D4-4A02-939E-733F82A6E593}" type="datetimeFigureOut">
              <a:rPr kumimoji="1" lang="ja-JP" altLang="en-US" smtClean="0"/>
              <a:t>2020/2/14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582940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0E85D1A-51D4-4A02-939E-733F82A6E593}" type="datetimeFigureOut">
              <a:rPr kumimoji="1" lang="ja-JP" altLang="en-US" smtClean="0"/>
              <a:t>2020/2/14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473493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0E85D1A-51D4-4A02-939E-733F82A6E593}" type="datetimeFigureOut">
              <a:rPr kumimoji="1" lang="ja-JP" altLang="en-US" smtClean="0"/>
              <a:t>2020/2/14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053945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0E85D1A-51D4-4A02-939E-733F82A6E593}" type="datetimeFigureOut">
              <a:rPr kumimoji="1" lang="ja-JP" altLang="en-US" smtClean="0"/>
              <a:t>2020/2/14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324262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A0E85D1A-51D4-4A02-939E-733F82A6E593}" type="datetimeFigureOut">
              <a:rPr kumimoji="1" lang="ja-JP" altLang="en-US" smtClean="0"/>
              <a:t>2020/2/14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2185526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0E85D1A-51D4-4A02-939E-733F82A6E593}" type="datetimeFigureOut">
              <a:rPr kumimoji="1" lang="ja-JP" altLang="en-US" smtClean="0"/>
              <a:t>2020/2/14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848818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A0E85D1A-51D4-4A02-939E-733F82A6E593}" type="datetimeFigureOut">
              <a:rPr kumimoji="1" lang="ja-JP" altLang="en-US" smtClean="0"/>
              <a:t>2020/2/14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400365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0E85D1A-51D4-4A02-939E-733F82A6E593}" type="datetimeFigureOut">
              <a:rPr kumimoji="1" lang="ja-JP" altLang="en-US" smtClean="0"/>
              <a:t>2020/2/14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2869626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0E85D1A-51D4-4A02-939E-733F82A6E593}" type="datetimeFigureOut">
              <a:rPr kumimoji="1" lang="ja-JP" altLang="en-US" smtClean="0"/>
              <a:t>2020/2/14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07623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0E85D1A-51D4-4A02-939E-733F82A6E593}" type="datetimeFigureOut">
              <a:rPr kumimoji="1" lang="ja-JP" altLang="en-US" smtClean="0"/>
              <a:t>2020/2/14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136362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85D1A-51D4-4A02-939E-733F82A6E593}" type="datetimeFigureOut">
              <a:rPr kumimoji="1" lang="ja-JP" altLang="en-US" smtClean="0"/>
              <a:t>2020/2/14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98449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量子状態トモグラフィー</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大阪大学基礎工学部電子物理科学科物性物理科学コース</a:t>
            </a:r>
            <a:r>
              <a:rPr kumimoji="1" lang="en-US" altLang="ja-JP" dirty="0" smtClean="0"/>
              <a:t>4</a:t>
            </a:r>
            <a:r>
              <a:rPr kumimoji="1" lang="ja-JP" altLang="en-US" dirty="0" smtClean="0"/>
              <a:t>年</a:t>
            </a:r>
            <a:endParaRPr kumimoji="1" lang="en-US" altLang="ja-JP" dirty="0" smtClean="0"/>
          </a:p>
          <a:p>
            <a:r>
              <a:rPr lang="ja-JP" altLang="en-US" dirty="0"/>
              <a:t>山本</a:t>
            </a:r>
            <a:r>
              <a:rPr lang="ja-JP" altLang="en-US" dirty="0" smtClean="0"/>
              <a:t>研究室　学籍番号</a:t>
            </a:r>
            <a:r>
              <a:rPr lang="en-US" altLang="ja-JP" dirty="0" smtClean="0"/>
              <a:t>09D16031</a:t>
            </a:r>
            <a:r>
              <a:rPr lang="ja-JP" altLang="en-US" dirty="0" smtClean="0"/>
              <a:t>　小林哲也</a:t>
            </a:r>
            <a:endParaRPr kumimoji="1" lang="ja-JP" altLang="en-US" dirty="0"/>
          </a:p>
        </p:txBody>
      </p:sp>
    </p:spTree>
    <p:extLst>
      <p:ext uri="{BB962C8B-B14F-4D97-AF65-F5344CB8AC3E}">
        <p14:creationId xmlns:p14="http://schemas.microsoft.com/office/powerpoint/2010/main" val="432670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対角</a:t>
                </a:r>
                <a:r>
                  <a:rPr lang="en-US" altLang="ja-JP" sz="2400" dirty="0" smtClean="0"/>
                  <a:t>generator</a:t>
                </a:r>
                <a:r>
                  <a:rPr lang="ja-JP" altLang="en-US" sz="2400" dirty="0" smtClean="0"/>
                  <a:t>として残り</a:t>
                </a:r>
                <a14:m>
                  <m:oMath xmlns:m="http://schemas.openxmlformats.org/officeDocument/2006/math">
                    <m:r>
                      <a:rPr lang="en-US" altLang="ja-JP" sz="2400" i="1">
                        <a:latin typeface="Cambria Math" panose="02040503050406030204" pitchFamily="18" charset="0"/>
                      </a:rPr>
                      <m:t>𝑑</m:t>
                    </m:r>
                    <m:r>
                      <a:rPr lang="en-US" altLang="ja-JP" sz="2400" i="1">
                        <a:latin typeface="Cambria Math" panose="02040503050406030204" pitchFamily="18" charset="0"/>
                      </a:rPr>
                      <m:t>−1</m:t>
                    </m:r>
                  </m:oMath>
                </a14:m>
                <a:r>
                  <a:rPr lang="ja-JP" altLang="en-US" sz="2400" dirty="0" smtClean="0"/>
                  <a:t>個の</a:t>
                </a:r>
                <a:r>
                  <a:rPr lang="en-US" altLang="ja-JP" sz="2400" dirty="0" smtClean="0"/>
                  <a:t>Traceless</a:t>
                </a:r>
                <a:r>
                  <a:rPr lang="ja-JP" altLang="en-US" sz="2400" dirty="0" smtClean="0"/>
                  <a:t>行列</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altLang="ja-JP" sz="2400" i="1" smtClean="0">
                              <a:latin typeface="Cambria Math" panose="02040503050406030204" pitchFamily="18" charset="0"/>
                            </a:rPr>
                          </m:ctrlPr>
                        </m:sSubSupPr>
                        <m:e>
                          <m:r>
                            <a:rPr lang="en-US" altLang="ja-JP" sz="2400" i="1">
                              <a:latin typeface="Cambria Math" panose="02040503050406030204" pitchFamily="18" charset="0"/>
                            </a:rPr>
                            <m:t>𝜂</m:t>
                          </m:r>
                        </m:e>
                        <m:sub>
                          <m:r>
                            <a:rPr lang="en-US" altLang="ja-JP" sz="2400" b="0" i="1" smtClean="0">
                              <a:latin typeface="Cambria Math" panose="02040503050406030204" pitchFamily="18" charset="0"/>
                            </a:rPr>
                            <m:t>𝑟</m:t>
                          </m:r>
                        </m:sub>
                        <m:sup>
                          <m:r>
                            <a:rPr lang="en-US" altLang="ja-JP" sz="2400" b="0" i="1" smtClean="0">
                              <a:latin typeface="Cambria Math" panose="02040503050406030204" pitchFamily="18" charset="0"/>
                            </a:rPr>
                            <m:t>𝑟</m:t>
                          </m:r>
                        </m:sup>
                      </m:sSubSup>
                      <m:r>
                        <a:rPr lang="en-US" altLang="ja-JP" sz="2400" b="0" i="1" smtClean="0">
                          <a:latin typeface="Cambria Math" panose="02040503050406030204" pitchFamily="18" charset="0"/>
                        </a:rPr>
                        <m:t>=</m:t>
                      </m:r>
                      <m:rad>
                        <m:radPr>
                          <m:degHide m:val="on"/>
                          <m:ctrlPr>
                            <a:rPr lang="en-US" altLang="ja-JP" sz="2400" b="0" i="1" smtClean="0">
                              <a:latin typeface="Cambria Math" panose="02040503050406030204" pitchFamily="18" charset="0"/>
                            </a:rPr>
                          </m:ctrlPr>
                        </m:radPr>
                        <m:deg/>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2</m:t>
                              </m:r>
                            </m:num>
                            <m:den>
                              <m:r>
                                <a:rPr lang="en-US" altLang="ja-JP" sz="2400" b="0" i="1" smtClean="0">
                                  <a:latin typeface="Cambria Math" panose="02040503050406030204" pitchFamily="18" charset="0"/>
                                </a:rPr>
                                <m:t>𝑟</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𝑟</m:t>
                                  </m:r>
                                  <m:r>
                                    <a:rPr lang="en-US" altLang="ja-JP" sz="2400" b="0" i="1" smtClean="0">
                                      <a:latin typeface="Cambria Math" panose="02040503050406030204" pitchFamily="18" charset="0"/>
                                    </a:rPr>
                                    <m:t>−1</m:t>
                                  </m:r>
                                </m:e>
                              </m:d>
                            </m:den>
                          </m:f>
                        </m:e>
                      </m:rad>
                      <m:d>
                        <m:dPr>
                          <m:begChr m:val="["/>
                          <m:endChr m:val="]"/>
                          <m:ctrlPr>
                            <a:rPr lang="en-US" altLang="ja-JP" sz="2400" b="0" i="1" smtClean="0">
                              <a:latin typeface="Cambria Math" panose="02040503050406030204" pitchFamily="18" charset="0"/>
                            </a:rPr>
                          </m:ctrlPr>
                        </m:dPr>
                        <m:e>
                          <m:nary>
                            <m:naryPr>
                              <m:chr m:val="∑"/>
                              <m:ctrlPr>
                                <a:rPr lang="en-US" altLang="ja-JP" sz="2400" b="0" i="1" smtClean="0">
                                  <a:latin typeface="Cambria Math" panose="02040503050406030204" pitchFamily="18" charset="0"/>
                                </a:rPr>
                              </m:ctrlPr>
                            </m:naryPr>
                            <m:sub>
                              <m:r>
                                <m:rPr>
                                  <m:brk m:alnAt="23"/>
                                </m:rP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𝑟</m:t>
                              </m:r>
                            </m:sup>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b="0" i="1" smtClean="0">
                                      <a:latin typeface="Cambria Math" panose="02040503050406030204" pitchFamily="18" charset="0"/>
                                    </a:rPr>
                                    <m:t>𝑗</m:t>
                                  </m:r>
                                </m:sup>
                              </m:sSubSup>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𝑟</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b="0" i="1" smtClean="0">
                                      <a:latin typeface="Cambria Math" panose="02040503050406030204" pitchFamily="18" charset="0"/>
                                    </a:rPr>
                                    <m:t>𝑟</m:t>
                                  </m:r>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𝑟</m:t>
                                  </m:r>
                                  <m:r>
                                    <a:rPr lang="en-US" altLang="ja-JP" sz="2400" b="0" i="1" smtClean="0">
                                      <a:latin typeface="Cambria Math" panose="02040503050406030204" pitchFamily="18" charset="0"/>
                                    </a:rPr>
                                    <m:t>+1</m:t>
                                  </m:r>
                                </m:sup>
                              </m:sSubSup>
                            </m:e>
                          </m:nary>
                        </m:e>
                      </m:d>
                    </m:oMath>
                  </m:oMathPara>
                </a14:m>
                <a:endParaRPr lang="en-US" altLang="ja-JP" sz="2400" dirty="0" smtClean="0"/>
              </a:p>
              <a:p>
                <a:pPr marL="0" indent="0">
                  <a:buNone/>
                </a:pPr>
                <a:r>
                  <a:rPr lang="ja-JP" altLang="en-US" sz="2400" dirty="0" smtClean="0"/>
                  <a:t>これで</a:t>
                </a:r>
                <a14:m>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b="0" i="1" smtClean="0">
                            <a:latin typeface="Cambria Math" panose="02040503050406030204" pitchFamily="18" charset="0"/>
                          </a:rPr>
                          <m:t>2</m:t>
                        </m:r>
                      </m:sup>
                    </m:sSup>
                    <m:r>
                      <a:rPr lang="en-US" altLang="ja-JP" sz="2400" i="1">
                        <a:latin typeface="Cambria Math" panose="02040503050406030204" pitchFamily="18" charset="0"/>
                      </a:rPr>
                      <m:t>−1</m:t>
                    </m:r>
                  </m:oMath>
                </a14:m>
                <a:r>
                  <a:rPr lang="ja-JP" altLang="en-US" sz="2400" dirty="0" smtClean="0"/>
                  <a:t>個の</a:t>
                </a:r>
                <a:r>
                  <a:rPr lang="en-US" altLang="ja-JP" sz="2400" dirty="0" smtClean="0"/>
                  <a:t>generator</a:t>
                </a:r>
                <a:r>
                  <a:rPr lang="ja-JP" altLang="en-US" sz="2400" dirty="0" smtClean="0"/>
                  <a:t>が得られる。</a:t>
                </a:r>
                <a:endParaRPr lang="en-US" altLang="ja-JP" sz="2400" dirty="0" smtClean="0"/>
              </a:p>
              <a:p>
                <a:pPr marL="0" indent="0">
                  <a:buNone/>
                </a:pPr>
                <a:r>
                  <a:rPr lang="ja-JP" altLang="en-US" sz="2400" dirty="0" smtClean="0"/>
                  <a:t>ここで</a:t>
                </a:r>
                <a14:m>
                  <m:oMath xmlns:m="http://schemas.openxmlformats.org/officeDocument/2006/math">
                    <m:r>
                      <m:rPr>
                        <m:sty m:val="p"/>
                      </m:rPr>
                      <a:rPr lang="en-US" altLang="ja-JP" sz="2400" i="1" dirty="0" smtClean="0">
                        <a:latin typeface="Cambria Math" panose="02040503050406030204" pitchFamily="18" charset="0"/>
                      </a:rPr>
                      <m:t>λ</m:t>
                    </m:r>
                  </m:oMath>
                </a14:m>
                <a:r>
                  <a:rPr lang="ja-JP" altLang="en-US" sz="2400" dirty="0" smtClean="0"/>
                  <a:t>行列を次のように定義する。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dirty="0" smtClean="0">
                              <a:latin typeface="Cambria Math" panose="02040503050406030204" pitchFamily="18" charset="0"/>
                            </a:rPr>
                          </m:ctrlPr>
                        </m:sSubPr>
                        <m:e>
                          <m:r>
                            <m:rPr>
                              <m:sty m:val="p"/>
                            </m:rPr>
                            <a:rPr lang="en-US" altLang="ja-JP" sz="2400" i="1" dirty="0">
                              <a:latin typeface="Cambria Math" panose="02040503050406030204" pitchFamily="18" charset="0"/>
                            </a:rPr>
                            <m:t>λ</m:t>
                          </m:r>
                        </m:e>
                        <m:sub>
                          <m:sSup>
                            <m:sSupPr>
                              <m:ctrlPr>
                                <a:rPr lang="en-US" altLang="ja-JP" sz="2400" i="1" dirty="0" smtClean="0">
                                  <a:latin typeface="Cambria Math" panose="02040503050406030204" pitchFamily="18" charset="0"/>
                                </a:rPr>
                              </m:ctrlPr>
                            </m:sSupPr>
                            <m:e>
                              <m:d>
                                <m:dPr>
                                  <m:ctrlPr>
                                    <a:rPr lang="en-US" altLang="ja-JP" sz="2400" i="1" dirty="0" smtClean="0">
                                      <a:latin typeface="Cambria Math" panose="02040503050406030204" pitchFamily="18" charset="0"/>
                                    </a:rPr>
                                  </m:ctrlPr>
                                </m:dPr>
                                <m:e>
                                  <m:r>
                                    <a:rPr lang="en-US" altLang="ja-JP" sz="2400" b="0" i="1" dirty="0" smtClean="0">
                                      <a:latin typeface="Cambria Math" panose="02040503050406030204" pitchFamily="18" charset="0"/>
                                    </a:rPr>
                                    <m:t>𝑗</m:t>
                                  </m:r>
                                  <m:r>
                                    <a:rPr lang="en-US" altLang="ja-JP" sz="2400" b="0" i="1" dirty="0" smtClean="0">
                                      <a:latin typeface="Cambria Math" panose="02040503050406030204" pitchFamily="18" charset="0"/>
                                    </a:rPr>
                                    <m:t>−1</m:t>
                                  </m:r>
                                </m:e>
                              </m:d>
                            </m:e>
                            <m:sup>
                              <m:r>
                                <a:rPr lang="en-US" altLang="ja-JP" sz="2400" b="0" i="1" dirty="0" smtClean="0">
                                  <a:latin typeface="Cambria Math" panose="02040503050406030204" pitchFamily="18" charset="0"/>
                                </a:rPr>
                                <m:t>2</m:t>
                              </m:r>
                            </m:sup>
                          </m:sSup>
                          <m:r>
                            <a:rPr lang="en-US" altLang="ja-JP" sz="2400" b="0" i="1" dirty="0" smtClean="0">
                              <a:latin typeface="Cambria Math" panose="02040503050406030204" pitchFamily="18" charset="0"/>
                            </a:rPr>
                            <m:t>+2</m:t>
                          </m:r>
                          <m:d>
                            <m:dPr>
                              <m:ctrlPr>
                                <a:rPr lang="en-US" altLang="ja-JP" sz="2400" b="0" i="1" dirty="0" smtClean="0">
                                  <a:latin typeface="Cambria Math" panose="02040503050406030204" pitchFamily="18" charset="0"/>
                                </a:rPr>
                              </m:ctrlPr>
                            </m:dPr>
                            <m:e>
                              <m:r>
                                <a:rPr lang="en-US" altLang="ja-JP" sz="2400" b="0" i="1" dirty="0" smtClean="0">
                                  <a:latin typeface="Cambria Math" panose="02040503050406030204" pitchFamily="18" charset="0"/>
                                </a:rPr>
                                <m:t>𝑘</m:t>
                              </m:r>
                              <m:r>
                                <a:rPr lang="en-US" altLang="ja-JP" sz="2400" b="0" i="1" dirty="0" smtClean="0">
                                  <a:latin typeface="Cambria Math" panose="02040503050406030204" pitchFamily="18" charset="0"/>
                                </a:rPr>
                                <m:t>−1</m:t>
                              </m:r>
                            </m:e>
                          </m:d>
                        </m:sub>
                      </m:sSub>
                      <m:r>
                        <a:rPr lang="en-US" altLang="ja-JP" sz="2400" b="0" i="1" dirty="0" smtClean="0">
                          <a:latin typeface="Cambria Math" panose="02040503050406030204" pitchFamily="18" charset="0"/>
                        </a:rPr>
                        <m:t>=</m:t>
                      </m:r>
                      <m:sSubSup>
                        <m:sSubSupPr>
                          <m:ctrlPr>
                            <a:rPr lang="en-US" altLang="ja-JP" sz="2400" i="1" dirty="0">
                              <a:latin typeface="Cambria Math" panose="02040503050406030204" pitchFamily="18" charset="0"/>
                            </a:rPr>
                          </m:ctrlPr>
                        </m:sSubSupPr>
                        <m:e>
                          <m:r>
                            <m:rPr>
                              <m:sty m:val="p"/>
                            </m:rPr>
                            <a:rPr lang="en-US" altLang="ja-JP" sz="2400" dirty="0">
                              <a:latin typeface="Cambria Math" panose="02040503050406030204" pitchFamily="18" charset="0"/>
                            </a:rPr>
                            <m:t>Θ</m:t>
                          </m:r>
                        </m:e>
                        <m:sub>
                          <m:r>
                            <a:rPr lang="en-US" altLang="ja-JP" sz="2400" i="1" dirty="0">
                              <a:latin typeface="Cambria Math" panose="02040503050406030204" pitchFamily="18" charset="0"/>
                            </a:rPr>
                            <m:t>𝑗</m:t>
                          </m:r>
                        </m:sub>
                        <m:sup>
                          <m:r>
                            <a:rPr lang="en-US" altLang="ja-JP" sz="2400" i="1" dirty="0">
                              <a:latin typeface="Cambria Math" panose="02040503050406030204" pitchFamily="18" charset="0"/>
                            </a:rPr>
                            <m:t>𝑘</m:t>
                          </m:r>
                        </m:sup>
                      </m:sSub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dirty="0">
                              <a:latin typeface="Cambria Math" panose="02040503050406030204" pitchFamily="18" charset="0"/>
                            </a:rPr>
                          </m:ctrlPr>
                        </m:sSubPr>
                        <m:e>
                          <m:r>
                            <m:rPr>
                              <m:sty m:val="p"/>
                            </m:rPr>
                            <a:rPr lang="en-US" altLang="ja-JP" sz="2400" i="1" dirty="0">
                              <a:latin typeface="Cambria Math" panose="02040503050406030204" pitchFamily="18" charset="0"/>
                            </a:rPr>
                            <m:t>λ</m:t>
                          </m:r>
                        </m:e>
                        <m:sub>
                          <m:sSup>
                            <m:sSupPr>
                              <m:ctrlPr>
                                <a:rPr lang="en-US" altLang="ja-JP" sz="2400" i="1" dirty="0">
                                  <a:latin typeface="Cambria Math" panose="02040503050406030204" pitchFamily="18" charset="0"/>
                                </a:rPr>
                              </m:ctrlPr>
                            </m:sSupPr>
                            <m:e>
                              <m:d>
                                <m:dPr>
                                  <m:ctrlPr>
                                    <a:rPr lang="en-US" altLang="ja-JP" sz="2400" i="1" dirty="0">
                                      <a:latin typeface="Cambria Math" panose="02040503050406030204" pitchFamily="18" charset="0"/>
                                    </a:rPr>
                                  </m:ctrlPr>
                                </m:dPr>
                                <m:e>
                                  <m:r>
                                    <a:rPr lang="en-US" altLang="ja-JP" sz="2400" i="1" dirty="0">
                                      <a:latin typeface="Cambria Math" panose="02040503050406030204" pitchFamily="18" charset="0"/>
                                    </a:rPr>
                                    <m:t>𝑗</m:t>
                                  </m:r>
                                  <m:r>
                                    <a:rPr lang="en-US" altLang="ja-JP" sz="2400" i="1" dirty="0">
                                      <a:latin typeface="Cambria Math" panose="02040503050406030204" pitchFamily="18" charset="0"/>
                                    </a:rPr>
                                    <m:t>−1</m:t>
                                  </m:r>
                                </m:e>
                              </m:d>
                            </m:e>
                            <m:sup>
                              <m:r>
                                <a:rPr lang="en-US" altLang="ja-JP" sz="2400" i="1" dirty="0">
                                  <a:latin typeface="Cambria Math" panose="02040503050406030204" pitchFamily="18" charset="0"/>
                                </a:rPr>
                                <m:t>2</m:t>
                              </m:r>
                            </m:sup>
                          </m:sSup>
                          <m:r>
                            <a:rPr lang="en-US" altLang="ja-JP" sz="2400" i="1" dirty="0">
                              <a:latin typeface="Cambria Math" panose="02040503050406030204" pitchFamily="18" charset="0"/>
                            </a:rPr>
                            <m:t>+2</m:t>
                          </m:r>
                          <m:r>
                            <a:rPr lang="en-US" altLang="ja-JP" sz="2400" b="0" i="1" dirty="0" smtClean="0">
                              <a:latin typeface="Cambria Math" panose="02040503050406030204" pitchFamily="18" charset="0"/>
                            </a:rPr>
                            <m:t>𝑘</m:t>
                          </m:r>
                          <m:r>
                            <a:rPr lang="en-US" altLang="ja-JP" sz="2400" b="0" i="1" dirty="0" smtClean="0">
                              <a:latin typeface="Cambria Math" panose="02040503050406030204" pitchFamily="18" charset="0"/>
                            </a:rPr>
                            <m:t>−1</m:t>
                          </m:r>
                        </m:sub>
                      </m:sSub>
                      <m:r>
                        <a:rPr lang="en-US" altLang="ja-JP" sz="2400" i="1" dirty="0">
                          <a:latin typeface="Cambria Math" panose="02040503050406030204" pitchFamily="18" charset="0"/>
                        </a:rPr>
                        <m:t>=</m:t>
                      </m:r>
                      <m:sSubSup>
                        <m:sSubSupPr>
                          <m:ctrlPr>
                            <a:rPr lang="en-US" altLang="ja-JP" sz="2400" i="1">
                              <a:latin typeface="Cambria Math" panose="02040503050406030204" pitchFamily="18" charset="0"/>
                            </a:rPr>
                          </m:ctrlPr>
                        </m:sSubSupPr>
                        <m:e>
                          <m:r>
                            <a:rPr lang="ja-JP" altLang="en-US" sz="2400" i="1">
                              <a:latin typeface="Cambria Math" panose="02040503050406030204" pitchFamily="18" charset="0"/>
                            </a:rPr>
                            <m:t>𝛽</m:t>
                          </m:r>
                        </m:e>
                        <m:sub>
                          <m:r>
                            <a:rPr lang="en-US" altLang="ja-JP" sz="2400" i="1">
                              <a:latin typeface="Cambria Math" panose="02040503050406030204" pitchFamily="18" charset="0"/>
                            </a:rPr>
                            <m:t>𝑗</m:t>
                          </m:r>
                        </m:sub>
                        <m:sup>
                          <m:r>
                            <a:rPr lang="en-US" altLang="ja-JP" sz="2400" i="1">
                              <a:latin typeface="Cambria Math" panose="02040503050406030204" pitchFamily="18" charset="0"/>
                            </a:rPr>
                            <m:t>𝑘</m:t>
                          </m:r>
                        </m:sup>
                      </m:sSub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dirty="0">
                              <a:latin typeface="Cambria Math" panose="02040503050406030204" pitchFamily="18" charset="0"/>
                            </a:rPr>
                          </m:ctrlPr>
                        </m:sSubPr>
                        <m:e>
                          <m:r>
                            <m:rPr>
                              <m:sty m:val="p"/>
                            </m:rPr>
                            <a:rPr lang="en-US" altLang="ja-JP" sz="2400" i="1" dirty="0">
                              <a:latin typeface="Cambria Math" panose="02040503050406030204" pitchFamily="18" charset="0"/>
                            </a:rPr>
                            <m:t>λ</m:t>
                          </m:r>
                        </m:e>
                        <m:sub>
                          <m:sSup>
                            <m:sSupPr>
                              <m:ctrlPr>
                                <a:rPr lang="en-US" altLang="ja-JP" sz="2400" i="1" dirty="0">
                                  <a:latin typeface="Cambria Math" panose="02040503050406030204" pitchFamily="18" charset="0"/>
                                </a:rPr>
                              </m:ctrlPr>
                            </m:sSupPr>
                            <m:e>
                              <m:r>
                                <a:rPr lang="en-US" altLang="ja-JP" sz="2400" b="0" i="1" dirty="0" smtClean="0">
                                  <a:latin typeface="Cambria Math" panose="02040503050406030204" pitchFamily="18" charset="0"/>
                                </a:rPr>
                                <m:t>𝑗</m:t>
                              </m:r>
                            </m:e>
                            <m:sup>
                              <m:r>
                                <a:rPr lang="en-US" altLang="ja-JP" sz="2400" i="1" dirty="0">
                                  <a:latin typeface="Cambria Math" panose="02040503050406030204" pitchFamily="18" charset="0"/>
                                </a:rPr>
                                <m:t>2</m:t>
                              </m:r>
                            </m:sup>
                          </m:sSup>
                          <m:r>
                            <a:rPr lang="en-US" altLang="ja-JP" sz="2400" b="0" i="1" dirty="0" smtClean="0">
                              <a:latin typeface="Cambria Math" panose="02040503050406030204" pitchFamily="18" charset="0"/>
                            </a:rPr>
                            <m:t>−1</m:t>
                          </m:r>
                        </m:sub>
                      </m:sSub>
                      <m:r>
                        <a:rPr lang="en-US" altLang="ja-JP" sz="2400" i="1" dirty="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𝜂</m:t>
                          </m:r>
                        </m:e>
                        <m:sub>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m:t>
                          </m:r>
                        </m:sup>
                      </m:sSubSup>
                    </m:oMath>
                  </m:oMathPara>
                </a14:m>
                <a:endParaRPr lang="en-US" altLang="ja-JP" sz="2400" dirty="0" smtClean="0"/>
              </a:p>
              <a:p>
                <a:pPr marL="0" indent="0">
                  <a:buNone/>
                </a:pPr>
                <a14:m>
                  <m:oMath xmlns:m="http://schemas.openxmlformats.org/officeDocument/2006/math">
                    <m:r>
                      <a:rPr lang="en-US" altLang="ja-JP" sz="2400" i="1">
                        <a:latin typeface="Cambria Math" panose="02040503050406030204" pitchFamily="18" charset="0"/>
                      </a:rPr>
                      <m:t>𝑑</m:t>
                    </m:r>
                  </m:oMath>
                </a14:m>
                <a:r>
                  <a:rPr lang="ja-JP" altLang="en-US" sz="2400" dirty="0" smtClean="0"/>
                  <a:t>次元に拡張してもこれらの形式は完全エルミート演算子基底である。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20174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14:m>
                  <m:oMath xmlns:m="http://schemas.openxmlformats.org/officeDocument/2006/math">
                    <m:r>
                      <a:rPr lang="en-US" altLang="ja-JP" sz="2400" i="1" smtClean="0">
                        <a:latin typeface="Cambria Math" panose="02040503050406030204" pitchFamily="18" charset="0"/>
                      </a:rPr>
                      <m:t>𝑑</m:t>
                    </m:r>
                  </m:oMath>
                </a14:m>
                <a:r>
                  <a:rPr lang="ja-JP" altLang="en-US" sz="2400" dirty="0"/>
                  <a:t>次元に</a:t>
                </a:r>
                <a:r>
                  <a:rPr lang="ja-JP" altLang="en-US" sz="2400" dirty="0" smtClean="0"/>
                  <a:t>拡張しても初めの式はそのまま適用することができて密度行列</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𝑑</m:t>
                        </m:r>
                      </m:sub>
                    </m:sSub>
                  </m:oMath>
                </a14:m>
                <a:r>
                  <a:rPr lang="ja-JP" altLang="en-US" sz="2400" dirty="0" smtClean="0"/>
                  <a:t>は</a:t>
                </a:r>
                <a:r>
                  <a:rPr lang="en-US" altLang="ja-JP" sz="2400" dirty="0" smtClean="0"/>
                  <a:t>generators</a:t>
                </a:r>
                <a:r>
                  <a:rPr lang="ja-JP" altLang="en-US" sz="2400" dirty="0" smtClean="0"/>
                  <a:t>の線形結合となる。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𝑑</m:t>
                          </m:r>
                        </m:sub>
                      </m:sSub>
                      <m:r>
                        <a:rPr lang="en-US" altLang="ja-JP" sz="2400" i="1">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r>
                            <a:rPr lang="en-US" altLang="ja-JP" sz="2400" i="1">
                              <a:latin typeface="Cambria Math" panose="02040503050406030204" pitchFamily="18" charset="0"/>
                              <a:ea typeface="Cambria Math" panose="02040503050406030204" pitchFamily="18" charset="0"/>
                            </a:rPr>
                            <m:t>1</m:t>
                          </m:r>
                        </m:num>
                        <m:den>
                          <m:r>
                            <a:rPr lang="en-US" altLang="ja-JP" sz="2400" b="0" i="1" smtClean="0">
                              <a:latin typeface="Cambria Math" panose="02040503050406030204" pitchFamily="18" charset="0"/>
                              <a:ea typeface="Cambria Math" panose="02040503050406030204" pitchFamily="18" charset="0"/>
                            </a:rPr>
                            <m:t>𝑑</m:t>
                          </m:r>
                        </m:den>
                      </m:f>
                      <m:nary>
                        <m:naryPr>
                          <m:chr m:val="∑"/>
                          <m:ctrlPr>
                            <a:rPr lang="en-US" altLang="ja-JP" sz="2400" i="1">
                              <a:latin typeface="Cambria Math" panose="02040503050406030204" pitchFamily="18" charset="0"/>
                              <a:ea typeface="Cambria Math" panose="02040503050406030204" pitchFamily="18" charset="0"/>
                            </a:rPr>
                          </m:ctrlPr>
                        </m:naryPr>
                        <m:sub>
                          <m:r>
                            <m:rPr>
                              <m:brk m:alnAt="23"/>
                            </m:rP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r>
                            <a:rPr lang="en-US" altLang="ja-JP" sz="2400" i="1">
                              <a:latin typeface="Cambria Math" panose="02040503050406030204" pitchFamily="18" charset="0"/>
                            </a:rPr>
                            <m:t>−1</m:t>
                          </m:r>
                        </m:sup>
                        <m:e>
                          <m:sSub>
                            <m:sSubPr>
                              <m:ctrlPr>
                                <a:rPr lang="en-US" altLang="ja-JP" sz="2400" i="1">
                                  <a:latin typeface="Cambria Math" panose="02040503050406030204" pitchFamily="18" charset="0"/>
                                  <a:ea typeface="Cambria Math" panose="02040503050406030204" pitchFamily="18" charset="0"/>
                                </a:rPr>
                              </m:ctrlPr>
                            </m:sSubPr>
                            <m:e>
                              <m:r>
                                <a:rPr lang="en-US" altLang="ja-JP" sz="2400" i="1" smtClean="0">
                                  <a:latin typeface="Cambria Math" panose="02040503050406030204" pitchFamily="18" charset="0"/>
                                  <a:ea typeface="Cambria Math" panose="02040503050406030204" pitchFamily="18" charset="0"/>
                                </a:rPr>
                                <m:t>𝑟</m:t>
                              </m:r>
                            </m:e>
                            <m:sub>
                              <m:r>
                                <a:rPr lang="en-US" altLang="ja-JP" sz="2400" i="1">
                                  <a:latin typeface="Cambria Math" panose="02040503050406030204" pitchFamily="18" charset="0"/>
                                  <a:ea typeface="Cambria Math" panose="02040503050406030204" pitchFamily="18" charset="0"/>
                                </a:rPr>
                                <m:t>𝑗</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sub>
                          </m:sSub>
                        </m:e>
                      </m:nary>
                    </m:oMath>
                  </m:oMathPara>
                </a14:m>
                <a:endParaRPr lang="en-US" altLang="ja-JP" sz="2400" dirty="0" smtClean="0"/>
              </a:p>
              <a:p>
                <a:pPr marL="0" indent="0">
                  <a:buNone/>
                </a:pPr>
                <a:r>
                  <a:rPr lang="ja-JP" altLang="en-US" sz="2400" dirty="0" smtClean="0"/>
                  <a:t>これは</a:t>
                </a:r>
                <a:r>
                  <a:rPr lang="en-US" altLang="ja-JP" sz="2400" dirty="0" smtClean="0"/>
                  <a:t>a </a:t>
                </a:r>
                <a:r>
                  <a:rPr lang="en-US" altLang="ja-JP" sz="2400" dirty="0" err="1" smtClean="0"/>
                  <a:t>qudit</a:t>
                </a:r>
                <a:r>
                  <a:rPr lang="ja-JP" altLang="en-US" sz="2400" dirty="0" smtClean="0"/>
                  <a:t>の密度行列である。規格化のために係数</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0</m:t>
                        </m:r>
                      </m:sub>
                    </m:sSub>
                  </m:oMath>
                </a14:m>
                <a:r>
                  <a:rPr lang="ja-JP" altLang="en-US" sz="2400" dirty="0" smtClean="0"/>
                  <a:t>は１とし、</a:t>
                </a:r>
                <a:r>
                  <a:rPr lang="en-US" altLang="ja-JP" sz="2400" dirty="0">
                    <a:ea typeface="Cambria Math" panose="02040503050406030204" pitchFamily="18" charset="0"/>
                  </a:rPr>
                  <a:t> </a:t>
                </a:r>
                <a14:m>
                  <m:oMath xmlns:m="http://schemas.openxmlformats.org/officeDocument/2006/math">
                    <m:r>
                      <m:rPr>
                        <m:sty m:val="p"/>
                      </m:rPr>
                      <a:rPr lang="en-US" altLang="ja-JP" sz="2400">
                        <a:latin typeface="Cambria Math" panose="02040503050406030204" pitchFamily="18" charset="0"/>
                        <a:ea typeface="Cambria Math" panose="02040503050406030204" pitchFamily="18" charset="0"/>
                      </a:rPr>
                      <m:t>Tr</m:t>
                    </m:r>
                    <m:d>
                      <m:dPr>
                        <m:begChr m:val="["/>
                        <m:endChr m:val="]"/>
                        <m:ctrlPr>
                          <a:rPr lang="en-US" altLang="ja-JP" sz="2400" i="1">
                            <a:latin typeface="Cambria Math" panose="02040503050406030204" pitchFamily="18" charset="0"/>
                            <a:ea typeface="Cambria Math" panose="02040503050406030204" pitchFamily="18" charset="0"/>
                          </a:rPr>
                        </m:ctrlPr>
                      </m:dPr>
                      <m:e>
                        <m:sSubSup>
                          <m:sSubSupPr>
                            <m:ctrlPr>
                              <a:rPr lang="en-US" altLang="ja-JP" sz="2400" i="1">
                                <a:latin typeface="Cambria Math" panose="02040503050406030204" pitchFamily="18" charset="0"/>
                                <a:ea typeface="Cambria Math" panose="02040503050406030204" pitchFamily="18" charset="0"/>
                              </a:rPr>
                            </m:ctrlPr>
                          </m:sSubSup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𝑑</m:t>
                            </m:r>
                          </m:sub>
                          <m:sup>
                            <m:r>
                              <a:rPr lang="en-US" altLang="ja-JP" sz="2400" b="0" i="1" smtClean="0">
                                <a:latin typeface="Cambria Math" panose="02040503050406030204" pitchFamily="18" charset="0"/>
                                <a:ea typeface="Cambria Math" panose="02040503050406030204" pitchFamily="18" charset="0"/>
                              </a:rPr>
                              <m:t>2</m:t>
                            </m:r>
                          </m:sup>
                        </m:sSubSup>
                      </m:e>
                    </m:d>
                    <m:r>
                      <a:rPr lang="en-US" altLang="ja-JP" sz="2400" smtClean="0">
                        <a:latin typeface="Cambria Math" panose="02040503050406030204" pitchFamily="18" charset="0"/>
                        <a:ea typeface="Cambria Math" panose="02040503050406030204" pitchFamily="18" charset="0"/>
                      </a:rPr>
                      <m:t>≤</m:t>
                    </m:r>
                    <m:r>
                      <a:rPr lang="en-US" altLang="ja-JP" sz="2400">
                        <a:latin typeface="Cambria Math" panose="02040503050406030204" pitchFamily="18" charset="0"/>
                        <a:ea typeface="Cambria Math" panose="02040503050406030204" pitchFamily="18" charset="0"/>
                      </a:rPr>
                      <m:t>1</m:t>
                    </m:r>
                  </m:oMath>
                </a14:m>
                <a:r>
                  <a:rPr lang="ja-JP" altLang="en-US" sz="2400" dirty="0" smtClean="0"/>
                  <a:t>を満たすために</a:t>
                </a:r>
                <a14:m>
                  <m:oMath xmlns:m="http://schemas.openxmlformats.org/officeDocument/2006/math">
                    <m:nary>
                      <m:naryPr>
                        <m:chr m:val="∑"/>
                        <m:limLoc m:val="subSup"/>
                        <m:ctrlPr>
                          <a:rPr lang="ja-JP" altLang="en-US" sz="2400" i="1" smtClean="0">
                            <a:latin typeface="Cambria Math" panose="02040503050406030204" pitchFamily="18" charset="0"/>
                          </a:rPr>
                        </m:ctrlPr>
                      </m:naryPr>
                      <m:sub>
                        <m:r>
                          <m:rPr>
                            <m:brk m:alnAt="25"/>
                          </m:rP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r>
                          <a:rPr lang="en-US" altLang="ja-JP" sz="2400" i="1">
                            <a:latin typeface="Cambria Math" panose="02040503050406030204" pitchFamily="18" charset="0"/>
                          </a:rPr>
                          <m:t>−1</m:t>
                        </m:r>
                      </m:sup>
                      <m:e>
                        <m:sSubSup>
                          <m:sSubSupPr>
                            <m:ctrlPr>
                              <a:rPr lang="en-US" altLang="ja-JP" sz="2400" i="1" smtClean="0">
                                <a:latin typeface="Cambria Math" panose="02040503050406030204" pitchFamily="18" charset="0"/>
                              </a:rPr>
                            </m:ctrlPr>
                          </m:sSubSupPr>
                          <m:e>
                            <m:r>
                              <a:rPr lang="en-US" altLang="ja-JP" sz="2400" b="0" i="1" smtClean="0">
                                <a:latin typeface="Cambria Math" panose="02040503050406030204" pitchFamily="18" charset="0"/>
                              </a:rPr>
                              <m:t>𝑟</m:t>
                            </m:r>
                          </m:e>
                          <m:sub>
                            <m:r>
                              <a:rPr lang="en-US" altLang="ja-JP" sz="2400" b="0" i="1" smtClean="0">
                                <a:latin typeface="Cambria Math" panose="02040503050406030204" pitchFamily="18" charset="0"/>
                              </a:rPr>
                              <m:t>𝑗</m:t>
                            </m:r>
                          </m:sub>
                          <m:sup>
                            <m:r>
                              <a:rPr lang="en-US" altLang="ja-JP" sz="2400" b="0" i="1" smtClean="0">
                                <a:latin typeface="Cambria Math" panose="02040503050406030204" pitchFamily="18" charset="0"/>
                              </a:rPr>
                              <m:t>2</m:t>
                            </m:r>
                          </m:sup>
                        </m:sSubSup>
                      </m:e>
                    </m:nary>
                    <m:r>
                      <a:rPr lang="en-US" altLang="ja-JP" sz="2400" i="1" smtClean="0">
                        <a:latin typeface="Cambria Math" panose="02040503050406030204" pitchFamily="18" charset="0"/>
                        <a:ea typeface="Cambria Math" panose="02040503050406030204" pitchFamily="18" charset="0"/>
                      </a:rPr>
                      <m:t>≤</m:t>
                    </m:r>
                    <m:f>
                      <m:fPr>
                        <m:type m:val="lin"/>
                        <m:ctrlPr>
                          <a:rPr lang="en-US" altLang="ja-JP" sz="2400" i="1" smtClean="0">
                            <a:latin typeface="Cambria Math" panose="02040503050406030204" pitchFamily="18" charset="0"/>
                            <a:ea typeface="Cambria Math" panose="02040503050406030204" pitchFamily="18" charset="0"/>
                          </a:rPr>
                        </m:ctrlPr>
                      </m:fPr>
                      <m:num>
                        <m:r>
                          <a:rPr lang="en-US" altLang="ja-JP" sz="2400" b="0" i="1" smtClean="0">
                            <a:latin typeface="Cambria Math" panose="02040503050406030204" pitchFamily="18" charset="0"/>
                            <a:ea typeface="Cambria Math" panose="02040503050406030204" pitchFamily="18" charset="0"/>
                          </a:rPr>
                          <m:t>𝑑</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𝑑</m:t>
                            </m:r>
                            <m:r>
                              <a:rPr lang="en-US" altLang="ja-JP" sz="2400" b="0" i="1" smtClean="0">
                                <a:latin typeface="Cambria Math" panose="02040503050406030204" pitchFamily="18" charset="0"/>
                                <a:ea typeface="Cambria Math" panose="02040503050406030204" pitchFamily="18" charset="0"/>
                              </a:rPr>
                              <m:t>−1</m:t>
                            </m:r>
                          </m:e>
                        </m:d>
                      </m:num>
                      <m:den>
                        <m:r>
                          <a:rPr lang="en-US" altLang="ja-JP" sz="2400" b="0" i="1" smtClean="0">
                            <a:latin typeface="Cambria Math" panose="02040503050406030204" pitchFamily="18" charset="0"/>
                            <a:ea typeface="Cambria Math" panose="02040503050406030204" pitchFamily="18" charset="0"/>
                          </a:rPr>
                          <m:t>2</m:t>
                        </m:r>
                      </m:den>
                    </m:f>
                  </m:oMath>
                </a14:m>
                <a:r>
                  <a:rPr lang="ja-JP" altLang="en-US" sz="2400" dirty="0" smtClean="0"/>
                  <a:t>の制約が必要である。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r="-17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787158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lnSpcReduction="10000"/>
              </a:bodyPr>
              <a:lstStyle/>
              <a:p>
                <a:pPr marL="0" indent="0">
                  <a:buNone/>
                </a:pPr>
                <a:r>
                  <a:rPr lang="en-US" altLang="ja-JP" sz="2400" dirty="0" smtClean="0"/>
                  <a:t>Multi </a:t>
                </a:r>
                <a:r>
                  <a:rPr lang="en-US" altLang="ja-JP" sz="2400" dirty="0" err="1" smtClean="0"/>
                  <a:t>qudits</a:t>
                </a:r>
                <a:r>
                  <a:rPr lang="ja-JP" altLang="en-US" sz="2400" dirty="0" err="1" smtClean="0"/>
                  <a:t>への</a:t>
                </a:r>
                <a:r>
                  <a:rPr lang="ja-JP" altLang="en-US" sz="2400" dirty="0" smtClean="0"/>
                  <a:t>拡張</a:t>
                </a:r>
                <a:endParaRPr lang="en-US" altLang="ja-JP" sz="2400" dirty="0" smtClean="0"/>
              </a:p>
              <a:p>
                <a:pPr marL="0" indent="0">
                  <a:buNone/>
                </a:pPr>
                <a:r>
                  <a:rPr lang="ja-JP" altLang="en-US" sz="2400" dirty="0" smtClean="0"/>
                  <a:t>演算子の空間を</a:t>
                </a:r>
                <a:r>
                  <a:rPr lang="en-US" altLang="ja-JP" sz="2400" dirty="0"/>
                  <a:t>qubits</a:t>
                </a:r>
                <a:r>
                  <a:rPr lang="ja-JP" altLang="en-US" sz="2400" dirty="0"/>
                  <a:t>では規格化された単位行列</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0</m:t>
                        </m:r>
                      </m:sub>
                    </m:sSub>
                  </m:oMath>
                </a14:m>
                <a:r>
                  <a:rPr lang="ja-JP" altLang="en-US" sz="2400" dirty="0"/>
                  <a:t>を含んだ</a:t>
                </a:r>
                <a14:m>
                  <m:oMath xmlns:m="http://schemas.openxmlformats.org/officeDocument/2006/math">
                    <m:r>
                      <m:rPr>
                        <m:sty m:val="p"/>
                      </m:rPr>
                      <a:rPr lang="en-US" altLang="ja-JP" sz="2400">
                        <a:latin typeface="Cambria Math" panose="02040503050406030204" pitchFamily="18" charset="0"/>
                      </a:rPr>
                      <m:t>SU</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2</m:t>
                        </m:r>
                      </m:e>
                    </m:d>
                  </m:oMath>
                </a14:m>
                <a:r>
                  <a:rPr lang="en-US" altLang="ja-JP" sz="2400" dirty="0"/>
                  <a:t> generator</a:t>
                </a:r>
                <a:r>
                  <a:rPr lang="ja-JP" altLang="en-US" sz="2400" dirty="0" smtClean="0"/>
                  <a:t>のテンソル積で定義する。</a:t>
                </a:r>
                <a14:m>
                  <m:oMath xmlns:m="http://schemas.openxmlformats.org/officeDocument/2006/math">
                    <m:r>
                      <m:rPr>
                        <m:sty m:val="p"/>
                      </m:rPr>
                      <a:rPr lang="en-US" altLang="ja-JP" sz="2400">
                        <a:latin typeface="Cambria Math" panose="02040503050406030204" pitchFamily="18" charset="0"/>
                      </a:rPr>
                      <m:t>SU</m:t>
                    </m:r>
                    <m:r>
                      <a:rPr lang="en-US" altLang="ja-JP" sz="2400">
                        <a:latin typeface="Cambria Math" panose="02040503050406030204" pitchFamily="18" charset="0"/>
                      </a:rPr>
                      <m:t>(</m:t>
                    </m:r>
                    <m:r>
                      <a:rPr lang="en-US" altLang="ja-JP" sz="2400" b="0" i="1" smtClean="0">
                        <a:latin typeface="Cambria Math" panose="02040503050406030204" pitchFamily="18" charset="0"/>
                      </a:rPr>
                      <m:t>2)</m:t>
                    </m:r>
                    <m:r>
                      <m:rPr>
                        <m:nor/>
                      </m:rPr>
                      <a:rPr lang="en-US" altLang="ja-JP"/>
                      <m:t>⊗</m:t>
                    </m:r>
                    <m:r>
                      <m:rPr>
                        <m:sty m:val="p"/>
                      </m:rPr>
                      <a:rPr lang="en-US" altLang="ja-JP" sz="2400">
                        <a:latin typeface="Cambria Math" panose="02040503050406030204" pitchFamily="18" charset="0"/>
                      </a:rPr>
                      <m:t>SU</m:t>
                    </m:r>
                    <m:r>
                      <a:rPr lang="en-US" altLang="ja-JP" sz="2400">
                        <a:latin typeface="Cambria Math" panose="02040503050406030204" pitchFamily="18" charset="0"/>
                      </a:rPr>
                      <m:t>(</m:t>
                    </m:r>
                    <m:r>
                      <a:rPr lang="en-US" altLang="ja-JP" sz="2400" i="1">
                        <a:latin typeface="Cambria Math" panose="02040503050406030204" pitchFamily="18" charset="0"/>
                      </a:rPr>
                      <m:t>2)</m:t>
                    </m:r>
                    <m:r>
                      <m:rPr>
                        <m:nor/>
                      </m:rPr>
                      <a:rPr lang="en-US" altLang="ja-JP" sz="2400"/>
                      <m:t>⊗</m:t>
                    </m:r>
                    <m:r>
                      <a:rPr lang="ja-JP" altLang="en-US" sz="2400" i="1" dirty="0" smtClean="0">
                        <a:latin typeface="Cambria Math" panose="02040503050406030204" pitchFamily="18" charset="0"/>
                      </a:rPr>
                      <m:t>⋯</m:t>
                    </m:r>
                    <m:r>
                      <m:rPr>
                        <m:nor/>
                      </m:rPr>
                      <a:rPr lang="en-US" altLang="ja-JP" sz="2400"/>
                      <m:t>⊗</m:t>
                    </m:r>
                    <m:r>
                      <m:rPr>
                        <m:sty m:val="p"/>
                      </m:rPr>
                      <a:rPr lang="en-US" altLang="ja-JP" sz="2400">
                        <a:latin typeface="Cambria Math" panose="02040503050406030204" pitchFamily="18" charset="0"/>
                      </a:rPr>
                      <m:t>SU</m:t>
                    </m:r>
                    <m:r>
                      <a:rPr lang="en-US" altLang="ja-JP" sz="2400">
                        <a:latin typeface="Cambria Math" panose="02040503050406030204" pitchFamily="18" charset="0"/>
                      </a:rPr>
                      <m:t>(</m:t>
                    </m:r>
                    <m:r>
                      <a:rPr lang="en-US" altLang="ja-JP" sz="2400" i="1">
                        <a:latin typeface="Cambria Math" panose="02040503050406030204" pitchFamily="18" charset="0"/>
                      </a:rPr>
                      <m:t>2)</m:t>
                    </m:r>
                  </m:oMath>
                </a14:m>
                <a:endParaRPr lang="en-US" altLang="ja-JP" sz="2400" dirty="0" smtClean="0"/>
              </a:p>
              <a:p>
                <a:pPr marL="0" indent="0">
                  <a:buNone/>
                </a:pPr>
                <a:r>
                  <a:rPr lang="en-US" altLang="ja-JP" sz="2400" dirty="0" smtClean="0"/>
                  <a:t>2 </a:t>
                </a:r>
                <a:r>
                  <a:rPr lang="en-US" altLang="ja-JP" sz="2400" dirty="0" err="1" smtClean="0"/>
                  <a:t>qudits</a:t>
                </a:r>
                <a:r>
                  <a:rPr lang="ja-JP" altLang="en-US" sz="2400" dirty="0" smtClean="0"/>
                  <a:t>では</a:t>
                </a:r>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𝑑</m:t>
                        </m:r>
                      </m:e>
                      <m:sup>
                        <m:r>
                          <a:rPr lang="en-US" altLang="ja-JP" sz="2400" b="0" i="1" smtClean="0">
                            <a:latin typeface="Cambria Math" panose="02040503050406030204" pitchFamily="18" charset="0"/>
                          </a:rPr>
                          <m:t>2</m:t>
                        </m:r>
                      </m:sup>
                    </m:sSup>
                  </m:oMath>
                </a14:m>
                <a:r>
                  <a:rPr lang="ja-JP" altLang="en-US" sz="2400" dirty="0" smtClean="0"/>
                  <a:t>の次元を持った密度行列</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r>
                          <a:rPr lang="en-US" altLang="ja-JP" sz="2400" i="1">
                            <a:latin typeface="Cambria Math" panose="02040503050406030204" pitchFamily="18" charset="0"/>
                            <a:ea typeface="Cambria Math" panose="02040503050406030204" pitchFamily="18" charset="0"/>
                          </a:rPr>
                          <m:t>𝑑</m:t>
                        </m:r>
                      </m:sub>
                    </m:sSub>
                    <m:r>
                      <a:rPr lang="ja-JP" altLang="en-US" sz="2400" i="1" smtClean="0">
                        <a:latin typeface="Cambria Math" panose="02040503050406030204" pitchFamily="18" charset="0"/>
                        <a:ea typeface="Cambria Math" panose="02040503050406030204" pitchFamily="18" charset="0"/>
                      </a:rPr>
                      <m:t>は</m:t>
                    </m:r>
                  </m:oMath>
                </a14:m>
                <a:r>
                  <a:rPr lang="ja-JP" altLang="en-US" sz="2400" dirty="0" smtClean="0"/>
                  <a:t>同様に拡張できる。</a:t>
                </a:r>
                <a:endParaRPr lang="en-US" altLang="ja-JP" sz="2400" dirty="0" smtClean="0"/>
              </a:p>
              <a:p>
                <a:pPr marL="0" indent="0">
                  <a:buNone/>
                </a:pP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0</m:t>
                        </m:r>
                      </m:sub>
                    </m:sSub>
                  </m:oMath>
                </a14:m>
                <a:r>
                  <a:rPr lang="ja-JP" altLang="en-US" sz="2400" dirty="0" smtClean="0"/>
                  <a:t>を含む</a:t>
                </a:r>
                <a14:m>
                  <m:oMath xmlns:m="http://schemas.openxmlformats.org/officeDocument/2006/math">
                    <m:acc>
                      <m:accPr>
                        <m:chr m:val="̂"/>
                        <m:ctrlPr>
                          <a:rPr lang="en-US" altLang="ja-JP" sz="2400" i="1" dirty="0" smtClean="0">
                            <a:latin typeface="Cambria Math" panose="02040503050406030204" pitchFamily="18" charset="0"/>
                          </a:rPr>
                        </m:ctrlPr>
                      </m:accPr>
                      <m:e>
                        <m:r>
                          <m:rPr>
                            <m:sty m:val="p"/>
                          </m:rPr>
                          <a:rPr lang="en-US" altLang="ja-JP" sz="2400" i="1" dirty="0">
                            <a:latin typeface="Cambria Math" panose="02040503050406030204" pitchFamily="18" charset="0"/>
                          </a:rPr>
                          <m:t>λ</m:t>
                        </m:r>
                      </m:e>
                    </m:acc>
                  </m:oMath>
                </a14:m>
                <a:r>
                  <a:rPr lang="ja-JP" altLang="en-US" sz="2400" dirty="0" smtClean="0"/>
                  <a:t>行列のテンソル積</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1</m:t>
                        </m:r>
                      </m:sub>
                    </m:sSub>
                    <m:r>
                      <m:rPr>
                        <m:nor/>
                      </m:rPr>
                      <a:rPr lang="en-US" altLang="ja-JP" sz="2400"/>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2</m:t>
                        </m:r>
                      </m:sub>
                    </m:sSub>
                  </m:oMath>
                </a14:m>
                <a:r>
                  <a:rPr lang="ja-JP" altLang="en-US" sz="2400" dirty="0" smtClean="0"/>
                  <a:t>のすべての組はそれぞれ線形独立なので</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2</m:t>
                        </m:r>
                        <m:r>
                          <a:rPr lang="en-US" altLang="ja-JP" sz="2400" i="1">
                            <a:latin typeface="Cambria Math" panose="02040503050406030204" pitchFamily="18" charset="0"/>
                            <a:ea typeface="Cambria Math" panose="02040503050406030204" pitchFamily="18" charset="0"/>
                          </a:rPr>
                          <m:t>𝑑</m:t>
                        </m:r>
                      </m:sub>
                    </m:sSub>
                  </m:oMath>
                </a14:m>
                <a:r>
                  <a:rPr lang="ja-JP" altLang="en-US" sz="2400" dirty="0" smtClean="0"/>
                  <a:t>は次のように表される。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2</m:t>
                          </m:r>
                          <m:r>
                            <a:rPr lang="en-US" altLang="ja-JP" sz="2400" i="1">
                              <a:latin typeface="Cambria Math" panose="02040503050406030204" pitchFamily="18" charset="0"/>
                              <a:ea typeface="Cambria Math" panose="02040503050406030204" pitchFamily="18" charset="0"/>
                            </a:rPr>
                            <m:t>𝑑</m:t>
                          </m:r>
                        </m:sub>
                      </m:sSub>
                      <m:r>
                        <a:rPr lang="en-US" altLang="ja-JP" sz="2400" b="0" i="1" smtClean="0">
                          <a:latin typeface="Cambria Math" panose="02040503050406030204" pitchFamily="18" charset="0"/>
                          <a:ea typeface="Cambria Math" panose="02040503050406030204" pitchFamily="18" charset="0"/>
                        </a:rPr>
                        <m:t>=</m:t>
                      </m:r>
                      <m:f>
                        <m:fPr>
                          <m:ctrlPr>
                            <a:rPr lang="en-US" altLang="ja-JP" sz="2400" b="0" i="1" smtClean="0">
                              <a:latin typeface="Cambria Math" panose="02040503050406030204" pitchFamily="18" charset="0"/>
                              <a:ea typeface="Cambria Math" panose="02040503050406030204" pitchFamily="18" charset="0"/>
                            </a:rPr>
                          </m:ctrlPr>
                        </m:fPr>
                        <m:num>
                          <m:r>
                            <a:rPr lang="en-US" altLang="ja-JP" sz="2400" b="0" i="1" smtClean="0">
                              <a:latin typeface="Cambria Math" panose="02040503050406030204" pitchFamily="18" charset="0"/>
                              <a:ea typeface="Cambria Math" panose="02040503050406030204" pitchFamily="18" charset="0"/>
                            </a:rPr>
                            <m:t>1</m:t>
                          </m:r>
                        </m:num>
                        <m:den>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den>
                      </m:f>
                      <m:nary>
                        <m:naryPr>
                          <m:chr m:val="∑"/>
                          <m:ctrlPr>
                            <a:rPr lang="en-US" altLang="ja-JP" sz="2400" b="0" i="1" smtClean="0">
                              <a:latin typeface="Cambria Math" panose="02040503050406030204" pitchFamily="18" charset="0"/>
                              <a:ea typeface="Cambria Math" panose="02040503050406030204" pitchFamily="18" charset="0"/>
                            </a:rPr>
                          </m:ctrlPr>
                        </m:naryPr>
                        <m:sub>
                          <m:r>
                            <m:rPr>
                              <m:brk m:alnAt="23"/>
                            </m:rP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1,</m:t>
                          </m:r>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2=0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r>
                            <a:rPr lang="en-US" altLang="ja-JP" sz="2400" b="0" i="1" smtClean="0">
                              <a:latin typeface="Cambria Math" panose="02040503050406030204" pitchFamily="18" charset="0"/>
                            </a:rPr>
                            <m:t>−1</m:t>
                          </m:r>
                        </m:sup>
                        <m:e>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𝑟</m:t>
                              </m:r>
                            </m:e>
                            <m:sub>
                              <m:r>
                                <a:rPr lang="en-US" altLang="ja-JP" sz="2400" i="1">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1,</m:t>
                              </m:r>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2</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1</m:t>
                              </m:r>
                            </m:sub>
                          </m:sSub>
                          <m:r>
                            <m:rPr>
                              <m:nor/>
                            </m:rPr>
                            <a:rPr lang="en-US" altLang="ja-JP" sz="2400"/>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2</m:t>
                              </m:r>
                            </m:sub>
                          </m:sSub>
                        </m:e>
                      </m:nary>
                    </m:oMath>
                  </m:oMathPara>
                </a14:m>
                <a:endParaRPr lang="en-US" altLang="ja-JP" sz="2400" dirty="0" smtClean="0"/>
              </a:p>
              <a:p>
                <a:pPr marL="0" indent="0">
                  <a:buNone/>
                </a:pPr>
                <a:r>
                  <a:rPr lang="ja-JP" altLang="en-US" sz="2400" dirty="0"/>
                  <a:t>同様</a:t>
                </a:r>
                <a:r>
                  <a:rPr lang="ja-JP" altLang="en-US" sz="2400" dirty="0" smtClean="0"/>
                  <a:t>に</a:t>
                </a:r>
                <a:r>
                  <a:rPr lang="en-US" altLang="ja-JP" sz="2400" dirty="0" smtClean="0"/>
                  <a:t>n </a:t>
                </a:r>
                <a:r>
                  <a:rPr lang="en-US" altLang="ja-JP" sz="2400" dirty="0" err="1" smtClean="0"/>
                  <a:t>qudits</a:t>
                </a:r>
                <a:r>
                  <a:rPr lang="ja-JP" altLang="en-US" sz="2400" dirty="0" smtClean="0"/>
                  <a:t>では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𝑛</m:t>
                          </m:r>
                          <m:r>
                            <a:rPr lang="en-US" altLang="ja-JP" sz="2400" i="1">
                              <a:latin typeface="Cambria Math" panose="02040503050406030204" pitchFamily="18" charset="0"/>
                              <a:ea typeface="Cambria Math" panose="02040503050406030204" pitchFamily="18" charset="0"/>
                            </a:rPr>
                            <m:t>𝑑</m:t>
                          </m:r>
                        </m:sub>
                      </m:sSub>
                      <m:r>
                        <a:rPr lang="en-US" altLang="ja-JP" sz="2400" i="1">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r>
                            <a:rPr lang="en-US" altLang="ja-JP" sz="2400" i="1">
                              <a:latin typeface="Cambria Math" panose="02040503050406030204" pitchFamily="18" charset="0"/>
                              <a:ea typeface="Cambria Math" panose="02040503050406030204" pitchFamily="18" charset="0"/>
                            </a:rPr>
                            <m:t>1</m:t>
                          </m:r>
                        </m:num>
                        <m:den>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b="0" i="1" smtClean="0">
                                  <a:latin typeface="Cambria Math" panose="02040503050406030204" pitchFamily="18" charset="0"/>
                                </a:rPr>
                                <m:t>𝑛</m:t>
                              </m:r>
                            </m:sup>
                          </m:sSup>
                        </m:den>
                      </m:f>
                      <m:nary>
                        <m:naryPr>
                          <m:chr m:val="∑"/>
                          <m:ctrlPr>
                            <a:rPr lang="en-US" altLang="ja-JP" sz="2400" i="1">
                              <a:latin typeface="Cambria Math" panose="02040503050406030204" pitchFamily="18" charset="0"/>
                              <a:ea typeface="Cambria Math" panose="02040503050406030204" pitchFamily="18" charset="0"/>
                            </a:rPr>
                          </m:ctrlPr>
                        </m:naryPr>
                        <m:sub>
                          <m:r>
                            <m:rPr>
                              <m:brk m:alnAt="23"/>
                            </m:rP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1</m:t>
                          </m:r>
                          <m:r>
                            <a:rPr lang="en-US" altLang="ja-JP" sz="2400" b="0" i="1" smtClean="0">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𝑗𝑛</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r>
                            <a:rPr lang="en-US" altLang="ja-JP" sz="2400" i="1">
                              <a:latin typeface="Cambria Math" panose="02040503050406030204" pitchFamily="18" charset="0"/>
                            </a:rPr>
                            <m:t>−1</m:t>
                          </m:r>
                        </m:sup>
                        <m:e>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𝑟</m:t>
                              </m:r>
                            </m:e>
                            <m:sub>
                              <m: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1,…,</m:t>
                              </m:r>
                              <m:r>
                                <a:rPr lang="en-US" altLang="ja-JP" sz="2400" i="1">
                                  <a:latin typeface="Cambria Math" panose="02040503050406030204" pitchFamily="18" charset="0"/>
                                  <a:ea typeface="Cambria Math" panose="02040503050406030204" pitchFamily="18" charset="0"/>
                                </a:rPr>
                                <m:t>𝑗𝑛</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1</m:t>
                              </m:r>
                            </m:sub>
                          </m:sSub>
                          <m:r>
                            <m:rPr>
                              <m:nor/>
                            </m:rPr>
                            <a:rPr lang="en-US" altLang="ja-JP" sz="2400"/>
                            <m:t>⊗</m:t>
                          </m:r>
                          <m:r>
                            <a:rPr lang="ja-JP" altLang="en-US" sz="2400" i="1" dirty="0" smtClean="0">
                              <a:latin typeface="Cambria Math" panose="02040503050406030204" pitchFamily="18" charset="0"/>
                            </a:rPr>
                            <m:t>⋯</m:t>
                          </m:r>
                          <m:r>
                            <m:rPr>
                              <m:nor/>
                            </m:rPr>
                            <a:rPr lang="en-US" altLang="ja-JP" sz="2400"/>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𝑛</m:t>
                              </m:r>
                            </m:sub>
                          </m:sSub>
                        </m:e>
                      </m:nary>
                    </m:oMath>
                  </m:oMathPara>
                </a14:m>
                <a:endParaRPr lang="en-US" altLang="ja-JP" sz="2400" dirty="0" smtClean="0"/>
              </a:p>
              <a:p>
                <a:pPr marL="0" indent="0">
                  <a:buNone/>
                </a:pPr>
                <a:endParaRPr lang="en-US" altLang="ja-JP" sz="2400" dirty="0" smtClean="0"/>
              </a:p>
              <a:p>
                <a:pPr marL="0" indent="0">
                  <a:buNone/>
                </a:pP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2211" r="-75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710913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62500" lnSpcReduction="20000"/>
              </a:bodyPr>
              <a:lstStyle/>
              <a:p>
                <a:pPr marL="0" indent="0">
                  <a:buNone/>
                </a:pPr>
                <a:r>
                  <a:rPr lang="en-US" altLang="ja-JP" sz="2400" dirty="0" smtClean="0"/>
                  <a:t>Reconstruct</a:t>
                </a:r>
              </a:p>
              <a:p>
                <a:pPr marL="0" indent="0">
                  <a:buNone/>
                </a:pPr>
                <a:r>
                  <a:rPr lang="ja-JP" altLang="en-US" sz="2400" dirty="0"/>
                  <a:t>簡単</a:t>
                </a:r>
                <a:r>
                  <a:rPr lang="ja-JP" altLang="en-US" sz="2400" dirty="0" smtClean="0"/>
                  <a:t>のために</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dirty="0" smtClean="0">
                              <a:latin typeface="Cambria Math" panose="02040503050406030204" pitchFamily="18" charset="0"/>
                            </a:rPr>
                          </m:ctrlPr>
                        </m:sSubPr>
                        <m:e>
                          <m:acc>
                            <m:accPr>
                              <m:chr m:val="̂"/>
                              <m:ctrlPr>
                                <a:rPr lang="en-US" altLang="ja-JP" sz="2400" i="1" dirty="0" smtClean="0">
                                  <a:latin typeface="Cambria Math" panose="02040503050406030204" pitchFamily="18" charset="0"/>
                                </a:rPr>
                              </m:ctrlPr>
                            </m:accPr>
                            <m:e>
                              <m:r>
                                <m:rPr>
                                  <m:sty m:val="p"/>
                                </m:rPr>
                                <a:rPr lang="en-US" altLang="ja-JP" sz="2400" i="0" dirty="0">
                                  <a:latin typeface="Cambria Math" panose="02040503050406030204" pitchFamily="18" charset="0"/>
                                </a:rPr>
                                <m:t>Γ</m:t>
                              </m:r>
                            </m:e>
                          </m:acc>
                        </m:e>
                        <m:sub>
                          <m:r>
                            <a:rPr lang="en-US" altLang="ja-JP" sz="2400" i="1">
                              <a:latin typeface="Cambria Math" panose="02040503050406030204" pitchFamily="18" charset="0"/>
                            </a:rPr>
                            <m:t>𝜈</m:t>
                          </m:r>
                        </m:sub>
                      </m:sSub>
                      <m:r>
                        <a:rPr lang="en-US" altLang="ja-JP" sz="2400" b="0" i="1" dirty="0" smtClean="0">
                          <a:latin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0">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1</m:t>
                          </m:r>
                        </m:sub>
                      </m:sSub>
                      <m:r>
                        <m:rPr>
                          <m:nor/>
                        </m:rPr>
                        <a:rPr lang="en-US" altLang="ja-JP" sz="2400"/>
                        <m:t>⊗</m:t>
                      </m:r>
                      <m:r>
                        <a:rPr lang="ja-JP" altLang="en-US" sz="2400" i="0" dirty="0">
                          <a:latin typeface="Cambria Math" panose="02040503050406030204" pitchFamily="18" charset="0"/>
                        </a:rPr>
                        <m:t>⋯</m:t>
                      </m:r>
                      <m:r>
                        <m:rPr>
                          <m:nor/>
                        </m:rPr>
                        <a:rPr lang="en-US" altLang="ja-JP" sz="2400"/>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0">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𝑗𝑛</m:t>
                          </m:r>
                        </m:sub>
                      </m:sSub>
                    </m:oMath>
                  </m:oMathPara>
                </a14:m>
                <a:endParaRPr lang="en-US" altLang="ja-JP" sz="2400" i="1" dirty="0" smtClean="0"/>
              </a:p>
              <a:p>
                <a:pPr marL="0" indent="0">
                  <a:buNone/>
                </a:pPr>
                <a:r>
                  <a:rPr lang="ja-JP" altLang="en-US" sz="2400" dirty="0" smtClean="0"/>
                  <a:t>密度行列は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r>
                        <a:rPr lang="en-US" altLang="ja-JP" sz="2400" i="1">
                          <a:latin typeface="Cambria Math" panose="02040503050406030204" pitchFamily="18" charset="0"/>
                          <a:ea typeface="Cambria Math" panose="02040503050406030204" pitchFamily="18" charset="0"/>
                        </a:rPr>
                        <m:t>=</m:t>
                      </m:r>
                      <m:nary>
                        <m:naryPr>
                          <m:chr m:val="∑"/>
                          <m:ctrlPr>
                            <a:rPr lang="en-US" altLang="ja-JP" sz="2400" i="1">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b="0" i="1" smtClean="0">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smtClean="0">
                                  <a:latin typeface="Cambria Math" panose="02040503050406030204" pitchFamily="18" charset="0"/>
                                </a:rPr>
                              </m:ctrlPr>
                            </m:sSubPr>
                            <m:e>
                              <m:acc>
                                <m:accPr>
                                  <m:chr m:val="̃"/>
                                  <m:ctrlPr>
                                    <a:rPr lang="en-US" altLang="ja-JP" sz="2400" i="1" smtClean="0">
                                      <a:latin typeface="Cambria Math" panose="02040503050406030204" pitchFamily="18" charset="0"/>
                                      <a:ea typeface="Cambria Math" panose="02040503050406030204" pitchFamily="18" charset="0"/>
                                    </a:rPr>
                                  </m:ctrlPr>
                                </m:accPr>
                                <m:e>
                                  <m:r>
                                    <a:rPr lang="en-US" altLang="ja-JP" sz="2400" b="0" i="1" smtClean="0">
                                      <a:latin typeface="Cambria Math" panose="02040503050406030204" pitchFamily="18" charset="0"/>
                                      <a:ea typeface="Cambria Math" panose="02040503050406030204" pitchFamily="18" charset="0"/>
                                    </a:rPr>
                                    <m:t>𝑟</m:t>
                                  </m:r>
                                </m:e>
                              </m:acc>
                            </m:e>
                            <m:sub>
                              <m:r>
                                <a:rPr lang="en-US" altLang="ja-JP" sz="2400" i="1">
                                  <a:latin typeface="Cambria Math" panose="02040503050406030204" pitchFamily="18" charset="0"/>
                                </a:rPr>
                                <m:t>𝜈</m:t>
                              </m:r>
                            </m:sub>
                          </m:sSub>
                          <m:sSub>
                            <m:sSubPr>
                              <m:ctrlPr>
                                <a:rPr lang="en-US" altLang="ja-JP" sz="2400" i="1" dirty="0">
                                  <a:latin typeface="Cambria Math" panose="02040503050406030204" pitchFamily="18" charset="0"/>
                                </a:rPr>
                              </m:ctrlPr>
                            </m:sSubPr>
                            <m:e>
                              <m:acc>
                                <m:accPr>
                                  <m:chr m:val="̂"/>
                                  <m:ctrlPr>
                                    <a:rPr lang="en-US" altLang="ja-JP" sz="2400" i="1" dirty="0">
                                      <a:latin typeface="Cambria Math" panose="02040503050406030204" pitchFamily="18" charset="0"/>
                                    </a:rPr>
                                  </m:ctrlPr>
                                </m:accPr>
                                <m:e>
                                  <m:r>
                                    <m:rPr>
                                      <m:sty m:val="p"/>
                                    </m:rPr>
                                    <a:rPr lang="en-US" altLang="ja-JP" sz="2400" dirty="0">
                                      <a:latin typeface="Cambria Math" panose="02040503050406030204" pitchFamily="18" charset="0"/>
                                    </a:rPr>
                                    <m:t>Γ</m:t>
                                  </m:r>
                                </m:e>
                              </m:acc>
                            </m:e>
                            <m:sub>
                              <m:r>
                                <a:rPr lang="en-US" altLang="ja-JP" sz="2400" i="1">
                                  <a:latin typeface="Cambria Math" panose="02040503050406030204" pitchFamily="18" charset="0"/>
                                </a:rPr>
                                <m:t>𝜈</m:t>
                              </m:r>
                            </m:sub>
                          </m:sSub>
                        </m:e>
                      </m:nary>
                    </m:oMath>
                  </m:oMathPara>
                </a14:m>
                <a:endParaRPr lang="en-US" altLang="ja-JP" sz="2400" dirty="0" smtClean="0"/>
              </a:p>
              <a:p>
                <a:pPr marL="0" indent="0">
                  <a:buNone/>
                </a:pPr>
                <a14:m>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𝑟</m:t>
                            </m:r>
                          </m:e>
                        </m:acc>
                      </m:e>
                      <m:sub>
                        <m:r>
                          <a:rPr lang="en-US" altLang="ja-JP" sz="2400" i="1">
                            <a:latin typeface="Cambria Math" panose="02040503050406030204" pitchFamily="18" charset="0"/>
                          </a:rPr>
                          <m:t>𝜈</m:t>
                        </m:r>
                      </m:sub>
                    </m:sSub>
                  </m:oMath>
                </a14:m>
                <a:r>
                  <a:rPr lang="ja-JP" altLang="en-US" sz="2400" dirty="0" smtClean="0"/>
                  <a:t>は</a:t>
                </a:r>
                <a14:m>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oMath>
                </a14:m>
                <a:r>
                  <a:rPr lang="ja-JP" altLang="en-US" sz="2400" dirty="0" smtClean="0"/>
                  <a:t>要素あるベクトルの</a:t>
                </a:r>
                <a14:m>
                  <m:oMath xmlns:m="http://schemas.openxmlformats.org/officeDocument/2006/math">
                    <m:r>
                      <a:rPr lang="en-US" altLang="ja-JP" sz="2400" i="1">
                        <a:latin typeface="Cambria Math" panose="02040503050406030204" pitchFamily="18" charset="0"/>
                      </a:rPr>
                      <m:t>𝜈</m:t>
                    </m:r>
                  </m:oMath>
                </a14:m>
                <a:r>
                  <a:rPr lang="ja-JP" altLang="en-US" sz="2400" dirty="0" smtClean="0"/>
                  <a:t>番目の要素で</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𝑟</m:t>
                              </m:r>
                            </m:e>
                          </m:acc>
                        </m:e>
                        <m:sub>
                          <m:r>
                            <a:rPr lang="en-US" altLang="ja-JP" sz="2400" i="1">
                              <a:latin typeface="Cambria Math" panose="02040503050406030204" pitchFamily="18" charset="0"/>
                            </a:rPr>
                            <m:t>𝜈</m:t>
                          </m:r>
                        </m:sub>
                      </m:sSub>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Tr</m:t>
                      </m:r>
                      <m:d>
                        <m:dPr>
                          <m:begChr m:val="{"/>
                          <m:endChr m:val="}"/>
                          <m:ctrlPr>
                            <a:rPr lang="en-US" altLang="ja-JP" sz="2400" b="0" i="1" smtClean="0">
                              <a:latin typeface="Cambria Math" panose="02040503050406030204" pitchFamily="18" charset="0"/>
                            </a:rPr>
                          </m:ctrlPr>
                        </m:dPr>
                        <m:e>
                          <m:sSub>
                            <m:sSubPr>
                              <m:ctrlPr>
                                <a:rPr lang="en-US" altLang="ja-JP" sz="2400" i="1" dirty="0">
                                  <a:latin typeface="Cambria Math" panose="02040503050406030204" pitchFamily="18" charset="0"/>
                                </a:rPr>
                              </m:ctrlPr>
                            </m:sSubPr>
                            <m:e>
                              <m:acc>
                                <m:accPr>
                                  <m:chr m:val="̂"/>
                                  <m:ctrlPr>
                                    <a:rPr lang="en-US" altLang="ja-JP" sz="2400" i="1" dirty="0">
                                      <a:latin typeface="Cambria Math" panose="02040503050406030204" pitchFamily="18" charset="0"/>
                                    </a:rPr>
                                  </m:ctrlPr>
                                </m:accPr>
                                <m:e>
                                  <m:r>
                                    <m:rPr>
                                      <m:sty m:val="p"/>
                                    </m:rPr>
                                    <a:rPr lang="en-US" altLang="ja-JP" sz="2400" dirty="0">
                                      <a:latin typeface="Cambria Math" panose="02040503050406030204" pitchFamily="18" charset="0"/>
                                    </a:rPr>
                                    <m:t>Γ</m:t>
                                  </m:r>
                                </m:e>
                              </m:acc>
                            </m:e>
                            <m:sub>
                              <m:r>
                                <a:rPr lang="en-US" altLang="ja-JP" sz="2400" i="1">
                                  <a:latin typeface="Cambria Math" panose="02040503050406030204" pitchFamily="18" charset="0"/>
                                </a:rPr>
                                <m:t>𝜈</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e>
                      </m:d>
                    </m:oMath>
                  </m:oMathPara>
                </a14:m>
                <a:endParaRPr lang="en-US" altLang="ja-JP" sz="2400" dirty="0" smtClean="0"/>
              </a:p>
              <a:p>
                <a:pPr marL="0" indent="0">
                  <a:buNone/>
                </a:pP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oMath>
                </a14:m>
                <a:r>
                  <a:rPr lang="ja-JP" altLang="en-US" sz="2400" dirty="0" smtClean="0"/>
                  <a:t>の式に代入して</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𝑁</m:t>
                      </m:r>
                      <m:nary>
                        <m:naryPr>
                          <m:chr m:val="∑"/>
                          <m:ctrlPr>
                            <a:rPr lang="en-US" altLang="ja-JP" sz="2400" i="1">
                              <a:latin typeface="Cambria Math" panose="02040503050406030204" pitchFamily="18" charset="0"/>
                              <a:ea typeface="Cambria Math" panose="02040503050406030204" pitchFamily="18" charset="0"/>
                            </a:rPr>
                          </m:ctrlPr>
                        </m:naryPr>
                        <m:sub>
                          <m:r>
                            <a:rPr lang="ja-JP" altLang="en-US" sz="2400" i="1">
                              <a:latin typeface="Cambria Math" panose="02040503050406030204" pitchFamily="18" charset="0"/>
                            </a:rPr>
                            <m:t>𝜇</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𝐵</m:t>
                              </m:r>
                            </m:e>
                            <m:sub>
                              <m:r>
                                <a:rPr lang="en-US" altLang="ja-JP" sz="2400" i="1">
                                  <a:latin typeface="Cambria Math" panose="02040503050406030204" pitchFamily="18" charset="0"/>
                                </a:rPr>
                                <m:t>𝜈</m:t>
                              </m:r>
                              <m:r>
                                <a:rPr lang="en-US" altLang="ja-JP" sz="2400" b="0" i="1" smtClean="0">
                                  <a:latin typeface="Cambria Math" panose="02040503050406030204" pitchFamily="18" charset="0"/>
                                </a:rPr>
                                <m:t>,</m:t>
                              </m:r>
                              <m:r>
                                <a:rPr lang="ja-JP" altLang="en-US" sz="2400" i="1">
                                  <a:latin typeface="Cambria Math" panose="02040503050406030204" pitchFamily="18" charset="0"/>
                                </a:rPr>
                                <m:t>𝜇</m:t>
                              </m:r>
                            </m:sub>
                          </m:sSub>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𝑟</m:t>
                                  </m:r>
                                </m:e>
                              </m:acc>
                            </m:e>
                            <m:sub>
                              <m:r>
                                <a:rPr lang="en-US" altLang="ja-JP" sz="2400" i="1">
                                  <a:latin typeface="Cambria Math" panose="02040503050406030204" pitchFamily="18" charset="0"/>
                                </a:rPr>
                                <m:t>𝜈</m:t>
                              </m:r>
                            </m:sub>
                          </m:sSub>
                        </m:e>
                      </m:nary>
                    </m:oMath>
                  </m:oMathPara>
                </a14:m>
                <a:endParaRPr lang="en-US" altLang="ja-JP" sz="2400" dirty="0" smtClean="0"/>
              </a:p>
              <a:p>
                <a:pPr marL="0" indent="0">
                  <a:buNone/>
                </a:pPr>
                <a:r>
                  <a:rPr lang="ja-JP" altLang="en-US" sz="2400" dirty="0" smtClean="0"/>
                  <a:t>ここ</a:t>
                </a:r>
                <a:r>
                  <a:rPr lang="ja-JP" altLang="en-US" sz="2400" dirty="0"/>
                  <a:t>で</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𝐵</m:t>
                        </m:r>
                      </m:e>
                      <m:sub>
                        <m:r>
                          <a:rPr lang="en-US" altLang="ja-JP" sz="2400" i="1">
                            <a:latin typeface="Cambria Math" panose="02040503050406030204" pitchFamily="18" charset="0"/>
                          </a:rPr>
                          <m:t>𝜈</m:t>
                        </m:r>
                        <m:r>
                          <a:rPr lang="en-US" altLang="ja-JP" sz="2400" i="1">
                            <a:latin typeface="Cambria Math" panose="02040503050406030204" pitchFamily="18" charset="0"/>
                          </a:rPr>
                          <m:t>,</m:t>
                        </m:r>
                        <m:r>
                          <a:rPr lang="ja-JP" altLang="en-US" sz="2400" i="1">
                            <a:latin typeface="Cambria Math" panose="02040503050406030204" pitchFamily="18" charset="0"/>
                          </a:rPr>
                          <m:t>𝜇</m:t>
                        </m:r>
                      </m:sub>
                    </m:sSub>
                  </m:oMath>
                </a14:m>
                <a:r>
                  <a:rPr lang="ja-JP" altLang="en-US" sz="2400" dirty="0" smtClean="0"/>
                  <a:t>は</a:t>
                </a:r>
                <a14:m>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smtClean="0">
                        <a:latin typeface="Cambria Math" panose="02040503050406030204" pitchFamily="18" charset="0"/>
                        <a:ea typeface="Cambria Math" panose="02040503050406030204" pitchFamily="18" charset="0"/>
                      </a:rPr>
                      <m:t>×</m:t>
                    </m:r>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oMath>
                </a14:m>
                <a:r>
                  <a:rPr lang="ja-JP" altLang="en-US" sz="2400" dirty="0" smtClean="0"/>
                  <a:t>行列の</a:t>
                </a:r>
                <a14:m>
                  <m:oMath xmlns:m="http://schemas.openxmlformats.org/officeDocument/2006/math">
                    <m:r>
                      <a:rPr lang="en-US" altLang="ja-JP" sz="2400" i="1">
                        <a:latin typeface="Cambria Math" panose="02040503050406030204" pitchFamily="18" charset="0"/>
                      </a:rPr>
                      <m:t>𝜈</m:t>
                    </m:r>
                  </m:oMath>
                </a14:m>
                <a:r>
                  <a:rPr lang="ja-JP" altLang="en-US" sz="2400" dirty="0" smtClean="0"/>
                  <a:t>行</a:t>
                </a:r>
                <a14:m>
                  <m:oMath xmlns:m="http://schemas.openxmlformats.org/officeDocument/2006/math">
                    <m:r>
                      <a:rPr lang="ja-JP" altLang="en-US" sz="2400" i="1">
                        <a:latin typeface="Cambria Math" panose="02040503050406030204" pitchFamily="18" charset="0"/>
                      </a:rPr>
                      <m:t>𝜇</m:t>
                    </m:r>
                  </m:oMath>
                </a14:m>
                <a:r>
                  <a:rPr lang="ja-JP" altLang="en-US" sz="2400" dirty="0" smtClean="0"/>
                  <a:t>列番目の要素で</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𝐵</m:t>
                          </m:r>
                        </m:e>
                        <m:sub>
                          <m:r>
                            <a:rPr lang="en-US" altLang="ja-JP" sz="2400" i="1">
                              <a:latin typeface="Cambria Math" panose="02040503050406030204" pitchFamily="18" charset="0"/>
                            </a:rPr>
                            <m:t>𝜈</m:t>
                          </m:r>
                          <m:r>
                            <a:rPr lang="en-US" altLang="ja-JP" sz="2400" i="1">
                              <a:latin typeface="Cambria Math" panose="02040503050406030204" pitchFamily="18" charset="0"/>
                            </a:rPr>
                            <m:t>,</m:t>
                          </m:r>
                          <m:r>
                            <a:rPr lang="ja-JP" altLang="en-US" sz="2400" i="1">
                              <a:latin typeface="Cambria Math" panose="02040503050406030204" pitchFamily="18" charset="0"/>
                            </a:rPr>
                            <m:t>𝜇</m:t>
                          </m:r>
                        </m:sub>
                      </m:sSub>
                      <m:r>
                        <a:rPr lang="en-US" altLang="ja-JP" sz="2400" b="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e>
                          <m:sSub>
                            <m:sSubPr>
                              <m:ctrlPr>
                                <a:rPr lang="en-US" altLang="ja-JP" sz="2400" i="1" dirty="0">
                                  <a:latin typeface="Cambria Math" panose="02040503050406030204" pitchFamily="18" charset="0"/>
                                </a:rPr>
                              </m:ctrlPr>
                            </m:sSubPr>
                            <m:e>
                              <m:acc>
                                <m:accPr>
                                  <m:chr m:val="̂"/>
                                  <m:ctrlPr>
                                    <a:rPr lang="en-US" altLang="ja-JP" sz="2400" i="1" dirty="0">
                                      <a:latin typeface="Cambria Math" panose="02040503050406030204" pitchFamily="18" charset="0"/>
                                    </a:rPr>
                                  </m:ctrlPr>
                                </m:accPr>
                                <m:e>
                                  <m:r>
                                    <m:rPr>
                                      <m:sty m:val="p"/>
                                    </m:rPr>
                                    <a:rPr lang="en-US" altLang="ja-JP" sz="2400" dirty="0">
                                      <a:latin typeface="Cambria Math" panose="02040503050406030204" pitchFamily="18" charset="0"/>
                                    </a:rPr>
                                    <m:t>Γ</m:t>
                                  </m:r>
                                </m:e>
                              </m:acc>
                            </m:e>
                            <m:sub>
                              <m:r>
                                <a:rPr lang="ja-JP" altLang="en-US" sz="2400" i="1">
                                  <a:latin typeface="Cambria Math" panose="02040503050406030204" pitchFamily="18" charset="0"/>
                                </a:rPr>
                                <m:t>𝜇</m:t>
                              </m:r>
                            </m:sub>
                          </m:sSub>
                        </m:e>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oMath>
                  </m:oMathPara>
                </a14:m>
                <a:endParaRPr lang="en-US" altLang="ja-JP" sz="2400" dirty="0" smtClean="0"/>
              </a:p>
              <a:p>
                <a:pPr marL="0" indent="0">
                  <a:buNone/>
                </a:pP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𝐵</m:t>
                        </m:r>
                      </m:e>
                      <m:sub>
                        <m:r>
                          <a:rPr lang="en-US" altLang="ja-JP" sz="2400" i="1">
                            <a:latin typeface="Cambria Math" panose="02040503050406030204" pitchFamily="18" charset="0"/>
                          </a:rPr>
                          <m:t>𝜈</m:t>
                        </m:r>
                        <m:r>
                          <a:rPr lang="en-US" altLang="ja-JP" sz="2400" i="1">
                            <a:latin typeface="Cambria Math" panose="02040503050406030204" pitchFamily="18" charset="0"/>
                          </a:rPr>
                          <m:t>,</m:t>
                        </m:r>
                        <m:r>
                          <a:rPr lang="ja-JP" altLang="en-US" sz="2400" i="1">
                            <a:latin typeface="Cambria Math" panose="02040503050406030204" pitchFamily="18" charset="0"/>
                          </a:rPr>
                          <m:t>𝜇</m:t>
                        </m:r>
                      </m:sub>
                    </m:sSub>
                  </m:oMath>
                </a14:m>
                <a:r>
                  <a:rPr lang="ja-JP" altLang="en-US" sz="2400" dirty="0" smtClean="0"/>
                  <a:t>が可逆行列であれば</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𝑟</m:t>
                              </m:r>
                            </m:e>
                          </m:acc>
                        </m:e>
                        <m:sub>
                          <m:r>
                            <a:rPr lang="en-US" altLang="ja-JP" sz="2400" i="1">
                              <a:latin typeface="Cambria Math" panose="02040503050406030204" pitchFamily="18" charset="0"/>
                            </a:rPr>
                            <m:t>𝜈</m:t>
                          </m:r>
                        </m:sub>
                      </m:sSub>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𝑁</m:t>
                              </m:r>
                            </m:e>
                          </m:d>
                        </m:e>
                        <m:sup>
                          <m:r>
                            <a:rPr lang="en-US" altLang="ja-JP" sz="2400" b="0" i="1" smtClean="0">
                              <a:latin typeface="Cambria Math" panose="02040503050406030204" pitchFamily="18" charset="0"/>
                            </a:rPr>
                            <m:t>−1</m:t>
                          </m:r>
                        </m:sup>
                      </m:sSup>
                      <m:nary>
                        <m:naryPr>
                          <m:chr m:val="∑"/>
                          <m:ctrlPr>
                            <a:rPr lang="en-US" altLang="ja-JP" sz="2400" i="1">
                              <a:latin typeface="Cambria Math" panose="02040503050406030204" pitchFamily="18" charset="0"/>
                              <a:ea typeface="Cambria Math" panose="02040503050406030204" pitchFamily="18" charset="0"/>
                            </a:rPr>
                          </m:ctrlPr>
                        </m:naryPr>
                        <m:sub>
                          <m:r>
                            <a:rPr lang="ja-JP" altLang="en-US" sz="2400" i="1">
                              <a:latin typeface="Cambria Math" panose="02040503050406030204" pitchFamily="18" charset="0"/>
                            </a:rPr>
                            <m:t>𝜇</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smtClean="0">
                                  <a:latin typeface="Cambria Math" panose="02040503050406030204" pitchFamily="18" charset="0"/>
                                </a:rPr>
                              </m:ctrlPr>
                            </m:sSubPr>
                            <m:e>
                              <m:d>
                                <m:dPr>
                                  <m:ctrlPr>
                                    <a:rPr lang="en-US" altLang="ja-JP" sz="2400" i="1" smtClean="0">
                                      <a:latin typeface="Cambria Math" panose="02040503050406030204" pitchFamily="18" charset="0"/>
                                    </a:rPr>
                                  </m:ctrlPr>
                                </m:dPr>
                                <m:e>
                                  <m:sSup>
                                    <m:sSupPr>
                                      <m:ctrlPr>
                                        <a:rPr lang="en-US" altLang="ja-JP" sz="2400" i="1" smtClean="0">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−1</m:t>
                                      </m:r>
                                    </m:sup>
                                  </m:sSup>
                                </m:e>
                              </m:d>
                            </m:e>
                            <m:sub>
                              <m:r>
                                <a:rPr lang="en-US" altLang="ja-JP" sz="2400" i="1">
                                  <a:latin typeface="Cambria Math" panose="02040503050406030204" pitchFamily="18" charset="0"/>
                                </a:rPr>
                                <m:t>𝜈</m:t>
                              </m:r>
                              <m:r>
                                <a:rPr lang="en-US" altLang="ja-JP" sz="2400" b="0" i="1" smtClean="0">
                                  <a:latin typeface="Cambria Math" panose="02040503050406030204" pitchFamily="18" charset="0"/>
                                </a:rPr>
                                <m:t>,</m:t>
                              </m:r>
                              <m:r>
                                <a:rPr lang="ja-JP" altLang="en-US" sz="2400" i="1">
                                  <a:latin typeface="Cambria Math" panose="02040503050406030204" pitchFamily="18" charset="0"/>
                                </a:rPr>
                                <m:t>𝜇</m:t>
                              </m:r>
                            </m:sub>
                          </m:sSub>
                          <m:sSub>
                            <m:sSubPr>
                              <m:ctrlPr>
                                <a:rPr lang="en-US" altLang="ja-JP" sz="2400" i="1">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𝑛</m:t>
                              </m:r>
                            </m:e>
                            <m:sub>
                              <m:r>
                                <a:rPr lang="ja-JP" altLang="en-US" sz="2400" i="1">
                                  <a:latin typeface="Cambria Math" panose="02040503050406030204" pitchFamily="18" charset="0"/>
                                </a:rPr>
                                <m:t>𝜇</m:t>
                              </m:r>
                            </m:sub>
                          </m:sSub>
                        </m:e>
                      </m:nary>
                    </m:oMath>
                  </m:oMathPara>
                </a14:m>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232" t="-135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123007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70000" lnSpcReduction="20000"/>
              </a:bodyPr>
              <a:lstStyle/>
              <a:p>
                <a:pPr marL="0" indent="0">
                  <a:buNone/>
                </a:pPr>
                <a:r>
                  <a:rPr lang="ja-JP" altLang="en-US" sz="2400" dirty="0" smtClean="0"/>
                  <a:t>代入して</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r>
                        <a:rPr lang="en-US" altLang="ja-JP" sz="2400" i="1">
                          <a:latin typeface="Cambria Math" panose="02040503050406030204" pitchFamily="18" charset="0"/>
                          <a:ea typeface="Cambria Math" panose="02040503050406030204" pitchFamily="18" charset="0"/>
                        </a:rPr>
                        <m:t>=</m:t>
                      </m:r>
                      <m:sSup>
                        <m:sSupPr>
                          <m:ctrlPr>
                            <a:rPr lang="en-US" altLang="ja-JP" sz="2400" i="1" smtClean="0">
                              <a:latin typeface="Cambria Math" panose="02040503050406030204" pitchFamily="18" charset="0"/>
                              <a:ea typeface="Cambria Math" panose="02040503050406030204" pitchFamily="18" charset="0"/>
                            </a:rPr>
                          </m:ctrlPr>
                        </m:sSupPr>
                        <m:e>
                          <m:d>
                            <m:dPr>
                              <m:ctrlPr>
                                <a:rPr lang="en-US" altLang="ja-JP" sz="240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𝑁</m:t>
                              </m:r>
                            </m:e>
                          </m:d>
                        </m:e>
                        <m:sup>
                          <m:r>
                            <a:rPr lang="en-US" altLang="ja-JP" sz="2400" b="0" i="1" smtClean="0">
                              <a:latin typeface="Cambria Math" panose="02040503050406030204" pitchFamily="18" charset="0"/>
                              <a:ea typeface="Cambria Math" panose="02040503050406030204" pitchFamily="18" charset="0"/>
                            </a:rPr>
                            <m:t>−1</m:t>
                          </m:r>
                        </m:sup>
                      </m:sSup>
                      <m:nary>
                        <m:naryPr>
                          <m:chr m:val="∑"/>
                          <m:ctrlPr>
                            <a:rPr lang="en-US" altLang="ja-JP" sz="2400" i="1">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smtClean="0">
                                  <a:latin typeface="Cambria Math" panose="02040503050406030204" pitchFamily="18" charset="0"/>
                                </a:rPr>
                              </m:ctrlPr>
                            </m:sSubPr>
                            <m:e>
                              <m:acc>
                                <m:accPr>
                                  <m:chr m:val="̂"/>
                                  <m:ctrlPr>
                                    <a:rPr lang="en-US" altLang="ja-JP" sz="2400" i="1" smtClean="0">
                                      <a:latin typeface="Cambria Math" panose="02040503050406030204" pitchFamily="18" charset="0"/>
                                      <a:ea typeface="Cambria Math" panose="02040503050406030204" pitchFamily="18" charset="0"/>
                                    </a:rPr>
                                  </m:ctrlPr>
                                </m:accPr>
                                <m:e>
                                  <m:r>
                                    <a:rPr lang="en-US" altLang="ja-JP" sz="2400" b="0" i="1" smtClean="0">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e>
                      </m:nary>
                      <m:r>
                        <a:rPr lang="en-US" altLang="ja-JP" sz="2400" b="0" i="1" smtClean="0">
                          <a:latin typeface="Cambria Math" panose="02040503050406030204" pitchFamily="18" charset="0"/>
                        </a:rPr>
                        <m:t>=</m:t>
                      </m:r>
                      <m:nary>
                        <m:naryPr>
                          <m:chr m:val="∑"/>
                          <m:ctrlPr>
                            <a:rPr lang="en-US" altLang="ja-JP" sz="2400" i="1">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𝑠</m:t>
                              </m:r>
                            </m:e>
                            <m:sub>
                              <m:r>
                                <a:rPr lang="en-US" altLang="ja-JP" sz="2400" i="1">
                                  <a:latin typeface="Cambria Math" panose="02040503050406030204" pitchFamily="18" charset="0"/>
                                </a:rPr>
                                <m:t>𝜈</m:t>
                              </m:r>
                            </m:sub>
                          </m:sSub>
                        </m:e>
                      </m:nary>
                    </m:oMath>
                  </m:oMathPara>
                </a14:m>
                <a:endParaRPr lang="en-US" altLang="ja-JP" sz="2400" dirty="0" smtClean="0"/>
              </a:p>
              <a:p>
                <a:pPr marL="0" indent="0">
                  <a:buNone/>
                </a:pPr>
                <a:r>
                  <a:rPr lang="ja-JP" altLang="en-US" sz="2400" dirty="0" smtClean="0"/>
                  <a:t>ここ</a:t>
                </a:r>
                <a:r>
                  <a:rPr lang="ja-JP" altLang="en-US" sz="2400" dirty="0"/>
                  <a:t>で</a:t>
                </a:r>
                <a14:m>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oMath>
                </a14:m>
                <a:r>
                  <a:rPr lang="ja-JP" altLang="en-US" sz="2400" dirty="0" smtClean="0"/>
                  <a:t>は</a:t>
                </a:r>
                <a14:m>
                  <m:oMath xmlns:m="http://schemas.openxmlformats.org/officeDocument/2006/math">
                    <m:r>
                      <a:rPr lang="en-US" altLang="ja-JP" sz="2400" b="0" i="1" dirty="0" smtClean="0">
                        <a:latin typeface="Cambria Math" panose="02040503050406030204" pitchFamily="18" charset="0"/>
                      </a:rPr>
                      <m:t>𝑑</m:t>
                    </m:r>
                    <m:r>
                      <a:rPr lang="en-US" altLang="ja-JP" sz="2400" b="0" i="1" dirty="0" smtClean="0">
                        <a:latin typeface="Cambria Math" panose="02040503050406030204" pitchFamily="18" charset="0"/>
                        <a:ea typeface="Cambria Math" panose="02040503050406030204" pitchFamily="18" charset="0"/>
                      </a:rPr>
                      <m:t>×</m:t>
                    </m:r>
                    <m:r>
                      <a:rPr lang="en-US" altLang="ja-JP" sz="2400" b="0" i="1" dirty="0" smtClean="0">
                        <a:latin typeface="Cambria Math" panose="02040503050406030204" pitchFamily="18" charset="0"/>
                        <a:ea typeface="Cambria Math" panose="02040503050406030204" pitchFamily="18" charset="0"/>
                      </a:rPr>
                      <m:t>𝑑</m:t>
                    </m:r>
                  </m:oMath>
                </a14:m>
                <a:r>
                  <a:rPr lang="ja-JP" altLang="en-US" sz="2400" dirty="0" smtClean="0"/>
                  <a:t>行列で</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r>
                        <a:rPr lang="en-US" altLang="ja-JP" sz="2400" b="0" i="1" smtClean="0">
                          <a:latin typeface="Cambria Math" panose="02040503050406030204" pitchFamily="18" charset="0"/>
                        </a:rPr>
                        <m:t>=</m:t>
                      </m:r>
                      <m:nary>
                        <m:naryPr>
                          <m:chr m:val="∑"/>
                          <m:ctrlPr>
                            <a:rPr lang="en-US" altLang="ja-JP" sz="2400" i="1">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a:latin typeface="Cambria Math" panose="02040503050406030204" pitchFamily="18" charset="0"/>
                                </a:rPr>
                              </m:ctrlPr>
                            </m:sSubPr>
                            <m:e>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𝐵</m:t>
                                      </m:r>
                                    </m:e>
                                    <m:sup>
                                      <m:r>
                                        <a:rPr lang="en-US" altLang="ja-JP" sz="2400" i="1">
                                          <a:latin typeface="Cambria Math" panose="02040503050406030204" pitchFamily="18" charset="0"/>
                                        </a:rPr>
                                        <m:t>−1</m:t>
                                      </m:r>
                                    </m:sup>
                                  </m:sSup>
                                </m:e>
                              </m:d>
                            </m:e>
                            <m:sub>
                              <m:r>
                                <a:rPr lang="en-US" altLang="ja-JP" sz="2400" i="1">
                                  <a:latin typeface="Cambria Math" panose="02040503050406030204" pitchFamily="18" charset="0"/>
                                </a:rPr>
                                <m:t>𝜈</m:t>
                              </m:r>
                              <m:r>
                                <a:rPr lang="en-US" altLang="ja-JP" sz="2400" i="1">
                                  <a:latin typeface="Cambria Math" panose="02040503050406030204" pitchFamily="18" charset="0"/>
                                </a:rPr>
                                <m:t>,</m:t>
                              </m:r>
                              <m:r>
                                <a:rPr lang="ja-JP" altLang="en-US" sz="2400" i="1">
                                  <a:latin typeface="Cambria Math" panose="02040503050406030204" pitchFamily="18" charset="0"/>
                                </a:rPr>
                                <m:t>𝜇</m:t>
                              </m:r>
                            </m:sub>
                          </m:sSub>
                          <m:sSub>
                            <m:sSubPr>
                              <m:ctrlPr>
                                <a:rPr lang="en-US" altLang="ja-JP" sz="2400" i="1" dirty="0">
                                  <a:latin typeface="Cambria Math" panose="02040503050406030204" pitchFamily="18" charset="0"/>
                                </a:rPr>
                              </m:ctrlPr>
                            </m:sSubPr>
                            <m:e>
                              <m:acc>
                                <m:accPr>
                                  <m:chr m:val="̂"/>
                                  <m:ctrlPr>
                                    <a:rPr lang="en-US" altLang="ja-JP" sz="2400" i="1" dirty="0">
                                      <a:latin typeface="Cambria Math" panose="02040503050406030204" pitchFamily="18" charset="0"/>
                                    </a:rPr>
                                  </m:ctrlPr>
                                </m:accPr>
                                <m:e>
                                  <m:r>
                                    <m:rPr>
                                      <m:sty m:val="p"/>
                                    </m:rPr>
                                    <a:rPr lang="en-US" altLang="ja-JP" sz="2400" dirty="0">
                                      <a:latin typeface="Cambria Math" panose="02040503050406030204" pitchFamily="18" charset="0"/>
                                    </a:rPr>
                                    <m:t>Γ</m:t>
                                  </m:r>
                                </m:e>
                              </m:acc>
                            </m:e>
                            <m:sub>
                              <m:r>
                                <a:rPr lang="en-US" altLang="ja-JP" sz="2400" i="1">
                                  <a:latin typeface="Cambria Math" panose="02040503050406030204" pitchFamily="18" charset="0"/>
                                </a:rPr>
                                <m:t>𝜈</m:t>
                              </m:r>
                            </m:sub>
                          </m:sSub>
                        </m:e>
                      </m:nary>
                    </m:oMath>
                  </m:oMathPara>
                </a14:m>
                <a:endParaRPr lang="en-US" altLang="ja-JP" sz="2400" dirty="0" smtClean="0"/>
              </a:p>
              <a:p>
                <a:pPr marL="0" indent="0">
                  <a:buNone/>
                </a:pPr>
                <a14:m>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oMath>
                </a14:m>
                <a:r>
                  <a:rPr lang="ja-JP" altLang="en-US" sz="2400" dirty="0" smtClean="0"/>
                  <a:t>の性質から</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altLang="ja-JP" sz="2400" i="1" smtClean="0">
                              <a:latin typeface="Cambria Math" panose="02040503050406030204" pitchFamily="18" charset="0"/>
                            </a:rPr>
                          </m:ctrlPr>
                        </m:naryPr>
                        <m:sub>
                          <m:r>
                            <a:rPr lang="en-US" altLang="ja-JP" sz="2400" i="1">
                              <a:latin typeface="Cambria Math" panose="02040503050406030204" pitchFamily="18" charset="0"/>
                            </a:rPr>
                            <m:t>𝜈</m:t>
                          </m:r>
                        </m:sub>
                        <m:sup/>
                        <m:e>
                          <m:r>
                            <m:rPr>
                              <m:sty m:val="p"/>
                            </m:rPr>
                            <a:rPr lang="en-US" altLang="ja-JP" sz="2400" b="0" i="0" smtClean="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e>
                          </m:d>
                        </m:e>
                      </m:nary>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e>
                      </m:d>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r>
                        <a:rPr lang="en-US" altLang="ja-JP" sz="2400" b="0"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oMath>
                  </m:oMathPara>
                </a14:m>
                <a:endParaRPr lang="en-US" altLang="ja-JP" sz="2400" dirty="0" smtClean="0"/>
              </a:p>
              <a:p>
                <a:pPr marL="0" indent="0">
                  <a:buNone/>
                </a:pPr>
                <a:r>
                  <a:rPr lang="ja-JP" altLang="en-US" sz="2400" dirty="0" smtClean="0"/>
                  <a:t>両辺で</a:t>
                </a:r>
                <a:r>
                  <a:rPr lang="en-US" altLang="ja-JP" sz="2400" dirty="0" smtClean="0"/>
                  <a:t>Trace</a:t>
                </a:r>
                <a:r>
                  <a:rPr lang="ja-JP" altLang="en-US" sz="2400" dirty="0" smtClean="0"/>
                  <a:t>をとると</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altLang="ja-JP" sz="2400" i="1">
                              <a:latin typeface="Cambria Math" panose="02040503050406030204" pitchFamily="18" charset="0"/>
                            </a:rPr>
                          </m:ctrlPr>
                        </m:naryPr>
                        <m:sub>
                          <m:r>
                            <a:rPr lang="en-US" altLang="ja-JP" sz="2400" i="1">
                              <a:latin typeface="Cambria Math" panose="02040503050406030204" pitchFamily="18" charset="0"/>
                            </a:rPr>
                            <m:t>𝜈</m:t>
                          </m:r>
                        </m:sub>
                        <m:sup/>
                        <m:e>
                          <m:r>
                            <m:rPr>
                              <m:sty m:val="p"/>
                            </m:rPr>
                            <a:rPr lang="en-US" altLang="ja-JP" sz="2400">
                              <a:latin typeface="Cambria Math" panose="02040503050406030204" pitchFamily="18" charset="0"/>
                            </a:rPr>
                            <m:t>Tr</m:t>
                          </m:r>
                          <m:d>
                            <m:dPr>
                              <m:begChr m:val="["/>
                              <m:endChr m:val="]"/>
                              <m:ctrlPr>
                                <a:rPr lang="en-US" altLang="ja-JP" sz="2400" i="1" smtClean="0">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e>
                          </m:d>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e>
                      </m:nary>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𝑁</m:t>
                      </m:r>
                    </m:oMath>
                  </m:oMathPara>
                </a14:m>
                <a:endParaRPr lang="en-US" altLang="ja-JP" sz="2400" dirty="0" smtClean="0"/>
              </a:p>
              <a:p>
                <a:pPr marL="0" indent="0">
                  <a:buNone/>
                </a:pPr>
                <a:r>
                  <a:rPr lang="ja-JP" altLang="en-US" sz="2400" dirty="0" smtClean="0"/>
                  <a:t>したがって、</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r>
                        <a:rPr lang="en-US" altLang="ja-JP" sz="2400" i="1">
                          <a:latin typeface="Cambria Math" panose="02040503050406030204" pitchFamily="18" charset="0"/>
                          <a:ea typeface="Cambria Math" panose="02040503050406030204" pitchFamily="18" charset="0"/>
                        </a:rPr>
                        <m:t>=</m:t>
                      </m:r>
                      <m:f>
                        <m:fPr>
                          <m:type m:val="lin"/>
                          <m:ctrlPr>
                            <a:rPr lang="en-US" altLang="ja-JP" sz="2400" i="1" smtClean="0">
                              <a:latin typeface="Cambria Math" panose="02040503050406030204" pitchFamily="18" charset="0"/>
                              <a:ea typeface="Cambria Math" panose="02040503050406030204" pitchFamily="18" charset="0"/>
                            </a:rPr>
                          </m:ctrlPr>
                        </m:fPr>
                        <m:num>
                          <m:d>
                            <m:dPr>
                              <m:ctrlPr>
                                <a:rPr lang="en-US" altLang="ja-JP" sz="2400" i="1" smtClean="0">
                                  <a:latin typeface="Cambria Math" panose="02040503050406030204" pitchFamily="18" charset="0"/>
                                </a:rPr>
                              </m:ctrlPr>
                            </m:dPr>
                            <m:e>
                              <m:nary>
                                <m:naryPr>
                                  <m:chr m:val="∑"/>
                                  <m:ctrlPr>
                                    <a:rPr lang="en-US" altLang="ja-JP" sz="2400" i="1">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e>
                              </m:nary>
                            </m:e>
                          </m:d>
                        </m:num>
                        <m:den>
                          <m:d>
                            <m:dPr>
                              <m:ctrlPr>
                                <a:rPr lang="en-US" altLang="ja-JP" sz="2400" i="1" smtClean="0">
                                  <a:latin typeface="Cambria Math" panose="02040503050406030204" pitchFamily="18" charset="0"/>
                                  <a:ea typeface="Cambria Math" panose="02040503050406030204" pitchFamily="18" charset="0"/>
                                </a:rPr>
                              </m:ctrlPr>
                            </m:dPr>
                            <m:e>
                              <m:nary>
                                <m:naryPr>
                                  <m:chr m:val="∑"/>
                                  <m:ctrlPr>
                                    <a:rPr lang="en-US" altLang="ja-JP" sz="2400" i="1" smtClean="0">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e>
                                  </m:d>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e>
                              </m:nary>
                            </m:e>
                          </m:d>
                        </m:den>
                      </m:f>
                    </m:oMath>
                  </m:oMathPara>
                </a14:m>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406" t="-15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128305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400" dirty="0" smtClean="0"/>
              <a:t>§</a:t>
            </a:r>
            <a:r>
              <a:rPr kumimoji="1" lang="ja-JP" altLang="en-US" sz="4400" dirty="0" smtClean="0"/>
              <a:t>１</a:t>
            </a:r>
            <a:r>
              <a:rPr kumimoji="1" lang="en-US" altLang="ja-JP" sz="4400" dirty="0" smtClean="0"/>
              <a:t>.</a:t>
            </a:r>
            <a:r>
              <a:rPr lang="ja-JP" altLang="en-US" sz="4400" dirty="0" smtClean="0"/>
              <a:t>２</a:t>
            </a:r>
            <a:r>
              <a:rPr kumimoji="1" lang="ja-JP" altLang="en-US" sz="4400" dirty="0" smtClean="0"/>
              <a:t>　最尤推定</a:t>
            </a:r>
            <a:endParaRPr kumimoji="1" lang="ja-JP" altLang="en-US" sz="44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1204124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　最尤推定</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これで密度行列は実験の測定基底と観測回数によって一意に求まるが、上の式で求めた密度行列が密度行列の最も重要な基本的性質を満たしているとは限らない。密度行列の性質は</a:t>
                </a:r>
                <a14:m>
                  <m:oMath xmlns:m="http://schemas.openxmlformats.org/officeDocument/2006/math">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en-US" altLang="ja-JP" sz="2400" i="1" smtClean="0">
                                <a:latin typeface="Cambria Math" panose="02040503050406030204" pitchFamily="18" charset="0"/>
                              </a:rPr>
                            </m:ctrlPr>
                          </m:accPr>
                          <m:e>
                            <m:r>
                              <a:rPr lang="ja-JP" altLang="en-US" sz="2400" i="1" smtClean="0">
                                <a:latin typeface="Cambria Math" panose="02040503050406030204" pitchFamily="18" charset="0"/>
                              </a:rPr>
                              <m:t>𝜌</m:t>
                            </m:r>
                          </m:e>
                        </m:acc>
                      </m:e>
                    </m:d>
                    <m:r>
                      <a:rPr lang="en-US" altLang="ja-JP" sz="2400" b="0" i="1" smtClean="0">
                        <a:latin typeface="Cambria Math" panose="02040503050406030204" pitchFamily="18" charset="0"/>
                      </a:rPr>
                      <m:t>=1</m:t>
                    </m:r>
                  </m:oMath>
                </a14:m>
                <a:r>
                  <a:rPr lang="ja-JP" altLang="en-US" sz="2400" dirty="0" smtClean="0"/>
                  <a:t>で</a:t>
                </a:r>
                <a:r>
                  <a:rPr lang="en-US" altLang="ja-JP" sz="2400" dirty="0" smtClean="0"/>
                  <a:t>Hermitian</a:t>
                </a:r>
                <a:r>
                  <a:rPr lang="ja-JP" altLang="en-US" sz="2400" dirty="0" smtClean="0"/>
                  <a:t>である。また、固有値は</a:t>
                </a:r>
                <a14:m>
                  <m:oMath xmlns:m="http://schemas.openxmlformats.org/officeDocument/2006/math">
                    <m:d>
                      <m:dPr>
                        <m:begChr m:val="["/>
                        <m:endChr m:val="]"/>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0,1</m:t>
                        </m:r>
                      </m:e>
                    </m:d>
                    <m:r>
                      <a:rPr lang="ja-JP" altLang="en-US" sz="2400" i="1">
                        <a:latin typeface="Cambria Math" panose="02040503050406030204" pitchFamily="18" charset="0"/>
                      </a:rPr>
                      <m:t>でなければならない</m:t>
                    </m:r>
                  </m:oMath>
                </a14:m>
                <a:r>
                  <a:rPr lang="ja-JP" altLang="en-US" sz="2400" dirty="0" smtClean="0"/>
                  <a:t>。</a:t>
                </a:r>
                <a:endParaRPr lang="en-US" altLang="ja-JP" sz="2400" dirty="0" smtClean="0"/>
              </a:p>
              <a:p>
                <a:pPr marL="0" indent="0">
                  <a:buNone/>
                </a:pPr>
                <a:r>
                  <a:rPr lang="ja-JP" altLang="en-US" sz="2400" dirty="0" smtClean="0"/>
                  <a:t>この</a:t>
                </a:r>
                <a:r>
                  <a:rPr lang="ja-JP" altLang="en-US" sz="2400" dirty="0"/>
                  <a:t>問題</a:t>
                </a:r>
                <a:r>
                  <a:rPr lang="ja-JP" altLang="en-US" sz="2400" dirty="0" smtClean="0"/>
                  <a:t>を避けるために最尤推定を使う。手順は以下のとおりである。</a:t>
                </a:r>
                <a:endParaRPr lang="en-US" altLang="ja-JP" sz="2400" dirty="0" smtClean="0"/>
              </a:p>
              <a:p>
                <a:pPr marL="514350" indent="-514350">
                  <a:buFont typeface="+mj-lt"/>
                  <a:buAutoNum type="romanLcPeriod"/>
                </a:pPr>
                <a:r>
                  <a:rPr lang="ja-JP" altLang="en-US" sz="2400" dirty="0" smtClean="0"/>
                  <a:t>密度行列の性質を満たす密度行列を生成する。</a:t>
                </a:r>
                <a:endParaRPr lang="en-US" altLang="ja-JP" sz="2400" dirty="0" smtClean="0"/>
              </a:p>
              <a:p>
                <a:pPr marL="514350" indent="-514350">
                  <a:buFont typeface="+mj-lt"/>
                  <a:buAutoNum type="romanLcPeriod"/>
                </a:pPr>
                <a:r>
                  <a:rPr lang="ja-JP" altLang="en-US" sz="2400" dirty="0" smtClean="0"/>
                  <a:t>尤度関数を導入する。</a:t>
                </a:r>
                <a:endParaRPr lang="en-US" altLang="ja-JP" sz="2400" dirty="0" smtClean="0"/>
              </a:p>
              <a:p>
                <a:pPr marL="514350" indent="-514350">
                  <a:buFont typeface="+mj-lt"/>
                  <a:buAutoNum type="romanLcPeriod"/>
                </a:pPr>
                <a:r>
                  <a:rPr lang="en-US" altLang="ja-JP" sz="2400" dirty="0" smtClean="0"/>
                  <a:t>Iterative</a:t>
                </a:r>
                <a:r>
                  <a:rPr lang="ja-JP" altLang="en-US" sz="2400" dirty="0"/>
                  <a:t>な</a:t>
                </a:r>
                <a:r>
                  <a:rPr lang="ja-JP" altLang="en-US" sz="2400" dirty="0" smtClean="0"/>
                  <a:t>アルゴリズムを用いて尤度関数を最大化させる。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1043" t="-1597" r="-23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223802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400" dirty="0" smtClean="0"/>
              <a:t>§</a:t>
            </a:r>
            <a:r>
              <a:rPr kumimoji="1" lang="ja-JP" altLang="en-US" sz="4400" dirty="0" smtClean="0"/>
              <a:t>１</a:t>
            </a:r>
            <a:r>
              <a:rPr kumimoji="1" lang="en-US" altLang="ja-JP" sz="4400" dirty="0" smtClean="0"/>
              <a:t>.</a:t>
            </a:r>
            <a:r>
              <a:rPr lang="ja-JP" altLang="en-US" sz="4400" dirty="0" smtClean="0"/>
              <a:t>２</a:t>
            </a:r>
            <a:r>
              <a:rPr lang="en-US" altLang="ja-JP" sz="4400" dirty="0" smtClean="0"/>
              <a:t>.</a:t>
            </a:r>
            <a:r>
              <a:rPr lang="ja-JP" altLang="en-US" sz="4400" dirty="0" smtClean="0"/>
              <a:t>１</a:t>
            </a:r>
            <a:r>
              <a:rPr kumimoji="1" lang="ja-JP" altLang="en-US" sz="4400" dirty="0" smtClean="0"/>
              <a:t>　</a:t>
            </a:r>
            <a:r>
              <a:rPr kumimoji="1" lang="en-US" altLang="ja-JP" sz="4400" dirty="0" err="1" smtClean="0"/>
              <a:t>Cholesky</a:t>
            </a:r>
            <a:r>
              <a:rPr kumimoji="1" lang="en-US" altLang="ja-JP" sz="4400" dirty="0" smtClean="0"/>
              <a:t> Decomposition</a:t>
            </a:r>
            <a:endParaRPr kumimoji="1" lang="ja-JP" altLang="en-US" sz="44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8152983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１　</a:t>
            </a:r>
            <a:r>
              <a:rPr lang="en-US" altLang="ja-JP" sz="2800" u="sng" dirty="0" err="1"/>
              <a:t>Cholesky</a:t>
            </a:r>
            <a:r>
              <a:rPr lang="en-US" altLang="ja-JP" sz="2800" u="sng" dirty="0"/>
              <a:t> Decomposition</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まず、密度行列の性質を満たす行列を生成する。</a:t>
                </a:r>
                <a:endParaRPr lang="en-US" altLang="ja-JP" sz="2400" dirty="0" smtClean="0"/>
              </a:p>
              <a:p>
                <a:pPr marL="0" indent="0">
                  <a:buNone/>
                </a:pPr>
                <a:r>
                  <a:rPr lang="ja-JP" altLang="en-US" sz="2400" dirty="0" smtClean="0"/>
                  <a:t>半正定値行列</a:t>
                </a:r>
                <a14:m>
                  <m:oMath xmlns:m="http://schemas.openxmlformats.org/officeDocument/2006/math">
                    <m:acc>
                      <m:accPr>
                        <m:chr m:val="̂"/>
                        <m:ctrlPr>
                          <a:rPr lang="ja-JP" altLang="en-US" sz="2400" i="1" smtClean="0">
                            <a:latin typeface="Cambria Math" panose="02040503050406030204" pitchFamily="18" charset="0"/>
                          </a:rPr>
                        </m:ctrlPr>
                      </m:accPr>
                      <m:e>
                        <m:r>
                          <a:rPr lang="en-US" altLang="ja-JP" sz="2400" b="0" i="1" smtClean="0">
                            <a:latin typeface="Cambria Math" panose="02040503050406030204" pitchFamily="18" charset="0"/>
                          </a:rPr>
                          <m:t>𝐺</m:t>
                        </m:r>
                      </m:e>
                    </m:acc>
                  </m:oMath>
                </a14:m>
                <a:r>
                  <a:rPr lang="ja-JP" altLang="en-US" sz="2400" dirty="0" smtClean="0"/>
                  <a:t>は以下の式を満たす。</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smtClean="0">
                              <a:latin typeface="Cambria Math" panose="02040503050406030204" pitchFamily="18" charset="0"/>
                            </a:rPr>
                          </m:ctrlPr>
                        </m:dPr>
                        <m:e>
                          <m:r>
                            <a:rPr lang="en-US" altLang="ja-JP" sz="2400" i="1">
                              <a:latin typeface="Cambria Math" panose="02040503050406030204" pitchFamily="18" charset="0"/>
                            </a:rPr>
                            <m:t>𝜓</m:t>
                          </m:r>
                        </m:e>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𝐺</m:t>
                              </m:r>
                            </m:e>
                          </m:acc>
                        </m:e>
                        <m:e>
                          <m:r>
                            <a:rPr lang="en-US" altLang="ja-JP" sz="2400" i="1">
                              <a:latin typeface="Cambria Math" panose="02040503050406030204" pitchFamily="18" charset="0"/>
                            </a:rPr>
                            <m:t>𝜓</m:t>
                          </m:r>
                        </m:e>
                      </m:d>
                      <m:r>
                        <a:rPr lang="en-US"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0     </m:t>
                      </m:r>
                      <m:sPre>
                        <m:sPrePr>
                          <m:ctrlPr>
                            <a:rPr lang="en-US" altLang="ja-JP" sz="2400" b="0" i="1" smtClean="0">
                              <a:latin typeface="Cambria Math" panose="02040503050406030204" pitchFamily="18" charset="0"/>
                              <a:ea typeface="Cambria Math" panose="02040503050406030204" pitchFamily="18" charset="0"/>
                            </a:rPr>
                          </m:ctrlPr>
                        </m:sPrePr>
                        <m:sub/>
                        <m:sup>
                          <m:r>
                            <a:rPr lang="ja-JP" altLang="en-US" i="1" smtClean="0">
                              <a:latin typeface="Cambria Math" panose="02040503050406030204" pitchFamily="18" charset="0"/>
                            </a:rPr>
                            <m:t>∀</m:t>
                          </m:r>
                        </m:sup>
                        <m:e>
                          <m:d>
                            <m:dPr>
                              <m:begChr m:val="|"/>
                              <m:endChr m:val=""/>
                              <m:ctrlPr>
                                <a:rPr lang="en-US" altLang="ja-JP" i="1">
                                  <a:latin typeface="Cambria Math" panose="02040503050406030204" pitchFamily="18" charset="0"/>
                                </a:rPr>
                              </m:ctrlPr>
                            </m:dPr>
                            <m:e>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𝜓</m:t>
                                  </m:r>
                                </m:e>
                              </m:d>
                            </m:e>
                          </m:d>
                        </m:e>
                      </m:sPre>
                    </m:oMath>
                  </m:oMathPara>
                </a14:m>
                <a:endParaRPr lang="en-US" altLang="ja-JP" sz="2400" i="1" dirty="0" smtClean="0"/>
              </a:p>
              <a:p>
                <a:pPr marL="0" indent="0">
                  <a:buNone/>
                </a:pPr>
                <a14:m>
                  <m:oMath xmlns:m="http://schemas.openxmlformats.org/officeDocument/2006/math">
                    <m:acc>
                      <m:accPr>
                        <m:chr m:val="̂"/>
                        <m:ctrlPr>
                          <a:rPr lang="ja-JP" altLang="en-US" sz="2400" i="1">
                            <a:latin typeface="Cambria Math" panose="02040503050406030204" pitchFamily="18" charset="0"/>
                          </a:rPr>
                        </m:ctrlPr>
                      </m:accPr>
                      <m:e>
                        <m:r>
                          <a:rPr lang="en-US" altLang="ja-JP" sz="2400" i="1" smtClean="0">
                            <a:latin typeface="Cambria Math" panose="02040503050406030204" pitchFamily="18" charset="0"/>
                          </a:rPr>
                          <m:t>𝐺</m:t>
                        </m:r>
                      </m:e>
                    </m:acc>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𝑇</m:t>
                        </m:r>
                      </m:e>
                    </m:acc>
                  </m:oMath>
                </a14:m>
                <a:r>
                  <a:rPr lang="ja-JP" altLang="en-US" sz="2400" dirty="0" smtClean="0"/>
                  <a:t>と書けるどの行列も半正定値行列となる。</a:t>
                </a:r>
                <a:endParaRPr lang="en-US" altLang="ja-JP" sz="2400" i="1"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𝜓</m:t>
                          </m:r>
                        </m:e>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e>
                          <m:r>
                            <a:rPr lang="en-US" altLang="ja-JP" sz="2400" i="1">
                              <a:latin typeface="Cambria Math" panose="02040503050406030204" pitchFamily="18" charset="0"/>
                            </a:rPr>
                            <m:t>𝜓</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sSup>
                            <m:sSupPr>
                              <m:ctrlPr>
                                <a:rPr lang="en-US" altLang="ja-JP" sz="2400" b="0" i="1" smtClean="0">
                                  <a:latin typeface="Cambria Math" panose="02040503050406030204" pitchFamily="18" charset="0"/>
                                </a:rPr>
                              </m:ctrlPr>
                            </m:sSupPr>
                            <m:e>
                              <m:r>
                                <a:rPr lang="en-US" altLang="ja-JP" sz="2400" i="1">
                                  <a:latin typeface="Cambria Math" panose="02040503050406030204" pitchFamily="18" charset="0"/>
                                </a:rPr>
                                <m:t>𝜓</m:t>
                              </m:r>
                            </m:e>
                            <m:sup>
                              <m:r>
                                <a:rPr lang="en-US" altLang="ja-JP" sz="2400" i="1">
                                  <a:latin typeface="Cambria Math" panose="02040503050406030204" pitchFamily="18" charset="0"/>
                                </a:rPr>
                                <m:t>′</m:t>
                              </m:r>
                            </m:sup>
                          </m:sSup>
                        </m:e>
                        <m:e>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𝜓</m:t>
                              </m:r>
                            </m:e>
                            <m:sup>
                              <m:r>
                                <a:rPr lang="en-US" altLang="ja-JP" sz="2400" i="1">
                                  <a:latin typeface="Cambria Math" panose="02040503050406030204" pitchFamily="18" charset="0"/>
                                </a:rPr>
                                <m:t>′</m:t>
                              </m:r>
                            </m:sup>
                          </m:sSup>
                        </m:e>
                      </m:d>
                      <m:r>
                        <a:rPr lang="en-US" altLang="ja-JP" sz="2400" b="0" i="1" smtClean="0">
                          <a:latin typeface="Cambria Math" panose="02040503050406030204" pitchFamily="18" charset="0"/>
                          <a:ea typeface="Cambria Math" panose="02040503050406030204" pitchFamily="18" charset="0"/>
                        </a:rPr>
                        <m:t>≥0</m:t>
                      </m:r>
                    </m:oMath>
                  </m:oMathPara>
                </a14:m>
                <a:endParaRPr lang="en-US" altLang="ja-JP" sz="2400" i="1" dirty="0" smtClean="0"/>
              </a:p>
              <a:p>
                <a:pPr marL="0" indent="0">
                  <a:buNone/>
                </a:pPr>
                <a:r>
                  <a:rPr lang="ja-JP" altLang="en-US" sz="2400" dirty="0" smtClean="0"/>
                  <a:t>ここで</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smtClean="0">
                                <a:latin typeface="Cambria Math" panose="02040503050406030204" pitchFamily="18" charset="0"/>
                              </a:rPr>
                            </m:ctrlPr>
                          </m:dPr>
                          <m:e>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𝜓</m:t>
                                </m:r>
                              </m:e>
                              <m:sup>
                                <m:r>
                                  <a:rPr lang="en-US" altLang="ja-JP" sz="2400" i="1">
                                    <a:latin typeface="Cambria Math" panose="02040503050406030204" pitchFamily="18" charset="0"/>
                                  </a:rPr>
                                  <m:t>′</m:t>
                                </m:r>
                              </m:sup>
                            </m:sSup>
                          </m:e>
                        </m:d>
                      </m:e>
                    </m:d>
                    <m:r>
                      <a:rPr lang="en-US" altLang="ja-JP" sz="2400" b="0" i="1" smtClean="0">
                        <a:latin typeface="Cambria Math" panose="02040503050406030204" pitchFamily="18" charset="0"/>
                      </a:rPr>
                      <m:t>=</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𝜓</m:t>
                            </m:r>
                          </m:e>
                        </m:d>
                      </m:e>
                    </m:d>
                  </m:oMath>
                </a14:m>
                <a:r>
                  <a:rPr lang="ja-JP" altLang="en-US" sz="2400" dirty="0" smtClean="0"/>
                  <a:t>である。</a:t>
                </a:r>
                <a:endParaRPr lang="en-US" altLang="ja-JP" sz="2400" dirty="0" smtClean="0"/>
              </a:p>
              <a:p>
                <a:pPr marL="0" indent="0">
                  <a:buNone/>
                </a:pPr>
                <a:r>
                  <a:rPr lang="ja-JP" altLang="en-US" sz="2400" dirty="0" smtClean="0"/>
                  <a:t>さらに、</a:t>
                </a:r>
                <a14:m>
                  <m:oMath xmlns:m="http://schemas.openxmlformats.org/officeDocument/2006/math">
                    <m:sSup>
                      <m:sSupPr>
                        <m:ctrlPr>
                          <a:rPr lang="en-US" altLang="ja-JP" sz="2400" i="1" smtClean="0">
                            <a:latin typeface="Cambria Math" panose="02040503050406030204" pitchFamily="18" charset="0"/>
                          </a:rPr>
                        </m:ctrlPr>
                      </m:sSupPr>
                      <m:e>
                        <m:d>
                          <m:dPr>
                            <m:ctrlPr>
                              <a:rPr lang="en-US" altLang="ja-JP" sz="2400" i="1" smtClean="0">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d>
                      </m:e>
                      <m:sup>
                        <m:r>
                          <a:rPr lang="en-US" altLang="ja-JP" sz="2400" i="1">
                            <a:latin typeface="Cambria Math" panose="02040503050406030204" pitchFamily="18" charset="0"/>
                          </a:rPr>
                          <m:t>†</m:t>
                        </m:r>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e>
                        </m:d>
                      </m:e>
                      <m:sup>
                        <m:r>
                          <a:rPr lang="en-US" altLang="ja-JP" sz="2400" i="1">
                            <a:latin typeface="Cambria Math" panose="02040503050406030204" pitchFamily="18" charset="0"/>
                          </a:rPr>
                          <m:t>†</m:t>
                        </m:r>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oMath>
                </a14:m>
                <a:r>
                  <a:rPr lang="ja-JP" altLang="en-US" sz="2400" dirty="0" err="1" smtClean="0"/>
                  <a:t>、</a:t>
                </a:r>
                <a:r>
                  <a:rPr lang="ja-JP" altLang="en-US" sz="2400" dirty="0" smtClean="0"/>
                  <a:t>すなわち</a:t>
                </a: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𝐺</m:t>
                        </m:r>
                      </m:e>
                    </m:acc>
                  </m:oMath>
                </a14:m>
                <a:r>
                  <a:rPr lang="ja-JP" altLang="en-US" sz="2400" dirty="0" smtClean="0"/>
                  <a:t>はエルミートである。</a:t>
                </a:r>
                <a:endParaRPr lang="en-US" altLang="ja-JP" sz="2400" dirty="0" smtClean="0"/>
              </a:p>
              <a:p>
                <a:pPr marL="0" indent="0">
                  <a:buNone/>
                </a:pPr>
                <a:r>
                  <a:rPr lang="ja-JP" altLang="en-US" sz="2400" dirty="0"/>
                  <a:t>規格化</a:t>
                </a:r>
                <a:r>
                  <a:rPr lang="ja-JP" altLang="en-US" sz="2400" dirty="0" smtClean="0"/>
                  <a:t>のために</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ja-JP" altLang="en-US" sz="2400" i="1">
                              <a:latin typeface="Cambria Math" panose="02040503050406030204" pitchFamily="18" charset="0"/>
                            </a:rPr>
                          </m:ctrlPr>
                        </m:accPr>
                        <m:e>
                          <m:r>
                            <a:rPr lang="en-US" altLang="ja-JP" sz="2400" b="0" i="1" smtClean="0">
                              <a:latin typeface="Cambria Math" panose="02040503050406030204" pitchFamily="18" charset="0"/>
                            </a:rPr>
                            <m:t>𝑔</m:t>
                          </m:r>
                        </m:e>
                      </m:acc>
                      <m:r>
                        <a:rPr lang="en-US" altLang="ja-JP" sz="2400" b="0" i="1" smtClean="0">
                          <a:latin typeface="Cambria Math" panose="02040503050406030204" pitchFamily="18" charset="0"/>
                        </a:rPr>
                        <m:t>=</m:t>
                      </m:r>
                      <m:f>
                        <m:fPr>
                          <m:type m:val="lin"/>
                          <m:ctrlPr>
                            <a:rPr lang="en-US" altLang="ja-JP" sz="2400" b="0" i="1" smtClean="0">
                              <a:latin typeface="Cambria Math" panose="02040503050406030204" pitchFamily="18" charset="0"/>
                            </a:rPr>
                          </m:ctrlPr>
                        </m:fPr>
                        <m:num>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num>
                        <m:den>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d>
                        </m:den>
                      </m:f>
                    </m:oMath>
                  </m:oMathPara>
                </a14:m>
                <a:endParaRPr lang="en-US" altLang="ja-JP" sz="2400" dirty="0" smtClean="0"/>
              </a:p>
              <a:p>
                <a:pPr marL="0" indent="0">
                  <a:buNone/>
                </a:pPr>
                <a:r>
                  <a:rPr lang="ja-JP" altLang="en-US" sz="2400" dirty="0" smtClean="0"/>
                  <a:t>とすると、</a:t>
                </a:r>
                <a14:m>
                  <m:oMath xmlns:m="http://schemas.openxmlformats.org/officeDocument/2006/math">
                    <m:acc>
                      <m:accPr>
                        <m:chr m:val="̂"/>
                        <m:ctrlPr>
                          <a:rPr lang="ja-JP" altLang="en-US" sz="2400" i="1" smtClean="0">
                            <a:latin typeface="Cambria Math" panose="02040503050406030204" pitchFamily="18" charset="0"/>
                          </a:rPr>
                        </m:ctrlPr>
                      </m:accPr>
                      <m:e>
                        <m:r>
                          <a:rPr lang="en-US" altLang="ja-JP" sz="2400" i="1">
                            <a:latin typeface="Cambria Math" panose="02040503050406030204" pitchFamily="18" charset="0"/>
                          </a:rPr>
                          <m:t>𝑔</m:t>
                        </m:r>
                      </m:e>
                    </m:acc>
                  </m:oMath>
                </a14:m>
                <a:r>
                  <a:rPr lang="ja-JP" altLang="en-US" sz="2400" dirty="0" smtClean="0"/>
                  <a:t>は密度行列の数学的条件をすべて満たす。</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b="-356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86759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１　</a:t>
            </a:r>
            <a:r>
              <a:rPr lang="en-US" altLang="ja-JP" sz="2800" u="sng" dirty="0" err="1"/>
              <a:t>Cholesky</a:t>
            </a:r>
            <a:r>
              <a:rPr lang="en-US" altLang="ja-JP" sz="2800" u="sng" dirty="0"/>
              <a:t> Decomposition</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14:m>
                  <m:oMath xmlns:m="http://schemas.openxmlformats.org/officeDocument/2006/math">
                    <m:acc>
                      <m:accPr>
                        <m:chr m:val="̂"/>
                        <m:ctrlPr>
                          <a:rPr lang="en-US" altLang="ja-JP" sz="2400" i="1" smtClean="0">
                            <a:latin typeface="Cambria Math" panose="02040503050406030204" pitchFamily="18" charset="0"/>
                          </a:rPr>
                        </m:ctrlPr>
                      </m:accPr>
                      <m:e>
                        <m:r>
                          <a:rPr lang="en-US" altLang="ja-JP" sz="2400" i="1">
                            <a:latin typeface="Cambria Math" panose="02040503050406030204" pitchFamily="18" charset="0"/>
                          </a:rPr>
                          <m:t>𝑇</m:t>
                        </m:r>
                      </m:e>
                    </m:acc>
                  </m:oMath>
                </a14:m>
                <a:r>
                  <a:rPr lang="ja-JP" altLang="en-US" sz="2400" dirty="0" smtClean="0">
                    <a:latin typeface="Cambria Math" panose="02040503050406030204" pitchFamily="18" charset="0"/>
                  </a:rPr>
                  <a:t>を</a:t>
                </a:r>
                <a14:m>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oMath>
                </a14:m>
                <a:r>
                  <a:rPr lang="ja-JP" altLang="en-US" sz="2400" dirty="0" smtClean="0">
                    <a:latin typeface="Cambria Math" panose="02040503050406030204" pitchFamily="18" charset="0"/>
                  </a:rPr>
                  <a:t>個の実数変数</a:t>
                </a:r>
                <a14:m>
                  <m:oMath xmlns:m="http://schemas.openxmlformats.org/officeDocument/2006/math">
                    <m:r>
                      <a:rPr lang="en-US" altLang="ja-JP" sz="2400" b="0" i="1" smtClean="0">
                        <a:latin typeface="Cambria Math" panose="02040503050406030204" pitchFamily="18" charset="0"/>
                      </a:rPr>
                      <m:t>𝑡</m:t>
                    </m:r>
                  </m:oMath>
                </a14:m>
                <a:r>
                  <a:rPr lang="ja-JP" altLang="en-US" sz="2400" dirty="0" smtClean="0">
                    <a:latin typeface="Cambria Math" panose="02040503050406030204" pitchFamily="18" charset="0"/>
                  </a:rPr>
                  <a:t>を用いて、</a:t>
                </a:r>
                <a:endParaRPr lang="en-US" altLang="ja-JP" sz="24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sz="1800" b="0" i="1" smtClean="0">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b="0" i="1" smtClean="0">
                                  <a:latin typeface="Cambria Math" panose="02040503050406030204" pitchFamily="18" charset="0"/>
                                </a:rPr>
                              </m:ctrlPr>
                            </m:dPr>
                            <m:e>
                              <m:r>
                                <a:rPr lang="en-US" altLang="ja-JP" sz="1800" b="0" i="1" smtClean="0">
                                  <a:latin typeface="Cambria Math" panose="02040503050406030204" pitchFamily="18" charset="0"/>
                                </a:rPr>
                                <m:t>𝑡</m:t>
                              </m:r>
                            </m:e>
                          </m:d>
                        </m:sub>
                      </m:sSub>
                      <m:r>
                        <a:rPr lang="en-US" altLang="ja-JP" sz="1800" b="0" i="1" smtClean="0">
                          <a:latin typeface="Cambria Math" panose="02040503050406030204" pitchFamily="18" charset="0"/>
                        </a:rPr>
                        <m:t>=</m:t>
                      </m:r>
                      <m:d>
                        <m:dPr>
                          <m:ctrlPr>
                            <a:rPr lang="en-US" altLang="ja-JP" sz="1800" i="1" smtClean="0">
                              <a:latin typeface="Cambria Math" panose="02040503050406030204" pitchFamily="18" charset="0"/>
                            </a:rPr>
                          </m:ctrlPr>
                        </m:dPr>
                        <m:e>
                          <m:m>
                            <m:mPr>
                              <m:mcs>
                                <m:mc>
                                  <m:mcPr>
                                    <m:count m:val="3"/>
                                    <m:mcJc m:val="center"/>
                                  </m:mcPr>
                                </m:mc>
                              </m:mcs>
                              <m:ctrlPr>
                                <a:rPr lang="en-US" altLang="ja-JP" sz="1800" i="1" smtClean="0">
                                  <a:latin typeface="Cambria Math" panose="02040503050406030204" pitchFamily="18" charset="0"/>
                                </a:rPr>
                              </m:ctrlPr>
                            </m:mPr>
                            <m:mr>
                              <m:e>
                                <m:m>
                                  <m:mPr>
                                    <m:mcs>
                                      <m:mc>
                                        <m:mcPr>
                                          <m:count m:val="2"/>
                                          <m:mcJc m:val="center"/>
                                        </m:mcPr>
                                      </m:mc>
                                    </m:mcs>
                                    <m:ctrlPr>
                                      <a:rPr lang="en-US" altLang="ja-JP" sz="1800" i="1" smtClean="0">
                                        <a:latin typeface="Cambria Math" panose="02040503050406030204" pitchFamily="18" charset="0"/>
                                      </a:rPr>
                                    </m:ctrlPr>
                                  </m:mPr>
                                  <m:m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1</m:t>
                                          </m:r>
                                        </m:sub>
                                      </m:sSub>
                                    </m:e>
                                    <m:e>
                                      <m:r>
                                        <a:rPr lang="en-US" altLang="ja-JP" sz="1800" b="0" i="1" smtClean="0">
                                          <a:latin typeface="Cambria Math" panose="02040503050406030204" pitchFamily="18" charset="0"/>
                                        </a:rPr>
                                        <m:t>0</m:t>
                                      </m:r>
                                    </m:e>
                                  </m:mr>
                                  <m:m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r>
                                        <a:rPr lang="en-US" altLang="ja-JP" sz="1800" i="1">
                                          <a:latin typeface="Cambria Math" panose="02040503050406030204" pitchFamily="18" charset="0"/>
                                        </a:rPr>
                                        <m:t>𝑖</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Sub>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2</m:t>
                                          </m:r>
                                        </m:sub>
                                      </m:sSub>
                                    </m:e>
                                  </m:mr>
                                </m:m>
                              </m:e>
                              <m:e>
                                <m:eqArr>
                                  <m:eqArrPr>
                                    <m:ctrlPr>
                                      <a:rPr lang="en-US" altLang="ja-JP" sz="1800" i="1" smtClean="0">
                                        <a:latin typeface="Cambria Math" panose="02040503050406030204" pitchFamily="18" charset="0"/>
                                      </a:rPr>
                                    </m:ctrlPr>
                                  </m:eqArrPr>
                                  <m:e/>
                                  <m:e/>
                                </m:eqArr>
                              </m:e>
                              <m:e>
                                <m:m>
                                  <m:mPr>
                                    <m:mcs>
                                      <m:mc>
                                        <m:mcPr>
                                          <m:count m:val="2"/>
                                          <m:mcJc m:val="center"/>
                                        </m:mcPr>
                                      </m:mc>
                                    </m:mcs>
                                    <m:ctrlPr>
                                      <a:rPr lang="en-US" altLang="ja-JP" sz="1800" i="1" smtClean="0">
                                        <a:latin typeface="Cambria Math" panose="02040503050406030204" pitchFamily="18" charset="0"/>
                                      </a:rPr>
                                    </m:ctrlPr>
                                  </m:mPr>
                                  <m:mr>
                                    <m:e>
                                      <m:r>
                                        <a:rPr lang="en-US" altLang="ja-JP" sz="1800" i="1">
                                          <a:latin typeface="Cambria Math" panose="02040503050406030204" pitchFamily="18" charset="0"/>
                                          <a:ea typeface="Cambria Math" panose="02040503050406030204" pitchFamily="18" charset="0"/>
                                        </a:rPr>
                                        <m:t>⋯</m:t>
                                      </m:r>
                                    </m:e>
                                    <m:e>
                                      <m:r>
                                        <a:rPr lang="en-US" altLang="ja-JP" sz="1800" b="0" i="1" smtClean="0">
                                          <a:latin typeface="Cambria Math" panose="02040503050406030204" pitchFamily="18" charset="0"/>
                                        </a:rPr>
                                        <m:t>                   0</m:t>
                                      </m:r>
                                    </m:e>
                                  </m:mr>
                                  <m:mr>
                                    <m:e/>
                                    <m:e/>
                                  </m:mr>
                                </m:m>
                              </m:e>
                            </m:mr>
                            <m:mr>
                              <m:e>
                                <m:eqArr>
                                  <m:eqArrPr>
                                    <m:ctrlPr>
                                      <a:rPr lang="en-US" altLang="ja-JP" sz="1800" i="1" smtClean="0">
                                        <a:latin typeface="Cambria Math" panose="02040503050406030204" pitchFamily="18" charset="0"/>
                                        <a:ea typeface="Cambria Math" panose="02040503050406030204" pitchFamily="18" charset="0"/>
                                      </a:rPr>
                                    </m:ctrlPr>
                                  </m:eqArrPr>
                                  <m:e/>
                                  <m:e>
                                    <m:m>
                                      <m:mPr>
                                        <m:mcs>
                                          <m:mc>
                                            <m:mcPr>
                                              <m:count m:val="2"/>
                                              <m:mcJc m:val="center"/>
                                            </m:mcPr>
                                          </m:mc>
                                        </m:mcs>
                                        <m:ctrlPr>
                                          <a:rPr lang="en-US" altLang="ja-JP" sz="1800" i="1" smtClean="0">
                                            <a:latin typeface="Cambria Math" panose="02040503050406030204" pitchFamily="18" charset="0"/>
                                            <a:ea typeface="Cambria Math" panose="02040503050406030204" pitchFamily="18" charset="0"/>
                                          </a:rPr>
                                        </m:ctrlPr>
                                      </m:mPr>
                                      <m:mr>
                                        <m:e>
                                          <m:r>
                                            <m:rPr>
                                              <m:brk m:alnAt="7"/>
                                            </m:rPr>
                                            <a:rPr lang="en-US" altLang="ja-JP" sz="1800" i="1" smtClean="0">
                                              <a:latin typeface="Cambria Math" panose="02040503050406030204" pitchFamily="18" charset="0"/>
                                              <a:ea typeface="Cambria Math" panose="02040503050406030204" pitchFamily="18" charset="0"/>
                                            </a:rPr>
                                            <m:t>⋮</m:t>
                                          </m:r>
                                        </m:e>
                                        <m:e/>
                                      </m:mr>
                                    </m:m>
                                  </m:e>
                                </m:eqArr>
                              </m:e>
                              <m:e>
                                <m:r>
                                  <a:rPr lang="en-US" altLang="ja-JP" sz="1800" i="1" smtClean="0">
                                    <a:latin typeface="Cambria Math" panose="02040503050406030204" pitchFamily="18" charset="0"/>
                                    <a:ea typeface="Cambria Math" panose="02040503050406030204" pitchFamily="18" charset="0"/>
                                  </a:rPr>
                                  <m:t>⋱</m:t>
                                </m:r>
                              </m:e>
                              <m:e>
                                <m:eqArr>
                                  <m:eqArrPr>
                                    <m:ctrlPr>
                                      <a:rPr lang="en-US" altLang="ja-JP" sz="1800" i="1" smtClean="0">
                                        <a:latin typeface="Cambria Math" panose="02040503050406030204" pitchFamily="18" charset="0"/>
                                      </a:rPr>
                                    </m:ctrlPr>
                                  </m:eqArrPr>
                                  <m:e>
                                    <m:m>
                                      <m:mPr>
                                        <m:mcs>
                                          <m:mc>
                                            <m:mcPr>
                                              <m:count m:val="2"/>
                                              <m:mcJc m:val="center"/>
                                            </m:mcPr>
                                          </m:mc>
                                        </m:mcs>
                                        <m:ctrlPr>
                                          <a:rPr lang="en-US" altLang="ja-JP" sz="1800" i="1" smtClean="0">
                                            <a:latin typeface="Cambria Math" panose="02040503050406030204" pitchFamily="18" charset="0"/>
                                          </a:rPr>
                                        </m:ctrlPr>
                                      </m:mPr>
                                      <m:mr>
                                        <m:e/>
                                        <m:e>
                                          <m:r>
                                            <a:rPr lang="en-US" altLang="ja-JP" sz="1800" b="0" i="1" smtClean="0">
                                              <a:latin typeface="Cambria Math" panose="02040503050406030204" pitchFamily="18" charset="0"/>
                                            </a:rPr>
                                            <m:t>                   </m:t>
                                          </m:r>
                                          <m:r>
                                            <m:rPr>
                                              <m:brk m:alnAt="7"/>
                                            </m:rPr>
                                            <a:rPr lang="en-US" altLang="ja-JP" sz="1800" i="1">
                                              <a:latin typeface="Cambria Math" panose="02040503050406030204" pitchFamily="18" charset="0"/>
                                              <a:ea typeface="Cambria Math" panose="02040503050406030204" pitchFamily="18" charset="0"/>
                                            </a:rPr>
                                            <m:t>⋮</m:t>
                                          </m:r>
                                        </m:e>
                                      </m:mr>
                                    </m:m>
                                  </m:e>
                                  <m:e/>
                                </m:eqArr>
                              </m:e>
                            </m:mr>
                            <m:mr>
                              <m:e>
                                <m:m>
                                  <m:mPr>
                                    <m:mcs>
                                      <m:mc>
                                        <m:mcPr>
                                          <m:count m:val="2"/>
                                          <m:mcJc m:val="center"/>
                                        </m:mcPr>
                                      </m:mc>
                                    </m:mcs>
                                    <m:ctrlPr>
                                      <a:rPr lang="en-US" altLang="ja-JP" sz="1800" i="1" smtClean="0">
                                        <a:latin typeface="Cambria Math" panose="02040503050406030204" pitchFamily="18" charset="0"/>
                                      </a:rPr>
                                    </m:ctrlPr>
                                  </m:mPr>
                                  <m:mr>
                                    <m:e/>
                                    <m:e/>
                                  </m:mr>
                                  <m:m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r>
                                        <a:rPr lang="en-US" altLang="ja-JP" sz="1800" i="1">
                                          <a:latin typeface="Cambria Math" panose="02040503050406030204" pitchFamily="18" charset="0"/>
                                        </a:rPr>
                                        <m:t>𝑖</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+2</m:t>
                                          </m:r>
                                        </m:sub>
                                      </m:sSub>
                                    </m:e>
                                    <m:e/>
                                  </m:mr>
                                </m:m>
                              </m:e>
                              <m:e>
                                <m:eqArr>
                                  <m:eqArrPr>
                                    <m:ctrlPr>
                                      <a:rPr lang="en-US" altLang="ja-JP" sz="1800" i="1" smtClean="0">
                                        <a:latin typeface="Cambria Math" panose="02040503050406030204" pitchFamily="18" charset="0"/>
                                        <a:ea typeface="Cambria Math" panose="02040503050406030204" pitchFamily="18" charset="0"/>
                                      </a:rPr>
                                    </m:ctrlPr>
                                  </m:eqArrPr>
                                  <m:e/>
                                  <m:e>
                                    <m:m>
                                      <m:mPr>
                                        <m:mcs>
                                          <m:mc>
                                            <m:mcPr>
                                              <m:count m:val="2"/>
                                              <m:mcJc m:val="center"/>
                                            </m:mcPr>
                                          </m:mc>
                                        </m:mcs>
                                        <m:ctrlPr>
                                          <a:rPr lang="en-US" altLang="ja-JP" sz="1800" i="1" smtClean="0">
                                            <a:latin typeface="Cambria Math" panose="02040503050406030204" pitchFamily="18" charset="0"/>
                                            <a:ea typeface="Cambria Math" panose="02040503050406030204" pitchFamily="18" charset="0"/>
                                          </a:rPr>
                                        </m:ctrlPr>
                                      </m:mPr>
                                      <m:mr>
                                        <m:e>
                                          <m:r>
                                            <a:rPr lang="en-US" altLang="ja-JP" sz="1800" i="1">
                                              <a:latin typeface="Cambria Math" panose="02040503050406030204" pitchFamily="18" charset="0"/>
                                              <a:ea typeface="Cambria Math" panose="02040503050406030204" pitchFamily="18" charset="0"/>
                                            </a:rPr>
                                            <m:t>⋯</m:t>
                                          </m:r>
                                        </m:e>
                                        <m:e/>
                                      </m:mr>
                                    </m:m>
                                  </m:e>
                                </m:eqArr>
                              </m:e>
                              <m:e>
                                <m:m>
                                  <m:mPr>
                                    <m:mcs>
                                      <m:mc>
                                        <m:mcPr>
                                          <m:count m:val="2"/>
                                          <m:mcJc m:val="center"/>
                                        </m:mcPr>
                                      </m:mc>
                                    </m:mcs>
                                    <m:ctrlPr>
                                      <a:rPr lang="en-US" altLang="ja-JP" sz="1800" i="1" smtClean="0">
                                        <a:latin typeface="Cambria Math" panose="02040503050406030204" pitchFamily="18" charset="0"/>
                                      </a:rPr>
                                    </m:ctrlPr>
                                  </m:mPr>
                                  <m:m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Sub>
                                    </m:e>
                                    <m:e>
                                      <m:r>
                                        <a:rPr lang="en-US" altLang="ja-JP" sz="1800" b="0" i="1" smtClean="0">
                                          <a:latin typeface="Cambria Math" panose="02040503050406030204" pitchFamily="18" charset="0"/>
                                        </a:rPr>
                                        <m:t>0</m:t>
                                      </m:r>
                                    </m:e>
                                  </m:mr>
                                  <m:m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b>
                                      </m:sSub>
                                      <m:r>
                                        <a:rPr lang="en-US" altLang="ja-JP" sz="1800" i="1">
                                          <a:latin typeface="Cambria Math" panose="02040503050406030204" pitchFamily="18" charset="0"/>
                                        </a:rPr>
                                        <m:t>+</m:t>
                                      </m:r>
                                      <m:r>
                                        <a:rPr lang="en-US" altLang="ja-JP" sz="1800" i="1">
                                          <a:latin typeface="Cambria Math" panose="02040503050406030204" pitchFamily="18" charset="0"/>
                                        </a:rPr>
                                        <m:t>𝑖</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sub>
                                      </m:sSub>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𝑑</m:t>
                                          </m:r>
                                        </m:sub>
                                      </m:sSub>
                                    </m:e>
                                  </m:mr>
                                </m:m>
                              </m:e>
                            </m:mr>
                          </m:m>
                        </m:e>
                      </m:d>
                    </m:oMath>
                  </m:oMathPara>
                </a14:m>
                <a:endParaRPr lang="en-US" altLang="ja-JP" sz="2400" dirty="0" smtClean="0"/>
              </a:p>
              <a:p>
                <a:pPr marL="0" indent="0">
                  <a:buNone/>
                </a:pPr>
                <a:r>
                  <a:rPr lang="ja-JP" altLang="en-US" sz="2400" dirty="0" smtClean="0"/>
                  <a:t>とすると、</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𝑝</m:t>
                          </m:r>
                        </m:sub>
                      </m:sSub>
                      <m:r>
                        <a:rPr lang="en-US" altLang="ja-JP" sz="2400" b="0" i="1" smtClean="0">
                          <a:latin typeface="Cambria Math" panose="02040503050406030204" pitchFamily="18" charset="0"/>
                        </a:rPr>
                        <m:t>=</m:t>
                      </m:r>
                      <m:f>
                        <m:fPr>
                          <m:type m:val="lin"/>
                          <m:ctrlPr>
                            <a:rPr lang="en-US" altLang="ja-JP" sz="2400" i="1">
                              <a:latin typeface="Cambria Math" panose="02040503050406030204" pitchFamily="18" charset="0"/>
                            </a:rPr>
                          </m:ctrlPr>
                        </m:fPr>
                        <m:num>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sub>
                          </m:sSub>
                        </m:num>
                        <m:den>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Sup>
                                <m:sSubSupPr>
                                  <m:ctrlPr>
                                    <a:rPr lang="en-US" altLang="ja-JP" sz="2400" i="1" smtClean="0">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sub>
                              </m:sSub>
                            </m:e>
                          </m:d>
                        </m:den>
                      </m:f>
                    </m:oMath>
                  </m:oMathPara>
                </a14:m>
                <a:endParaRPr lang="en-US" altLang="ja-JP" sz="2400" dirty="0" smtClean="0"/>
              </a:p>
              <a:p>
                <a:pPr marL="0" indent="0">
                  <a:buNone/>
                </a:pPr>
                <a:r>
                  <a:rPr lang="ja-JP" altLang="en-US" sz="2400" dirty="0" smtClean="0"/>
                  <a:t>は明らかに密度行列の条件を満たす。</a:t>
                </a:r>
                <a:endParaRPr lang="en-US" altLang="ja-JP" sz="2400" dirty="0" smtClean="0"/>
              </a:p>
              <a:p>
                <a:pPr marL="0" indent="0">
                  <a:buNone/>
                </a:pPr>
                <a:r>
                  <a:rPr lang="ja-JP" altLang="en-US" sz="2400" dirty="0" smtClean="0"/>
                  <a:t>実験値から直接求めた密度行列が</a:t>
                </a:r>
                <a14:m>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𝑝</m:t>
                        </m:r>
                      </m:sub>
                    </m:sSub>
                  </m:oMath>
                </a14:m>
                <a:r>
                  <a:rPr lang="ja-JP" altLang="en-US" sz="2400" dirty="0" smtClean="0"/>
                  <a:t>となっているかを確認する。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47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73733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800" dirty="0" smtClean="0"/>
              <a:t>§</a:t>
            </a:r>
            <a:r>
              <a:rPr kumimoji="1" lang="ja-JP" altLang="en-US" sz="4800" dirty="0" smtClean="0"/>
              <a:t>１　量子状態トモグラフィー</a:t>
            </a:r>
            <a:endParaRPr kumimoji="1" lang="ja-JP" altLang="en-US" sz="48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911847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１　</a:t>
            </a:r>
            <a:r>
              <a:rPr lang="en-US" altLang="ja-JP" sz="2800" u="sng" dirty="0" err="1"/>
              <a:t>Cholesky</a:t>
            </a:r>
            <a:r>
              <a:rPr lang="en-US" altLang="ja-JP" sz="2800" u="sng" dirty="0"/>
              <a:t> Decomposition</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47500" lnSpcReduction="20000"/>
              </a:bodyPr>
              <a:lstStyle/>
              <a:p>
                <a:pPr marL="0" indent="0">
                  <a:buNone/>
                </a:pPr>
                <a:r>
                  <a:rPr lang="ja-JP" altLang="en-US" sz="2400" dirty="0" smtClean="0"/>
                  <a:t>直接計算する。</a:t>
                </a:r>
                <a:endParaRPr lang="en-US" altLang="ja-JP" sz="2400" dirty="0" smtClean="0"/>
              </a:p>
              <a:p>
                <a:pPr marL="0" indent="0">
                  <a:buNone/>
                </a:pPr>
                <a:r>
                  <a:rPr lang="ja-JP" altLang="en-US" sz="2400" dirty="0" smtClean="0"/>
                  <a:t>まず対角項は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11</m:t>
                          </m:r>
                        </m:sub>
                      </m:sSub>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d>
                            <m:dPr>
                              <m:begChr m:val="|"/>
                              <m:endChr m:val="|"/>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11</m:t>
                                  </m:r>
                                </m:sub>
                              </m:sSub>
                            </m:e>
                          </m:d>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2</m:t>
                                  </m:r>
                                  <m:r>
                                    <a:rPr lang="en-US" altLang="ja-JP" sz="2400" i="1">
                                      <a:latin typeface="Cambria Math" panose="02040503050406030204" pitchFamily="18" charset="0"/>
                                    </a:rPr>
                                    <m:t>1</m:t>
                                  </m:r>
                                </m:sub>
                              </m:sSub>
                            </m:e>
                          </m:d>
                        </m:e>
                        <m:sup>
                          <m:r>
                            <a:rPr lang="en-US" altLang="ja-JP" sz="2400" i="1">
                              <a:latin typeface="Cambria Math" panose="02040503050406030204" pitchFamily="18" charset="0"/>
                            </a:rPr>
                            <m:t>2</m:t>
                          </m:r>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𝑑</m:t>
                                  </m:r>
                                  <m:r>
                                    <a:rPr lang="en-US" altLang="ja-JP" sz="2400" i="1">
                                      <a:latin typeface="Cambria Math" panose="02040503050406030204" pitchFamily="18" charset="0"/>
                                    </a:rPr>
                                    <m:t>1</m:t>
                                  </m:r>
                                </m:sub>
                              </m:sSub>
                            </m:e>
                          </m:d>
                        </m:e>
                        <m:sup>
                          <m:r>
                            <a:rPr lang="en-US" altLang="ja-JP" sz="2400" i="1">
                              <a:latin typeface="Cambria Math" panose="02040503050406030204" pitchFamily="18" charset="0"/>
                            </a:rPr>
                            <m:t>2</m:t>
                          </m:r>
                        </m:sup>
                      </m:s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22</m:t>
                          </m:r>
                        </m:sub>
                      </m:sSub>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2</m:t>
                                  </m:r>
                                  <m:r>
                                    <a:rPr lang="en-US" altLang="ja-JP" sz="2400" b="0" i="1" smtClean="0">
                                      <a:latin typeface="Cambria Math" panose="02040503050406030204" pitchFamily="18" charset="0"/>
                                    </a:rPr>
                                    <m:t>2</m:t>
                                  </m:r>
                                </m:sub>
                              </m:sSub>
                            </m:e>
                          </m:d>
                        </m:e>
                        <m:sup>
                          <m:r>
                            <a:rPr lang="en-US" altLang="ja-JP" sz="2400" i="1">
                              <a:latin typeface="Cambria Math" panose="02040503050406030204" pitchFamily="18" charset="0"/>
                            </a:rPr>
                            <m:t>2</m:t>
                          </m:r>
                        </m:sup>
                      </m:sSup>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m:t>
                                  </m:r>
                                  <m:r>
                                    <a:rPr lang="en-US" altLang="ja-JP" sz="2400" i="1">
                                      <a:latin typeface="Cambria Math" panose="02040503050406030204" pitchFamily="18" charset="0"/>
                                    </a:rPr>
                                    <m:t>2</m:t>
                                  </m:r>
                                </m:sub>
                              </m:sSub>
                            </m:e>
                          </m:d>
                        </m:e>
                        <m:sup>
                          <m:r>
                            <a:rPr lang="en-US" altLang="ja-JP" sz="2400" i="1">
                              <a:latin typeface="Cambria Math" panose="02040503050406030204" pitchFamily="18" charset="0"/>
                            </a:rPr>
                            <m:t>2</m:t>
                          </m:r>
                        </m:sup>
                      </m:sSup>
                      <m:r>
                        <a:rPr lang="en-US" altLang="ja-JP" sz="2400" b="0" i="1" smtClean="0">
                          <a:latin typeface="Cambria Math" panose="02040503050406030204" pitchFamily="18" charset="0"/>
                        </a:rPr>
                        <m:t>+</m:t>
                      </m:r>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2</m:t>
                                  </m:r>
                                </m:sub>
                              </m:sSub>
                            </m:e>
                          </m:d>
                        </m:e>
                        <m:sup>
                          <m:r>
                            <a:rPr lang="en-US" altLang="ja-JP" sz="2400" i="1">
                              <a:latin typeface="Cambria Math" panose="02040503050406030204" pitchFamily="18" charset="0"/>
                            </a:rPr>
                            <m:t>2</m:t>
                          </m:r>
                        </m:sup>
                      </m:s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m:t>
                      </m:r>
                    </m:oMath>
                  </m:oMathPara>
                </a14:m>
                <a:endParaRPr lang="en-US" altLang="ja-JP" sz="2400" dirty="0" smtClean="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𝑖𝑖</m:t>
                          </m:r>
                        </m:sub>
                      </m:sSub>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𝑖𝑖</m:t>
                                  </m:r>
                                </m:sub>
                              </m:sSub>
                            </m:e>
                          </m:d>
                        </m:e>
                        <m:sup>
                          <m:r>
                            <a:rPr lang="en-US" altLang="ja-JP" sz="2400" i="1">
                              <a:latin typeface="Cambria Math" panose="02040503050406030204" pitchFamily="18" charset="0"/>
                            </a:rPr>
                            <m:t>2</m:t>
                          </m:r>
                        </m:sup>
                      </m:sSup>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+1 </m:t>
                                  </m:r>
                                  <m:r>
                                    <a:rPr lang="en-US" altLang="ja-JP" sz="2400" b="0" i="1" smtClean="0">
                                      <a:latin typeface="Cambria Math" panose="02040503050406030204" pitchFamily="18" charset="0"/>
                                    </a:rPr>
                                    <m:t>𝑖</m:t>
                                  </m:r>
                                </m:sub>
                              </m:sSub>
                            </m:e>
                          </m:d>
                        </m:e>
                        <m:sup>
                          <m:r>
                            <a:rPr lang="en-US" altLang="ja-JP" sz="2400" i="1">
                              <a:latin typeface="Cambria Math" panose="02040503050406030204" pitchFamily="18" charset="0"/>
                            </a:rPr>
                            <m:t>2</m:t>
                          </m:r>
                        </m:sup>
                      </m:sSup>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𝑖</m:t>
                                  </m:r>
                                </m:sub>
                              </m:sSub>
                            </m:e>
                          </m:d>
                        </m:e>
                        <m:sup>
                          <m:r>
                            <a:rPr lang="en-US" altLang="ja-JP" sz="2400" i="1">
                              <a:latin typeface="Cambria Math" panose="02040503050406030204" pitchFamily="18" charset="0"/>
                            </a:rPr>
                            <m:t>2</m:t>
                          </m:r>
                        </m:sup>
                      </m:sSup>
                      <m:r>
                        <a:rPr lang="en-US" altLang="ja-JP" sz="2400" b="0" i="0" smtClean="0">
                          <a:latin typeface="Cambria Math" panose="02040503050406030204" pitchFamily="18" charset="0"/>
                        </a:rPr>
                        <m:t>=</m:t>
                      </m:r>
                      <m:nary>
                        <m:naryPr>
                          <m:chr m:val="∑"/>
                          <m:ctrlPr>
                            <a:rPr lang="en-US" altLang="ja-JP" sz="2400" b="0" i="1" smtClean="0">
                              <a:latin typeface="Cambria Math" panose="02040503050406030204" pitchFamily="18" charset="0"/>
                            </a:rPr>
                          </m:ctrlPr>
                        </m:naryPr>
                        <m:sub>
                          <m:r>
                            <m:rPr>
                              <m:brk m:alnAt="23"/>
                            </m:rP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𝑖</m:t>
                          </m:r>
                        </m:sub>
                        <m:sup>
                          <m:r>
                            <a:rPr lang="en-US" altLang="ja-JP" sz="2400" b="0" i="1" smtClean="0">
                              <a:latin typeface="Cambria Math" panose="02040503050406030204" pitchFamily="18" charset="0"/>
                            </a:rPr>
                            <m:t>𝑑</m:t>
                          </m:r>
                        </m:sup>
                        <m:e>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m:t>
                                      </m:r>
                                      <m:r>
                                        <a:rPr lang="en-US" altLang="ja-JP" sz="2400" i="1">
                                          <a:latin typeface="Cambria Math" panose="02040503050406030204" pitchFamily="18" charset="0"/>
                                        </a:rPr>
                                        <m:t>𝑖</m:t>
                                      </m:r>
                                    </m:sub>
                                  </m:sSub>
                                </m:e>
                              </m:d>
                            </m:e>
                            <m:sup>
                              <m:r>
                                <a:rPr lang="en-US" altLang="ja-JP" sz="2400" i="1">
                                  <a:latin typeface="Cambria Math" panose="02040503050406030204" pitchFamily="18" charset="0"/>
                                </a:rPr>
                                <m:t>2</m:t>
                              </m:r>
                            </m:sup>
                          </m:sSup>
                        </m:e>
                      </m:nary>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𝑑𝑑</m:t>
                          </m:r>
                        </m:sub>
                      </m:sSub>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𝑑𝑑</m:t>
                                  </m:r>
                                </m:sub>
                              </m:sSub>
                            </m:e>
                          </m:d>
                        </m:e>
                        <m:sup>
                          <m:r>
                            <a:rPr lang="en-US" altLang="ja-JP" sz="2400" i="1">
                              <a:latin typeface="Cambria Math" panose="02040503050406030204" pitchFamily="18" charset="0"/>
                            </a:rPr>
                            <m:t>2</m:t>
                          </m:r>
                        </m:sup>
                      </m:sSup>
                    </m:oMath>
                  </m:oMathPara>
                </a14:m>
                <a:endParaRPr lang="en-US" altLang="ja-JP" sz="2400" dirty="0" smtClean="0"/>
              </a:p>
              <a:p>
                <a:pPr marL="0" indent="0">
                  <a:buNone/>
                </a:pPr>
                <a:r>
                  <a:rPr lang="ja-JP" altLang="en-US" sz="2400" dirty="0" smtClean="0"/>
                  <a:t>非対角項は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1</m:t>
                          </m:r>
                          <m:r>
                            <a:rPr lang="en-US" altLang="ja-JP" sz="2400" b="0" i="1" smtClean="0">
                              <a:latin typeface="Cambria Math" panose="02040503050406030204" pitchFamily="18" charset="0"/>
                            </a:rPr>
                            <m:t>2</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21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22</m:t>
                          </m:r>
                        </m:sub>
                      </m:sSub>
                      <m:r>
                        <a:rPr lang="en-US" altLang="ja-JP" sz="2400" b="0" i="0" smtClean="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m:t>
                          </m:r>
                          <m:r>
                            <a:rPr lang="en-US" altLang="ja-JP" sz="2400" i="1">
                              <a:latin typeface="Cambria Math" panose="02040503050406030204" pitchFamily="18" charset="0"/>
                            </a:rPr>
                            <m:t>2</m:t>
                          </m:r>
                        </m:sub>
                      </m:sSub>
                      <m:r>
                        <a:rPr lang="en-US" altLang="ja-JP" sz="2400">
                          <a:latin typeface="Cambria Math" panose="02040503050406030204" pitchFamily="18" charset="0"/>
                        </a:rPr>
                        <m:t>+</m:t>
                      </m:r>
                      <m:r>
                        <a:rPr lang="en-US" altLang="ja-JP" sz="2400" b="0" i="0" smtClean="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𝑑</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smtClean="0">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𝑑</m:t>
                          </m:r>
                          <m:r>
                            <a:rPr lang="en-US" altLang="ja-JP" sz="2400" i="1">
                              <a:latin typeface="Cambria Math" panose="02040503050406030204" pitchFamily="18" charset="0"/>
                            </a:rPr>
                            <m:t>2</m:t>
                          </m:r>
                        </m:sub>
                      </m:sSub>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1</m:t>
                          </m:r>
                          <m:r>
                            <a:rPr lang="en-US" altLang="ja-JP" sz="2400" b="0" i="1" smtClean="0">
                              <a:latin typeface="Cambria Math" panose="02040503050406030204" pitchFamily="18" charset="0"/>
                            </a:rPr>
                            <m:t>3</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33</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4</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43</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3</m:t>
                          </m:r>
                        </m:sub>
                      </m:sSub>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m:t>
                      </m:r>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𝑖</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𝑖</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𝑖𝑖</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+1 1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+1 </m:t>
                          </m:r>
                          <m:r>
                            <a:rPr lang="en-US" altLang="ja-JP" sz="2400" b="0" i="1" smtClean="0">
                              <a:latin typeface="Cambria Math" panose="02040503050406030204" pitchFamily="18" charset="0"/>
                            </a:rPr>
                            <m:t>𝑖</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𝑖</m:t>
                          </m:r>
                        </m:sub>
                      </m:sSub>
                      <m:r>
                        <a:rPr lang="en-US" altLang="ja-JP" sz="2400" b="0" i="1" smtClean="0">
                          <a:latin typeface="Cambria Math" panose="02040503050406030204" pitchFamily="18" charset="0"/>
                        </a:rPr>
                        <m:t>=</m:t>
                      </m:r>
                      <m:nary>
                        <m:naryPr>
                          <m:chr m:val="∑"/>
                          <m:ctrlPr>
                            <a:rPr lang="en-US" altLang="ja-JP" sz="2400" i="1">
                              <a:latin typeface="Cambria Math" panose="02040503050406030204" pitchFamily="18" charset="0"/>
                            </a:rPr>
                          </m:ctrlPr>
                        </m:naryPr>
                        <m:sub>
                          <m:r>
                            <m:rPr>
                              <m:brk m:alnAt="23"/>
                            </m:rPr>
                            <a:rPr lang="en-US" altLang="ja-JP" sz="2400" i="1">
                              <a:latin typeface="Cambria Math" panose="02040503050406030204" pitchFamily="18" charset="0"/>
                            </a:rPr>
                            <m:t>𝑗</m:t>
                          </m:r>
                          <m:r>
                            <a:rPr lang="en-US" altLang="ja-JP" sz="2400" i="1">
                              <a:latin typeface="Cambria Math" panose="02040503050406030204" pitchFamily="18" charset="0"/>
                            </a:rPr>
                            <m:t>=</m:t>
                          </m:r>
                          <m:r>
                            <a:rPr lang="en-US" altLang="ja-JP" sz="2400" i="1">
                              <a:latin typeface="Cambria Math" panose="02040503050406030204" pitchFamily="18" charset="0"/>
                            </a:rPr>
                            <m:t>𝑖</m:t>
                          </m:r>
                        </m:sub>
                        <m:sup>
                          <m:r>
                            <a:rPr lang="en-US" altLang="ja-JP" sz="2400" i="1">
                              <a:latin typeface="Cambria Math" panose="02040503050406030204" pitchFamily="18" charset="0"/>
                            </a:rPr>
                            <m:t>𝑑</m:t>
                          </m:r>
                        </m:sup>
                        <m:e>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𝑖</m:t>
                              </m:r>
                            </m:sub>
                          </m:sSub>
                        </m:e>
                      </m:nary>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m:t>
                      </m:r>
                    </m:oMath>
                  </m:oMathPara>
                </a14:m>
                <a:endParaRPr lang="en-US" altLang="ja-JP" sz="2400" dirty="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1</m:t>
                          </m:r>
                          <m:r>
                            <a:rPr lang="en-US" altLang="ja-JP" sz="2400" b="0" i="1" smtClean="0">
                              <a:latin typeface="Cambria Math" panose="02040503050406030204" pitchFamily="18" charset="0"/>
                            </a:rPr>
                            <m:t>𝑑</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𝑑</m:t>
                          </m:r>
                        </m:sub>
                      </m:sSub>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m:t>
                      </m:r>
                    </m:oMath>
                  </m:oMathPara>
                </a14:m>
                <a:endParaRPr lang="en-US" altLang="ja-JP" sz="2400" dirty="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23</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33</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42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43</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3</m:t>
                          </m:r>
                        </m:sub>
                      </m:sSub>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2</m:t>
                          </m:r>
                          <m:r>
                            <a:rPr lang="en-US" altLang="ja-JP" sz="2400" b="0" i="1" smtClean="0">
                              <a:latin typeface="Cambria Math" panose="02040503050406030204" pitchFamily="18" charset="0"/>
                            </a:rPr>
                            <m:t>4</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4</m:t>
                          </m:r>
                          <m:r>
                            <a:rPr lang="en-US" altLang="ja-JP" sz="2400" i="1">
                              <a:latin typeface="Cambria Math" panose="02040503050406030204" pitchFamily="18" charset="0"/>
                            </a:rPr>
                            <m:t>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44</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5</m:t>
                          </m:r>
                          <m:r>
                            <a:rPr lang="en-US" altLang="ja-JP" sz="2400" i="1">
                              <a:latin typeface="Cambria Math" panose="02040503050406030204" pitchFamily="18" charset="0"/>
                            </a:rPr>
                            <m:t>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54</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4</m:t>
                          </m:r>
                        </m:sub>
                      </m:sSub>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m:t>
                      </m:r>
                    </m:oMath>
                  </m:oMathPara>
                </a14:m>
                <a:endParaRPr lang="en-US" altLang="ja-JP" sz="2400" dirty="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𝑖𝑗</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𝑗𝑖</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𝑗𝑗</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+1 </m:t>
                          </m:r>
                          <m:r>
                            <a:rPr lang="en-US" altLang="ja-JP" sz="2400" b="0" i="1" smtClean="0">
                              <a:latin typeface="Cambria Math" panose="02040503050406030204" pitchFamily="18" charset="0"/>
                            </a:rPr>
                            <m:t>𝑖</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+1 </m:t>
                          </m:r>
                          <m:r>
                            <a:rPr lang="en-US" altLang="ja-JP" sz="2400" b="0" i="1" smtClean="0">
                              <a:latin typeface="Cambria Math" panose="02040503050406030204" pitchFamily="18" charset="0"/>
                            </a:rPr>
                            <m:t>𝑗</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𝑖</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𝑗</m:t>
                          </m:r>
                        </m:sub>
                      </m:sSub>
                      <m:r>
                        <a:rPr lang="en-US" altLang="ja-JP" sz="2400" i="1">
                          <a:latin typeface="Cambria Math" panose="02040503050406030204" pitchFamily="18" charset="0"/>
                        </a:rPr>
                        <m:t>=</m:t>
                      </m:r>
                      <m:nary>
                        <m:naryPr>
                          <m:chr m:val="∑"/>
                          <m:ctrlPr>
                            <a:rPr lang="en-US" altLang="ja-JP" sz="2400" i="1">
                              <a:latin typeface="Cambria Math" panose="02040503050406030204" pitchFamily="18" charset="0"/>
                            </a:rPr>
                          </m:ctrlPr>
                        </m:naryPr>
                        <m:sub>
                          <m:r>
                            <a:rPr lang="en-US" altLang="ja-JP" sz="2400" b="0" i="1" smtClean="0">
                              <a:latin typeface="Cambria Math" panose="02040503050406030204" pitchFamily="18" charset="0"/>
                            </a:rPr>
                            <m:t>𝑘</m:t>
                          </m:r>
                          <m:r>
                            <a:rPr lang="en-US" altLang="ja-JP" sz="2400" i="1" smtClean="0">
                              <a:latin typeface="Cambria Math" panose="02040503050406030204" pitchFamily="18" charset="0"/>
                            </a:rPr>
                            <m:t>=</m:t>
                          </m:r>
                          <m:r>
                            <a:rPr lang="en-US" altLang="ja-JP" sz="2400" b="0" i="1" smtClean="0">
                              <a:latin typeface="Cambria Math" panose="02040503050406030204" pitchFamily="18" charset="0"/>
                            </a:rPr>
                            <m:t>𝑗</m:t>
                          </m:r>
                        </m:sub>
                        <m:sup>
                          <m:r>
                            <a:rPr lang="en-US" altLang="ja-JP" sz="2400" i="1">
                              <a:latin typeface="Cambria Math" panose="02040503050406030204" pitchFamily="18" charset="0"/>
                            </a:rPr>
                            <m:t>𝑑</m:t>
                          </m:r>
                        </m:sup>
                        <m:e>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𝑘𝑖</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𝑘𝑗</m:t>
                              </m:r>
                            </m:sub>
                          </m:sSub>
                        </m:e>
                      </m:nary>
                      <m:r>
                        <a:rPr lang="en-US" altLang="ja-JP" sz="2400" b="0" i="0" smtClean="0">
                          <a:latin typeface="Cambria Math" panose="02040503050406030204" pitchFamily="18" charset="0"/>
                        </a:rPr>
                        <m:t>     (</m:t>
                      </m:r>
                      <m:r>
                        <m:rPr>
                          <m:sty m:val="p"/>
                        </m:rPr>
                        <a:rPr lang="en-US" altLang="ja-JP" sz="2400" b="0" i="0" smtClean="0">
                          <a:latin typeface="Cambria Math" panose="02040503050406030204" pitchFamily="18" charset="0"/>
                        </a:rPr>
                        <m:t>i</m:t>
                      </m:r>
                      <m:r>
                        <a:rPr lang="en-US" altLang="ja-JP" sz="2400" b="0" i="0" smtClean="0">
                          <a:latin typeface="Cambria Math" panose="02040503050406030204" pitchFamily="18" charset="0"/>
                        </a:rPr>
                        <m:t>&lt;</m:t>
                      </m:r>
                      <m:r>
                        <m:rPr>
                          <m:sty m:val="p"/>
                        </m:rPr>
                        <a:rPr lang="en-US" altLang="ja-JP" sz="2400" b="0" i="0" smtClean="0">
                          <a:latin typeface="Cambria Math" panose="02040503050406030204" pitchFamily="18" charset="0"/>
                        </a:rPr>
                        <m:t>j</m:t>
                      </m:r>
                      <m:r>
                        <a:rPr lang="en-US" altLang="ja-JP" sz="2400" b="0" i="0" smtClean="0">
                          <a:latin typeface="Cambria Math" panose="02040503050406030204" pitchFamily="18" charset="0"/>
                        </a:rPr>
                        <m:t>)</m:t>
                      </m:r>
                    </m:oMath>
                  </m:oMathPara>
                </a14:m>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t="-860" b="-540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571241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１　</a:t>
            </a:r>
            <a:r>
              <a:rPr lang="en-US" altLang="ja-JP" sz="2800" u="sng" dirty="0" err="1"/>
              <a:t>Cholesky</a:t>
            </a:r>
            <a:r>
              <a:rPr lang="en-US" altLang="ja-JP" sz="2800" u="sng" dirty="0"/>
              <a:t> Decomposition</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62500" lnSpcReduction="20000"/>
              </a:bodyPr>
              <a:lstStyle/>
              <a:p>
                <a:pPr marL="0" indent="0">
                  <a:buNone/>
                </a:pPr>
                <a:r>
                  <a:rPr lang="ja-JP" altLang="en-US" sz="2400" dirty="0" smtClean="0"/>
                  <a:t>より、</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𝑑𝑑</m:t>
                          </m:r>
                        </m:sub>
                      </m:sSub>
                      <m:r>
                        <a:rPr lang="en-US" altLang="ja-JP" sz="2400" b="0" i="1" smtClean="0">
                          <a:latin typeface="Cambria Math" panose="02040503050406030204" pitchFamily="18" charset="0"/>
                        </a:rPr>
                        <m:t>=</m:t>
                      </m:r>
                      <m:rad>
                        <m:radPr>
                          <m:degHide m:val="on"/>
                          <m:ctrlPr>
                            <a:rPr lang="en-US" altLang="ja-JP" sz="2400" b="0" i="1" smtClean="0">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e>
                      </m:rad>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 </m:t>
                          </m:r>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Sub>
                      <m:r>
                        <a:rPr lang="en-US" altLang="ja-JP" sz="2400" i="1">
                          <a:latin typeface="Cambria Math" panose="02040503050406030204" pitchFamily="18" charset="0"/>
                        </a:rPr>
                        <m:t>=</m:t>
                      </m:r>
                      <m:sSup>
                        <m:sSupPr>
                          <m:ctrlPr>
                            <a:rPr lang="en-US" altLang="ja-JP" sz="2400" i="1" smtClean="0">
                              <a:latin typeface="Cambria Math" panose="02040503050406030204" pitchFamily="18" charset="0"/>
                            </a:rPr>
                          </m:ctrlPr>
                        </m:sSupPr>
                        <m:e>
                          <m:d>
                            <m:dPr>
                              <m:ctrlPr>
                                <a:rPr lang="en-US" altLang="ja-JP" sz="2400" i="1" smtClean="0">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sub>
                                  </m:sSub>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𝑑𝑑</m:t>
                                      </m:r>
                                    </m:sub>
                                  </m:sSub>
                                </m:den>
                              </m:f>
                            </m:e>
                          </m:d>
                        </m:e>
                        <m:sup>
                          <m:r>
                            <a:rPr lang="en-US" altLang="ja-JP" sz="2400" i="1">
                              <a:latin typeface="Cambria Math" panose="02040503050406030204" pitchFamily="18" charset="0"/>
                            </a:rPr>
                            <m:t>†</m:t>
                          </m:r>
                        </m:sup>
                      </m:sSup>
                      <m:r>
                        <a:rPr lang="en-US" altLang="ja-JP" sz="2400" b="0" i="0" smtClean="0">
                          <a:latin typeface="Cambria Math" panose="02040503050406030204" pitchFamily="18" charset="0"/>
                        </a:rPr>
                        <m:t>=</m:t>
                      </m:r>
                      <m:f>
                        <m:fPr>
                          <m:ctrlPr>
                            <a:rPr lang="en-US" altLang="ja-JP" sz="2400" i="1">
                              <a:latin typeface="Cambria Math" panose="02040503050406030204" pitchFamily="18" charset="0"/>
                            </a:rPr>
                          </m:ctrlPr>
                        </m:fPr>
                        <m:num>
                          <m:sSubSup>
                            <m:sSubSupPr>
                              <m:ctrlPr>
                                <a:rPr lang="en-US" altLang="ja-JP" sz="2400" i="1" smtClean="0">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sub>
                            <m:sup>
                              <m:r>
                                <a:rPr lang="en-US" altLang="ja-JP" sz="2400" i="1">
                                  <a:latin typeface="Cambria Math" panose="02040503050406030204" pitchFamily="18" charset="0"/>
                                </a:rPr>
                                <m:t>†</m:t>
                              </m:r>
                            </m:sup>
                          </m:sSubSup>
                        </m:num>
                        <m:den>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e>
                          </m:rad>
                        </m:den>
                      </m:f>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 </m:t>
                          </m:r>
                          <m:r>
                            <a:rPr lang="en-US" altLang="ja-JP" sz="2400" i="1">
                              <a:latin typeface="Cambria Math" panose="02040503050406030204" pitchFamily="18" charset="0"/>
                            </a:rPr>
                            <m:t>𝑑</m:t>
                          </m:r>
                          <m:r>
                            <a:rPr lang="en-US" altLang="ja-JP" sz="2400" i="1">
                              <a:latin typeface="Cambria Math" panose="02040503050406030204" pitchFamily="18" charset="0"/>
                            </a:rPr>
                            <m:t>−2</m:t>
                          </m:r>
                        </m:sub>
                      </m:sSub>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−2 </m:t>
                                      </m:r>
                                      <m:r>
                                        <a:rPr lang="en-US" altLang="ja-JP" sz="2400" i="1">
                                          <a:latin typeface="Cambria Math" panose="02040503050406030204" pitchFamily="18" charset="0"/>
                                        </a:rPr>
                                        <m:t>𝑑</m:t>
                                      </m:r>
                                    </m:sub>
                                  </m:sSub>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𝑑𝑑</m:t>
                                      </m:r>
                                    </m:sub>
                                  </m:sSub>
                                </m:den>
                              </m:f>
                            </m:e>
                          </m:d>
                        </m:e>
                        <m:sup>
                          <m:r>
                            <a:rPr lang="en-US" altLang="ja-JP" sz="2400" i="1">
                              <a:latin typeface="Cambria Math" panose="02040503050406030204" pitchFamily="18" charset="0"/>
                            </a:rPr>
                            <m:t>†</m:t>
                          </m:r>
                        </m:sup>
                      </m:sSup>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sub>
                            <m:sup>
                              <m:r>
                                <a:rPr lang="en-US" altLang="ja-JP" sz="2400" i="1">
                                  <a:latin typeface="Cambria Math" panose="02040503050406030204" pitchFamily="18" charset="0"/>
                                </a:rPr>
                                <m:t>†</m:t>
                              </m:r>
                            </m:sup>
                          </m:sSubSup>
                        </m:num>
                        <m:den>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e>
                          </m:rad>
                        </m:den>
                      </m:f>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Sub>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𝑑</m:t>
                                      </m:r>
                                    </m:sub>
                                  </m:sSub>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𝑑𝑑</m:t>
                                      </m:r>
                                    </m:sub>
                                  </m:sSub>
                                </m:den>
                              </m:f>
                            </m:e>
                          </m:d>
                        </m:e>
                        <m:sup>
                          <m:r>
                            <a:rPr lang="en-US" altLang="ja-JP" sz="2400" i="1">
                              <a:latin typeface="Cambria Math" panose="02040503050406030204" pitchFamily="18" charset="0"/>
                            </a:rPr>
                            <m:t>†</m:t>
                          </m:r>
                        </m:sup>
                      </m:sSup>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1 </m:t>
                              </m:r>
                              <m:r>
                                <a:rPr lang="en-US" altLang="ja-JP" sz="2400" i="1">
                                  <a:latin typeface="Cambria Math" panose="02040503050406030204" pitchFamily="18" charset="0"/>
                                </a:rPr>
                                <m:t>𝑑</m:t>
                              </m:r>
                            </m:sub>
                            <m:sup>
                              <m:r>
                                <a:rPr lang="en-US" altLang="ja-JP" sz="2400" i="1">
                                  <a:latin typeface="Cambria Math" panose="02040503050406030204" pitchFamily="18" charset="0"/>
                                </a:rPr>
                                <m:t>†</m:t>
                              </m:r>
                            </m:sup>
                          </m:sSubSup>
                        </m:num>
                        <m:den>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e>
                          </m:rad>
                        </m:den>
                      </m:f>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−1 </m:t>
                          </m:r>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Sub>
                      <m:r>
                        <a:rPr lang="en-US" altLang="ja-JP" sz="2400" i="1">
                          <a:latin typeface="Cambria Math" panose="02040503050406030204" pitchFamily="18" charset="0"/>
                        </a:rPr>
                        <m:t>=</m:t>
                      </m:r>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−1 </m:t>
                              </m:r>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 </m:t>
                                      </m:r>
                                      <m:r>
                                        <a:rPr lang="en-US" altLang="ja-JP" sz="2400" i="1">
                                          <a:latin typeface="Cambria Math" panose="02040503050406030204" pitchFamily="18" charset="0"/>
                                        </a:rPr>
                                        <m:t>𝑑</m:t>
                                      </m:r>
                                      <m:r>
                                        <a:rPr lang="en-US" altLang="ja-JP" sz="2400" i="1">
                                          <a:latin typeface="Cambria Math" panose="02040503050406030204" pitchFamily="18" charset="0"/>
                                        </a:rPr>
                                        <m:t>−1</m:t>
                                      </m:r>
                                    </m:sub>
                                  </m:sSub>
                                </m:e>
                              </m:d>
                            </m:e>
                            <m:sup>
                              <m:r>
                                <a:rPr lang="en-US" altLang="ja-JP" sz="2400" i="1">
                                  <a:latin typeface="Cambria Math" panose="02040503050406030204" pitchFamily="18" charset="0"/>
                                </a:rPr>
                                <m:t>2</m:t>
                              </m:r>
                            </m:sup>
                          </m:sSup>
                        </m:e>
                      </m:rad>
                      <m:r>
                        <a:rPr lang="en-US" altLang="ja-JP" sz="2400" b="0" i="1" smtClean="0">
                          <a:latin typeface="Cambria Math" panose="02040503050406030204" pitchFamily="18" charset="0"/>
                        </a:rPr>
                        <m:t>=</m:t>
                      </m:r>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r>
                                <a:rPr lang="en-US" altLang="ja-JP" sz="2400" i="1">
                                  <a:latin typeface="Cambria Math" panose="02040503050406030204" pitchFamily="18" charset="0"/>
                                </a:rPr>
                                <m:t>−1</m:t>
                              </m:r>
                            </m:sub>
                          </m:sSub>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sSup>
                                <m:sSupPr>
                                  <m:ctrlPr>
                                    <a:rPr lang="en-US" altLang="ja-JP" sz="2400" i="1" smtClean="0">
                                      <a:latin typeface="Cambria Math" panose="02040503050406030204" pitchFamily="18" charset="0"/>
                                    </a:rPr>
                                  </m:ctrlPr>
                                </m:sSupPr>
                                <m:e>
                                  <m:d>
                                    <m:dPr>
                                      <m:ctrlPr>
                                        <a:rPr lang="en-US" altLang="ja-JP" sz="2400" i="1">
                                          <a:latin typeface="Cambria Math" panose="02040503050406030204" pitchFamily="18" charset="0"/>
                                        </a:rPr>
                                      </m:ctrlPr>
                                    </m:dPr>
                                    <m:e>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sub>
                                        <m:sup>
                                          <m:r>
                                            <a:rPr lang="en-US" altLang="ja-JP" sz="2400" i="1">
                                              <a:latin typeface="Cambria Math" panose="02040503050406030204" pitchFamily="18" charset="0"/>
                                            </a:rPr>
                                            <m:t>†</m:t>
                                          </m:r>
                                        </m:sup>
                                      </m:sSubSup>
                                    </m:e>
                                  </m:d>
                                </m:e>
                                <m:sup>
                                  <m:r>
                                    <a:rPr lang="en-US" altLang="ja-JP" sz="2400" b="0" i="1" smtClean="0">
                                      <a:latin typeface="Cambria Math" panose="02040503050406030204" pitchFamily="18" charset="0"/>
                                    </a:rPr>
                                    <m:t>2</m:t>
                                  </m:r>
                                </m:sup>
                              </m:sSup>
                            </m:num>
                            <m:den>
                              <m:sSub>
                                <m:sSubPr>
                                  <m:ctrlPr>
                                    <a:rPr lang="en-US" altLang="ja-JP" sz="2400" i="1" smtClean="0">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den>
                          </m:f>
                        </m:e>
                      </m:rad>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r>
                            <a:rPr lang="en-US" altLang="ja-JP" sz="2400" i="1">
                              <a:latin typeface="Cambria Math" panose="02040503050406030204" pitchFamily="18" charset="0"/>
                            </a:rPr>
                            <m:t>−2</m:t>
                          </m:r>
                        </m:sub>
                      </m:sSub>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−2 </m:t>
                                      </m:r>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𝑑</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𝑑</m:t>
                                      </m:r>
                                      <m:r>
                                        <a:rPr lang="en-US" altLang="ja-JP" sz="2400" b="0" i="1" smtClean="0">
                                          <a:latin typeface="Cambria Math" panose="02040503050406030204" pitchFamily="18" charset="0"/>
                                        </a:rPr>
                                        <m:t>−2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𝑑</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𝑑</m:t>
                                      </m:r>
                                      <m:r>
                                        <a:rPr lang="en-US" altLang="ja-JP" sz="2400" b="0" i="1" smtClean="0">
                                          <a:latin typeface="Cambria Math" panose="02040503050406030204" pitchFamily="18" charset="0"/>
                                        </a:rPr>
                                        <m:t>−1</m:t>
                                      </m:r>
                                    </m:sub>
                                  </m:sSub>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−1 </m:t>
                                      </m:r>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Sub>
                                </m:den>
                              </m:f>
                            </m:e>
                          </m:d>
                        </m:e>
                        <m:sup>
                          <m:r>
                            <a:rPr lang="en-US" altLang="ja-JP" sz="2400" i="1">
                              <a:latin typeface="Cambria Math" panose="02040503050406030204" pitchFamily="18" charset="0"/>
                            </a:rPr>
                            <m:t>†</m:t>
                          </m:r>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−2 </m:t>
                                      </m:r>
                                      <m:r>
                                        <a:rPr lang="en-US" altLang="ja-JP" sz="2400" i="1">
                                          <a:latin typeface="Cambria Math" panose="02040503050406030204" pitchFamily="18" charset="0"/>
                                        </a:rPr>
                                        <m:t>𝑑</m:t>
                                      </m:r>
                                      <m:r>
                                        <a:rPr lang="en-US" altLang="ja-JP" sz="2400" i="1">
                                          <a:latin typeface="Cambria Math" panose="02040503050406030204" pitchFamily="18" charset="0"/>
                                        </a:rPr>
                                        <m:t>−1</m:t>
                                      </m:r>
                                    </m:sub>
                                  </m:sSub>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−2 </m:t>
                                          </m:r>
                                          <m:r>
                                            <a:rPr lang="en-US" altLang="ja-JP" sz="2400" i="1">
                                              <a:latin typeface="Cambria Math" panose="02040503050406030204" pitchFamily="18" charset="0"/>
                                            </a:rPr>
                                            <m:t>𝑑</m:t>
                                          </m:r>
                                        </m:sub>
                                      </m:sSub>
                                    </m:num>
                                    <m:den>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e>
                                      </m:rad>
                                    </m:den>
                                  </m:f>
                                  <m:f>
                                    <m:fPr>
                                      <m:ctrlPr>
                                        <a:rPr lang="en-US" altLang="ja-JP" sz="2400" i="1">
                                          <a:latin typeface="Cambria Math" panose="02040503050406030204" pitchFamily="18" charset="0"/>
                                        </a:rPr>
                                      </m:ctrlPr>
                                    </m:fPr>
                                    <m:num>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sub>
                                        <m:sup>
                                          <m:r>
                                            <a:rPr lang="en-US" altLang="ja-JP" sz="2400" i="1">
                                              <a:latin typeface="Cambria Math" panose="02040503050406030204" pitchFamily="18" charset="0"/>
                                            </a:rPr>
                                            <m:t>†</m:t>
                                          </m:r>
                                        </m:sup>
                                      </m:sSubSup>
                                    </m:num>
                                    <m:den>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e>
                                      </m:rad>
                                    </m:den>
                                  </m:f>
                                </m:num>
                                <m:den>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r>
                                            <a:rPr lang="en-US" altLang="ja-JP" sz="2400" i="1">
                                              <a:latin typeface="Cambria Math" panose="02040503050406030204" pitchFamily="18" charset="0"/>
                                            </a:rPr>
                                            <m:t>−1</m:t>
                                          </m:r>
                                        </m:sub>
                                      </m:sSub>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sub>
                                                    <m:sup>
                                                      <m:r>
                                                        <a:rPr lang="en-US" altLang="ja-JP" sz="2400" i="1">
                                                          <a:latin typeface="Cambria Math" panose="02040503050406030204" pitchFamily="18" charset="0"/>
                                                        </a:rPr>
                                                        <m:t>†</m:t>
                                                      </m:r>
                                                    </m:sup>
                                                  </m:sSubSup>
                                                </m:e>
                                              </m:d>
                                            </m:e>
                                            <m:sup>
                                              <m:r>
                                                <a:rPr lang="en-US" altLang="ja-JP" sz="2400" i="1">
                                                  <a:latin typeface="Cambria Math" panose="02040503050406030204" pitchFamily="18" charset="0"/>
                                                </a:rPr>
                                                <m:t>2</m:t>
                                              </m:r>
                                            </m:sup>
                                          </m:sSup>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den>
                                      </m:f>
                                    </m:e>
                                  </m:rad>
                                </m:den>
                              </m:f>
                            </m:e>
                          </m:d>
                        </m:e>
                        <m:sup>
                          <m:r>
                            <a:rPr lang="en-US" altLang="ja-JP" sz="2400" i="1">
                              <a:latin typeface="Cambria Math" panose="02040503050406030204" pitchFamily="18" charset="0"/>
                            </a:rPr>
                            <m:t>†</m:t>
                          </m:r>
                        </m:sup>
                      </m:s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oMath>
                  </m:oMathPara>
                </a14:m>
                <a:endParaRPr lang="en-US" altLang="ja-JP" sz="2400" dirty="0" smtClean="0"/>
              </a:p>
              <a:p>
                <a:pPr marL="0" indent="0">
                  <a:buNone/>
                </a:pPr>
                <a:r>
                  <a:rPr lang="ja-JP" altLang="en-US" sz="2400" dirty="0" smtClean="0"/>
                  <a:t>このようにして、</a:t>
                </a:r>
                <a14:m>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sub>
                    </m:sSub>
                  </m:oMath>
                </a14:m>
                <a:r>
                  <a:rPr lang="ja-JP" altLang="en-US" sz="2400" dirty="0" smtClean="0"/>
                  <a:t>が実験データから得られた既知の密度行列より求まる。</a:t>
                </a:r>
                <a:endParaRPr lang="en-US" altLang="ja-JP" sz="2400" dirty="0" smtClean="0"/>
              </a:p>
              <a:p>
                <a:pPr marL="0" indent="0">
                  <a:buNone/>
                </a:pPr>
                <a:r>
                  <a:rPr lang="ja-JP" altLang="en-US" sz="2400" dirty="0" smtClean="0"/>
                  <a:t>こ</a:t>
                </a:r>
                <a:r>
                  <a:rPr lang="ja-JP" altLang="en-US" sz="2400" dirty="0"/>
                  <a:t>の</a:t>
                </a:r>
                <a14:m>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sub>
                    </m:sSub>
                  </m:oMath>
                </a14:m>
                <a:r>
                  <a:rPr lang="ja-JP" altLang="en-US" sz="2400" dirty="0" smtClean="0"/>
                  <a:t>が前述の条件を満たしていればその行列はすでに密度行列となっているので以降の最尤</a:t>
                </a:r>
                <a:r>
                  <a:rPr lang="ja-JP" altLang="en-US" sz="2400" dirty="0"/>
                  <a:t>推定</a:t>
                </a:r>
                <a:r>
                  <a:rPr lang="ja-JP" altLang="en-US" sz="2400" dirty="0" smtClean="0"/>
                  <a:t>は必要ない。</a:t>
                </a:r>
                <a:endParaRPr lang="en-US" altLang="ja-JP" sz="2400" dirty="0" smtClean="0"/>
              </a:p>
              <a:p>
                <a:pPr marL="0" indent="0">
                  <a:buNone/>
                </a:pP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232" t="-1351" b="-110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562059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400" dirty="0" smtClean="0"/>
                  <a:t>§</a:t>
                </a:r>
                <a:r>
                  <a:rPr kumimoji="1" lang="ja-JP" altLang="en-US" sz="4400" dirty="0" smtClean="0"/>
                  <a:t>１</a:t>
                </a:r>
                <a:r>
                  <a:rPr kumimoji="1" lang="en-US" altLang="ja-JP" sz="4400" dirty="0" smtClean="0"/>
                  <a:t>.</a:t>
                </a:r>
                <a:r>
                  <a:rPr kumimoji="1" lang="ja-JP" altLang="en-US" sz="4400" dirty="0" smtClean="0"/>
                  <a:t>２</a:t>
                </a:r>
                <a:r>
                  <a:rPr kumimoji="1" lang="en-US" altLang="ja-JP" sz="4400" dirty="0" smtClean="0"/>
                  <a:t>.</a:t>
                </a:r>
                <a:r>
                  <a:rPr lang="ja-JP" altLang="en-US" sz="4400" dirty="0" smtClean="0"/>
                  <a:t>２</a:t>
                </a:r>
                <a:r>
                  <a:rPr kumimoji="1" lang="ja-JP" altLang="en-US" sz="4400" dirty="0" smtClean="0"/>
                  <a:t>　</a:t>
                </a:r>
                <a14:m>
                  <m:oMath xmlns:m="http://schemas.openxmlformats.org/officeDocument/2006/math">
                    <m:acc>
                      <m:accPr>
                        <m:chr m:val="̂"/>
                        <m:ctrlPr>
                          <a:rPr lang="ja-JP" altLang="en-US" sz="4400" i="1">
                            <a:latin typeface="Cambria Math" panose="02040503050406030204" pitchFamily="18" charset="0"/>
                          </a:rPr>
                        </m:ctrlPr>
                      </m:accPr>
                      <m:e>
                        <m:r>
                          <a:rPr lang="en-US" altLang="ja-JP" sz="4400" i="1">
                            <a:latin typeface="Cambria Math" panose="02040503050406030204" pitchFamily="18" charset="0"/>
                          </a:rPr>
                          <m:t>𝑅</m:t>
                        </m:r>
                      </m:e>
                    </m:acc>
                    <m:acc>
                      <m:accPr>
                        <m:chr m:val="̂"/>
                        <m:ctrlPr>
                          <a:rPr kumimoji="1" lang="en-US" altLang="ja-JP" sz="4400" i="1" smtClean="0">
                            <a:latin typeface="Cambria Math" panose="02040503050406030204" pitchFamily="18" charset="0"/>
                          </a:rPr>
                        </m:ctrlPr>
                      </m:accPr>
                      <m:e>
                        <m:r>
                          <a:rPr kumimoji="1" lang="ja-JP" altLang="en-US" sz="4400" b="0" i="1" smtClean="0">
                            <a:latin typeface="Cambria Math" panose="02040503050406030204" pitchFamily="18" charset="0"/>
                          </a:rPr>
                          <m:t>𝜌</m:t>
                        </m:r>
                      </m:e>
                    </m:acc>
                    <m:acc>
                      <m:accPr>
                        <m:chr m:val="̂"/>
                        <m:ctrlPr>
                          <a:rPr lang="ja-JP" altLang="en-US" sz="4400" i="1">
                            <a:latin typeface="Cambria Math" panose="02040503050406030204" pitchFamily="18" charset="0"/>
                          </a:rPr>
                        </m:ctrlPr>
                      </m:accPr>
                      <m:e>
                        <m:r>
                          <a:rPr lang="en-US" altLang="ja-JP" sz="4400" i="1">
                            <a:latin typeface="Cambria Math" panose="02040503050406030204" pitchFamily="18" charset="0"/>
                          </a:rPr>
                          <m:t>𝑅</m:t>
                        </m:r>
                      </m:e>
                    </m:acc>
                    <m:r>
                      <a:rPr lang="ja-JP" altLang="en-US" sz="4400" b="0" i="1">
                        <a:latin typeface="Cambria Math" panose="02040503050406030204" pitchFamily="18" charset="0"/>
                      </a:rPr>
                      <m:t>アルゴリズム</m:t>
                    </m:r>
                  </m:oMath>
                </a14:m>
                <a:endParaRPr kumimoji="1" lang="ja-JP" altLang="en-US" sz="4400"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1850" y="816853"/>
                <a:ext cx="10515600" cy="2852737"/>
              </a:xfrm>
              <a:blipFill>
                <a:blip r:embed="rId2"/>
                <a:stretch>
                  <a:fillRect b="-10256"/>
                </a:stretch>
              </a:blipFill>
            </p:spPr>
            <p:txBody>
              <a:bodyPr/>
              <a:lstStyle/>
              <a:p>
                <a:r>
                  <a:rPr lang="ja-JP" altLang="en-US">
                    <a:noFill/>
                  </a:rPr>
                  <a:t> </a:t>
                </a:r>
              </a:p>
            </p:txBody>
          </p:sp>
        </mc:Fallback>
      </mc:AlternateContent>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979025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２　</a:t>
                </a:r>
                <a14:m>
                  <m:oMath xmlns:m="http://schemas.openxmlformats.org/officeDocument/2006/math">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r>
                      <a:rPr lang="ja-JP" altLang="en-US" sz="2800" i="1" u="sng">
                        <a:latin typeface="Cambria Math" panose="02040503050406030204" pitchFamily="18" charset="0"/>
                      </a:rPr>
                      <m:t>アルゴリズム</m:t>
                    </m:r>
                  </m:oMath>
                </a14:m>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85000" lnSpcReduction="10000"/>
              </a:bodyPr>
              <a:lstStyle/>
              <a:p>
                <a:pPr marL="0" indent="0">
                  <a:buNone/>
                </a:pPr>
                <a:r>
                  <a:rPr lang="ja-JP" altLang="en-US" sz="2400" dirty="0" smtClean="0"/>
                  <a:t>尤度関数を導入する。</a:t>
                </a:r>
                <a:endParaRPr lang="en-US" altLang="ja-JP" sz="2400" dirty="0" smtClean="0"/>
              </a:p>
              <a:p>
                <a:pPr marL="0" indent="0">
                  <a:buNone/>
                </a:pPr>
                <a:r>
                  <a:rPr lang="ja-JP" altLang="en-US" sz="2400" dirty="0" smtClean="0"/>
                  <a:t>一般のトモグラフィーで用いられる測定</a:t>
                </a:r>
                <a14:m>
                  <m:oMath xmlns:m="http://schemas.openxmlformats.org/officeDocument/2006/math">
                    <m:sSub>
                      <m:sSubPr>
                        <m:ctrlPr>
                          <a:rPr lang="en-US" altLang="ja-JP" sz="2400" i="1" smtClean="0">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b="0" i="1" smtClean="0">
                            <a:latin typeface="Cambria Math" panose="02040503050406030204" pitchFamily="18" charset="0"/>
                          </a:rPr>
                          <m:t>𝑖</m:t>
                        </m:r>
                      </m:sub>
                    </m:sSub>
                  </m:oMath>
                </a14:m>
                <a:r>
                  <a:rPr lang="ja-JP" altLang="en-US" sz="2400" dirty="0" smtClean="0"/>
                  <a:t>は</a:t>
                </a:r>
                <a:r>
                  <a:rPr lang="en-US" altLang="ja-JP" sz="2400" dirty="0" smtClean="0"/>
                  <a:t>POVM</a:t>
                </a:r>
                <a:r>
                  <a:rPr lang="ja-JP" altLang="en-US" sz="2400" dirty="0" smtClean="0"/>
                  <a:t>で</a:t>
                </a:r>
                <a:r>
                  <a:rPr lang="ja-JP" altLang="en-US" sz="2400" dirty="0"/>
                  <a:t>表</a:t>
                </a:r>
                <a:r>
                  <a:rPr lang="ja-JP" altLang="en-US" sz="2400" dirty="0" smtClean="0"/>
                  <a:t>されるので、</a:t>
                </a:r>
                <a14:m>
                  <m:oMath xmlns:m="http://schemas.openxmlformats.org/officeDocument/2006/math">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b="0" i="1" smtClean="0">
                            <a:latin typeface="Cambria Math" panose="02040503050406030204" pitchFamily="18" charset="0"/>
                          </a:rPr>
                          <m:t>𝑖</m:t>
                        </m:r>
                      </m:sub>
                    </m:sSub>
                    <m:r>
                      <a:rPr lang="en-US"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0</m:t>
                    </m:r>
                  </m:oMath>
                </a14:m>
                <a:r>
                  <a:rPr lang="en-US" altLang="ja-JP" sz="2400" dirty="0" smtClean="0"/>
                  <a:t>, </a:t>
                </a:r>
                <a14:m>
                  <m:oMath xmlns:m="http://schemas.openxmlformats.org/officeDocument/2006/math">
                    <m:nary>
                      <m:naryPr>
                        <m:chr m:val="∑"/>
                        <m:limLoc m:val="subSup"/>
                        <m:supHide m:val="on"/>
                        <m:ctrlPr>
                          <a:rPr lang="en-US" altLang="ja-JP" sz="2400" i="1" smtClean="0">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b="0" i="1" smtClean="0">
                                <a:latin typeface="Cambria Math" panose="02040503050406030204" pitchFamily="18" charset="0"/>
                              </a:rPr>
                              <m:t>𝑖</m:t>
                            </m:r>
                          </m:sub>
                        </m:sSub>
                      </m:e>
                    </m:nary>
                    <m:r>
                      <a:rPr lang="en-US" altLang="ja-JP" sz="2400" b="0" i="1" smtClean="0">
                        <a:latin typeface="Cambria Math" panose="02040503050406030204" pitchFamily="18" charset="0"/>
                      </a:rPr>
                      <m:t>=</m:t>
                    </m:r>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1</m:t>
                        </m:r>
                      </m:e>
                    </m:acc>
                  </m:oMath>
                </a14:m>
                <a:r>
                  <a:rPr lang="ja-JP" altLang="en-US" sz="2400" dirty="0" smtClean="0"/>
                  <a:t>を満たす。</a:t>
                </a:r>
                <a:endParaRPr lang="en-US" altLang="ja-JP" sz="2400" dirty="0" smtClean="0"/>
              </a:p>
              <a:p>
                <a:pPr marL="0" indent="0">
                  <a:buNone/>
                </a:pPr>
                <a:r>
                  <a:rPr lang="ja-JP" altLang="en-US" sz="2400" dirty="0" smtClean="0"/>
                  <a:t>ここで総測定回数を</a:t>
                </a:r>
                <a14:m>
                  <m:oMath xmlns:m="http://schemas.openxmlformats.org/officeDocument/2006/math">
                    <m:r>
                      <a:rPr lang="en-US" altLang="ja-JP" sz="2400" b="0" i="1" smtClean="0">
                        <a:latin typeface="Cambria Math" panose="02040503050406030204" pitchFamily="18" charset="0"/>
                      </a:rPr>
                      <m:t>𝑁</m:t>
                    </m:r>
                  </m:oMath>
                </a14:m>
                <a:r>
                  <a:rPr lang="ja-JP" altLang="en-US" sz="2400" dirty="0" err="1" smtClean="0"/>
                  <a:t>、</a:t>
                </a:r>
                <a:r>
                  <a:rPr lang="ja-JP" altLang="en-US" sz="2400" dirty="0" smtClean="0"/>
                  <a:t>それぞれの測定基底</a:t>
                </a:r>
                <a14:m>
                  <m:oMath xmlns:m="http://schemas.openxmlformats.org/officeDocument/2006/math">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b="0" i="1" smtClean="0">
                            <a:latin typeface="Cambria Math" panose="02040503050406030204" pitchFamily="18" charset="0"/>
                          </a:rPr>
                          <m:t>𝑖</m:t>
                        </m:r>
                      </m:sub>
                    </m:sSub>
                  </m:oMath>
                </a14:m>
                <a:r>
                  <a:rPr lang="ja-JP" altLang="en-US" sz="2400" dirty="0" smtClean="0"/>
                  <a:t>における測定回数を</a:t>
                </a:r>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𝑓</m:t>
                        </m:r>
                      </m:e>
                      <m:sub>
                        <m:r>
                          <a:rPr lang="en-US" altLang="ja-JP" sz="2400" b="0" i="1" smtClean="0">
                            <a:latin typeface="Cambria Math" panose="02040503050406030204" pitchFamily="18" charset="0"/>
                          </a:rPr>
                          <m:t>𝑖</m:t>
                        </m:r>
                      </m:sub>
                    </m:sSub>
                  </m:oMath>
                </a14:m>
                <a:r>
                  <a:rPr lang="ja-JP" altLang="en-US" sz="2400" dirty="0" smtClean="0"/>
                  <a:t>とする。</a:t>
                </a:r>
                <a:endParaRPr lang="en-US" altLang="ja-JP" sz="2400" dirty="0" smtClean="0"/>
              </a:p>
              <a:p>
                <a:pPr marL="0" indent="0">
                  <a:buNone/>
                </a:pPr>
                <a:r>
                  <a:rPr lang="ja-JP" altLang="en-US" sz="2400" dirty="0" smtClean="0"/>
                  <a:t>量子状態</a:t>
                </a:r>
                <a14:m>
                  <m:oMath xmlns:m="http://schemas.openxmlformats.org/officeDocument/2006/math">
                    <m:acc>
                      <m:accPr>
                        <m:chr m:val="̂"/>
                        <m:ctrlPr>
                          <a:rPr lang="ja-JP" altLang="en-US" sz="2400" i="1" smtClean="0">
                            <a:latin typeface="Cambria Math" panose="02040503050406030204" pitchFamily="18" charset="0"/>
                          </a:rPr>
                        </m:ctrlPr>
                      </m:accPr>
                      <m:e>
                        <m:r>
                          <a:rPr lang="ja-JP" altLang="en-US" sz="2400" i="1" smtClean="0">
                            <a:latin typeface="Cambria Math" panose="02040503050406030204" pitchFamily="18" charset="0"/>
                          </a:rPr>
                          <m:t>𝜌</m:t>
                        </m:r>
                      </m:e>
                    </m:acc>
                  </m:oMath>
                </a14:m>
                <a:r>
                  <a:rPr lang="ja-JP" altLang="en-US" sz="2400" dirty="0" smtClean="0"/>
                  <a:t>に</a:t>
                </a:r>
                <a:r>
                  <a:rPr lang="ja-JP" altLang="en-US" sz="2400" dirty="0" smtClean="0">
                    <a:latin typeface="+mn-ea"/>
                  </a:rPr>
                  <a:t>おける</a:t>
                </a:r>
                <a:r>
                  <a:rPr lang="ja-JP" altLang="en-US" sz="2400" dirty="0" smtClean="0"/>
                  <a:t>ある測定回数集合</a:t>
                </a:r>
                <a14:m>
                  <m:oMath xmlns:m="http://schemas.openxmlformats.org/officeDocument/2006/math">
                    <m:d>
                      <m:dPr>
                        <m:begChr m:val="{"/>
                        <m:endChr m:val="}"/>
                        <m:ctrlPr>
                          <a:rPr lang="en-US" altLang="ja-JP" sz="240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𝑓</m:t>
                            </m:r>
                          </m:e>
                          <m:sub>
                            <m:r>
                              <a:rPr lang="en-US" altLang="ja-JP" sz="2400" b="0" i="1" smtClean="0">
                                <a:latin typeface="Cambria Math" panose="02040503050406030204" pitchFamily="18" charset="0"/>
                              </a:rPr>
                              <m:t>𝑖</m:t>
                            </m:r>
                          </m:sub>
                        </m:sSub>
                      </m:e>
                    </m:d>
                    <m:r>
                      <a:rPr lang="ja-JP" altLang="en-US" sz="2400" i="1">
                        <a:latin typeface="Cambria Math" panose="02040503050406030204" pitchFamily="18" charset="0"/>
                      </a:rPr>
                      <m:t>の</m:t>
                    </m:r>
                  </m:oMath>
                </a14:m>
                <a:r>
                  <a:rPr lang="ja-JP" altLang="en-US" sz="2400" dirty="0" smtClean="0"/>
                  <a:t>尤度関数は</a:t>
                </a:r>
                <a:endParaRPr lang="en-US" altLang="ja-JP" sz="2400" dirty="0" smtClean="0"/>
              </a:p>
              <a:p>
                <a:pPr marL="0" indent="0">
                  <a:buNone/>
                </a:pPr>
                <a14:m>
                  <m:oMath xmlns:m="http://schemas.openxmlformats.org/officeDocument/2006/math">
                    <m:r>
                      <m:rPr>
                        <m:nor/>
                      </m:rPr>
                      <a:rPr lang="en-US" altLang="ja-JP" sz="2400" dirty="0">
                        <a:latin typeface="Lucida Calligraphy" panose="03010101010101010101" pitchFamily="66" charset="0"/>
                      </a:rPr>
                      <m:t>L</m:t>
                    </m:r>
                    <m:d>
                      <m:dPr>
                        <m:ctrlPr>
                          <a:rPr lang="en-US" altLang="ja-JP" sz="2400" i="1" smtClean="0">
                            <a:latin typeface="Cambria Math" panose="02040503050406030204" pitchFamily="18" charset="0"/>
                          </a:rPr>
                        </m:ctrlPr>
                      </m:d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r>
                      <a:rPr lang="en-US" altLang="ja-JP" sz="2400" b="0" i="1" smtClean="0">
                        <a:latin typeface="Cambria Math" panose="02040503050406030204" pitchFamily="18" charset="0"/>
                      </a:rPr>
                      <m:t>=</m:t>
                    </m:r>
                    <m:nary>
                      <m:naryPr>
                        <m:chr m:val="∏"/>
                        <m:limLoc m:val="subSup"/>
                        <m:supHide m:val="on"/>
                        <m:ctrlPr>
                          <a:rPr lang="en-US" altLang="ja-JP" sz="2400" i="1" smtClean="0">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bSup>
                          <m:sSubSupPr>
                            <m:ctrlPr>
                              <a:rPr lang="en-US" altLang="ja-JP" sz="2400" i="1">
                                <a:latin typeface="Cambria Math" panose="02040503050406030204" pitchFamily="18" charset="0"/>
                              </a:rPr>
                            </m:ctrlPr>
                          </m:sSubSupPr>
                          <m:e>
                            <m:r>
                              <m:rPr>
                                <m:sty m:val="p"/>
                              </m:rPr>
                              <a:rPr lang="en-US" altLang="ja-JP" sz="2400">
                                <a:latin typeface="Cambria Math" panose="02040503050406030204" pitchFamily="18" charset="0"/>
                              </a:rPr>
                              <m:t>Pr</m:t>
                            </m:r>
                          </m:e>
                          <m:sub>
                            <m:r>
                              <a:rPr lang="en-US" altLang="ja-JP" sz="2400" b="0" i="1" smtClean="0">
                                <a:latin typeface="Cambria Math" panose="02040503050406030204" pitchFamily="18" charset="0"/>
                              </a:rPr>
                              <m:t>𝑖</m:t>
                            </m:r>
                          </m:sub>
                          <m:sup>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𝑓</m:t>
                                </m:r>
                              </m:e>
                              <m:sub>
                                <m:r>
                                  <a:rPr lang="en-US" altLang="ja-JP" sz="2400" b="0" i="1" smtClean="0">
                                    <a:latin typeface="Cambria Math" panose="02040503050406030204" pitchFamily="18" charset="0"/>
                                  </a:rPr>
                                  <m:t>𝑖</m:t>
                                </m:r>
                              </m:sub>
                            </m:sSub>
                          </m:sup>
                        </m:sSubSup>
                      </m:e>
                    </m:nary>
                  </m:oMath>
                </a14:m>
                <a:r>
                  <a:rPr lang="ja-JP" altLang="en-US" sz="2400" dirty="0" smtClean="0">
                    <a:latin typeface="+mn-ea"/>
                  </a:rPr>
                  <a:t>で得られる。</a:t>
                </a:r>
                <a14:m>
                  <m:oMath xmlns:m="http://schemas.openxmlformats.org/officeDocument/2006/math">
                    <m:sSub>
                      <m:sSubPr>
                        <m:ctrlPr>
                          <a:rPr lang="en-US" altLang="ja-JP" sz="2400" i="1" smtClean="0">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b="0" i="1" smtClean="0">
                            <a:latin typeface="Cambria Math" panose="02040503050406030204" pitchFamily="18" charset="0"/>
                          </a:rPr>
                          <m:t>𝑖</m:t>
                        </m:r>
                      </m:sub>
                    </m:sSub>
                    <m:r>
                      <a:rPr lang="en-US" altLang="ja-JP" sz="2400" b="0" i="1" smtClean="0">
                        <a:latin typeface="Cambria Math" panose="02040503050406030204" pitchFamily="18" charset="0"/>
                      </a:rPr>
                      <m:t>=</m:t>
                    </m:r>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b="0" i="1" smtClean="0">
                                <a:latin typeface="Cambria Math" panose="02040503050406030204" pitchFamily="18" charset="0"/>
                              </a:rPr>
                              <m:t>𝑖</m:t>
                            </m:r>
                          </m:sub>
                        </m:sSub>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oMath>
                </a14:m>
                <a:r>
                  <a:rPr lang="ja-JP" altLang="en-US" sz="2400" dirty="0" smtClean="0">
                    <a:latin typeface="Lucida Calligraphy" panose="03010101010101010101" pitchFamily="66" charset="0"/>
                  </a:rPr>
                  <a:t>はそれぞれの基底で得られる確率である。</a:t>
                </a:r>
                <a:endParaRPr lang="en-US" altLang="ja-JP" sz="2400" dirty="0" smtClean="0">
                  <a:latin typeface="Lucida Calligraphy" panose="03010101010101010101" pitchFamily="66" charset="0"/>
                </a:endParaRPr>
              </a:p>
              <a:p>
                <a:pPr marL="0" indent="0">
                  <a:buNone/>
                </a:pPr>
                <a:r>
                  <a:rPr lang="ja-JP" altLang="en-US" sz="2400" dirty="0" smtClean="0">
                    <a:latin typeface="Lucida Calligraphy" panose="03010101010101010101" pitchFamily="66" charset="0"/>
                  </a:rPr>
                  <a:t>最終的な目標はこの尤度関数を最大化させる密度行列</a:t>
                </a:r>
                <a14:m>
                  <m:oMath xmlns:m="http://schemas.openxmlformats.org/officeDocument/2006/math">
                    <m:sSub>
                      <m:sSubPr>
                        <m:ctrlPr>
                          <a:rPr lang="en-US" altLang="ja-JP" sz="2400" i="1" smtClean="0">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0</m:t>
                        </m:r>
                      </m:sub>
                    </m:sSub>
                  </m:oMath>
                </a14:m>
                <a:r>
                  <a:rPr lang="ja-JP" altLang="en-US" sz="2400" dirty="0" smtClean="0">
                    <a:latin typeface="Lucida Calligraphy" panose="03010101010101010101" pitchFamily="66" charset="0"/>
                  </a:rPr>
                  <a:t>を見つけることである。</a:t>
                </a:r>
              </a:p>
              <a:p>
                <a:pPr marL="0" indent="0">
                  <a:buNone/>
                </a:pPr>
                <a:r>
                  <a:rPr lang="ja-JP" altLang="en-US" sz="2400" dirty="0" smtClean="0">
                    <a:latin typeface="Lucida Calligraphy" panose="03010101010101010101" pitchFamily="66" charset="0"/>
                  </a:rPr>
                  <a:t>ここで相対頻度を</a:t>
                </a:r>
                <a14:m>
                  <m:oMath xmlns:m="http://schemas.openxmlformats.org/officeDocument/2006/math">
                    <m:sSub>
                      <m:sSubPr>
                        <m:ctrlPr>
                          <a:rPr lang="en-US" altLang="ja-JP" sz="2400" i="1" smtClean="0">
                            <a:latin typeface="Cambria Math" panose="02040503050406030204" pitchFamily="18" charset="0"/>
                          </a:rPr>
                        </m:ctrlPr>
                      </m:sSubPr>
                      <m:e>
                        <m:acc>
                          <m:accPr>
                            <m:chr m:val="̃"/>
                            <m:ctrlPr>
                              <a:rPr lang="en-US" altLang="ja-JP" sz="2400" i="1" smtClean="0">
                                <a:latin typeface="Cambria Math" panose="02040503050406030204" pitchFamily="18" charset="0"/>
                              </a:rPr>
                            </m:ctrlPr>
                          </m:accPr>
                          <m:e>
                            <m:r>
                              <a:rPr lang="en-US" altLang="ja-JP" sz="2400" b="0" i="1" smtClean="0">
                                <a:latin typeface="Cambria Math" panose="02040503050406030204" pitchFamily="18" charset="0"/>
                              </a:rPr>
                              <m:t>𝑓</m:t>
                            </m:r>
                          </m:e>
                        </m:acc>
                      </m:e>
                      <m:sub>
                        <m:r>
                          <a:rPr lang="en-US" altLang="ja-JP" sz="2400" b="0" i="1" smtClean="0">
                            <a:latin typeface="Cambria Math" panose="02040503050406030204" pitchFamily="18" charset="0"/>
                          </a:rPr>
                          <m:t>𝑖</m:t>
                        </m:r>
                      </m:sub>
                    </m:sSub>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𝑓</m:t>
                            </m:r>
                          </m:e>
                          <m:sub>
                            <m:r>
                              <a:rPr lang="en-US" altLang="ja-JP" sz="2400" b="0" i="1" smtClean="0">
                                <a:latin typeface="Cambria Math" panose="02040503050406030204" pitchFamily="18" charset="0"/>
                              </a:rPr>
                              <m:t>𝑖</m:t>
                            </m:r>
                          </m:sub>
                        </m:sSub>
                      </m:num>
                      <m:den>
                        <m:r>
                          <a:rPr lang="en-US" altLang="ja-JP" sz="2400" b="0" i="1" smtClean="0">
                            <a:latin typeface="Cambria Math" panose="02040503050406030204" pitchFamily="18" charset="0"/>
                          </a:rPr>
                          <m:t>𝑁</m:t>
                        </m:r>
                      </m:den>
                    </m:f>
                  </m:oMath>
                </a14:m>
                <a:r>
                  <a:rPr lang="ja-JP" altLang="en-US" sz="2400" dirty="0" smtClean="0">
                    <a:latin typeface="Lucida Calligraphy" panose="03010101010101010101" pitchFamily="66" charset="0"/>
                  </a:rPr>
                  <a:t>とする。</a:t>
                </a:r>
                <a:endParaRPr lang="en-US" altLang="ja-JP" sz="2400" dirty="0" smtClean="0">
                  <a:latin typeface="Lucida Calligraphy" panose="03010101010101010101" pitchFamily="66" charset="0"/>
                </a:endParaRPr>
              </a:p>
              <a:p>
                <a:pPr marL="0" indent="0">
                  <a:buNone/>
                </a:pPr>
                <a:r>
                  <a:rPr lang="ja-JP" altLang="en-US" sz="2400" dirty="0" smtClean="0">
                    <a:latin typeface="Lucida Calligraphy" panose="03010101010101010101" pitchFamily="66" charset="0"/>
                  </a:rPr>
                  <a:t>測定基底</a:t>
                </a:r>
                <a14:m>
                  <m:oMath xmlns:m="http://schemas.openxmlformats.org/officeDocument/2006/math">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b="0" i="1" smtClean="0">
                            <a:latin typeface="Cambria Math" panose="02040503050406030204" pitchFamily="18" charset="0"/>
                          </a:rPr>
                          <m:t>𝑖</m:t>
                        </m:r>
                      </m:sub>
                    </m:sSub>
                    <m:r>
                      <a:rPr lang="en-US" altLang="ja-JP" sz="2400" b="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oMath>
                </a14:m>
                <a:r>
                  <a:rPr lang="en-US" altLang="ja-JP" sz="2400" dirty="0" smtClean="0">
                    <a:latin typeface="+mn-ea"/>
                  </a:rPr>
                  <a:t>(</a:t>
                </a:r>
                <a:r>
                  <a:rPr lang="ja-JP" altLang="en-US" sz="2400" dirty="0" smtClean="0">
                    <a:latin typeface="+mn-ea"/>
                  </a:rPr>
                  <a:t>射影測定</a:t>
                </a:r>
                <a:r>
                  <a:rPr lang="en-US" altLang="ja-JP" sz="2400" dirty="0" smtClean="0">
                    <a:latin typeface="+mn-ea"/>
                  </a:rPr>
                  <a:t>)</a:t>
                </a:r>
                <a:r>
                  <a:rPr lang="ja-JP" altLang="en-US" sz="2400" dirty="0" smtClean="0">
                    <a:latin typeface="Lucida Calligraphy" panose="03010101010101010101" pitchFamily="66" charset="0"/>
                  </a:rPr>
                  <a:t>とする。</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oMath>
                </a14:m>
                <a:r>
                  <a:rPr lang="ja-JP" altLang="en-US" sz="2400" dirty="0" smtClean="0">
                    <a:latin typeface="Lucida Calligraphy" panose="03010101010101010101" pitchFamily="66" charset="0"/>
                  </a:rPr>
                  <a:t>は正規直交基底。</a:t>
                </a:r>
                <a:endParaRPr lang="en-US" altLang="ja-JP" sz="2400" dirty="0" smtClean="0">
                  <a:latin typeface="Lucida Calligraphy" panose="03010101010101010101" pitchFamily="66" charset="0"/>
                </a:endParaRPr>
              </a:p>
              <a:p>
                <a:pPr marL="0" indent="0">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2400" i="1">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e>
                      </m:nary>
                      <m:r>
                        <a:rPr lang="en-US" altLang="ja-JP" sz="2400" i="1">
                          <a:latin typeface="Cambria Math" panose="02040503050406030204" pitchFamily="18" charset="0"/>
                        </a:rPr>
                        <m:t>=</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1</m:t>
                          </m:r>
                        </m:e>
                      </m:acc>
                    </m:oMath>
                  </m:oMathPara>
                </a14:m>
                <a:endParaRPr lang="en-US" altLang="ja-JP" sz="2400" dirty="0" smtClean="0">
                  <a:latin typeface="Lucida Calligraphy" panose="03010101010101010101" pitchFamily="66"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3"/>
                <a:stretch>
                  <a:fillRect l="-638" t="-3317" b="-1154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226888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２　</a:t>
                </a:r>
                <a14:m>
                  <m:oMath xmlns:m="http://schemas.openxmlformats.org/officeDocument/2006/math">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r>
                      <a:rPr lang="ja-JP" altLang="en-US" sz="2800" i="1" u="sng">
                        <a:latin typeface="Cambria Math" panose="02040503050406030204" pitchFamily="18" charset="0"/>
                      </a:rPr>
                      <m:t>アルゴリズム</m:t>
                    </m:r>
                  </m:oMath>
                </a14:m>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62500" lnSpcReduction="20000"/>
              </a:bodyPr>
              <a:lstStyle/>
              <a:p>
                <a:pPr marL="0" indent="0">
                  <a:buNone/>
                </a:pPr>
                <a:r>
                  <a:rPr lang="ja-JP" altLang="en-US" sz="2400" dirty="0" smtClean="0">
                    <a:latin typeface="+mn-ea"/>
                  </a:rPr>
                  <a:t>対数尤度関数は</a:t>
                </a:r>
                <a:endParaRPr lang="en-US" altLang="ja-JP" sz="2400" dirty="0" smtClean="0">
                  <a:latin typeface="+mn-ea"/>
                </a:endParaRPr>
              </a:p>
              <a:p>
                <a:pPr marL="0" indent="0">
                  <a:buNone/>
                </a:pPr>
                <a14:m>
                  <m:oMathPara xmlns:m="http://schemas.openxmlformats.org/officeDocument/2006/math">
                    <m:oMathParaPr>
                      <m:jc m:val="centerGroup"/>
                    </m:oMathParaPr>
                    <m:oMath xmlns:m="http://schemas.openxmlformats.org/officeDocument/2006/math">
                      <m:func>
                        <m:funcPr>
                          <m:ctrlPr>
                            <a:rPr lang="en-US" altLang="ja-JP" sz="2400" i="1" dirty="0" smtClean="0">
                              <a:latin typeface="Cambria Math" panose="02040503050406030204" pitchFamily="18" charset="0"/>
                            </a:rPr>
                          </m:ctrlPr>
                        </m:funcPr>
                        <m:fName>
                          <m:r>
                            <m:rPr>
                              <m:sty m:val="p"/>
                            </m:rPr>
                            <a:rPr lang="en-US" altLang="ja-JP" sz="2400" i="0" dirty="0" smtClean="0">
                              <a:latin typeface="Cambria Math" panose="02040503050406030204" pitchFamily="18" charset="0"/>
                            </a:rPr>
                            <m:t>log</m:t>
                          </m:r>
                        </m:fName>
                        <m:e>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e>
                      </m:func>
                      <m:r>
                        <a:rPr lang="en-US" altLang="ja-JP" sz="2400" i="1">
                          <a:latin typeface="Cambria Math" panose="02040503050406030204" pitchFamily="18" charset="0"/>
                        </a:rPr>
                        <m:t>=</m:t>
                      </m:r>
                      <m:nary>
                        <m:naryPr>
                          <m:chr m:val="∑"/>
                          <m:supHide m:val="on"/>
                          <m:ctrlPr>
                            <a:rPr lang="en-US" altLang="ja-JP" sz="240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smtClean="0">
                                  <a:latin typeface="Cambria Math" panose="02040503050406030204" pitchFamily="18" charset="0"/>
                                </a:rPr>
                              </m:ctrlPr>
                            </m:funcPr>
                            <m:fName>
                              <m:r>
                                <m:rPr>
                                  <m:sty m:val="p"/>
                                </m:rPr>
                                <a:rPr lang="en-US" altLang="ja-JP" sz="2400" i="0" smtClean="0">
                                  <a:latin typeface="Cambria Math" panose="02040503050406030204" pitchFamily="18" charset="0"/>
                                </a:rPr>
                                <m:t>log</m:t>
                              </m:r>
                            </m:fName>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b="0" i="1" smtClean="0">
                                      <a:latin typeface="Cambria Math" panose="02040503050406030204" pitchFamily="18" charset="0"/>
                                    </a:rPr>
                                    <m:t>𝑖</m:t>
                                  </m:r>
                                </m:sub>
                              </m:sSub>
                            </m:e>
                          </m:func>
                        </m:e>
                      </m:nary>
                    </m:oMath>
                  </m:oMathPara>
                </a14:m>
                <a:endParaRPr lang="en-US" altLang="ja-JP" sz="2400" dirty="0" smtClean="0">
                  <a:latin typeface="Lucida Calligraphy" panose="03010101010101010101" pitchFamily="66" charset="0"/>
                </a:endParaRPr>
              </a:p>
              <a:p>
                <a:pPr marL="0" indent="0">
                  <a:buNone/>
                </a:pPr>
                <a:r>
                  <a:rPr lang="ja-JP" altLang="en-US" sz="2400" dirty="0" smtClean="0">
                    <a:latin typeface="Lucida Calligraphy" panose="03010101010101010101" pitchFamily="66" charset="0"/>
                  </a:rPr>
                  <a:t>ここ</a:t>
                </a:r>
                <a:r>
                  <a:rPr lang="ja-JP" altLang="en-US" sz="2400" dirty="0">
                    <a:latin typeface="Lucida Calligraphy" panose="03010101010101010101" pitchFamily="66" charset="0"/>
                  </a:rPr>
                  <a:t>で</a:t>
                </a:r>
                <a:endParaRPr lang="en-US" altLang="ja-JP" sz="2400" dirty="0" smtClean="0">
                  <a:latin typeface="Lucida Calligraphy" panose="03010101010101010101" pitchFamily="66"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r>
                        <a:rPr lang="en-US" altLang="ja-JP" sz="2400" i="1">
                          <a:latin typeface="Cambria Math" panose="02040503050406030204" pitchFamily="18" charset="0"/>
                        </a:rPr>
                        <m:t>=</m:t>
                      </m:r>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1"/>
                            </m:rPr>
                            <a:rPr lang="en-US" altLang="ja-JP" sz="2400" i="1">
                              <a:latin typeface="Cambria Math" panose="02040503050406030204" pitchFamily="18" charset="0"/>
                              <a:ea typeface="Cambria Math" panose="02040503050406030204" pitchFamily="18" charset="0"/>
                            </a:rPr>
                            <m:t>𝑖</m:t>
                          </m:r>
                        </m:sub>
                        <m:sup/>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den>
                          </m:f>
                        </m:e>
                      </m:nary>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oMath>
                  </m:oMathPara>
                </a14:m>
                <a:endParaRPr lang="en-US" altLang="ja-JP" sz="2400" dirty="0">
                  <a:latin typeface="Lucida Calligraphy" panose="03010101010101010101" pitchFamily="66" charset="0"/>
                </a:endParaRPr>
              </a:p>
              <a:p>
                <a:pPr marL="0" indent="0">
                  <a:buNone/>
                </a:pPr>
                <a:r>
                  <a:rPr lang="ja-JP" altLang="en-US" sz="2400" dirty="0">
                    <a:latin typeface="Lucida Calligraphy" panose="03010101010101010101" pitchFamily="66" charset="0"/>
                  </a:rPr>
                  <a:t>と</a:t>
                </a:r>
                <a:r>
                  <a:rPr lang="ja-JP" altLang="en-US" sz="2400" dirty="0" smtClean="0">
                    <a:latin typeface="Lucida Calligraphy" panose="03010101010101010101" pitchFamily="66" charset="0"/>
                  </a:rPr>
                  <a:t>すると、</a:t>
                </a:r>
                <a:endParaRPr lang="en-US" altLang="ja-JP" sz="2400" dirty="0">
                  <a:latin typeface="Lucida Calligraphy" panose="03010101010101010101" pitchFamily="66" charset="0"/>
                </a:endParaRPr>
              </a:p>
              <a:p>
                <a:pPr marL="0" indent="0">
                  <a:buNone/>
                </a:pPr>
                <a14:m>
                  <m:oMathPara xmlns:m="http://schemas.openxmlformats.org/officeDocument/2006/math">
                    <m:oMathParaPr>
                      <m:jc m:val="centerGroup"/>
                    </m:oMathParaPr>
                    <m:oMath xmlns:m="http://schemas.openxmlformats.org/officeDocument/2006/math">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log</m:t>
                          </m:r>
                        </m:fName>
                        <m:e>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e>
                      </m:func>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m:t>
                              </m:r>
                              <m:r>
                                <m:rPr>
                                  <m:sty m:val="p"/>
                                </m:rPr>
                                <a:rPr lang="en-US" altLang="ja-JP" sz="2400" smtClean="0">
                                  <a:latin typeface="Cambria Math" panose="02040503050406030204" pitchFamily="18" charset="0"/>
                                </a:rPr>
                                <m:t>o</m:t>
                              </m:r>
                              <m:r>
                                <m:rPr>
                                  <m:sty m:val="p"/>
                                </m:rPr>
                                <a:rPr lang="en-US" altLang="ja-JP" sz="2400">
                                  <a:latin typeface="Cambria Math" panose="02040503050406030204" pitchFamily="18" charset="0"/>
                                </a:rPr>
                                <m:t>g</m:t>
                              </m:r>
                            </m:fName>
                            <m:e>
                              <m:d>
                                <m:dPr>
                                  <m:ctrlPr>
                                    <a:rPr lang="en-US" altLang="ja-JP" sz="2400" i="1" smtClean="0">
                                      <a:latin typeface="Cambria Math" panose="02040503050406030204" pitchFamily="18" charset="0"/>
                                    </a:rPr>
                                  </m:ctrlPr>
                                </m:dPr>
                                <m:e>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i="1">
                                              <a:latin typeface="Cambria Math" panose="02040503050406030204" pitchFamily="18" charset="0"/>
                                            </a:rPr>
                                            <m:t>𝑖</m:t>
                                          </m:r>
                                        </m:sub>
                                      </m:sSub>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e>
                              </m:d>
                            </m:e>
                          </m:func>
                        </m:e>
                      </m:nary>
                    </m:oMath>
                  </m:oMathPara>
                </a14:m>
                <a:endParaRPr lang="en-US" altLang="ja-JP" sz="2400" dirty="0" smtClean="0">
                  <a:latin typeface="Lucida Calligraphy" panose="03010101010101010101" pitchFamily="66"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d>
                                <m:dPr>
                                  <m:ctrlPr>
                                    <a:rPr lang="en-US" altLang="ja-JP" sz="2400" i="1" smtClean="0">
                                      <a:latin typeface="Cambria Math" panose="02040503050406030204" pitchFamily="18" charset="0"/>
                                    </a:rPr>
                                  </m:ctrlPr>
                                </m:dPr>
                                <m:e>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i="1">
                                              <a:latin typeface="Cambria Math" panose="02040503050406030204" pitchFamily="18" charset="0"/>
                                            </a:rPr>
                                            <m:t>𝑖</m:t>
                                          </m:r>
                                        </m:sub>
                                      </m:sSub>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1"/>
                                            </m:rPr>
                                            <a:rPr lang="en-US" altLang="ja-JP" sz="2400" i="1">
                                              <a:latin typeface="Cambria Math" panose="02040503050406030204" pitchFamily="18" charset="0"/>
                                              <a:ea typeface="Cambria Math" panose="02040503050406030204" pitchFamily="18" charset="0"/>
                                            </a:rPr>
                                            <m:t>𝑗</m:t>
                                          </m:r>
                                        </m:sub>
                                        <m:sup/>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𝑗</m:t>
                                                  </m:r>
                                                </m:sub>
                                              </m:sSub>
                                            </m:num>
                                            <m:den>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𝑗</m:t>
                                                  </m:r>
                                                </m:sub>
                                              </m:sSub>
                                            </m:den>
                                          </m:f>
                                        </m:e>
                                      </m:nary>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𝑗</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𝑗</m:t>
                                                  </m:r>
                                                </m:sub>
                                              </m:sSub>
                                            </m:e>
                                          </m:d>
                                        </m:e>
                                      </m:d>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e>
                              </m:d>
                            </m:e>
                          </m:func>
                        </m:e>
                      </m:nary>
                    </m:oMath>
                  </m:oMathPara>
                </a14:m>
                <a:endParaRPr lang="en-US" altLang="ja-JP" sz="2400" dirty="0" smtClean="0">
                  <a:latin typeface="Lucida Calligraphy" panose="03010101010101010101" pitchFamily="66"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nary>
                        <m:naryPr>
                          <m:chr m:val="∑"/>
                          <m:supHide m:val="on"/>
                          <m:ctrlPr>
                            <a:rPr lang="en-US" altLang="ja-JP" sz="2400" i="1" smtClean="0">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d>
                                <m:dPr>
                                  <m:ctrlPr>
                                    <a:rPr lang="en-US" altLang="ja-JP" sz="2400" i="1" smtClean="0">
                                      <a:latin typeface="Cambria Math" panose="02040503050406030204" pitchFamily="18" charset="0"/>
                                    </a:rPr>
                                  </m:ctrlPr>
                                </m:dPr>
                                <m:e>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1"/>
                                        </m:rPr>
                                        <a:rPr lang="en-US" altLang="ja-JP" sz="2400" i="1">
                                          <a:latin typeface="Cambria Math" panose="02040503050406030204" pitchFamily="18" charset="0"/>
                                          <a:ea typeface="Cambria Math" panose="02040503050406030204" pitchFamily="18" charset="0"/>
                                        </a:rPr>
                                        <m:t>𝑗</m:t>
                                      </m:r>
                                    </m:sub>
                                    <m:sup/>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𝑗</m:t>
                                              </m:r>
                                            </m:sub>
                                          </m:sSub>
                                        </m:num>
                                        <m:den>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𝑗</m:t>
                                              </m:r>
                                            </m:sub>
                                          </m:sSub>
                                        </m:den>
                                      </m:f>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𝑗</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𝑗</m:t>
                                              </m:r>
                                            </m:sub>
                                          </m:sSub>
                                        </m:e>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nary>
                                </m:e>
                              </m:d>
                            </m:e>
                          </m:func>
                        </m:e>
                      </m:nary>
                    </m:oMath>
                  </m:oMathPara>
                </a14:m>
                <a:endParaRPr lang="en-US" altLang="ja-JP" sz="2400" dirty="0" smtClean="0">
                  <a:latin typeface="Lucida Calligraphy" panose="03010101010101010101" pitchFamily="66"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e>
                          </m:func>
                        </m:e>
                      </m:nary>
                    </m:oMath>
                  </m:oMathPara>
                </a14:m>
                <a:endParaRPr lang="en-US" altLang="ja-JP" sz="2400" dirty="0" smtClean="0">
                  <a:latin typeface="Lucida Calligraphy" panose="03010101010101010101" pitchFamily="66" charset="0"/>
                </a:endParaRPr>
              </a:p>
              <a:p>
                <a:pPr marL="0" indent="0">
                  <a:buNone/>
                </a:pPr>
                <a:r>
                  <a:rPr lang="ja-JP" altLang="en-US" sz="2400" dirty="0" smtClean="0">
                    <a:latin typeface="Lucida Calligraphy" panose="03010101010101010101" pitchFamily="66" charset="0"/>
                  </a:rPr>
                  <a:t>よって、</a:t>
                </a:r>
                <a:endParaRPr lang="en-US" altLang="ja-JP" sz="2400" dirty="0" smtClean="0">
                  <a:latin typeface="Lucida Calligraphy" panose="03010101010101010101" pitchFamily="66" charset="0"/>
                </a:endParaRPr>
              </a:p>
              <a:p>
                <a:pPr marL="0" indent="0">
                  <a:buNone/>
                </a:pPr>
                <a14:m>
                  <m:oMathPara xmlns:m="http://schemas.openxmlformats.org/officeDocument/2006/math">
                    <m:oMathParaPr>
                      <m:jc m:val="centerGroup"/>
                    </m:oMathParaPr>
                    <m:oMath xmlns:m="http://schemas.openxmlformats.org/officeDocument/2006/math">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log</m:t>
                          </m:r>
                        </m:fName>
                        <m:e>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e>
                      </m:func>
                      <m:r>
                        <a:rPr lang="en-US" altLang="ja-JP" sz="2400" b="0" i="1" smtClean="0">
                          <a:latin typeface="Cambria Math" panose="02040503050406030204" pitchFamily="18" charset="0"/>
                        </a:rPr>
                        <m:t>−</m:t>
                      </m:r>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log</m:t>
                          </m:r>
                        </m:fName>
                        <m:e>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e>
                      </m:func>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e>
                          </m:func>
                        </m:e>
                      </m:nary>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e>
                          </m:func>
                        </m:e>
                      </m:nary>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f>
                                <m:fPr>
                                  <m:ctrlPr>
                                    <a:rPr lang="en-US" altLang="ja-JP" sz="2400" i="1" smtClean="0">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den>
                              </m:f>
                            </m:e>
                          </m:func>
                        </m:e>
                      </m:nary>
                    </m:oMath>
                  </m:oMathPara>
                </a14:m>
                <a:endParaRPr lang="en-US" altLang="ja-JP" sz="2400" dirty="0" smtClean="0">
                  <a:latin typeface="Lucida Calligraphy" panose="03010101010101010101" pitchFamily="66"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3"/>
                <a:stretch>
                  <a:fillRect l="-232" t="-13268" b="-1633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392736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２　</a:t>
                </a:r>
                <a14:m>
                  <m:oMath xmlns:m="http://schemas.openxmlformats.org/officeDocument/2006/math">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r>
                      <a:rPr lang="ja-JP" altLang="en-US" sz="2800" i="1" u="sng">
                        <a:latin typeface="Cambria Math" panose="02040503050406030204" pitchFamily="18" charset="0"/>
                      </a:rPr>
                      <m:t>アルゴリズム</m:t>
                    </m:r>
                  </m:oMath>
                </a14:m>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latin typeface="Lucida Calligraphy" panose="03010101010101010101" pitchFamily="66" charset="0"/>
                  </a:rPr>
                  <a:t>ここ</a:t>
                </a:r>
                <a:r>
                  <a:rPr lang="ja-JP" altLang="en-US" sz="2400" dirty="0">
                    <a:latin typeface="Lucida Calligraphy" panose="03010101010101010101" pitchFamily="66" charset="0"/>
                  </a:rPr>
                  <a:t>で</a:t>
                </a:r>
                <a14:m>
                  <m:oMath xmlns:m="http://schemas.openxmlformats.org/officeDocument/2006/math">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e>
                    </m:nary>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e>
                    </m:nary>
                    <m:r>
                      <a:rPr lang="en-US" altLang="ja-JP" sz="2400" b="0" i="1" smtClean="0">
                        <a:latin typeface="Cambria Math" panose="02040503050406030204" pitchFamily="18" charset="0"/>
                      </a:rPr>
                      <m:t>=1,   0&lt;</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r>
                      <a:rPr lang="en-US" altLang="ja-JP" sz="2400" b="0" i="0" smtClean="0">
                        <a:latin typeface="Cambria Math" panose="02040503050406030204" pitchFamily="18" charset="0"/>
                      </a:rPr>
                      <m:t>,</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r>
                      <a:rPr lang="en-US" altLang="ja-JP" sz="2400" b="0" i="0" smtClean="0">
                        <a:latin typeface="Cambria Math" panose="02040503050406030204" pitchFamily="18" charset="0"/>
                      </a:rPr>
                      <m:t>&lt;1</m:t>
                    </m:r>
                  </m:oMath>
                </a14:m>
                <a:r>
                  <a:rPr lang="ja-JP" altLang="en-US" sz="2400" dirty="0" err="1" smtClean="0">
                    <a:latin typeface="Lucida Calligraphy" panose="03010101010101010101" pitchFamily="66" charset="0"/>
                  </a:rPr>
                  <a:t>なの</a:t>
                </a:r>
                <a:r>
                  <a:rPr lang="ja-JP" altLang="en-US" sz="2400" dirty="0" smtClean="0">
                    <a:latin typeface="Lucida Calligraphy" panose="03010101010101010101" pitchFamily="66" charset="0"/>
                  </a:rPr>
                  <a:t>で</a:t>
                </a:r>
                <a:r>
                  <a:rPr lang="en-US" altLang="ja-JP" sz="2400" dirty="0" smtClean="0">
                    <a:latin typeface="+mn-ea"/>
                  </a:rPr>
                  <a:t>(</a:t>
                </a:r>
                <a:r>
                  <a:rPr lang="ja-JP" altLang="en-US" sz="2400" dirty="0" smtClean="0">
                    <a:latin typeface="+mn-ea"/>
                  </a:rPr>
                  <a:t>相対エントロピー</a:t>
                </a:r>
                <a:r>
                  <a:rPr lang="en-US" altLang="ja-JP" sz="2400" dirty="0" smtClean="0">
                    <a:latin typeface="+mn-ea"/>
                  </a:rPr>
                  <a:t>)</a:t>
                </a:r>
              </a:p>
              <a:p>
                <a:pPr marL="0" indent="0">
                  <a:buNone/>
                </a:pPr>
                <a:r>
                  <a:rPr lang="en-US" altLang="ja-JP" sz="2400" dirty="0"/>
                  <a:t>Jensen</a:t>
                </a:r>
                <a:r>
                  <a:rPr lang="ja-JP" altLang="en-US" sz="2400" dirty="0"/>
                  <a:t>の不等式</a:t>
                </a:r>
                <a:endParaRPr lang="en-US" altLang="ja-JP" sz="2400" dirty="0"/>
              </a:p>
              <a:p>
                <a:pPr marL="0" indent="0">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2400" i="1">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b="0" i="1" smtClean="0">
                                              <a:latin typeface="Cambria Math" panose="02040503050406030204" pitchFamily="18" charset="0"/>
                                            </a:rPr>
                                            <m:t>𝑖</m:t>
                                          </m:r>
                                        </m:sub>
                                      </m:sSub>
                                    </m:den>
                                  </m:f>
                                </m:e>
                              </m:d>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𝑖</m:t>
                                  </m:r>
                                </m:sub>
                              </m:sSub>
                            </m:sup>
                          </m:sSup>
                        </m:e>
                      </m:nary>
                      <m:r>
                        <a:rPr lang="en-US" altLang="ja-JP" sz="2400" i="1">
                          <a:latin typeface="Cambria Math" panose="02040503050406030204" pitchFamily="18" charset="0"/>
                          <a:ea typeface="Cambria Math" panose="02040503050406030204" pitchFamily="18" charset="0"/>
                        </a:rPr>
                        <m:t>≤</m:t>
                      </m:r>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9"/>
                            </m:rPr>
                            <a:rPr lang="en-US" altLang="ja-JP" sz="2400" b="0" i="1" smtClean="0">
                              <a:latin typeface="Cambria Math" panose="02040503050406030204" pitchFamily="18" charset="0"/>
                              <a:ea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𝑖</m:t>
                              </m:r>
                            </m:sub>
                          </m:sSub>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b="0" i="1" smtClean="0">
                                      <a:latin typeface="Cambria Math" panose="02040503050406030204" pitchFamily="18" charset="0"/>
                                    </a:rPr>
                                    <m:t>𝑖</m:t>
                                  </m:r>
                                </m:sub>
                              </m:sSub>
                            </m:den>
                          </m:f>
                        </m:e>
                      </m:nary>
                      <m:r>
                        <a:rPr lang="ja-JP" altLang="en-US" sz="2400" i="1">
                          <a:latin typeface="Cambria Math" panose="02040503050406030204" pitchFamily="18" charset="0"/>
                          <a:ea typeface="Cambria Math" panose="02040503050406030204" pitchFamily="18" charset="0"/>
                        </a:rPr>
                        <m:t>　　　</m:t>
                      </m:r>
                      <m:d>
                        <m:dPr>
                          <m:ctrlPr>
                            <a:rPr lang="en-US" altLang="ja-JP" sz="2400" i="1">
                              <a:latin typeface="Cambria Math" panose="02040503050406030204" pitchFamily="18" charset="0"/>
                              <a:ea typeface="Cambria Math" panose="02040503050406030204" pitchFamily="18" charset="0"/>
                            </a:rPr>
                          </m:ctrlPr>
                        </m:dPr>
                        <m:e>
                          <m:nary>
                            <m:naryPr>
                              <m:chr m:val="∑"/>
                              <m:limLoc m:val="subSup"/>
                              <m:supHide m:val="on"/>
                              <m:ctrlPr>
                                <a:rPr lang="en-US" altLang="ja-JP" sz="2400" i="1">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𝑖</m:t>
                                  </m:r>
                                </m:sub>
                              </m:sSub>
                            </m:e>
                          </m:nary>
                          <m:r>
                            <a:rPr lang="en-US" altLang="ja-JP" sz="2400" i="1">
                              <a:latin typeface="Cambria Math" panose="02040503050406030204" pitchFamily="18" charset="0"/>
                            </a:rPr>
                            <m:t>=1,</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𝑖</m:t>
                              </m:r>
                            </m:sub>
                          </m:sSub>
                          <m:r>
                            <a:rPr lang="en-US" altLang="ja-JP" sz="2400" i="1">
                              <a:latin typeface="Cambria Math" panose="02040503050406030204" pitchFamily="18" charset="0"/>
                              <a:ea typeface="Cambria Math" panose="02040503050406030204" pitchFamily="18" charset="0"/>
                            </a:rPr>
                            <m:t>≥0,</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b="0" i="1" smtClean="0">
                                  <a:latin typeface="Cambria Math" panose="02040503050406030204" pitchFamily="18" charset="0"/>
                                </a:rPr>
                                <m:t>𝑖</m:t>
                              </m:r>
                            </m:sub>
                          </m:sSub>
                          <m:r>
                            <a:rPr lang="ja-JP" altLang="en-US" sz="2400">
                              <a:latin typeface="Cambria Math" panose="02040503050406030204" pitchFamily="18" charset="0"/>
                            </a:rPr>
                            <m:t>&gt;</m:t>
                          </m:r>
                          <m:r>
                            <a:rPr lang="en-US" altLang="ja-JP" sz="2400">
                              <a:latin typeface="Cambria Math" panose="02040503050406030204" pitchFamily="18" charset="0"/>
                            </a:rPr>
                            <m:t>0</m:t>
                          </m:r>
                          <m:r>
                            <m:rPr>
                              <m:nor/>
                            </m:rPr>
                            <a:rPr lang="en-US" altLang="ja-JP" sz="2400" dirty="0"/>
                            <m:t> </m:t>
                          </m:r>
                        </m:e>
                      </m:d>
                    </m:oMath>
                  </m:oMathPara>
                </a14:m>
                <a:endParaRPr lang="en-US" altLang="ja-JP" sz="2400" dirty="0" smtClean="0">
                  <a:latin typeface="+mn-ea"/>
                </a:endParaRPr>
              </a:p>
              <a:p>
                <a:pPr marL="0" indent="0">
                  <a:buNone/>
                </a:pPr>
                <a:r>
                  <a:rPr lang="ja-JP" altLang="en-US" sz="2400" dirty="0" smtClean="0">
                    <a:latin typeface="+mn-ea"/>
                  </a:rPr>
                  <a:t>を</a:t>
                </a:r>
                <a:r>
                  <a:rPr lang="ja-JP" altLang="en-US" sz="2400" dirty="0">
                    <a:latin typeface="+mn-ea"/>
                  </a:rPr>
                  <a:t>用</a:t>
                </a:r>
                <a:r>
                  <a:rPr lang="ja-JP" altLang="en-US" sz="2400" dirty="0" smtClean="0">
                    <a:latin typeface="+mn-ea"/>
                  </a:rPr>
                  <a:t>いると、</a:t>
                </a:r>
                <a:endParaRPr lang="en-US" altLang="ja-JP" sz="2400" dirty="0" smtClean="0">
                  <a:latin typeface="+mn-ea"/>
                </a:endParaRPr>
              </a:p>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den>
                              </m:f>
                            </m:e>
                          </m:func>
                        </m:e>
                      </m:nary>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den>
                              </m:f>
                            </m:e>
                          </m:func>
                        </m:e>
                      </m:nary>
                      <m:r>
                        <a:rPr lang="en-US" altLang="ja-JP" sz="2400" b="0" i="1" smtClean="0">
                          <a:latin typeface="Cambria Math" panose="02040503050406030204" pitchFamily="18" charset="0"/>
                        </a:rPr>
                        <m:t>=</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d>
                            <m:dPr>
                              <m:ctrlPr>
                                <a:rPr lang="en-US" altLang="ja-JP" sz="2400" i="1" smtClean="0">
                                  <a:latin typeface="Cambria Math" panose="02040503050406030204" pitchFamily="18" charset="0"/>
                                </a:rPr>
                              </m:ctrlPr>
                            </m:dPr>
                            <m:e>
                              <m:nary>
                                <m:naryPr>
                                  <m:chr m:val="∏"/>
                                  <m:limLoc m:val="subSup"/>
                                  <m:supHide m:val="on"/>
                                  <m:ctrlPr>
                                    <a:rPr lang="en-US" altLang="ja-JP" sz="2400" i="1">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den>
                                          </m:f>
                                        </m:e>
                                      </m:d>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sup>
                                  </m:sSup>
                                </m:e>
                              </m:nary>
                            </m:e>
                          </m:d>
                        </m:e>
                      </m:func>
                    </m:oMath>
                  </m:oMathPara>
                </a14:m>
                <a:endParaRPr lang="en-US" altLang="ja-JP" sz="24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d>
                            <m:dPr>
                              <m:ctrlPr>
                                <a:rPr lang="en-US" altLang="ja-JP" sz="2400" i="1" smtClean="0">
                                  <a:latin typeface="Cambria Math" panose="02040503050406030204" pitchFamily="18" charset="0"/>
                                </a:rPr>
                              </m:ctrlPr>
                            </m:dPr>
                            <m:e>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9"/>
                                    </m:rPr>
                                    <a:rPr lang="en-US" altLang="ja-JP" sz="2400" i="1">
                                      <a:latin typeface="Cambria Math" panose="02040503050406030204" pitchFamily="18" charset="0"/>
                                      <a:ea typeface="Cambria Math" panose="02040503050406030204" pitchFamily="18" charset="0"/>
                                    </a:rPr>
                                    <m:t>𝑗</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𝑗</m:t>
                                      </m:r>
                                    </m:sub>
                                  </m:sSub>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den>
                                  </m:f>
                                </m:e>
                              </m:nary>
                            </m:e>
                          </m:d>
                        </m:e>
                      </m:func>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log</m:t>
                          </m:r>
                        </m:fName>
                        <m:e>
                          <m:r>
                            <a:rPr lang="en-US" altLang="ja-JP" sz="2400" b="0" i="1" smtClean="0">
                              <a:latin typeface="Cambria Math" panose="02040503050406030204" pitchFamily="18" charset="0"/>
                            </a:rPr>
                            <m:t>1</m:t>
                          </m:r>
                        </m:e>
                      </m:func>
                      <m:r>
                        <a:rPr lang="en-US" altLang="ja-JP" sz="2400" b="0" i="0" smtClean="0">
                          <a:latin typeface="Cambria Math" panose="02040503050406030204" pitchFamily="18" charset="0"/>
                        </a:rPr>
                        <m:t>=0</m:t>
                      </m:r>
                    </m:oMath>
                  </m:oMathPara>
                </a14:m>
                <a:endParaRPr lang="en-US" altLang="ja-JP" sz="2400" dirty="0" smtClean="0">
                  <a:latin typeface="+mn-ea"/>
                </a:endParaRPr>
              </a:p>
              <a:p>
                <a:pPr marL="0" indent="0">
                  <a:buNone/>
                </a:pPr>
                <a:r>
                  <a:rPr lang="ja-JP" altLang="en-US" sz="2400" dirty="0"/>
                  <a:t>したがって、</a:t>
                </a:r>
                <a14:m>
                  <m:oMath xmlns:m="http://schemas.openxmlformats.org/officeDocument/2006/math">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r>
                              <a:rPr lang="en-US" altLang="ja-JP" sz="2400" i="1">
                                <a:latin typeface="Cambria Math" panose="02040503050406030204" pitchFamily="18" charset="0"/>
                              </a:rPr>
                              <m:t>+1</m:t>
                            </m:r>
                          </m:e>
                        </m:d>
                      </m:sup>
                    </m:sSup>
                    <m:r>
                      <a:rPr lang="en-US" altLang="ja-JP" sz="2400" i="1">
                        <a:latin typeface="Cambria Math" panose="02040503050406030204" pitchFamily="18" charset="0"/>
                      </a:rPr>
                      <m:t>=</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oMath>
                </a14:m>
                <a:r>
                  <a:rPr lang="ja-JP" altLang="en-US" sz="2400" dirty="0"/>
                  <a:t>と密度行列を更新していけば尤度関数は必ず増加する。</a:t>
                </a:r>
                <a:endParaRPr lang="en-US" altLang="ja-JP" sz="2400" dirty="0"/>
              </a:p>
              <a:p>
                <a:pPr marL="0" indent="0">
                  <a:buNone/>
                </a:pPr>
                <a:endParaRPr lang="en-US" altLang="ja-JP" sz="2400" dirty="0" smtClean="0">
                  <a:latin typeface="+mn-ea"/>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3"/>
                <a:stretch>
                  <a:fillRect l="-928" t="-1229" b="-24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906284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smtClean="0"/>
                  <a:t>.</a:t>
                </a:r>
                <a:r>
                  <a:rPr lang="ja-JP" altLang="en-US" sz="2800" u="sng" dirty="0" smtClean="0"/>
                  <a:t>２</a:t>
                </a:r>
                <a:r>
                  <a:rPr lang="en-US" altLang="ja-JP" sz="2800" u="sng" dirty="0" smtClean="0"/>
                  <a:t>.</a:t>
                </a:r>
                <a:r>
                  <a:rPr lang="ja-JP" altLang="en-US" sz="2800" u="sng" dirty="0" smtClean="0"/>
                  <a:t>２</a:t>
                </a:r>
                <a:r>
                  <a:rPr lang="ja-JP" altLang="en-US" sz="2800" u="sng" dirty="0"/>
                  <a:t>　</a:t>
                </a:r>
                <a14:m>
                  <m:oMath xmlns:m="http://schemas.openxmlformats.org/officeDocument/2006/math">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r>
                      <a:rPr lang="ja-JP" altLang="en-US" sz="2800" i="1" u="sng">
                        <a:latin typeface="Cambria Math" panose="02040503050406030204" pitchFamily="18" charset="0"/>
                      </a:rPr>
                      <m:t>アルゴリズム</m:t>
                    </m:r>
                  </m:oMath>
                </a14:m>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70000" lnSpcReduction="20000"/>
              </a:bodyPr>
              <a:lstStyle/>
              <a:p>
                <a:pPr marL="0" indent="0">
                  <a:buNone/>
                </a:pPr>
                <a:r>
                  <a:rPr lang="ja-JP" altLang="en-US" sz="2400" dirty="0" smtClean="0"/>
                  <a:t>収束性は、</a:t>
                </a:r>
                <a:r>
                  <a:rPr lang="en-US" altLang="ja-JP" sz="2400" dirty="0" smtClean="0"/>
                  <a:t>Jensen</a:t>
                </a:r>
                <a:r>
                  <a:rPr lang="ja-JP" altLang="en-US" sz="2400" dirty="0" smtClean="0"/>
                  <a:t>の不等式から</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2400" i="1">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b="0" i="1" smtClean="0">
                                              <a:latin typeface="Cambria Math" panose="02040503050406030204" pitchFamily="18" charset="0"/>
                                            </a:rPr>
                                            <m:t>𝑖</m:t>
                                          </m:r>
                                        </m:sub>
                                      </m:sSub>
                                    </m:den>
                                  </m:f>
                                </m:e>
                              </m:d>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𝑖</m:t>
                                  </m:r>
                                </m:sub>
                              </m:sSub>
                            </m:sup>
                          </m:sSup>
                        </m:e>
                      </m:nary>
                      <m:r>
                        <a:rPr lang="en-US" altLang="ja-JP" sz="2400" i="1">
                          <a:latin typeface="Cambria Math" panose="02040503050406030204" pitchFamily="18" charset="0"/>
                          <a:ea typeface="Cambria Math" panose="02040503050406030204" pitchFamily="18" charset="0"/>
                        </a:rPr>
                        <m:t>≤</m:t>
                      </m:r>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1"/>
                            </m:rPr>
                            <a:rPr lang="en-US" altLang="ja-JP" sz="2400" b="0" i="1" smtClean="0">
                              <a:latin typeface="Cambria Math" panose="02040503050406030204" pitchFamily="18" charset="0"/>
                              <a:ea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𝑖</m:t>
                              </m:r>
                            </m:sub>
                          </m:sSub>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b="0" i="1" smtClean="0">
                                      <a:latin typeface="Cambria Math" panose="02040503050406030204" pitchFamily="18" charset="0"/>
                                    </a:rPr>
                                    <m:t>𝑖</m:t>
                                  </m:r>
                                </m:sub>
                              </m:sSub>
                            </m:den>
                          </m:f>
                        </m:e>
                      </m:nary>
                      <m:r>
                        <a:rPr lang="en-US" altLang="ja-JP" sz="2400" b="0" i="1" smtClean="0">
                          <a:latin typeface="Cambria Math" panose="02040503050406030204" pitchFamily="18" charset="0"/>
                        </a:rPr>
                        <m:t>  </m:t>
                      </m:r>
                      <m:r>
                        <a:rPr lang="ja-JP" altLang="en-US" sz="2400" i="1">
                          <a:latin typeface="Cambria Math" panose="02040503050406030204" pitchFamily="18" charset="0"/>
                        </a:rPr>
                        <m:t>⇔</m:t>
                      </m:r>
                      <m:r>
                        <a:rPr lang="en-US" altLang="ja-JP" sz="2400" b="0" i="1" smtClean="0">
                          <a:latin typeface="Cambria Math" panose="02040503050406030204" pitchFamily="18" charset="0"/>
                        </a:rPr>
                        <m:t>  </m:t>
                      </m:r>
                      <m:nary>
                        <m:naryPr>
                          <m:chr m:val="∏"/>
                          <m:limLoc m:val="subSup"/>
                          <m:supHide m:val="on"/>
                          <m:ctrlPr>
                            <a:rPr lang="en-US" altLang="ja-JP" sz="2400" i="1">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p>
                            <m:sSupPr>
                              <m:ctrlPr>
                                <a:rPr lang="en-US" altLang="ja-JP" sz="2400" i="1" smtClean="0">
                                  <a:latin typeface="Cambria Math" panose="02040503050406030204" pitchFamily="18" charset="0"/>
                                </a:rPr>
                              </m:ctrlPr>
                            </m:sSup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𝑖</m:t>
                                  </m:r>
                                </m:sub>
                              </m:sSub>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𝑖</m:t>
                                  </m:r>
                                </m:sub>
                              </m:sSub>
                            </m:sup>
                          </m:sSup>
                        </m:e>
                      </m:nary>
                      <m:r>
                        <a:rPr lang="en-US" altLang="ja-JP" sz="2400" i="1">
                          <a:latin typeface="Cambria Math" panose="02040503050406030204" pitchFamily="18" charset="0"/>
                          <a:ea typeface="Cambria Math" panose="02040503050406030204" pitchFamily="18" charset="0"/>
                        </a:rPr>
                        <m:t>≤</m:t>
                      </m:r>
                      <m:nary>
                        <m:naryPr>
                          <m:chr m:val="∏"/>
                          <m:limLoc m:val="subSup"/>
                          <m:supHide m:val="on"/>
                          <m:ctrlPr>
                            <a:rPr lang="en-US" altLang="ja-JP" sz="2400" i="1">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p>
                            <m:sSupPr>
                              <m:ctrlPr>
                                <a:rPr lang="en-US" altLang="ja-JP" sz="2400" i="1">
                                  <a:latin typeface="Cambria Math" panose="02040503050406030204" pitchFamily="18" charset="0"/>
                                </a:rPr>
                              </m:ctrlPr>
                            </m:sSup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b="0" i="1" smtClean="0">
                                      <a:latin typeface="Cambria Math" panose="02040503050406030204" pitchFamily="18" charset="0"/>
                                    </a:rPr>
                                    <m:t>𝑖</m:t>
                                  </m:r>
                                </m:sub>
                              </m:sSub>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𝑖</m:t>
                                  </m:r>
                                </m:sub>
                              </m:sSub>
                            </m:sup>
                          </m:sSup>
                        </m:e>
                      </m:nary>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9"/>
                            </m:rPr>
                            <a:rPr lang="en-US" altLang="ja-JP" sz="2400" b="0" i="1" smtClean="0">
                              <a:latin typeface="Cambria Math" panose="02040503050406030204" pitchFamily="18" charset="0"/>
                              <a:ea typeface="Cambria Math" panose="02040503050406030204" pitchFamily="18" charset="0"/>
                            </a:rPr>
                            <m:t>𝑘</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𝑘</m:t>
                              </m:r>
                            </m:sub>
                          </m:sSub>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𝑘</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b="0" i="1" smtClean="0">
                                      <a:latin typeface="Cambria Math" panose="02040503050406030204" pitchFamily="18" charset="0"/>
                                    </a:rPr>
                                    <m:t>𝑘</m:t>
                                  </m:r>
                                </m:sub>
                              </m:sSub>
                            </m:den>
                          </m:f>
                        </m:e>
                      </m:nary>
                    </m:oMath>
                  </m:oMathPara>
                </a14:m>
                <a:endParaRPr lang="en-US" altLang="ja-JP" sz="2400" dirty="0" smtClean="0"/>
              </a:p>
              <a:p>
                <a:pPr marL="0" indent="0">
                  <a:buNone/>
                </a:pPr>
                <a:r>
                  <a:rPr lang="ja-JP" altLang="en-US" sz="2400" dirty="0" smtClean="0"/>
                  <a:t>より</a:t>
                </a:r>
                <a:r>
                  <a:rPr lang="ja-JP" altLang="en-US" sz="2400" dirty="0"/>
                  <a:t>、</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m:rPr>
                          <m:nor/>
                        </m:rPr>
                        <a:rPr lang="en-US" altLang="ja-JP" sz="2400" dirty="0" smtClean="0">
                          <a:latin typeface="Lucida Calligraphy" panose="03010101010101010101" pitchFamily="66" charset="0"/>
                        </a:rPr>
                        <m:t>L</m:t>
                      </m:r>
                      <m:d>
                        <m:dPr>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r>
                        <a:rPr lang="en-US" altLang="ja-JP" sz="2400" b="0" i="1" smtClean="0">
                          <a:latin typeface="Cambria Math" panose="02040503050406030204" pitchFamily="18" charset="0"/>
                        </a:rPr>
                        <m:t>=</m:t>
                      </m:r>
                      <m:nary>
                        <m:naryPr>
                          <m:chr m:val="∏"/>
                          <m:limLoc m:val="subSup"/>
                          <m:supHide m:val="on"/>
                          <m:ctrlPr>
                            <a:rPr lang="en-US" altLang="ja-JP" sz="2400" i="1">
                              <a:latin typeface="Cambria Math" panose="02040503050406030204" pitchFamily="18" charset="0"/>
                            </a:rPr>
                          </m:ctrlPr>
                        </m:naryPr>
                        <m:sub>
                          <m:r>
                            <m:rPr>
                              <m:brk m:alnAt="1"/>
                            </m:rPr>
                            <a:rPr lang="en-US" altLang="ja-JP" sz="2400" b="0" i="1" smtClean="0">
                              <a:latin typeface="Cambria Math" panose="02040503050406030204" pitchFamily="18" charset="0"/>
                            </a:rPr>
                            <m:t>𝑖</m:t>
                          </m:r>
                        </m:sub>
                        <m:sup/>
                        <m:e>
                          <m:sSup>
                            <m:sSupPr>
                              <m:ctrlPr>
                                <a:rPr lang="en-US" altLang="ja-JP" sz="2400" i="1">
                                  <a:latin typeface="Cambria Math" panose="02040503050406030204" pitchFamily="18" charset="0"/>
                                </a:rPr>
                              </m:ctrlPr>
                            </m:sSupPr>
                            <m:e>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𝑖</m:t>
                                  </m:r>
                                </m:sub>
                              </m:sSub>
                            </m:sup>
                          </m:sSup>
                        </m:e>
                      </m:nary>
                      <m:r>
                        <a:rPr lang="en-US" altLang="ja-JP" sz="2400" i="1">
                          <a:latin typeface="Cambria Math" panose="02040503050406030204" pitchFamily="18" charset="0"/>
                          <a:ea typeface="Cambria Math" panose="02040503050406030204" pitchFamily="18" charset="0"/>
                        </a:rPr>
                        <m:t>≤</m:t>
                      </m:r>
                      <m:nary>
                        <m:naryPr>
                          <m:chr m:val="∏"/>
                          <m:limLoc m:val="subSup"/>
                          <m:supHide m:val="on"/>
                          <m:ctrlPr>
                            <a:rPr lang="en-US" altLang="ja-JP" sz="2400" i="1">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p>
                            <m:sSupPr>
                              <m:ctrlPr>
                                <a:rPr lang="en-US" altLang="ja-JP" sz="2400" i="1">
                                  <a:latin typeface="Cambria Math" panose="02040503050406030204" pitchFamily="18" charset="0"/>
                                </a:rPr>
                              </m:ctrlPr>
                            </m:sSup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𝑖</m:t>
                                  </m:r>
                                </m:sub>
                              </m:sSub>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𝑖</m:t>
                                  </m:r>
                                </m:sub>
                              </m:sSub>
                            </m:sup>
                          </m:sSup>
                        </m:e>
                      </m:nary>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9"/>
                            </m:rPr>
                            <a:rPr lang="en-US" altLang="ja-JP" sz="2400" i="1">
                              <a:latin typeface="Cambria Math" panose="02040503050406030204" pitchFamily="18" charset="0"/>
                              <a:ea typeface="Cambria Math" panose="02040503050406030204" pitchFamily="18" charset="0"/>
                            </a:rPr>
                            <m:t>𝑘</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𝑘</m:t>
                              </m:r>
                            </m:sub>
                          </m:sSub>
                          <m:f>
                            <m:fPr>
                              <m:ctrlPr>
                                <a:rPr lang="en-US" altLang="ja-JP" sz="2400" i="1">
                                  <a:latin typeface="Cambria Math" panose="02040503050406030204" pitchFamily="18" charset="0"/>
                                </a:rPr>
                              </m:ctrlPr>
                            </m:fPr>
                            <m:num>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b="0" i="1" smtClean="0">
                                      <a:latin typeface="Cambria Math" panose="02040503050406030204" pitchFamily="18" charset="0"/>
                                    </a:rPr>
                                    <m:t>𝑘</m:t>
                                  </m:r>
                                </m:sub>
                              </m:sSub>
                            </m:den>
                          </m:f>
                        </m:e>
                      </m:nary>
                      <m:r>
                        <a:rPr lang="en-US" altLang="ja-JP" sz="2400" b="0" i="1" smtClean="0">
                          <a:latin typeface="Cambria Math" panose="02040503050406030204" pitchFamily="18" charset="0"/>
                        </a:rPr>
                        <m:t>=</m:t>
                      </m:r>
                      <m:nary>
                        <m:naryPr>
                          <m:chr m:val="∏"/>
                          <m:limLoc m:val="subSup"/>
                          <m:supHide m:val="on"/>
                          <m:ctrlPr>
                            <a:rPr lang="en-US" altLang="ja-JP" sz="2400" i="1">
                              <a:latin typeface="Cambria Math" panose="02040503050406030204" pitchFamily="18" charset="0"/>
                            </a:rPr>
                          </m:ctrlPr>
                        </m:naryPr>
                        <m:sub>
                          <m:r>
                            <m:rPr>
                              <m:brk m:alnAt="9"/>
                            </m:rPr>
                            <a:rPr lang="en-US" altLang="ja-JP" sz="2400" i="1">
                              <a:latin typeface="Cambria Math" panose="02040503050406030204" pitchFamily="18" charset="0"/>
                            </a:rPr>
                            <m:t>𝑖</m:t>
                          </m:r>
                        </m:sub>
                        <m:sup/>
                        <m:e>
                          <m:sSup>
                            <m:sSupPr>
                              <m:ctrlPr>
                                <a:rPr lang="en-US" altLang="ja-JP" sz="2400" i="1">
                                  <a:latin typeface="Cambria Math" panose="02040503050406030204" pitchFamily="18" charset="0"/>
                                </a:rPr>
                              </m:ctrlPr>
                            </m:sSup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𝑖</m:t>
                                  </m:r>
                                </m:sub>
                              </m:sSub>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sup>
                          </m:sSup>
                        </m:e>
                      </m:nary>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smtClean="0">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smtClean="0">
                                  <a:latin typeface="Cambria Math" panose="02040503050406030204" pitchFamily="18" charset="0"/>
                                </a:rPr>
                              </m:ctrlPr>
                            </m:dPr>
                            <m:e>
                              <m:r>
                                <a:rPr lang="en-US" altLang="ja-JP" sz="2400" b="1" i="1" smtClean="0">
                                  <a:latin typeface="Cambria Math" panose="02040503050406030204" pitchFamily="18" charset="0"/>
                                </a:rPr>
                                <m:t>𝒂</m:t>
                              </m:r>
                            </m:e>
                          </m:d>
                        </m:e>
                      </m:d>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r>
                            <a:rPr lang="en-US" altLang="ja-JP" sz="2400" b="1" i="1">
                              <a:latin typeface="Cambria Math" panose="02040503050406030204" pitchFamily="18" charset="0"/>
                            </a:rPr>
                            <m:t>𝒂</m:t>
                          </m:r>
                        </m:e>
                      </m:d>
                      <m:r>
                        <a:rPr lang="en-US" altLang="ja-JP" sz="2400" b="0" i="0" smtClean="0">
                          <a:latin typeface="Cambria Math" panose="02040503050406030204" pitchFamily="18" charset="0"/>
                        </a:rPr>
                        <m:t>=</m:t>
                      </m:r>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1"/>
                            </m:rPr>
                            <a:rPr lang="en-US" altLang="ja-JP" sz="2400" i="1">
                              <a:latin typeface="Cambria Math" panose="02040503050406030204" pitchFamily="18" charset="0"/>
                              <a:ea typeface="Cambria Math" panose="02040503050406030204" pitchFamily="18" charset="0"/>
                            </a:rPr>
                            <m:t>𝑖</m:t>
                          </m:r>
                        </m:sub>
                        <m:sup/>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𝑖</m:t>
                                  </m:r>
                                </m:sub>
                              </m:sSub>
                            </m:den>
                          </m:f>
                        </m:e>
                      </m:nary>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smtClean="0">
                                      <a:latin typeface="Cambria Math" panose="02040503050406030204" pitchFamily="18" charset="0"/>
                                    </a:rPr>
                                    <m:t>𝑦</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oMath>
                  </m:oMathPara>
                </a14:m>
                <a:endParaRPr lang="en-US" altLang="ja-JP" sz="2400" dirty="0" smtClean="0"/>
              </a:p>
              <a:p>
                <a:pPr marL="0" indent="0">
                  <a:buNone/>
                </a:pPr>
                <a:r>
                  <a:rPr lang="ja-JP" altLang="en-US" sz="2400" dirty="0" smtClean="0"/>
                  <a:t>ここで任意の半正値演算子</a:t>
                </a: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r>
                      <a:rPr lang="en-US" altLang="ja-JP" sz="2400" b="0" i="1" smtClean="0">
                        <a:latin typeface="Cambria Math" panose="02040503050406030204" pitchFamily="18" charset="0"/>
                      </a:rPr>
                      <m:t>=</m:t>
                    </m:r>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1"/>
                          </m:rPr>
                          <a:rPr lang="en-US" altLang="ja-JP" sz="2400" i="1">
                            <a:latin typeface="Cambria Math" panose="02040503050406030204" pitchFamily="18" charset="0"/>
                            <a:ea typeface="Cambria Math" panose="02040503050406030204" pitchFamily="18" charset="0"/>
                          </a:rPr>
                          <m:t>𝑖</m:t>
                        </m:r>
                      </m:sub>
                      <m:sup/>
                      <m:e>
                        <m:sSub>
                          <m:sSubPr>
                            <m:ctrlPr>
                              <a:rPr lang="en-US" altLang="ja-JP" sz="2400" i="1">
                                <a:latin typeface="Cambria Math" panose="02040503050406030204" pitchFamily="18" charset="0"/>
                              </a:rPr>
                            </m:ctrlPr>
                          </m:sSubPr>
                          <m:e>
                            <m:r>
                              <m:rPr>
                                <m:sty m:val="p"/>
                              </m:rPr>
                              <a:rPr lang="en-US" altLang="ja-JP" sz="2400" i="1">
                                <a:latin typeface="Cambria Math" panose="02040503050406030204" pitchFamily="18" charset="0"/>
                              </a:rPr>
                              <m:t>λ</m:t>
                            </m:r>
                          </m:e>
                          <m:sub>
                            <m:r>
                              <a:rPr lang="en-US" altLang="ja-JP" sz="2400" i="1">
                                <a:latin typeface="Cambria Math" panose="02040503050406030204" pitchFamily="18" charset="0"/>
                              </a:rPr>
                              <m:t>𝑖</m:t>
                            </m:r>
                          </m:sub>
                        </m:sSub>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𝑟</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𝑟</m:t>
                                    </m:r>
                                  </m:e>
                                  <m:sub>
                                    <m:r>
                                      <a:rPr lang="en-US" altLang="ja-JP" sz="2400" i="1">
                                        <a:latin typeface="Cambria Math" panose="02040503050406030204" pitchFamily="18" charset="0"/>
                                      </a:rPr>
                                      <m:t>𝑖</m:t>
                                    </m:r>
                                  </m:sub>
                                </m:sSub>
                              </m:e>
                            </m:d>
                          </m:e>
                        </m:d>
                      </m:e>
                    </m:nary>
                    <m:r>
                      <a:rPr lang="en-US" altLang="ja-JP" sz="2400" b="0" i="0" smtClean="0">
                        <a:latin typeface="Cambria Math" panose="02040503050406030204" pitchFamily="18" charset="0"/>
                      </a:rPr>
                      <m:t>,</m:t>
                    </m:r>
                    <m:sSub>
                      <m:sSubPr>
                        <m:ctrlPr>
                          <a:rPr lang="en-US" altLang="ja-JP" sz="2400" i="1">
                            <a:latin typeface="Cambria Math" panose="02040503050406030204" pitchFamily="18" charset="0"/>
                          </a:rPr>
                        </m:ctrlPr>
                      </m:sSubPr>
                      <m:e>
                        <m:r>
                          <m:rPr>
                            <m:sty m:val="p"/>
                          </m:rPr>
                          <a:rPr lang="en-US" altLang="ja-JP" sz="2400" i="1">
                            <a:latin typeface="Cambria Math" panose="02040503050406030204" pitchFamily="18" charset="0"/>
                          </a:rPr>
                          <m:t>λ</m:t>
                        </m:r>
                      </m:e>
                      <m:sub>
                        <m:r>
                          <a:rPr lang="en-US" altLang="ja-JP" sz="2400" i="1">
                            <a:latin typeface="Cambria Math" panose="02040503050406030204" pitchFamily="18" charset="0"/>
                          </a:rPr>
                          <m:t>𝑖</m:t>
                        </m:r>
                      </m:sub>
                    </m:sSub>
                    <m:r>
                      <a:rPr lang="en-US"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0</m:t>
                    </m:r>
                  </m:oMath>
                </a14:m>
                <a:r>
                  <a:rPr lang="ja-JP" altLang="en-US" sz="2400" dirty="0" smtClean="0"/>
                  <a:t>の最大固有値を</a:t>
                </a:r>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𝑚𝑎𝑥</m:t>
                        </m:r>
                      </m:e>
                      <m:sub>
                        <m:r>
                          <a:rPr lang="en-US" altLang="ja-JP" sz="2400" b="0" i="1" smtClean="0">
                            <a:latin typeface="Cambria Math" panose="02040503050406030204" pitchFamily="18" charset="0"/>
                          </a:rPr>
                          <m:t>𝑖</m:t>
                        </m:r>
                      </m:sub>
                    </m:sSub>
                    <m:sSub>
                      <m:sSubPr>
                        <m:ctrlPr>
                          <a:rPr lang="en-US" altLang="ja-JP" sz="2400" i="1">
                            <a:latin typeface="Cambria Math" panose="02040503050406030204" pitchFamily="18" charset="0"/>
                          </a:rPr>
                        </m:ctrlPr>
                      </m:sSubPr>
                      <m:e>
                        <m:r>
                          <m:rPr>
                            <m:sty m:val="p"/>
                          </m:rPr>
                          <a:rPr lang="en-US" altLang="ja-JP" sz="2400" i="1">
                            <a:latin typeface="Cambria Math" panose="02040503050406030204" pitchFamily="18" charset="0"/>
                          </a:rPr>
                          <m:t>λ</m:t>
                        </m:r>
                      </m:e>
                      <m:sub>
                        <m:r>
                          <a:rPr lang="en-US" altLang="ja-JP" sz="2400" i="1">
                            <a:latin typeface="Cambria Math" panose="02040503050406030204" pitchFamily="18" charset="0"/>
                          </a:rPr>
                          <m:t>𝑖</m:t>
                        </m:r>
                      </m:sub>
                    </m:sSub>
                  </m:oMath>
                </a14:m>
                <a:r>
                  <a:rPr lang="ja-JP" altLang="en-US" sz="2400" dirty="0" smtClean="0"/>
                  <a:t>とすると、</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e>
                      </m:d>
                      <m:r>
                        <a:rPr lang="en-US" altLang="ja-JP" sz="2400" b="1"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𝑚𝑎𝑥</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m:rPr>
                              <m:sty m:val="p"/>
                            </m:rPr>
                            <a:rPr lang="en-US" altLang="ja-JP" sz="2400" i="1">
                              <a:latin typeface="Cambria Math" panose="02040503050406030204" pitchFamily="18" charset="0"/>
                            </a:rPr>
                            <m:t>λ</m:t>
                          </m:r>
                        </m:e>
                        <m:sub>
                          <m:r>
                            <a:rPr lang="en-US" altLang="ja-JP" sz="2400" i="1">
                              <a:latin typeface="Cambria Math" panose="02040503050406030204" pitchFamily="18" charset="0"/>
                            </a:rPr>
                            <m:t>𝑖</m:t>
                          </m:r>
                        </m:sub>
                      </m:sSub>
                    </m:oMath>
                  </m:oMathPara>
                </a14:m>
                <a:endParaRPr lang="en-US" altLang="ja-JP" sz="2400" dirty="0" smtClean="0"/>
              </a:p>
              <a:p>
                <a:pPr marL="0" indent="0">
                  <a:buNone/>
                </a:pPr>
                <a:r>
                  <a:rPr lang="ja-JP" altLang="en-US" sz="2400" dirty="0" smtClean="0"/>
                  <a:t>よって、</a:t>
                </a: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r>
                          <a:rPr lang="en-US" altLang="ja-JP" sz="2400" b="1" i="1">
                            <a:latin typeface="Cambria Math" panose="02040503050406030204" pitchFamily="18" charset="0"/>
                          </a:rPr>
                          <m:t>𝒂</m:t>
                        </m:r>
                      </m:e>
                    </m:d>
                  </m:oMath>
                </a14:m>
                <a:r>
                  <a:rPr lang="ja-JP" altLang="en-US" sz="2400" dirty="0" smtClean="0"/>
                  <a:t>の最大固有値を</a:t>
                </a:r>
                <a14:m>
                  <m:oMath xmlns:m="http://schemas.openxmlformats.org/officeDocument/2006/math">
                    <m:r>
                      <m:rPr>
                        <m:sty m:val="p"/>
                      </m:rPr>
                      <a:rPr lang="en-US" altLang="ja-JP" sz="2400" i="1">
                        <a:latin typeface="Cambria Math" panose="02040503050406030204" pitchFamily="18" charset="0"/>
                        <a:ea typeface="Cambria Math" panose="02040503050406030204" pitchFamily="18" charset="0"/>
                      </a:rPr>
                      <m:t>λ</m:t>
                    </m:r>
                    <m:d>
                      <m:dPr>
                        <m:ctrlPr>
                          <a:rPr lang="en-US" altLang="ja-JP" sz="2400" i="1">
                            <a:latin typeface="Cambria Math" panose="02040503050406030204" pitchFamily="18" charset="0"/>
                            <a:ea typeface="Cambria Math" panose="02040503050406030204" pitchFamily="18" charset="0"/>
                          </a:rPr>
                        </m:ctrlPr>
                      </m:dPr>
                      <m:e>
                        <m:r>
                          <a:rPr lang="en-US" altLang="ja-JP" sz="2400" b="1" i="1">
                            <a:latin typeface="Cambria Math" panose="02040503050406030204" pitchFamily="18" charset="0"/>
                            <a:ea typeface="Cambria Math" panose="02040503050406030204" pitchFamily="18" charset="0"/>
                          </a:rPr>
                          <m:t>𝒚</m:t>
                        </m:r>
                        <m:r>
                          <a:rPr lang="en-US" altLang="ja-JP" sz="2400" b="1" i="1">
                            <a:latin typeface="Cambria Math" panose="02040503050406030204" pitchFamily="18" charset="0"/>
                            <a:ea typeface="Cambria Math" panose="02040503050406030204" pitchFamily="18" charset="0"/>
                          </a:rPr>
                          <m:t>,</m:t>
                        </m:r>
                        <m:r>
                          <a:rPr lang="en-US" altLang="ja-JP" sz="2400" b="1" i="1">
                            <a:latin typeface="Cambria Math" panose="02040503050406030204" pitchFamily="18" charset="0"/>
                          </a:rPr>
                          <m:t>𝒂</m:t>
                        </m:r>
                      </m:e>
                    </m:d>
                  </m:oMath>
                </a14:m>
                <a:r>
                  <a:rPr lang="ja-JP" altLang="en-US" sz="2400" dirty="0" smtClean="0"/>
                  <a:t>として</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r>
                        <a:rPr lang="en-US" altLang="ja-JP" sz="2400" i="1">
                          <a:latin typeface="Cambria Math" panose="02040503050406030204" pitchFamily="18" charset="0"/>
                          <a:ea typeface="Cambria Math" panose="02040503050406030204" pitchFamily="18" charset="0"/>
                        </a:rPr>
                        <m:t>≤</m:t>
                      </m:r>
                      <m:r>
                        <m:rPr>
                          <m:sty m:val="p"/>
                        </m:rPr>
                        <a:rPr lang="en-US" altLang="ja-JP" sz="2400" i="1" smtClean="0">
                          <a:latin typeface="Cambria Math" panose="02040503050406030204" pitchFamily="18" charset="0"/>
                          <a:ea typeface="Cambria Math" panose="02040503050406030204" pitchFamily="18" charset="0"/>
                        </a:rPr>
                        <m:t>λ</m:t>
                      </m:r>
                      <m:d>
                        <m:dPr>
                          <m:ctrlPr>
                            <a:rPr lang="en-US" altLang="ja-JP" sz="2400" i="1" smtClean="0">
                              <a:latin typeface="Cambria Math" panose="02040503050406030204" pitchFamily="18" charset="0"/>
                              <a:ea typeface="Cambria Math" panose="02040503050406030204" pitchFamily="18" charset="0"/>
                            </a:rPr>
                          </m:ctrlPr>
                        </m:dPr>
                        <m:e>
                          <m:r>
                            <a:rPr lang="en-US" altLang="ja-JP" sz="2400" b="1" i="1" smtClean="0">
                              <a:latin typeface="Cambria Math" panose="02040503050406030204" pitchFamily="18" charset="0"/>
                              <a:ea typeface="Cambria Math" panose="02040503050406030204" pitchFamily="18" charset="0"/>
                            </a:rPr>
                            <m:t>𝒚</m:t>
                          </m:r>
                          <m:r>
                            <a:rPr lang="en-US" altLang="ja-JP" sz="2400" b="1" i="1" smtClean="0">
                              <a:latin typeface="Cambria Math" panose="02040503050406030204" pitchFamily="18" charset="0"/>
                              <a:ea typeface="Cambria Math" panose="02040503050406030204" pitchFamily="18" charset="0"/>
                            </a:rPr>
                            <m:t>,</m:t>
                          </m:r>
                          <m:r>
                            <a:rPr lang="en-US" altLang="ja-JP" sz="2400" b="1" i="1">
                              <a:latin typeface="Cambria Math" panose="02040503050406030204" pitchFamily="18" charset="0"/>
                            </a:rPr>
                            <m:t>𝒂</m:t>
                          </m:r>
                        </m:e>
                      </m:d>
                      <m:nary>
                        <m:naryPr>
                          <m:chr m:val="∏"/>
                          <m:limLoc m:val="subSup"/>
                          <m:supHide m:val="on"/>
                          <m:ctrlPr>
                            <a:rPr lang="en-US" altLang="ja-JP" sz="2400" i="1">
                              <a:latin typeface="Cambria Math" panose="02040503050406030204" pitchFamily="18" charset="0"/>
                            </a:rPr>
                          </m:ctrlPr>
                        </m:naryPr>
                        <m:sub>
                          <m:r>
                            <m:rPr>
                              <m:brk m:alnAt="9"/>
                            </m:rPr>
                            <a:rPr lang="en-US" altLang="ja-JP" sz="2400" i="1">
                              <a:latin typeface="Cambria Math" panose="02040503050406030204" pitchFamily="18" charset="0"/>
                            </a:rPr>
                            <m:t>𝑖</m:t>
                          </m:r>
                        </m:sub>
                        <m:sup/>
                        <m:e>
                          <m:sSup>
                            <m:sSupPr>
                              <m:ctrlPr>
                                <a:rPr lang="en-US" altLang="ja-JP" sz="2400" i="1">
                                  <a:latin typeface="Cambria Math" panose="02040503050406030204" pitchFamily="18" charset="0"/>
                                </a:rPr>
                              </m:ctrlPr>
                            </m:sSup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𝑖</m:t>
                                  </m:r>
                                </m:sub>
                              </m:sSub>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sup>
                          </m:sSup>
                        </m:e>
                      </m:nary>
                    </m:oMath>
                  </m:oMathPara>
                </a14:m>
                <a:endParaRPr lang="en-US" altLang="ja-JP" sz="2400" dirty="0" smtClean="0"/>
              </a:p>
              <a:p>
                <a:pPr marL="0" indent="0">
                  <a:buNone/>
                </a:pPr>
                <a:r>
                  <a:rPr lang="ja-JP" altLang="en-US" sz="2400" dirty="0" smtClean="0"/>
                  <a:t>最大固有ベクトルを</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𝜓</m:t>
                            </m:r>
                            <m:d>
                              <m:dPr>
                                <m:ctrlPr>
                                  <a:rPr lang="en-US" altLang="ja-JP" sz="2400" i="1" smtClean="0">
                                    <a:latin typeface="Cambria Math" panose="02040503050406030204" pitchFamily="18" charset="0"/>
                                  </a:rPr>
                                </m:ctrlPr>
                              </m:dPr>
                              <m:e>
                                <m:r>
                                  <a:rPr lang="en-US" altLang="ja-JP" sz="2400" b="1" i="1" smtClean="0">
                                    <a:latin typeface="Cambria Math" panose="02040503050406030204" pitchFamily="18" charset="0"/>
                                  </a:rPr>
                                  <m:t>𝒚</m:t>
                                </m:r>
                                <m:r>
                                  <a:rPr lang="en-US" altLang="ja-JP" sz="2400" b="1" i="1" smtClean="0">
                                    <a:latin typeface="Cambria Math" panose="02040503050406030204" pitchFamily="18" charset="0"/>
                                  </a:rPr>
                                  <m:t>, </m:t>
                                </m:r>
                                <m:r>
                                  <a:rPr lang="en-US" altLang="ja-JP" sz="2400" b="1" i="1">
                                    <a:latin typeface="Cambria Math" panose="02040503050406030204" pitchFamily="18" charset="0"/>
                                  </a:rPr>
                                  <m:t>𝒂</m:t>
                                </m:r>
                              </m:e>
                            </m:d>
                          </m:e>
                        </m:d>
                      </m:e>
                    </m:d>
                  </m:oMath>
                </a14:m>
                <a:r>
                  <a:rPr lang="ja-JP" altLang="en-US" sz="2400" dirty="0" smtClean="0"/>
                  <a:t>とすると、</a:t>
                </a:r>
                <a:r>
                  <a:rPr lang="ja-JP" altLang="en-US" sz="2400" dirty="0"/>
                  <a:t>等式</a:t>
                </a:r>
                <a:r>
                  <a:rPr lang="ja-JP" altLang="en-US" sz="2400" dirty="0" smtClean="0"/>
                  <a:t>が</a:t>
                </a:r>
                <a:r>
                  <a:rPr lang="ja-JP" altLang="en-US" sz="2400" dirty="0"/>
                  <a:t>成立</a:t>
                </a:r>
                <a:r>
                  <a:rPr lang="ja-JP" altLang="en-US" sz="2400" dirty="0" smtClean="0"/>
                  <a:t>するのは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f>
                        <m:fPr>
                          <m:ctrlPr>
                            <a:rPr lang="en-US" altLang="ja-JP" sz="2400" i="1" smtClean="0">
                              <a:latin typeface="Cambria Math" panose="02040503050406030204" pitchFamily="18" charset="0"/>
                            </a:rPr>
                          </m:ctrlPr>
                        </m:fPr>
                        <m:num>
                          <m:sSup>
                            <m:sSupPr>
                              <m:ctrlPr>
                                <a:rPr lang="en-US" altLang="ja-JP" sz="2400" i="1" smtClean="0">
                                  <a:latin typeface="Cambria Math" panose="02040503050406030204" pitchFamily="18" charset="0"/>
                                </a:rPr>
                              </m:ctrlPr>
                            </m:sSupPr>
                            <m:e>
                              <m:d>
                                <m:dPr>
                                  <m:begChr m:val="|"/>
                                  <m:endChr m:val="|"/>
                                  <m:ctrlPr>
                                    <a:rPr lang="en-US" altLang="ja-JP" sz="2400" i="1" smtClean="0">
                                      <a:latin typeface="Cambria Math" panose="02040503050406030204" pitchFamily="18" charset="0"/>
                                    </a:rPr>
                                  </m:ctrlPr>
                                </m:dPr>
                                <m:e>
                                  <m:d>
                                    <m:dPr>
                                      <m:begChr m:val="⟨"/>
                                      <m:endChr m:val="⟩"/>
                                      <m:ctrlPr>
                                        <a:rPr lang="en-US" altLang="ja-JP" sz="240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e>
                                      <m:r>
                                        <a:rPr lang="en-US" altLang="ja-JP" sz="2400" i="1">
                                          <a:latin typeface="Cambria Math" panose="02040503050406030204" pitchFamily="18" charset="0"/>
                                        </a:rPr>
                                        <m:t>𝜓</m:t>
                                      </m:r>
                                      <m:d>
                                        <m:dPr>
                                          <m:ctrlPr>
                                            <a:rPr lang="en-US" altLang="ja-JP" sz="2400" i="1">
                                              <a:latin typeface="Cambria Math" panose="02040503050406030204" pitchFamily="18" charset="0"/>
                                            </a:rPr>
                                          </m:ctrlPr>
                                        </m:dPr>
                                        <m:e>
                                          <m:r>
                                            <a:rPr lang="en-US" altLang="ja-JP" sz="2400" b="1" i="1">
                                              <a:latin typeface="Cambria Math" panose="02040503050406030204" pitchFamily="18" charset="0"/>
                                            </a:rPr>
                                            <m:t>𝒚</m:t>
                                          </m:r>
                                          <m:r>
                                            <a:rPr lang="en-US" altLang="ja-JP" sz="2400" b="1" i="1">
                                              <a:latin typeface="Cambria Math" panose="02040503050406030204" pitchFamily="18" charset="0"/>
                                            </a:rPr>
                                            <m:t>, </m:t>
                                          </m:r>
                                          <m:r>
                                            <a:rPr lang="en-US" altLang="ja-JP" sz="2400" b="1" i="1">
                                              <a:latin typeface="Cambria Math" panose="02040503050406030204" pitchFamily="18" charset="0"/>
                                            </a:rPr>
                                            <m:t>𝒂</m:t>
                                          </m:r>
                                        </m:e>
                                      </m:d>
                                    </m:e>
                                  </m:d>
                                </m:e>
                              </m:d>
                            </m:e>
                            <m:sup>
                              <m:r>
                                <a:rPr lang="en-US" altLang="ja-JP" sz="2400" b="0" i="1" smtClean="0">
                                  <a:latin typeface="Cambria Math" panose="02040503050406030204" pitchFamily="18" charset="0"/>
                                </a:rPr>
                                <m:t>2</m:t>
                              </m:r>
                            </m:sup>
                          </m:sSup>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𝑖</m:t>
                              </m:r>
                            </m:sub>
                          </m:sSub>
                        </m:den>
                      </m:f>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𝑐𝑜𝑛𝑠𝑡</m:t>
                      </m:r>
                    </m:oMath>
                  </m:oMathPara>
                </a14:m>
                <a:endParaRPr lang="en-US" altLang="ja-JP" sz="2400" dirty="0" smtClean="0"/>
              </a:p>
              <a:p>
                <a:pPr marL="0" indent="0">
                  <a:buNone/>
                </a:pPr>
                <a:r>
                  <a:rPr lang="ja-JP" altLang="en-US" sz="2400" dirty="0" smtClean="0"/>
                  <a:t>これにより尤度関数の上限が存在することがわか</a:t>
                </a:r>
                <a:r>
                  <a:rPr lang="ja-JP" altLang="en-US" sz="2400" dirty="0"/>
                  <a:t>る</a:t>
                </a:r>
                <a:r>
                  <a:rPr lang="ja-JP" altLang="en-US" sz="2400" dirty="0" smtClean="0"/>
                  <a:t>。</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3"/>
                <a:stretch>
                  <a:fillRect l="-406" t="-15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666329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smtClean="0"/>
                  <a:t>.</a:t>
                </a:r>
                <a:r>
                  <a:rPr lang="ja-JP" altLang="en-US" sz="2800" u="sng" dirty="0" smtClean="0"/>
                  <a:t>２</a:t>
                </a:r>
                <a:r>
                  <a:rPr lang="en-US" altLang="ja-JP" sz="2800" u="sng" dirty="0" smtClean="0"/>
                  <a:t>.</a:t>
                </a:r>
                <a:r>
                  <a:rPr lang="ja-JP" altLang="en-US" sz="2800" u="sng" dirty="0" smtClean="0"/>
                  <a:t>２</a:t>
                </a:r>
                <a:r>
                  <a:rPr lang="ja-JP" altLang="en-US" sz="2800" u="sng" dirty="0"/>
                  <a:t>　</a:t>
                </a:r>
                <a14:m>
                  <m:oMath xmlns:m="http://schemas.openxmlformats.org/officeDocument/2006/math">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oMath>
                </a14:m>
                <a:r>
                  <a:rPr kumimoji="1" lang="ja-JP" altLang="en-US" sz="2800" u="sng" dirty="0" smtClean="0"/>
                  <a:t>アルゴリズム</a:t>
                </a:r>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しかし、</a:t>
                </a:r>
                <a14:m>
                  <m:oMath xmlns:m="http://schemas.openxmlformats.org/officeDocument/2006/math">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r>
                              <a:rPr lang="en-US" altLang="ja-JP" sz="2400" i="1">
                                <a:latin typeface="Cambria Math" panose="02040503050406030204" pitchFamily="18" charset="0"/>
                              </a:rPr>
                              <m:t>+1</m:t>
                            </m:r>
                          </m:e>
                        </m:d>
                      </m:sup>
                    </m:sSup>
                    <m:r>
                      <a:rPr lang="en-US" altLang="ja-JP" sz="2400" i="1">
                        <a:latin typeface="Cambria Math" panose="02040503050406030204" pitchFamily="18" charset="0"/>
                      </a:rPr>
                      <m:t>=</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r>
                      <a:rPr lang="ja-JP" altLang="en-US" sz="2400" i="1">
                        <a:latin typeface="Cambria Math" panose="02040503050406030204" pitchFamily="18" charset="0"/>
                      </a:rPr>
                      <m:t>は</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oMath>
                </a14:m>
                <a:r>
                  <a:rPr lang="ja-JP" altLang="en-US" sz="2400" dirty="0" smtClean="0"/>
                  <a:t>が対角行列または</a:t>
                </a:r>
                <a14:m>
                  <m:oMath xmlns:m="http://schemas.openxmlformats.org/officeDocument/2006/math">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oMath>
                </a14:m>
                <a:r>
                  <a:rPr lang="ja-JP" altLang="en-US" sz="2400" dirty="0" smtClean="0"/>
                  <a:t>が対角行列でないと密度行列の正値性が保証されない。</a:t>
                </a:r>
                <a:endParaRPr lang="en-US" altLang="ja-JP" sz="2400" dirty="0" smtClean="0"/>
              </a:p>
              <a:p>
                <a:pPr marL="0" indent="0">
                  <a:buNone/>
                </a:pPr>
                <a:r>
                  <a:rPr lang="ja-JP" altLang="en-US" sz="2400" dirty="0" smtClean="0"/>
                  <a:t>そこで</a:t>
                </a:r>
                <a:r>
                  <a:rPr lang="en-US" altLang="ja-JP" sz="2400" dirty="0" smtClean="0"/>
                  <a:t> </a:t>
                </a:r>
                <a:r>
                  <a:rPr lang="ja-JP" altLang="en-US" sz="2400" dirty="0" smtClean="0"/>
                  <a:t>密度行列の収束性を利用して</a:t>
                </a: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e>
                    </m:d>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e>
                    </m:d>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oMath>
                </a14:m>
                <a:r>
                  <a:rPr lang="ja-JP" altLang="en-US" sz="2400" dirty="0" smtClean="0"/>
                  <a:t>となる</a:t>
                </a:r>
                <a14:m>
                  <m:oMath xmlns:m="http://schemas.openxmlformats.org/officeDocument/2006/math">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oMath>
                </a14:m>
                <a:r>
                  <a:rPr lang="ja-JP" altLang="en-US" sz="2400" dirty="0" smtClean="0"/>
                  <a:t>が存在すると仮定して、規格化定数</a:t>
                </a:r>
                <a:r>
                  <a:rPr lang="en-US" altLang="ja-JP" sz="2400" dirty="0" smtClean="0"/>
                  <a:t>N</a:t>
                </a:r>
                <a:r>
                  <a:rPr lang="ja-JP" altLang="en-US" sz="2400" dirty="0" smtClean="0"/>
                  <a:t>を用いて</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r>
                                <a:rPr lang="en-US" altLang="ja-JP" sz="2400" i="1">
                                  <a:latin typeface="Cambria Math" panose="02040503050406030204" pitchFamily="18" charset="0"/>
                                </a:rPr>
                                <m:t>+1</m:t>
                              </m:r>
                            </m:e>
                          </m:d>
                        </m:sup>
                      </m:sSup>
                      <m:r>
                        <a:rPr lang="en-US" altLang="ja-JP" sz="2400" i="1">
                          <a:latin typeface="Cambria Math" panose="02040503050406030204" pitchFamily="18" charset="0"/>
                        </a:rPr>
                        <m:t>=</m:t>
                      </m:r>
                      <m:r>
                        <a:rPr lang="en-US" altLang="ja-JP" sz="2400" b="0" i="1" smtClean="0">
                          <a:latin typeface="Cambria Math" panose="02040503050406030204" pitchFamily="18" charset="0"/>
                        </a:rPr>
                        <m:t>𝑁</m:t>
                      </m:r>
                      <m:d>
                        <m:dPr>
                          <m:begChr m:val="["/>
                          <m:endChr m:val="]"/>
                          <m:ctrlPr>
                            <a:rPr lang="en-US" altLang="ja-JP" sz="2400" i="1" smtClean="0">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e>
                      </m:d>
                    </m:oMath>
                  </m:oMathPara>
                </a14:m>
                <a:endParaRPr lang="en-US" altLang="ja-JP" sz="2400" dirty="0" smtClean="0"/>
              </a:p>
              <a:p>
                <a:pPr marL="0" indent="0">
                  <a:buNone/>
                </a:pPr>
                <a:r>
                  <a:rPr lang="ja-JP" altLang="en-US" sz="2400" dirty="0" smtClean="0"/>
                  <a:t>を</a:t>
                </a: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r>
                      <a:rPr lang="ja-JP" altLang="en-US" sz="2400" i="1">
                        <a:latin typeface="Cambria Math" panose="02040503050406030204" pitchFamily="18" charset="0"/>
                      </a:rPr>
                      <m:t>アルゴリズム</m:t>
                    </m:r>
                  </m:oMath>
                </a14:m>
                <a:r>
                  <a:rPr lang="ja-JP" altLang="en-US" sz="2400" dirty="0" smtClean="0"/>
                  <a:t>と呼ぶことにする。</a:t>
                </a:r>
                <a:endParaRPr lang="en-US" altLang="ja-JP" sz="2400" dirty="0" smtClean="0"/>
              </a:p>
              <a:p>
                <a:pPr marL="0" indent="0">
                  <a:buNone/>
                </a:pPr>
                <a:r>
                  <a:rPr lang="ja-JP" altLang="en-US" sz="2400" dirty="0" smtClean="0"/>
                  <a:t>一般</a:t>
                </a:r>
                <a:r>
                  <a:rPr lang="ja-JP" altLang="en-US" sz="2400" dirty="0"/>
                  <a:t>に</a:t>
                </a:r>
                <a:r>
                  <a:rPr lang="ja-JP" altLang="en-US" sz="2400" dirty="0" smtClean="0"/>
                  <a:t>、</a:t>
                </a: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oMath>
                </a14:m>
                <a:r>
                  <a:rPr lang="ja-JP" altLang="en-US" sz="2400" dirty="0" smtClean="0"/>
                  <a:t>アルゴリズムは尤度関数が常に増加するとは言えない。</a:t>
                </a:r>
                <a:endParaRPr lang="en-US" altLang="ja-JP" sz="2400" dirty="0" smtClean="0"/>
              </a:p>
              <a:p>
                <a:pPr marL="0" indent="0">
                  <a:buNone/>
                </a:pPr>
                <a:r>
                  <a:rPr lang="ja-JP" altLang="en-US" sz="2400" dirty="0" smtClean="0"/>
                  <a:t>そこで非負の値</a:t>
                </a:r>
                <a14:m>
                  <m:oMath xmlns:m="http://schemas.openxmlformats.org/officeDocument/2006/math">
                    <m:r>
                      <a:rPr lang="ja-JP" altLang="en-US" sz="2400" i="1" smtClean="0">
                        <a:latin typeface="Cambria Math" panose="02040503050406030204" pitchFamily="18" charset="0"/>
                      </a:rPr>
                      <m:t>𝜖</m:t>
                    </m:r>
                  </m:oMath>
                </a14:m>
                <a:r>
                  <a:rPr lang="ja-JP" altLang="en-US" sz="2400" dirty="0" smtClean="0"/>
                  <a:t>を導入することでこの問題を解決する。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3"/>
                <a:stretch>
                  <a:fillRect l="-928" t="-86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590331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400" dirty="0" smtClean="0"/>
                  <a:t>§</a:t>
                </a:r>
                <a:r>
                  <a:rPr kumimoji="1" lang="ja-JP" altLang="en-US" sz="4400" dirty="0" smtClean="0"/>
                  <a:t>１</a:t>
                </a:r>
                <a:r>
                  <a:rPr kumimoji="1" lang="en-US" altLang="ja-JP" sz="4400" dirty="0" smtClean="0"/>
                  <a:t>.</a:t>
                </a:r>
                <a:r>
                  <a:rPr kumimoji="1" lang="ja-JP" altLang="en-US" sz="4400" dirty="0" smtClean="0"/>
                  <a:t>２</a:t>
                </a:r>
                <a:r>
                  <a:rPr kumimoji="1" lang="en-US" altLang="ja-JP" sz="4400" dirty="0" smtClean="0"/>
                  <a:t>.</a:t>
                </a:r>
                <a:r>
                  <a:rPr lang="ja-JP" altLang="en-US" sz="4400" dirty="0"/>
                  <a:t>３</a:t>
                </a:r>
                <a:r>
                  <a:rPr kumimoji="1" lang="ja-JP" altLang="en-US" sz="4400" dirty="0" smtClean="0"/>
                  <a:t>　</a:t>
                </a:r>
                <a:r>
                  <a:rPr kumimoji="1" lang="en-US" altLang="ja-JP" sz="4400" b="1" dirty="0" smtClean="0"/>
                  <a:t>Duiluted</a:t>
                </a:r>
                <a14:m>
                  <m:oMath xmlns:m="http://schemas.openxmlformats.org/officeDocument/2006/math">
                    <m:acc>
                      <m:accPr>
                        <m:chr m:val="̂"/>
                        <m:ctrlPr>
                          <a:rPr lang="ja-JP" altLang="en-US" sz="4400" i="1">
                            <a:latin typeface="Cambria Math" panose="02040503050406030204" pitchFamily="18" charset="0"/>
                          </a:rPr>
                        </m:ctrlPr>
                      </m:accPr>
                      <m:e>
                        <m:r>
                          <a:rPr lang="en-US" altLang="ja-JP" sz="4400" i="1">
                            <a:latin typeface="Cambria Math" panose="02040503050406030204" pitchFamily="18" charset="0"/>
                          </a:rPr>
                          <m:t>𝑅</m:t>
                        </m:r>
                      </m:e>
                    </m:acc>
                    <m:acc>
                      <m:accPr>
                        <m:chr m:val="̂"/>
                        <m:ctrlPr>
                          <a:rPr lang="en-US" altLang="ja-JP" sz="4400" i="1">
                            <a:latin typeface="Cambria Math" panose="02040503050406030204" pitchFamily="18" charset="0"/>
                          </a:rPr>
                        </m:ctrlPr>
                      </m:accPr>
                      <m:e>
                        <m:r>
                          <a:rPr lang="ja-JP" altLang="en-US" sz="4400" i="1">
                            <a:latin typeface="Cambria Math" panose="02040503050406030204" pitchFamily="18" charset="0"/>
                          </a:rPr>
                          <m:t>𝜌</m:t>
                        </m:r>
                      </m:e>
                    </m:acc>
                    <m:acc>
                      <m:accPr>
                        <m:chr m:val="̂"/>
                        <m:ctrlPr>
                          <a:rPr lang="ja-JP" altLang="en-US" sz="4400" i="1">
                            <a:latin typeface="Cambria Math" panose="02040503050406030204" pitchFamily="18" charset="0"/>
                          </a:rPr>
                        </m:ctrlPr>
                      </m:accPr>
                      <m:e>
                        <m:r>
                          <a:rPr lang="en-US" altLang="ja-JP" sz="4400" i="1">
                            <a:latin typeface="Cambria Math" panose="02040503050406030204" pitchFamily="18" charset="0"/>
                          </a:rPr>
                          <m:t>𝑅</m:t>
                        </m:r>
                      </m:e>
                    </m:acc>
                    <m:r>
                      <a:rPr lang="ja-JP" altLang="en-US" sz="4400" i="1">
                        <a:latin typeface="Cambria Math" panose="02040503050406030204" pitchFamily="18" charset="0"/>
                      </a:rPr>
                      <m:t>アルゴリズム</m:t>
                    </m:r>
                  </m:oMath>
                </a14:m>
                <a:endParaRPr kumimoji="1" lang="ja-JP" altLang="en-US" sz="4400"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1850" y="816853"/>
                <a:ext cx="10515600" cy="2852737"/>
              </a:xfrm>
              <a:blipFill>
                <a:blip r:embed="rId2"/>
                <a:stretch>
                  <a:fillRect b="-10256"/>
                </a:stretch>
              </a:blipFill>
            </p:spPr>
            <p:txBody>
              <a:bodyPr/>
              <a:lstStyle/>
              <a:p>
                <a:r>
                  <a:rPr lang="ja-JP" altLang="en-US">
                    <a:noFill/>
                  </a:rPr>
                  <a:t> </a:t>
                </a:r>
              </a:p>
            </p:txBody>
          </p:sp>
        </mc:Fallback>
      </mc:AlternateContent>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705359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３　</a:t>
                </a:r>
                <a:r>
                  <a:rPr lang="en-US" altLang="ja-JP" sz="2800" b="1" u="sng" dirty="0"/>
                  <a:t>Duiluted</a:t>
                </a:r>
                <a14:m>
                  <m:oMath xmlns:m="http://schemas.openxmlformats.org/officeDocument/2006/math">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r>
                      <a:rPr lang="ja-JP" altLang="en-US" sz="2800" i="1" u="sng">
                        <a:latin typeface="Cambria Math" panose="02040503050406030204" pitchFamily="18" charset="0"/>
                      </a:rPr>
                      <m:t>アルゴリズム</m:t>
                    </m:r>
                  </m:oMath>
                </a14:m>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en-US" altLang="ja-JP" sz="2400" dirty="0" smtClean="0"/>
                  <a:t>Duiluted</a:t>
                </a: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r>
                      <a:rPr lang="ja-JP" altLang="en-US" sz="2400" b="0" i="1">
                        <a:latin typeface="Cambria Math" panose="02040503050406030204" pitchFamily="18" charset="0"/>
                      </a:rPr>
                      <m:t>アルゴリズム</m:t>
                    </m:r>
                  </m:oMath>
                </a14:m>
                <a:r>
                  <a:rPr lang="ja-JP" altLang="en-US" sz="2400" dirty="0" smtClean="0"/>
                  <a:t>とは以下のとおりである。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e>
                          </m:d>
                        </m:sup>
                      </m:sSup>
                      <m:r>
                        <a:rPr lang="en-US" altLang="ja-JP" sz="2400" i="1">
                          <a:latin typeface="Cambria Math" panose="02040503050406030204" pitchFamily="18" charset="0"/>
                        </a:rPr>
                        <m:t>=</m:t>
                      </m:r>
                      <m:r>
                        <a:rPr lang="en-US" altLang="ja-JP" sz="2400" i="1">
                          <a:latin typeface="Cambria Math" panose="02040503050406030204" pitchFamily="18" charset="0"/>
                        </a:rPr>
                        <m:t>𝑁</m:t>
                      </m:r>
                      <m:d>
                        <m:dPr>
                          <m:begChr m:val="["/>
                          <m:endChr m:val="]"/>
                          <m:ctrlPr>
                            <a:rPr lang="en-US" altLang="ja-JP" sz="2400" i="1">
                              <a:latin typeface="Cambria Math" panose="02040503050406030204" pitchFamily="18" charset="0"/>
                            </a:rPr>
                          </m:ctrlPr>
                        </m:dPr>
                        <m:e>
                          <m:f>
                            <m:fPr>
                              <m:ctrlPr>
                                <a:rPr lang="en-US" altLang="ja-JP" sz="2400" i="1" smtClean="0">
                                  <a:latin typeface="Cambria Math" panose="02040503050406030204" pitchFamily="18" charset="0"/>
                                </a:rPr>
                              </m:ctrlPr>
                            </m:fPr>
                            <m:num>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1</m:t>
                                  </m:r>
                                </m:e>
                              </m:acc>
                              <m:r>
                                <a:rPr lang="en-US" altLang="ja-JP" sz="2400" b="0" i="1" smtClean="0">
                                  <a:latin typeface="Cambria Math" panose="02040503050406030204" pitchFamily="18" charset="0"/>
                                </a:rPr>
                                <m:t>+</m:t>
                              </m:r>
                              <m:r>
                                <a:rPr lang="ja-JP" altLang="en-US" sz="2400" b="0" i="1" smtClean="0">
                                  <a:latin typeface="Cambria Math" panose="02040503050406030204" pitchFamily="18" charset="0"/>
                                </a:rPr>
                                <m:t>𝜖</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num>
                            <m:den>
                              <m:r>
                                <a:rPr lang="en-US" altLang="ja-JP" sz="2400" b="0" i="1" smtClean="0">
                                  <a:latin typeface="Cambria Math" panose="02040503050406030204" pitchFamily="18" charset="0"/>
                                </a:rPr>
                                <m:t>1+</m:t>
                              </m:r>
                              <m:r>
                                <a:rPr lang="ja-JP" altLang="en-US" sz="2400" b="0" i="1" smtClean="0">
                                  <a:latin typeface="Cambria Math" panose="02040503050406030204" pitchFamily="18" charset="0"/>
                                </a:rPr>
                                <m:t>𝜖</m:t>
                              </m:r>
                            </m:den>
                          </m:f>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f>
                            <m:fPr>
                              <m:ctrlPr>
                                <a:rPr lang="en-US" altLang="ja-JP" sz="2400" i="1">
                                  <a:latin typeface="Cambria Math" panose="02040503050406030204" pitchFamily="18" charset="0"/>
                                </a:rPr>
                              </m:ctrlPr>
                            </m:fPr>
                            <m:num>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1</m:t>
                                  </m:r>
                                </m:e>
                              </m:acc>
                              <m:r>
                                <a:rPr lang="en-US" altLang="ja-JP" sz="2400" i="1">
                                  <a:latin typeface="Cambria Math" panose="02040503050406030204" pitchFamily="18" charset="0"/>
                                </a:rPr>
                                <m:t>+</m:t>
                              </m:r>
                              <m:r>
                                <a:rPr lang="ja-JP" altLang="en-US" sz="2400" i="1">
                                  <a:latin typeface="Cambria Math" panose="02040503050406030204" pitchFamily="18" charset="0"/>
                                </a:rPr>
                                <m:t>𝜖</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num>
                            <m:den>
                              <m:r>
                                <a:rPr lang="en-US" altLang="ja-JP" sz="2400" i="1">
                                  <a:latin typeface="Cambria Math" panose="02040503050406030204" pitchFamily="18" charset="0"/>
                                </a:rPr>
                                <m:t>1+</m:t>
                              </m:r>
                              <m:r>
                                <a:rPr lang="ja-JP" altLang="en-US" sz="2400" i="1">
                                  <a:latin typeface="Cambria Math" panose="02040503050406030204" pitchFamily="18" charset="0"/>
                                </a:rPr>
                                <m:t>𝜖</m:t>
                              </m:r>
                            </m:den>
                          </m:f>
                        </m:e>
                      </m:d>
                    </m:oMath>
                  </m:oMathPara>
                </a14:m>
                <a:endParaRPr lang="en-US" altLang="ja-JP" sz="2400" dirty="0" smtClean="0"/>
              </a:p>
              <a:p>
                <a:pPr marL="0" indent="0">
                  <a:buNone/>
                </a:pPr>
                <a14:m>
                  <m:oMath xmlns:m="http://schemas.openxmlformats.org/officeDocument/2006/math">
                    <m:r>
                      <a:rPr lang="ja-JP" altLang="en-US" sz="2400" i="1">
                        <a:latin typeface="Cambria Math" panose="02040503050406030204" pitchFamily="18" charset="0"/>
                      </a:rPr>
                      <m:t>𝜖</m:t>
                    </m:r>
                    <m:r>
                      <a:rPr lang="en-US" altLang="ja-JP" sz="2400" b="0" i="1" smtClean="0">
                        <a:latin typeface="Cambria Math" panose="02040503050406030204" pitchFamily="18" charset="0"/>
                      </a:rPr>
                      <m:t>≪1</m:t>
                    </m:r>
                  </m:oMath>
                </a14:m>
                <a:r>
                  <a:rPr lang="ja-JP" altLang="en-US" sz="2400" dirty="0" smtClean="0"/>
                  <a:t>であれば尤度関数は常に増加する。</a:t>
                </a:r>
                <a:endParaRPr lang="en-US" altLang="ja-JP"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3"/>
                <a:stretch>
                  <a:fillRect l="-928" t="-147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203984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　量子状態トモグラフィー</a:t>
            </a:r>
            <a:endParaRPr kumimoji="1" lang="ja-JP" altLang="en-US" sz="2800" u="sng" dirty="0"/>
          </a:p>
        </p:txBody>
      </p:sp>
      <p:sp>
        <p:nvSpPr>
          <p:cNvPr id="3" name="コンテンツ プレースホルダー 2"/>
          <p:cNvSpPr>
            <a:spLocks noGrp="1"/>
          </p:cNvSpPr>
          <p:nvPr>
            <p:ph idx="1"/>
          </p:nvPr>
        </p:nvSpPr>
        <p:spPr>
          <a:xfrm>
            <a:off x="838200" y="1215614"/>
            <a:ext cx="10515600" cy="4961349"/>
          </a:xfrm>
        </p:spPr>
        <p:txBody>
          <a:bodyPr>
            <a:normAutofit/>
          </a:bodyPr>
          <a:lstStyle/>
          <a:p>
            <a:r>
              <a:rPr kumimoji="1" lang="ja-JP" altLang="en-US" sz="2400" dirty="0" smtClean="0"/>
              <a:t>量子状態トモグラフィーとは</a:t>
            </a:r>
            <a:endParaRPr kumimoji="1" lang="en-US" altLang="ja-JP" sz="2400" dirty="0" smtClean="0"/>
          </a:p>
          <a:p>
            <a:pPr marL="0" indent="0">
              <a:buNone/>
            </a:pPr>
            <a:r>
              <a:rPr lang="ja-JP" altLang="en-US" sz="2400" dirty="0" smtClean="0"/>
              <a:t>　任意の量子状態に対して実験的に得られた結果から量子状態を推定し再構成すること。</a:t>
            </a:r>
            <a:endParaRPr kumimoji="1" lang="ja-JP" altLang="en-US" sz="2400" dirty="0"/>
          </a:p>
        </p:txBody>
      </p:sp>
    </p:spTree>
    <p:extLst>
      <p:ext uri="{BB962C8B-B14F-4D97-AF65-F5344CB8AC3E}">
        <p14:creationId xmlns:p14="http://schemas.microsoft.com/office/powerpoint/2010/main" val="35705196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３　</a:t>
                </a:r>
                <a:r>
                  <a:rPr lang="en-US" altLang="ja-JP" sz="2800" b="1" u="sng" dirty="0"/>
                  <a:t>Duiluted</a:t>
                </a:r>
                <a14:m>
                  <m:oMath xmlns:m="http://schemas.openxmlformats.org/officeDocument/2006/math">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r>
                      <a:rPr lang="ja-JP" altLang="en-US" sz="2800" i="1" u="sng">
                        <a:latin typeface="Cambria Math" panose="02040503050406030204" pitchFamily="18" charset="0"/>
                      </a:rPr>
                      <m:t>アルゴリズム</m:t>
                    </m:r>
                  </m:oMath>
                </a14:m>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70000" lnSpcReduction="20000"/>
              </a:bodyPr>
              <a:lstStyle/>
              <a:p>
                <a:pPr marL="0" indent="0">
                  <a:buNone/>
                </a:pPr>
                <a:r>
                  <a:rPr lang="ja-JP" altLang="en-US" sz="2400" dirty="0" smtClean="0"/>
                  <a:t>尤度関数の増加</a:t>
                </a:r>
                <a:endParaRPr lang="en-US" altLang="ja-JP" sz="2400" dirty="0" smtClean="0"/>
              </a:p>
              <a:p>
                <a:pPr marL="0" indent="0">
                  <a:buNone/>
                </a:pPr>
                <a14:m>
                  <m:oMath xmlns:m="http://schemas.openxmlformats.org/officeDocument/2006/math">
                    <m:r>
                      <a:rPr lang="ja-JP" altLang="en-US" sz="2400" i="1">
                        <a:latin typeface="Cambria Math" panose="02040503050406030204" pitchFamily="18" charset="0"/>
                      </a:rPr>
                      <m:t>𝜖</m:t>
                    </m:r>
                    <m:r>
                      <a:rPr lang="en-US" altLang="ja-JP" sz="2400" i="1">
                        <a:latin typeface="Cambria Math" panose="02040503050406030204" pitchFamily="18" charset="0"/>
                      </a:rPr>
                      <m:t>≪1</m:t>
                    </m:r>
                  </m:oMath>
                </a14:m>
                <a:r>
                  <a:rPr lang="ja-JP" altLang="en-US" sz="2400" dirty="0" smtClean="0"/>
                  <a:t>で</a:t>
                </a:r>
                <a14:m>
                  <m:oMath xmlns:m="http://schemas.openxmlformats.org/officeDocument/2006/math">
                    <m:r>
                      <a:rPr lang="ja-JP" altLang="en-US" sz="2400" i="1">
                        <a:latin typeface="Cambria Math" panose="02040503050406030204" pitchFamily="18" charset="0"/>
                      </a:rPr>
                      <m:t>𝜖</m:t>
                    </m:r>
                  </m:oMath>
                </a14:m>
                <a:r>
                  <a:rPr lang="ja-JP" altLang="en-US" sz="2400" dirty="0" smtClean="0"/>
                  <a:t>の</a:t>
                </a:r>
                <a:r>
                  <a:rPr lang="en-US" altLang="ja-JP" sz="2400" dirty="0" smtClean="0"/>
                  <a:t>1</a:t>
                </a:r>
                <a:r>
                  <a:rPr lang="ja-JP" altLang="en-US" sz="2400" dirty="0" smtClean="0"/>
                  <a:t>次までの近似をとると、</a:t>
                </a:r>
                <a14:m>
                  <m:oMath xmlns:m="http://schemas.openxmlformats.org/officeDocument/2006/math">
                    <m:sSup>
                      <m:sSupPr>
                        <m:ctrlPr>
                          <a:rPr lang="en-US" altLang="ja-JP" sz="2400" i="1" smtClean="0">
                            <a:latin typeface="Cambria Math" panose="02040503050406030204" pitchFamily="18" charset="0"/>
                          </a:rPr>
                        </m:ctrlPr>
                      </m:sSupPr>
                      <m:e>
                        <m:d>
                          <m:dPr>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1+</m:t>
                            </m:r>
                            <m:r>
                              <a:rPr lang="ja-JP" altLang="en-US" sz="2400" i="1">
                                <a:latin typeface="Cambria Math" panose="02040503050406030204" pitchFamily="18" charset="0"/>
                              </a:rPr>
                              <m:t>𝜖</m:t>
                            </m:r>
                          </m:e>
                        </m:d>
                      </m:e>
                      <m:sup>
                        <m:r>
                          <a:rPr lang="en-US" altLang="ja-JP" sz="2400" b="0" i="1" smtClean="0">
                            <a:latin typeface="Cambria Math" panose="02040503050406030204" pitchFamily="18" charset="0"/>
                          </a:rPr>
                          <m:t>−2</m:t>
                        </m:r>
                      </m:sup>
                    </m:sSup>
                    <m:r>
                      <a:rPr lang="en-US"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1−2</m:t>
                    </m:r>
                    <m:r>
                      <a:rPr lang="ja-JP" altLang="en-US" sz="2400" i="1">
                        <a:latin typeface="Cambria Math" panose="02040503050406030204" pitchFamily="18" charset="0"/>
                      </a:rPr>
                      <m:t>𝜖</m:t>
                    </m:r>
                  </m:oMath>
                </a14:m>
                <a:r>
                  <a:rPr lang="ja-JP" altLang="en-US" sz="2400" dirty="0" smtClean="0"/>
                  <a:t>より、</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r>
                                <a:rPr lang="en-US" altLang="ja-JP" sz="2400" i="1">
                                  <a:latin typeface="Cambria Math" panose="02040503050406030204" pitchFamily="18" charset="0"/>
                                </a:rPr>
                                <m:t>+1</m:t>
                              </m:r>
                            </m:e>
                          </m:d>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r>
                        <a:rPr lang="en-US" altLang="ja-JP" sz="2400" b="0" i="1" smtClean="0">
                          <a:latin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m:t>
                      </m:r>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r>
                        <a:rPr lang="en-US" altLang="ja-JP" sz="2400" b="0" i="1" smtClean="0">
                          <a:latin typeface="Cambria Math" panose="02040503050406030204" pitchFamily="18" charset="0"/>
                        </a:rPr>
                        <m:t>,  </m:t>
                      </m:r>
                      <m:r>
                        <a:rPr lang="en-US" altLang="ja-JP" sz="2400" i="1">
                          <a:latin typeface="Cambria Math" panose="02040503050406030204" pitchFamily="18" charset="0"/>
                          <a:ea typeface="Cambria Math" panose="02040503050406030204" pitchFamily="18" charset="0"/>
                        </a:rPr>
                        <m:t>∆</m:t>
                      </m:r>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r>
                        <a:rPr lang="en-US" altLang="ja-JP" sz="2400" b="0" i="1" smtClean="0">
                          <a:latin typeface="Cambria Math" panose="02040503050406030204" pitchFamily="18" charset="0"/>
                        </a:rPr>
                        <m:t>=</m:t>
                      </m:r>
                      <m:r>
                        <a:rPr lang="ja-JP" altLang="en-US" sz="2400" i="1">
                          <a:latin typeface="Cambria Math" panose="02040503050406030204" pitchFamily="18" charset="0"/>
                        </a:rPr>
                        <m:t>𝜖</m:t>
                      </m:r>
                      <m:d>
                        <m:dPr>
                          <m:ctrlPr>
                            <a:rPr lang="en-US" altLang="ja-JP" sz="2400" b="0" i="1" smtClean="0">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r>
                            <a:rPr lang="en-US" altLang="ja-JP" sz="2400" b="0" i="1" smtClean="0">
                              <a:latin typeface="Cambria Math" panose="02040503050406030204" pitchFamily="18" charset="0"/>
                            </a:rPr>
                            <m:t>−2</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oMath>
                  </m:oMathPara>
                </a14:m>
                <a:endParaRPr lang="en-US" altLang="ja-JP" sz="2400" b="0" dirty="0" smtClean="0"/>
              </a:p>
              <a:p>
                <a:pPr marL="0" indent="0">
                  <a:buNone/>
                </a:pPr>
                <a:r>
                  <a:rPr lang="ja-JP" altLang="en-US" sz="2400" dirty="0" smtClean="0"/>
                  <a:t>また、</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r>
                        <a:rPr lang="en-US" altLang="ja-JP" sz="2400" b="0" i="1" smtClean="0">
                          <a:latin typeface="Cambria Math" panose="02040503050406030204" pitchFamily="18" charset="0"/>
                        </a:rPr>
                        <m:t>=</m:t>
                      </m:r>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e>
                      </m:d>
                      <m:r>
                        <a:rPr lang="en-US" altLang="ja-JP" sz="2400" i="1">
                          <a:latin typeface="Cambria Math" panose="02040503050406030204" pitchFamily="18" charset="0"/>
                        </a:rPr>
                        <m:t>=</m:t>
                      </m:r>
                      <m:r>
                        <a:rPr lang="en-US" altLang="ja-JP" sz="2400" b="0" i="1" smtClean="0">
                          <a:latin typeface="Cambria Math" panose="02040503050406030204" pitchFamily="18" charset="0"/>
                        </a:rPr>
                        <m:t>1</m:t>
                      </m:r>
                      <m:r>
                        <a:rPr lang="en-US" altLang="ja-JP" sz="2400" b="0" i="0" smtClean="0">
                          <a:latin typeface="Cambria Math" panose="02040503050406030204" pitchFamily="18" charset="0"/>
                        </a:rPr>
                        <m:t>,  </m:t>
                      </m:r>
                      <m:r>
                        <m:rPr>
                          <m:sty m:val="p"/>
                        </m:rPr>
                        <a:rPr lang="en-US" altLang="ja-JP" sz="2400" b="0" i="0" smtClean="0">
                          <a:latin typeface="Cambria Math" panose="02040503050406030204" pitchFamily="18" charset="0"/>
                        </a:rPr>
                        <m:t>N</m:t>
                      </m:r>
                      <m:r>
                        <a:rPr lang="en-US" altLang="ja-JP" sz="2400" b="0" i="0" smtClean="0">
                          <a:latin typeface="Cambria Math" panose="02040503050406030204" pitchFamily="18" charset="0"/>
                        </a:rPr>
                        <m:t>=1</m:t>
                      </m:r>
                    </m:oMath>
                  </m:oMathPara>
                </a14:m>
                <a:endParaRPr lang="en-US" altLang="ja-JP" sz="2400" dirty="0" smtClean="0"/>
              </a:p>
              <a:p>
                <a:pPr marL="0" indent="0">
                  <a:buNone/>
                </a:pPr>
                <a14:m>
                  <m:oMath xmlns:m="http://schemas.openxmlformats.org/officeDocument/2006/math">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r>
                              <a:rPr lang="en-US" altLang="ja-JP" sz="2400" i="1">
                                <a:latin typeface="Cambria Math" panose="02040503050406030204" pitchFamily="18" charset="0"/>
                              </a:rPr>
                              <m:t>+1</m:t>
                            </m:r>
                          </m:e>
                        </m:d>
                      </m:sup>
                    </m:sSup>
                  </m:oMath>
                </a14:m>
                <a:r>
                  <a:rPr lang="ja-JP" altLang="en-US" sz="2400" dirty="0" err="1" smtClean="0"/>
                  <a:t>の対数尤</a:t>
                </a:r>
                <a:r>
                  <a:rPr lang="ja-JP" altLang="en-US" sz="2400" dirty="0" smtClean="0"/>
                  <a:t>度関数は、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log</m:t>
                          </m:r>
                        </m:fName>
                        <m:e>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r>
                                        <a:rPr lang="en-US" altLang="ja-JP" sz="2400" i="1">
                                          <a:latin typeface="Cambria Math" panose="02040503050406030204" pitchFamily="18" charset="0"/>
                                        </a:rPr>
                                        <m:t>+1</m:t>
                                      </m:r>
                                    </m:e>
                                  </m:d>
                                </m:sup>
                              </m:sSup>
                            </m:e>
                          </m:d>
                        </m:e>
                      </m:func>
                      <m:r>
                        <a:rPr lang="en-US" altLang="ja-JP" sz="2400" b="0" i="1" smtClean="0">
                          <a:latin typeface="Cambria Math" panose="02040503050406030204" pitchFamily="18" charset="0"/>
                        </a:rPr>
                        <m:t>=</m:t>
                      </m:r>
                      <m:nary>
                        <m:naryPr>
                          <m:chr m:val="∑"/>
                          <m:subHide m:val="on"/>
                          <m:supHide m:val="on"/>
                          <m:ctrlPr>
                            <a:rPr lang="en-US" altLang="ja-JP" sz="2400" b="0" i="1" smtClean="0">
                              <a:latin typeface="Cambria Math" panose="02040503050406030204" pitchFamily="18" charset="0"/>
                            </a:rPr>
                          </m:ctrlPr>
                        </m:naryP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d>
                                <m:dPr>
                                  <m:ctrlPr>
                                    <a:rPr lang="en-US" altLang="ja-JP" sz="2400" i="1">
                                      <a:latin typeface="Cambria Math" panose="02040503050406030204" pitchFamily="18" charset="0"/>
                                    </a:rPr>
                                  </m:ctrlPr>
                                </m:dPr>
                                <m:e>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i="1">
                                              <a:latin typeface="Cambria Math" panose="02040503050406030204" pitchFamily="18" charset="0"/>
                                            </a:rPr>
                                            <m:t>𝑖</m:t>
                                          </m:r>
                                        </m:sub>
                                      </m:sSub>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r>
                                                <a:rPr lang="en-US" altLang="ja-JP" sz="2400" i="1">
                                                  <a:latin typeface="Cambria Math" panose="02040503050406030204" pitchFamily="18" charset="0"/>
                                                </a:rPr>
                                                <m:t>+1</m:t>
                                              </m:r>
                                            </m:e>
                                          </m:d>
                                        </m:sup>
                                      </m:sSup>
                                    </m:e>
                                  </m:d>
                                </m:e>
                              </m:d>
                            </m:e>
                          </m:func>
                        </m:e>
                      </m:nary>
                    </m:oMath>
                  </m:oMathPara>
                </a14:m>
                <a:endParaRPr lang="en-US" altLang="ja-JP" sz="2400"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0" smtClean="0">
                          <a:latin typeface="Cambria Math" panose="02040503050406030204" pitchFamily="18" charset="0"/>
                        </a:rPr>
                        <m:t>=</m:t>
                      </m:r>
                      <m:nary>
                        <m:naryPr>
                          <m:chr m:val="∑"/>
                          <m:subHide m:val="on"/>
                          <m:supHide m:val="on"/>
                          <m:ctrlPr>
                            <a:rPr lang="en-US" altLang="ja-JP" sz="2400" i="1">
                              <a:latin typeface="Cambria Math" panose="02040503050406030204" pitchFamily="18" charset="0"/>
                            </a:rPr>
                          </m:ctrlPr>
                        </m:naryP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r>
                                    <a:rPr lang="en-US" altLang="ja-JP" sz="2400" b="0" i="0" smtClean="0">
                                      <a:latin typeface="Cambria Math" panose="02040503050406030204" pitchFamily="18" charset="0"/>
                                    </a:rPr>
                                    <m:t>+</m:t>
                                  </m:r>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i="1">
                                              <a:latin typeface="Cambria Math" panose="02040503050406030204" pitchFamily="18" charset="0"/>
                                            </a:rPr>
                                            <m:t>𝑖</m:t>
                                          </m:r>
                                        </m:sub>
                                      </m:sSub>
                                      <m:r>
                                        <a:rPr lang="en-US" altLang="ja-JP" sz="2400" i="1">
                                          <a:latin typeface="Cambria Math" panose="02040503050406030204" pitchFamily="18" charset="0"/>
                                          <a:ea typeface="Cambria Math" panose="02040503050406030204" pitchFamily="18" charset="0"/>
                                        </a:rPr>
                                        <m:t>∆</m:t>
                                      </m:r>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d>
                                </m:e>
                              </m:d>
                            </m:e>
                          </m:func>
                        </m:e>
                      </m:nary>
                    </m:oMath>
                  </m:oMathPara>
                </a14:m>
                <a:endParaRPr lang="en-US" altLang="ja-JP" sz="24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nary>
                        <m:naryPr>
                          <m:chr m:val="∑"/>
                          <m:subHide m:val="on"/>
                          <m:supHide m:val="on"/>
                          <m:ctrlPr>
                            <a:rPr lang="en-US" altLang="ja-JP" sz="2400" i="1">
                              <a:latin typeface="Cambria Math" panose="02040503050406030204" pitchFamily="18" charset="0"/>
                            </a:rPr>
                          </m:ctrlPr>
                        </m:naryP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d>
                            <m:dPr>
                              <m:begChr m:val="{"/>
                              <m:endChr m:val="}"/>
                              <m:ctrlPr>
                                <a:rPr lang="en-US" altLang="ja-JP" sz="2400" i="1" smtClean="0">
                                  <a:latin typeface="Cambria Math" panose="02040503050406030204" pitchFamily="18" charset="0"/>
                                </a:rPr>
                              </m:ctrlPr>
                            </m:dPr>
                            <m:e>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e>
                              </m:func>
                              <m:r>
                                <a:rPr lang="en-US" altLang="ja-JP" sz="2400" i="1">
                                  <a:latin typeface="Cambria Math" panose="02040503050406030204" pitchFamily="18" charset="0"/>
                                </a:rPr>
                                <m:t>+</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d>
                                    <m:dPr>
                                      <m:ctrlPr>
                                        <a:rPr lang="en-US" altLang="ja-JP" sz="2400" i="1">
                                          <a:latin typeface="Cambria Math" panose="02040503050406030204" pitchFamily="18" charset="0"/>
                                        </a:rPr>
                                      </m:ctrlPr>
                                    </m:dPr>
                                    <m:e>
                                      <m:r>
                                        <a:rPr lang="en-US" altLang="ja-JP" sz="2400">
                                          <a:latin typeface="Cambria Math" panose="02040503050406030204" pitchFamily="18" charset="0"/>
                                        </a:rPr>
                                        <m:t>1+</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den>
                                      </m:f>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i="1">
                                                  <a:latin typeface="Cambria Math" panose="02040503050406030204" pitchFamily="18" charset="0"/>
                                                </a:rPr>
                                                <m:t>𝑖</m:t>
                                              </m:r>
                                            </m:sub>
                                          </m:sSub>
                                          <m:r>
                                            <a:rPr lang="en-US" altLang="ja-JP" sz="2400" i="1">
                                              <a:latin typeface="Cambria Math" panose="02040503050406030204" pitchFamily="18" charset="0"/>
                                              <a:ea typeface="Cambria Math" panose="02040503050406030204" pitchFamily="18" charset="0"/>
                                            </a:rPr>
                                            <m:t>∆</m:t>
                                          </m:r>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d>
                                    </m:e>
                                  </m:d>
                                </m:e>
                              </m:func>
                            </m:e>
                          </m:d>
                        </m:e>
                      </m:nary>
                    </m:oMath>
                  </m:oMathPara>
                </a14:m>
                <a:endParaRPr lang="en-US" altLang="ja-JP" sz="24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ea typeface="Cambria Math" panose="02040503050406030204" pitchFamily="18" charset="0"/>
                        </a:rPr>
                        <m:t>≈</m:t>
                      </m:r>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log</m:t>
                          </m:r>
                        </m:fName>
                        <m:e>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e>
                      </m:func>
                      <m:r>
                        <a:rPr lang="en-US" altLang="ja-JP" sz="2400" b="0" i="1" smtClean="0">
                          <a:latin typeface="Cambria Math" panose="02040503050406030204" pitchFamily="18" charset="0"/>
                        </a:rPr>
                        <m:t>+</m:t>
                      </m:r>
                      <m:nary>
                        <m:naryPr>
                          <m:chr m:val="∑"/>
                          <m:subHide m:val="on"/>
                          <m:supHide m:val="on"/>
                          <m:ctrlPr>
                            <a:rPr lang="en-US" altLang="ja-JP" sz="2400" i="1">
                              <a:latin typeface="Cambria Math" panose="02040503050406030204" pitchFamily="18" charset="0"/>
                            </a:rPr>
                          </m:ctrlPr>
                        </m:naryPr>
                        <m:sub/>
                        <m:sup/>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den>
                          </m:f>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i="1">
                                      <a:latin typeface="Cambria Math" panose="02040503050406030204" pitchFamily="18" charset="0"/>
                                    </a:rPr>
                                    <m:t>𝑖</m:t>
                                  </m:r>
                                </m:sub>
                              </m:sSub>
                              <m:r>
                                <a:rPr lang="en-US" altLang="ja-JP" sz="2400" i="1">
                                  <a:latin typeface="Cambria Math" panose="02040503050406030204" pitchFamily="18" charset="0"/>
                                  <a:ea typeface="Cambria Math" panose="02040503050406030204" pitchFamily="18" charset="0"/>
                                </a:rPr>
                                <m:t>∆</m:t>
                              </m:r>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d>
                        </m:e>
                      </m:nary>
                      <m:r>
                        <a:rPr lang="en-US" altLang="ja-JP" sz="2400" b="0" i="1" smtClean="0">
                          <a:latin typeface="Cambria Math" panose="02040503050406030204" pitchFamily="18" charset="0"/>
                        </a:rPr>
                        <m:t>          </m:t>
                      </m:r>
                      <m:d>
                        <m:dPr>
                          <m:ctrlPr>
                            <a:rPr lang="en-US" altLang="ja-JP" sz="2400" i="1" smtClean="0">
                              <a:latin typeface="Cambria Math" panose="02040503050406030204" pitchFamily="18" charset="0"/>
                            </a:rPr>
                          </m:ctrlPr>
                        </m:dPr>
                        <m:e>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log</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𝑎</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𝑎</m:t>
                              </m:r>
                              <m:r>
                                <a:rPr lang="en-US" altLang="ja-JP" sz="2400" b="0" i="1" smtClean="0">
                                  <a:latin typeface="Cambria Math" panose="02040503050406030204" pitchFamily="18" charset="0"/>
                                  <a:ea typeface="Cambria Math" panose="02040503050406030204" pitchFamily="18" charset="0"/>
                                </a:rPr>
                                <m:t>  </m:t>
                              </m:r>
                              <m:r>
                                <a:rPr lang="en-US" altLang="ja-JP" sz="2400" b="0" i="1" smtClean="0">
                                  <a:latin typeface="Cambria Math" panose="02040503050406030204" pitchFamily="18" charset="0"/>
                                  <a:ea typeface="Cambria Math" panose="02040503050406030204" pitchFamily="18" charset="0"/>
                                </a:rPr>
                                <m:t>𝑖𝑓</m:t>
                              </m:r>
                              <m:r>
                                <a:rPr lang="en-US" altLang="ja-JP" sz="2400" b="0" i="1" smtClean="0">
                                  <a:latin typeface="Cambria Math" panose="02040503050406030204" pitchFamily="18" charset="0"/>
                                  <a:ea typeface="Cambria Math" panose="02040503050406030204" pitchFamily="18" charset="0"/>
                                </a:rPr>
                                <m:t> </m:t>
                              </m:r>
                              <m:r>
                                <a:rPr lang="en-US" altLang="ja-JP" sz="2400" b="0" i="1" smtClean="0">
                                  <a:latin typeface="Cambria Math" panose="02040503050406030204" pitchFamily="18" charset="0"/>
                                  <a:ea typeface="Cambria Math" panose="02040503050406030204" pitchFamily="18" charset="0"/>
                                </a:rPr>
                                <m:t>𝑎</m:t>
                              </m:r>
                              <m:r>
                                <a:rPr lang="en-US" altLang="ja-JP" sz="2400" b="0" i="1" smtClean="0">
                                  <a:latin typeface="Cambria Math" panose="02040503050406030204" pitchFamily="18" charset="0"/>
                                  <a:ea typeface="Cambria Math" panose="02040503050406030204" pitchFamily="18" charset="0"/>
                                </a:rPr>
                                <m:t>≪1</m:t>
                              </m:r>
                            </m:e>
                          </m:func>
                        </m:e>
                      </m:d>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log</m:t>
                          </m:r>
                        </m:fName>
                        <m:e>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e>
                      </m:func>
                      <m:r>
                        <a:rPr lang="en-US" altLang="ja-JP" sz="2400" b="0" i="0" smtClean="0">
                          <a:latin typeface="Cambria Math" panose="02040503050406030204" pitchFamily="18" charset="0"/>
                        </a:rPr>
                        <m:t>+</m:t>
                      </m:r>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r>
                            <a:rPr lang="en-US" altLang="ja-JP" sz="2400" i="1">
                              <a:latin typeface="Cambria Math" panose="02040503050406030204" pitchFamily="18" charset="0"/>
                              <a:ea typeface="Cambria Math" panose="02040503050406030204" pitchFamily="18" charset="0"/>
                            </a:rPr>
                            <m:t>∆</m:t>
                          </m:r>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d>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m:t>
                      </m:r>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log</m:t>
                          </m:r>
                        </m:fName>
                        <m:e>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e>
                      </m:func>
                      <m:r>
                        <a:rPr lang="en-US" altLang="ja-JP" sz="2400" b="0" i="0" smtClean="0">
                          <a:latin typeface="Cambria Math" panose="02040503050406030204" pitchFamily="18" charset="0"/>
                        </a:rPr>
                        <m:t>+2</m:t>
                      </m:r>
                      <m:r>
                        <a:rPr lang="ja-JP" altLang="en-US" sz="2400" i="1">
                          <a:latin typeface="Cambria Math" panose="02040503050406030204" pitchFamily="18" charset="0"/>
                        </a:rPr>
                        <m:t>𝜖</m:t>
                      </m:r>
                      <m:d>
                        <m:dPr>
                          <m:ctrlPr>
                            <a:rPr lang="en-US" altLang="ja-JP" sz="2400" i="1" smtClean="0">
                              <a:latin typeface="Cambria Math" panose="02040503050406030204" pitchFamily="18" charset="0"/>
                            </a:rPr>
                          </m:ctrlPr>
                        </m:dPr>
                        <m:e>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e>
                          </m:d>
                          <m:r>
                            <a:rPr lang="en-US" altLang="ja-JP" sz="2400" b="0" i="1" smtClean="0">
                              <a:latin typeface="Cambria Math" panose="02040503050406030204" pitchFamily="18" charset="0"/>
                            </a:rPr>
                            <m:t>−1</m:t>
                          </m:r>
                        </m:e>
                      </m:d>
                    </m:oMath>
                  </m:oMathPara>
                </a14:m>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3"/>
                <a:stretch>
                  <a:fillRect l="-406" t="-15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335231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３　</a:t>
                </a:r>
                <a:r>
                  <a:rPr lang="en-US" altLang="ja-JP" sz="2800" b="1" u="sng" dirty="0"/>
                  <a:t>Duiluted</a:t>
                </a:r>
                <a14:m>
                  <m:oMath xmlns:m="http://schemas.openxmlformats.org/officeDocument/2006/math">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r>
                      <a:rPr lang="ja-JP" altLang="en-US" sz="2800" i="1" u="sng">
                        <a:latin typeface="Cambria Math" panose="02040503050406030204" pitchFamily="18" charset="0"/>
                      </a:rPr>
                      <m:t>アルゴリズム</m:t>
                    </m:r>
                  </m:oMath>
                </a14:m>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838200" y="1215614"/>
                <a:ext cx="10515600" cy="4961349"/>
              </a:xfrm>
            </p:spPr>
            <p:txBody>
              <a:bodyPr>
                <a:normAutofit fontScale="92500" lnSpcReduction="10000"/>
              </a:bodyPr>
              <a:lstStyle/>
              <a:p>
                <a:pPr marL="0" indent="0">
                  <a:buNone/>
                </a:pPr>
                <a14:m>
                  <m:oMath xmlns:m="http://schemas.openxmlformats.org/officeDocument/2006/math">
                    <m:r>
                      <m:rPr>
                        <m:sty m:val="p"/>
                      </m:rPr>
                      <a:rPr lang="en-US" altLang="ja-JP" sz="2400" smtClean="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e>
                    </m:d>
                    <m:r>
                      <a:rPr lang="en-US" altLang="ja-JP" sz="2400" b="0" i="0" smtClean="0">
                        <a:latin typeface="Cambria Math" panose="02040503050406030204" pitchFamily="18" charset="0"/>
                      </a:rPr>
                      <m:t>=</m:t>
                    </m:r>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e>
                    </m:d>
                    <m:r>
                      <m:rPr>
                        <m:sty m:val="p"/>
                      </m:rPr>
                      <a:rPr lang="en-US" altLang="ja-JP" sz="2400">
                        <a:latin typeface="Cambria Math" panose="02040503050406030204" pitchFamily="18" charset="0"/>
                      </a:rPr>
                      <m:t>Tr</m:t>
                    </m:r>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r>
                      <a:rPr lang="en-US" altLang="ja-JP" sz="2400" i="1" smtClean="0">
                        <a:latin typeface="Cambria Math" panose="02040503050406030204" pitchFamily="18" charset="0"/>
                        <a:ea typeface="Cambria Math" panose="02040503050406030204" pitchFamily="18" charset="0"/>
                      </a:rPr>
                      <m:t>≥</m:t>
                    </m:r>
                    <m:sSup>
                      <m:sSupPr>
                        <m:ctrlPr>
                          <a:rPr lang="en-US" altLang="ja-JP" sz="2400" i="1" smtClean="0">
                            <a:latin typeface="Cambria Math" panose="02040503050406030204" pitchFamily="18" charset="0"/>
                          </a:rPr>
                        </m:ctrlPr>
                      </m:sSupPr>
                      <m:e>
                        <m:r>
                          <m:rPr>
                            <m:sty m:val="p"/>
                          </m:rPr>
                          <a:rPr lang="en-US" altLang="ja-JP" sz="2400">
                            <a:latin typeface="Cambria Math" panose="02040503050406030204" pitchFamily="18" charset="0"/>
                          </a:rPr>
                          <m:t>Tr</m:t>
                        </m:r>
                      </m:e>
                      <m:sup>
                        <m:r>
                          <a:rPr lang="en-US" altLang="ja-JP" sz="2400" b="0" i="1" smtClean="0">
                            <a:latin typeface="Cambria Math" panose="02040503050406030204" pitchFamily="18" charset="0"/>
                          </a:rPr>
                          <m:t>2</m:t>
                        </m:r>
                      </m:sup>
                    </m:sSup>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d>
                    <m:r>
                      <a:rPr lang="en-US" altLang="ja-JP" sz="2400" b="0" i="1" smtClean="0">
                        <a:latin typeface="Cambria Math" panose="02040503050406030204" pitchFamily="18" charset="0"/>
                      </a:rPr>
                      <m:t>=</m:t>
                    </m:r>
                    <m:r>
                      <a:rPr lang="en-US" altLang="ja-JP" sz="2400" i="1">
                        <a:latin typeface="Cambria Math" panose="02040503050406030204" pitchFamily="18" charset="0"/>
                      </a:rPr>
                      <m:t>1</m:t>
                    </m:r>
                    <m:r>
                      <a:rPr lang="ja-JP" altLang="en-US" sz="2400" i="1" smtClean="0">
                        <a:latin typeface="Cambria Math" panose="02040503050406030204" pitchFamily="18" charset="0"/>
                      </a:rPr>
                      <m:t>を</m:t>
                    </m:r>
                    <m:r>
                      <a:rPr lang="ja-JP" altLang="en-US" sz="2400" i="1" dirty="0" smtClean="0">
                        <a:latin typeface="Cambria Math" panose="02040503050406030204" pitchFamily="18" charset="0"/>
                      </a:rPr>
                      <m:t>示す</m:t>
                    </m:r>
                  </m:oMath>
                </a14:m>
                <a:r>
                  <a:rPr lang="ja-JP" altLang="en-US" sz="2400" dirty="0" smtClean="0"/>
                  <a:t>。</a:t>
                </a:r>
                <a:endParaRPr lang="en-US" altLang="ja-JP" sz="2400" dirty="0" smtClean="0"/>
              </a:p>
              <a:p>
                <a:pPr marL="0" indent="0">
                  <a:buNone/>
                </a:pPr>
                <a:r>
                  <a:rPr lang="ja-JP" altLang="en-US" sz="2400" dirty="0" smtClean="0"/>
                  <a:t>正値行列</a:t>
                </a:r>
                <a14:m>
                  <m:oMath xmlns:m="http://schemas.openxmlformats.org/officeDocument/2006/math">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oMath>
                </a14:m>
                <a:r>
                  <a:rPr lang="ja-JP" altLang="en-US" sz="2400" dirty="0" smtClean="0"/>
                  <a:t>は</a:t>
                </a:r>
                <a14:m>
                  <m:oMath xmlns:m="http://schemas.openxmlformats.org/officeDocument/2006/math">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d>
                          <m:dPr>
                            <m:ctrlPr>
                              <a:rPr lang="en-US" altLang="ja-JP" sz="2400" b="0" i="1" smtClean="0">
                                <a:latin typeface="Cambria Math" panose="02040503050406030204" pitchFamily="18" charset="0"/>
                              </a:rPr>
                            </m:ctrlPr>
                          </m:dPr>
                          <m:e>
                            <m:sSup>
                              <m:sSupPr>
                                <m:ctrlPr>
                                  <a:rPr lang="en-US" altLang="ja-JP" sz="2400" b="0" i="1" smtClean="0">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e>
                        </m:d>
                      </m:e>
                      <m:sup>
                        <m:r>
                          <a:rPr lang="en-US" altLang="ja-JP" sz="2400" b="0" i="1" smtClean="0">
                            <a:latin typeface="Cambria Math" panose="02040503050406030204" pitchFamily="18" charset="0"/>
                          </a:rPr>
                          <m:t>2</m:t>
                        </m:r>
                      </m:sup>
                    </m:sSup>
                  </m:oMath>
                </a14:m>
                <a:r>
                  <a:rPr lang="ja-JP" altLang="en-US" sz="2400" dirty="0" smtClean="0"/>
                  <a:t>となる</a:t>
                </a:r>
                <a14:m>
                  <m:oMath xmlns:m="http://schemas.openxmlformats.org/officeDocument/2006/math">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oMath>
                </a14:m>
                <a:r>
                  <a:rPr lang="ja-JP" altLang="en-US" sz="2400" dirty="0" smtClean="0"/>
                  <a:t>が</a:t>
                </a:r>
                <a:r>
                  <a:rPr lang="ja-JP" altLang="en-US" sz="2400" dirty="0" smtClean="0"/>
                  <a:t>存在するので</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e>
                      </m:d>
                      <m:r>
                        <m:rPr>
                          <m:sty m:val="p"/>
                        </m:rPr>
                        <a:rPr lang="en-US" altLang="ja-JP" sz="2400">
                          <a:latin typeface="Cambria Math" panose="02040503050406030204" pitchFamily="18" charset="0"/>
                        </a:rPr>
                        <m:t>Tr</m:t>
                      </m:r>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r>
                        <a:rPr lang="en-US" altLang="ja-JP" sz="2400" b="0" i="1" smtClean="0">
                          <a:latin typeface="Cambria Math" panose="02040503050406030204" pitchFamily="18" charset="0"/>
                        </a:rPr>
                        <m:t>=</m:t>
                      </m:r>
                      <m:d>
                        <m:dPr>
                          <m:ctrlPr>
                            <a:rPr lang="en-US" altLang="ja-JP" sz="2400" b="0" i="1" smtClean="0">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r>
                            <a:rPr lang="en-US" altLang="ja-JP" sz="2400" b="0" i="1" smtClean="0">
                              <a:latin typeface="Cambria Math" panose="02040503050406030204" pitchFamily="18" charset="0"/>
                            </a:rPr>
                            <m:t>,</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e>
                      </m:d>
                      <m:d>
                        <m:dPr>
                          <m:ctrlPr>
                            <a:rPr lang="en-US" altLang="ja-JP" sz="2400" b="0" i="1" smtClean="0">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e>
                      </m:d>
                    </m:oMath>
                  </m:oMathPara>
                </a14:m>
                <a:endParaRPr lang="en-US" altLang="ja-JP" sz="2400" dirty="0" smtClean="0"/>
              </a:p>
              <a:p>
                <a:pPr marL="0" indent="0">
                  <a:buNone/>
                </a:pPr>
                <a:r>
                  <a:rPr lang="ja-JP" altLang="en-US" sz="2400" dirty="0" smtClean="0"/>
                  <a:t>また、</a:t>
                </a:r>
                <a14:m>
                  <m:oMath xmlns:m="http://schemas.openxmlformats.org/officeDocument/2006/math">
                    <m:sSup>
                      <m:sSupPr>
                        <m:ctrlPr>
                          <a:rPr lang="en-US" altLang="ja-JP" sz="2400" i="1">
                            <a:latin typeface="Cambria Math" panose="02040503050406030204" pitchFamily="18" charset="0"/>
                          </a:rPr>
                        </m:ctrlPr>
                      </m:sSupPr>
                      <m:e>
                        <m:r>
                          <m:rPr>
                            <m:sty m:val="p"/>
                          </m:rPr>
                          <a:rPr lang="en-US" altLang="ja-JP" sz="2400">
                            <a:latin typeface="Cambria Math" panose="02040503050406030204" pitchFamily="18" charset="0"/>
                          </a:rPr>
                          <m:t>Tr</m:t>
                        </m:r>
                      </m:e>
                      <m:sup>
                        <m:r>
                          <a:rPr lang="en-US" altLang="ja-JP" sz="2400" i="1">
                            <a:latin typeface="Cambria Math" panose="02040503050406030204" pitchFamily="18" charset="0"/>
                          </a:rPr>
                          <m:t>2</m:t>
                        </m:r>
                      </m:sup>
                    </m:sSup>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d>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d>
                          <m:dPr>
                            <m:begChr m:val="|"/>
                            <m:endChr m:val="|"/>
                            <m:ctrlPr>
                              <a:rPr lang="en-US" altLang="ja-JP" sz="2400" b="0" i="1" smtClean="0">
                                <a:latin typeface="Cambria Math" panose="02040503050406030204" pitchFamily="18" charset="0"/>
                              </a:rPr>
                            </m:ctrlPr>
                          </m:dPr>
                          <m:e>
                            <m:d>
                              <m:dPr>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r>
                                  <a:rPr lang="en-US" altLang="ja-JP" sz="2400" i="1">
                                    <a:latin typeface="Cambria Math" panose="02040503050406030204" pitchFamily="18" charset="0"/>
                                  </a:rPr>
                                  <m:t>,</m:t>
                                </m:r>
                                <m:r>
                                  <a:rPr lang="ja-JP" altLang="en-US" sz="2400" i="1" smtClean="0">
                                    <a:latin typeface="Cambria Math" panose="02040503050406030204" pitchFamily="18" charset="0"/>
                                  </a:rPr>
                                  <m:t> </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e>
                            </m:d>
                          </m:e>
                        </m:d>
                      </m:e>
                      <m:sup>
                        <m:r>
                          <a:rPr lang="en-US" altLang="ja-JP" sz="2400" b="0" i="1" smtClean="0">
                            <a:latin typeface="Cambria Math" panose="02040503050406030204" pitchFamily="18" charset="0"/>
                          </a:rPr>
                          <m:t>2</m:t>
                        </m:r>
                      </m:sup>
                    </m:sSup>
                  </m:oMath>
                </a14:m>
                <a:endParaRPr lang="en-US" altLang="ja-JP" sz="2400" dirty="0" smtClean="0"/>
              </a:p>
              <a:p>
                <a:pPr marL="0" indent="0">
                  <a:buNone/>
                </a:pPr>
                <a:r>
                  <a:rPr lang="ja-JP" altLang="en-US" sz="2400" dirty="0" smtClean="0"/>
                  <a:t>ここで</a:t>
                </a:r>
                <a14:m>
                  <m:oMath xmlns:m="http://schemas.openxmlformats.org/officeDocument/2006/math">
                    <m:d>
                      <m:dPr>
                        <m:ctrlPr>
                          <a:rPr lang="en-US" altLang="ja-JP" sz="2400" i="1">
                            <a:latin typeface="Cambria Math" panose="02040503050406030204" pitchFamily="18" charset="0"/>
                          </a:rPr>
                        </m:ctrlPr>
                      </m:dPr>
                      <m:e>
                        <m:acc>
                          <m:accPr>
                            <m:chr m:val="̂"/>
                            <m:ctrlPr>
                              <a:rPr lang="en-US" altLang="ja-JP" sz="2400" i="1" smtClean="0">
                                <a:latin typeface="Cambria Math" panose="02040503050406030204" pitchFamily="18" charset="0"/>
                              </a:rPr>
                            </m:ctrlPr>
                          </m:accPr>
                          <m:e>
                            <m:r>
                              <a:rPr lang="en-US" altLang="ja-JP" sz="2400" b="0" i="1" smtClean="0">
                                <a:latin typeface="Cambria Math" panose="02040503050406030204" pitchFamily="18" charset="0"/>
                              </a:rPr>
                              <m:t>𝐴</m:t>
                            </m:r>
                          </m:e>
                        </m:acc>
                        <m:r>
                          <a:rPr lang="en-US" altLang="ja-JP" sz="2400" i="1">
                            <a:latin typeface="Cambria Math" panose="02040503050406030204" pitchFamily="18" charset="0"/>
                          </a:rPr>
                          <m:t>,</m:t>
                        </m:r>
                        <m:acc>
                          <m:accPr>
                            <m:chr m:val="̂"/>
                            <m:ctrlPr>
                              <a:rPr lang="en-US" altLang="ja-JP" sz="2400" i="1">
                                <a:latin typeface="Cambria Math" panose="02040503050406030204" pitchFamily="18" charset="0"/>
                              </a:rPr>
                            </m:ctrlPr>
                          </m:accPr>
                          <m:e>
                            <m:r>
                              <a:rPr lang="en-US" altLang="ja-JP" sz="2400" b="0" i="1" smtClean="0">
                                <a:latin typeface="Cambria Math" panose="02040503050406030204" pitchFamily="18" charset="0"/>
                              </a:rPr>
                              <m:t>𝐵</m:t>
                            </m:r>
                          </m:e>
                        </m:acc>
                      </m:e>
                    </m:d>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sub>
                      <m:sup/>
                      <m:e>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𝐴</m:t>
                            </m:r>
                          </m:e>
                          <m:sub>
                            <m:r>
                              <a:rPr lang="en-US" altLang="ja-JP" sz="2400" b="0" i="1" smtClean="0">
                                <a:latin typeface="Cambria Math" panose="02040503050406030204" pitchFamily="18" charset="0"/>
                              </a:rPr>
                              <m:t>𝑖𝑗</m:t>
                            </m:r>
                          </m:sub>
                          <m:sup>
                            <m:r>
                              <a:rPr lang="en-US" altLang="ja-JP" sz="2400" b="0" i="1" smtClean="0">
                                <a:latin typeface="Cambria Math" panose="02040503050406030204" pitchFamily="18" charset="0"/>
                              </a:rPr>
                              <m:t>∗</m:t>
                            </m:r>
                          </m:sup>
                        </m:sSubSup>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𝐵</m:t>
                            </m:r>
                          </m:e>
                          <m:sub>
                            <m:r>
                              <a:rPr lang="en-US" altLang="ja-JP" sz="2400" b="0" i="1" smtClean="0">
                                <a:latin typeface="Cambria Math" panose="02040503050406030204" pitchFamily="18" charset="0"/>
                              </a:rPr>
                              <m:t>𝑗𝑖</m:t>
                            </m:r>
                          </m:sub>
                        </m:sSub>
                      </m:e>
                    </m:nary>
                    <m:r>
                      <a:rPr lang="en-US" altLang="ja-JP" sz="2400" b="0" i="1" smtClean="0">
                        <a:latin typeface="Cambria Math" panose="02040503050406030204" pitchFamily="18" charset="0"/>
                      </a:rPr>
                      <m:t>=</m:t>
                    </m:r>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p>
                          <m:sSupPr>
                            <m:ctrlPr>
                              <a:rPr lang="en-US" altLang="ja-JP" sz="2400" i="1" smtClean="0">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𝐴</m:t>
                                </m:r>
                              </m:e>
                            </m:acc>
                          </m:e>
                          <m:sup>
                            <m:r>
                              <a:rPr lang="en-US" altLang="ja-JP" sz="2400" i="1">
                                <a:latin typeface="Cambria Math" panose="02040503050406030204" pitchFamily="18" charset="0"/>
                              </a:rPr>
                              <m:t>†</m:t>
                            </m:r>
                          </m:sup>
                        </m:sSup>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𝐵</m:t>
                            </m:r>
                          </m:e>
                        </m:acc>
                      </m:e>
                    </m:d>
                  </m:oMath>
                </a14:m>
                <a:endParaRPr lang="en-US" altLang="ja-JP" sz="2400" dirty="0" smtClean="0"/>
              </a:p>
              <a:p>
                <a:pPr marL="0" indent="0">
                  <a:buNone/>
                </a:pPr>
                <a:r>
                  <a:rPr lang="en-US" altLang="ja-JP" sz="2400" dirty="0" smtClean="0"/>
                  <a:t>Cauchy-Schwarz</a:t>
                </a:r>
                <a:r>
                  <a:rPr lang="ja-JP" altLang="en-US" sz="2400" dirty="0" smtClean="0"/>
                  <a:t>の不等式より、</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e>
                      </m:d>
                      <m:r>
                        <m:rPr>
                          <m:sty m:val="p"/>
                        </m:rPr>
                        <a:rPr lang="en-US" altLang="ja-JP" sz="2400">
                          <a:latin typeface="Cambria Math" panose="02040503050406030204" pitchFamily="18" charset="0"/>
                        </a:rPr>
                        <m:t>Tr</m:t>
                      </m:r>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r>
                        <a:rPr lang="en-US" altLang="ja-JP" sz="2400" i="1">
                          <a:latin typeface="Cambria Math" panose="02040503050406030204" pitchFamily="18" charset="0"/>
                          <a:ea typeface="Cambria Math" panose="02040503050406030204" pitchFamily="18" charset="0"/>
                        </a:rPr>
                        <m:t>≥</m:t>
                      </m:r>
                      <m:sSup>
                        <m:sSupPr>
                          <m:ctrlPr>
                            <a:rPr lang="en-US" altLang="ja-JP" sz="2400" i="1">
                              <a:latin typeface="Cambria Math" panose="02040503050406030204" pitchFamily="18" charset="0"/>
                            </a:rPr>
                          </m:ctrlPr>
                        </m:sSupPr>
                        <m:e>
                          <m:r>
                            <m:rPr>
                              <m:sty m:val="p"/>
                            </m:rPr>
                            <a:rPr lang="en-US" altLang="ja-JP" sz="2400">
                              <a:latin typeface="Cambria Math" panose="02040503050406030204" pitchFamily="18" charset="0"/>
                            </a:rPr>
                            <m:t>Tr</m:t>
                          </m:r>
                        </m:e>
                        <m:sup>
                          <m:r>
                            <a:rPr lang="en-US" altLang="ja-JP" sz="2400" i="1">
                              <a:latin typeface="Cambria Math" panose="02040503050406030204" pitchFamily="18" charset="0"/>
                            </a:rPr>
                            <m:t>2</m:t>
                          </m:r>
                        </m:sup>
                      </m:sSup>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d>
                    </m:oMath>
                  </m:oMathPara>
                </a14:m>
                <a:endParaRPr lang="en-US" altLang="ja-JP" sz="2400" dirty="0" smtClean="0"/>
              </a:p>
              <a:p>
                <a:pPr marL="0" indent="0">
                  <a:buNone/>
                </a:pPr>
                <a:r>
                  <a:rPr lang="ja-JP" altLang="en-US" sz="2400" dirty="0" smtClean="0"/>
                  <a:t>よって、</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e>
                      </m:d>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rPr>
                        <m:t>1</m:t>
                      </m:r>
                    </m:oMath>
                  </m:oMathPara>
                </a14:m>
                <a:endParaRPr lang="en-US" altLang="ja-JP" sz="2400" dirty="0" smtClean="0"/>
              </a:p>
              <a:p>
                <a:pPr marL="0" indent="0">
                  <a:buNone/>
                </a:pPr>
                <a14:m>
                  <m:oMath xmlns:m="http://schemas.openxmlformats.org/officeDocument/2006/math">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e>
                    </m:d>
                    <m:r>
                      <a:rPr lang="en-US" altLang="ja-JP" sz="2400" i="1">
                        <a:latin typeface="Cambria Math" panose="02040503050406030204" pitchFamily="18" charset="0"/>
                      </a:rPr>
                      <m:t>=1</m:t>
                    </m:r>
                  </m:oMath>
                </a14:m>
                <a:r>
                  <a:rPr lang="ja-JP" altLang="en-US" sz="2400" dirty="0"/>
                  <a:t>が成り立つのは</a:t>
                </a: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oMath>
                </a14:m>
                <a:r>
                  <a:rPr lang="ja-JP" altLang="en-US" sz="2400" dirty="0"/>
                  <a:t>、つまり</a:t>
                </a: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r>
                      <a:rPr lang="en-US" altLang="ja-JP" sz="2400" i="1">
                        <a:latin typeface="Cambria Math" panose="02040503050406030204" pitchFamily="18" charset="0"/>
                      </a:rPr>
                      <m:t>=</m:t>
                    </m:r>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oMath>
                </a14:m>
                <a:r>
                  <a:rPr lang="ja-JP" altLang="en-US" sz="2400" dirty="0"/>
                  <a:t>のときのみである</a:t>
                </a:r>
                <a:r>
                  <a:rPr lang="ja-JP" altLang="en-US" sz="2400" dirty="0" smtClean="0"/>
                  <a:t>。</a:t>
                </a:r>
                <a:endParaRPr lang="en-US" altLang="ja-JP" sz="2400" dirty="0" smtClean="0"/>
              </a:p>
              <a:p>
                <a:pPr marL="0" indent="0">
                  <a:buNone/>
                </a:pPr>
                <a:r>
                  <a:rPr lang="ja-JP" altLang="en-US" sz="2400" dirty="0" smtClean="0"/>
                  <a:t>これで尤度関数が常に増加することが言える。</a:t>
                </a:r>
                <a:endParaRPr lang="en-US" altLang="ja-JP" sz="2400"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rotWithShape="0">
                <a:blip r:embed="rId3"/>
                <a:stretch>
                  <a:fillRect l="-754" t="-1597" b="-49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337312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３　</a:t>
                </a:r>
                <a:r>
                  <a:rPr lang="en-US" altLang="ja-JP" sz="2800" b="1" u="sng" dirty="0"/>
                  <a:t>Duiluted</a:t>
                </a:r>
                <a14:m>
                  <m:oMath xmlns:m="http://schemas.openxmlformats.org/officeDocument/2006/math">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r>
                      <a:rPr lang="ja-JP" altLang="en-US" sz="2800" i="1" u="sng">
                        <a:latin typeface="Cambria Math" panose="02040503050406030204" pitchFamily="18" charset="0"/>
                      </a:rPr>
                      <m:t>アルゴリズム</m:t>
                    </m:r>
                  </m:oMath>
                </a14:m>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838200" y="1215614"/>
                <a:ext cx="10515600" cy="4961349"/>
              </a:xfrm>
            </p:spPr>
            <p:txBody>
              <a:bodyPr>
                <a:normAutofit fontScale="77500" lnSpcReduction="20000"/>
              </a:bodyPr>
              <a:lstStyle/>
              <a:p>
                <a:pPr marL="0" indent="0">
                  <a:buNone/>
                </a:pPr>
                <a:r>
                  <a:rPr lang="ja-JP" altLang="en-US" sz="2400" dirty="0" smtClean="0"/>
                  <a:t>これま</a:t>
                </a:r>
                <a:r>
                  <a:rPr lang="ja-JP" altLang="en-US" sz="2400" dirty="0"/>
                  <a:t>で</a:t>
                </a:r>
                <a14:m>
                  <m:oMath xmlns:m="http://schemas.openxmlformats.org/officeDocument/2006/math">
                    <m:nary>
                      <m:naryPr>
                        <m:chr m:val="∑"/>
                        <m:limLoc m:val="subSup"/>
                        <m:supHide m:val="on"/>
                        <m:ctrlPr>
                          <a:rPr lang="en-US" altLang="ja-JP" sz="2400" i="1">
                            <a:latin typeface="Cambria Math" panose="02040503050406030204" pitchFamily="18" charset="0"/>
                          </a:rPr>
                        </m:ctrlPr>
                      </m:naryPr>
                      <m:sub>
                        <m:r>
                          <m:rPr>
                            <m:brk m:alnAt="9"/>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i="1">
                                <a:latin typeface="Cambria Math" panose="02040503050406030204" pitchFamily="18" charset="0"/>
                              </a:rPr>
                              <m:t>𝑖</m:t>
                            </m:r>
                          </m:sub>
                        </m:sSub>
                      </m:e>
                    </m:nary>
                    <m:r>
                      <a:rPr lang="en-US" altLang="ja-JP" sz="2400" i="1">
                        <a:latin typeface="Cambria Math" panose="02040503050406030204" pitchFamily="18" charset="0"/>
                      </a:rPr>
                      <m:t>=</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1</m:t>
                        </m:r>
                      </m:e>
                    </m:acc>
                  </m:oMath>
                </a14:m>
                <a:r>
                  <a:rPr lang="ja-JP" altLang="en-US" sz="2400" dirty="0" smtClean="0"/>
                  <a:t>の関係を満たす、つまり測定基底が完全性を満たしていたが、満たさない場合の測定についても次のようにすることで上記のアルゴリズムは同様に適用することができる。</a:t>
                </a:r>
                <a:endParaRPr lang="en-US" altLang="ja-JP" sz="2400" dirty="0"/>
              </a:p>
              <a:p>
                <a:pPr marL="0" indent="0">
                  <a:buNone/>
                </a:pPr>
                <a:r>
                  <a:rPr lang="ja-JP" altLang="en-US" sz="2400" dirty="0" smtClean="0"/>
                  <a:t>射影</a:t>
                </a:r>
                <a:r>
                  <a:rPr lang="ja-JP" altLang="en-US" sz="2400" dirty="0" smtClean="0"/>
                  <a:t>測定</a:t>
                </a:r>
                <a:r>
                  <a:rPr lang="ja-JP" altLang="en-US" sz="2400" dirty="0"/>
                  <a:t>は</a:t>
                </a:r>
                <a:r>
                  <a:rPr lang="ja-JP" altLang="en-US" sz="2400" dirty="0" smtClean="0"/>
                  <a:t>一般</a:t>
                </a:r>
                <a:r>
                  <a:rPr lang="ja-JP" altLang="en-US" sz="2400" dirty="0" smtClean="0"/>
                  <a:t>に</a:t>
                </a:r>
                <a14:m>
                  <m:oMath xmlns:m="http://schemas.openxmlformats.org/officeDocument/2006/math">
                    <m:nary>
                      <m:naryPr>
                        <m:chr m:val="∑"/>
                        <m:limLoc m:val="subSup"/>
                        <m:supHide m:val="on"/>
                        <m:ctrlPr>
                          <a:rPr lang="en-US" altLang="ja-JP" sz="2400" i="1">
                            <a:latin typeface="Cambria Math" panose="02040503050406030204" pitchFamily="18" charset="0"/>
                          </a:rPr>
                        </m:ctrlPr>
                      </m:naryPr>
                      <m:sub>
                        <m:r>
                          <m:rPr>
                            <m:brk m:alnAt="9"/>
                          </m:rPr>
                          <a:rPr lang="en-US" altLang="ja-JP" sz="2400" i="1">
                            <a:latin typeface="Cambria Math" panose="02040503050406030204" pitchFamily="18" charset="0"/>
                          </a:rPr>
                          <m:t>𝑖</m:t>
                        </m:r>
                      </m:sub>
                      <m:sup/>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e>
                    </m:nary>
                    <m:r>
                      <a:rPr lang="en-US" altLang="ja-JP" sz="2400" i="1">
                        <a:latin typeface="Cambria Math" panose="02040503050406030204" pitchFamily="18" charset="0"/>
                      </a:rPr>
                      <m:t>=</m:t>
                    </m:r>
                    <m:acc>
                      <m:accPr>
                        <m:chr m:val="̂"/>
                        <m:ctrlPr>
                          <a:rPr lang="en-US" altLang="ja-JP" sz="2400" i="1">
                            <a:latin typeface="Cambria Math" panose="02040503050406030204" pitchFamily="18" charset="0"/>
                          </a:rPr>
                        </m:ctrlPr>
                      </m:accPr>
                      <m:e>
                        <m:r>
                          <a:rPr lang="en-US" altLang="ja-JP" sz="2400" b="0" i="1" smtClean="0">
                            <a:latin typeface="Cambria Math" panose="02040503050406030204" pitchFamily="18" charset="0"/>
                          </a:rPr>
                          <m:t>𝐻</m:t>
                        </m:r>
                      </m:e>
                    </m:acc>
                  </m:oMath>
                </a14:m>
                <a:r>
                  <a:rPr lang="ja-JP" altLang="en-US" sz="2400" dirty="0" smtClean="0"/>
                  <a:t>と表されるので</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2400" i="1">
                              <a:latin typeface="Cambria Math" panose="02040503050406030204" pitchFamily="18" charset="0"/>
                            </a:rPr>
                          </m:ctrlPr>
                        </m:naryPr>
                        <m:sub>
                          <m:r>
                            <m:rPr>
                              <m:brk m:alnAt="9"/>
                            </m:rPr>
                            <a:rPr lang="en-US" altLang="ja-JP" sz="2400" i="1">
                              <a:latin typeface="Cambria Math" panose="02040503050406030204" pitchFamily="18" charset="0"/>
                            </a:rPr>
                            <m:t>𝑖</m:t>
                          </m:r>
                        </m:sub>
                        <m:sup/>
                        <m:e>
                          <m:sSup>
                            <m:sSupPr>
                              <m:ctrlPr>
                                <a:rPr lang="en-US" altLang="ja-JP" sz="2400" i="1" smtClean="0">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b="0" i="1" smtClean="0">
                                  <a:latin typeface="Cambria Math" panose="02040503050406030204" pitchFamily="18" charset="0"/>
                                </a:rPr>
                                <m:t>−</m:t>
                              </m:r>
                              <m:f>
                                <m:fPr>
                                  <m:type m:val="lin"/>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sup>
                          </m:sSup>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e>
                      </m:nary>
                      <m:r>
                        <a:rPr lang="en-US" altLang="ja-JP" sz="2400" i="1">
                          <a:latin typeface="Cambria Math" panose="02040503050406030204" pitchFamily="18" charset="0"/>
                        </a:rPr>
                        <m:t>=</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1</m:t>
                          </m:r>
                        </m:e>
                      </m:acc>
                    </m:oMath>
                  </m:oMathPara>
                </a14:m>
                <a:endParaRPr lang="en-US" altLang="ja-JP" sz="2400" dirty="0" smtClean="0"/>
              </a:p>
              <a:p>
                <a:pPr marL="0" indent="0">
                  <a:buNone/>
                </a:pPr>
                <a:r>
                  <a:rPr lang="ja-JP" altLang="en-US" sz="2400" dirty="0" smtClean="0"/>
                  <a:t>と考える</a:t>
                </a:r>
                <a:r>
                  <a:rPr lang="ja-JP" altLang="en-US" sz="2400" dirty="0"/>
                  <a:t>。</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r>
                        <a:rPr lang="en-US" altLang="ja-JP" sz="2400" b="0" i="1" smtClean="0">
                          <a:latin typeface="Cambria Math" panose="02040503050406030204" pitchFamily="18" charset="0"/>
                          <a:ea typeface="Cambria Math" panose="02040503050406030204" pitchFamily="18" charset="0"/>
                        </a:rPr>
                        <m:t>→</m:t>
                      </m:r>
                      <m:f>
                        <m:fPr>
                          <m:ctrlPr>
                            <a:rPr lang="en-US" altLang="ja-JP" sz="2400" b="0" i="1" smtClean="0">
                              <a:latin typeface="Cambria Math" panose="02040503050406030204" pitchFamily="18" charset="0"/>
                              <a:ea typeface="Cambria Math" panose="02040503050406030204" pitchFamily="18" charset="0"/>
                            </a:rPr>
                          </m:ctrlPr>
                        </m:fPr>
                        <m:num>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num>
                        <m:den>
                          <m:nary>
                            <m:naryPr>
                              <m:chr m:val="∑"/>
                              <m:subHide m:val="on"/>
                              <m:supHide m:val="on"/>
                              <m:ctrlPr>
                                <a:rPr lang="en-US" altLang="ja-JP" sz="2400" i="1">
                                  <a:latin typeface="Cambria Math" panose="02040503050406030204" pitchFamily="18" charset="0"/>
                                </a:rPr>
                              </m:ctrlPr>
                            </m:naryPr>
                            <m:sub/>
                            <m:sup/>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e>
                          </m:nary>
                        </m:den>
                      </m:f>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r>
                        <a:rPr lang="en-US" altLang="ja-JP" sz="2400" i="1" smtClean="0">
                          <a:latin typeface="Cambria Math" panose="02040503050406030204" pitchFamily="18" charset="0"/>
                          <a:ea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r>
                        <a:rPr lang="ja-JP" altLang="en-US" sz="2400" i="1" smtClean="0">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r>
                        <a:rPr lang="en-US" altLang="ja-JP" sz="2400" b="0" i="1" smtClean="0">
                          <a:latin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nary>
                            <m:naryPr>
                              <m:chr m:val="∑"/>
                              <m:limLoc m:val="subSup"/>
                              <m:subHide m:val="on"/>
                              <m:supHide m:val="on"/>
                              <m:ctrlPr>
                                <a:rPr lang="en-US" altLang="ja-JP" sz="2400" i="1">
                                  <a:latin typeface="Cambria Math" panose="02040503050406030204" pitchFamily="18" charset="0"/>
                                </a:rPr>
                              </m:ctrlPr>
                            </m:naryPr>
                            <m:sub/>
                            <m:sup/>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e>
                          </m:nary>
                        </m:num>
                        <m:den>
                          <m:nary>
                            <m:naryPr>
                              <m:chr m:val="∑"/>
                              <m:subHide m:val="on"/>
                              <m:supHide m:val="on"/>
                              <m:ctrlPr>
                                <a:rPr lang="en-US" altLang="ja-JP" sz="2400" i="1">
                                  <a:latin typeface="Cambria Math" panose="02040503050406030204" pitchFamily="18" charset="0"/>
                                </a:rPr>
                              </m:ctrlPr>
                            </m:naryPr>
                            <m:sub/>
                            <m:sup/>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e>
                          </m:nary>
                        </m:den>
                      </m:f>
                    </m:oMath>
                  </m:oMathPara>
                </a14:m>
                <a:endParaRPr lang="en-US" altLang="ja-JP" sz="2400" dirty="0" smtClean="0"/>
              </a:p>
              <a:p>
                <a:pPr marL="0" indent="0">
                  <a:buNone/>
                </a:pPr>
                <a:r>
                  <a:rPr lang="ja-JP" altLang="en-US" sz="2400" dirty="0" smtClean="0"/>
                  <a:t>とすれば、</a:t>
                </a:r>
                <a:endParaRPr lang="en-US" altLang="ja-JP" sz="2400" dirty="0" smtClean="0"/>
              </a:p>
              <a:p>
                <a:pPr marL="0" indent="0">
                  <a:buNone/>
                </a:pP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e>
                    </m:d>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e>
                    </m:d>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oMath>
                </a14:m>
                <a:r>
                  <a:rPr lang="ja-JP" altLang="en-US" sz="2400" dirty="0" smtClean="0"/>
                  <a:t>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smtClean="0">
                              <a:latin typeface="Cambria Math" panose="02040503050406030204" pitchFamily="18" charset="0"/>
                            </a:rPr>
                          </m:ctrlPr>
                        </m:dPr>
                        <m:e>
                          <m:sSub>
                            <m:sSubPr>
                              <m:ctrlPr>
                                <a:rPr lang="en-US" altLang="ja-JP" sz="2400" i="1" smtClean="0">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e>
                      </m:d>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smtClean="0">
                              <a:latin typeface="Cambria Math" panose="02040503050406030204" pitchFamily="18" charset="0"/>
                            </a:rPr>
                          </m:ctrlPr>
                        </m:dPr>
                        <m:e>
                          <m:sSub>
                            <m:sSubPr>
                              <m:ctrlPr>
                                <a:rPr lang="en-US" altLang="ja-JP" sz="2400" i="1" smtClean="0">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smtClean="0">
                                  <a:latin typeface="Cambria Math" panose="02040503050406030204" pitchFamily="18" charset="0"/>
                                </a:rPr>
                                <m:t>0</m:t>
                              </m:r>
                            </m:sub>
                          </m:sSub>
                        </m:e>
                      </m:d>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oMath>
                  </m:oMathPara>
                </a14:m>
                <a:endParaRPr lang="en-US" altLang="ja-JP" sz="24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ja-JP" altLang="en-US" sz="2400" i="1">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−1</m:t>
                          </m:r>
                        </m:sup>
                      </m:sSup>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e>
                      </m:d>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e>
                      </m:d>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r>
                            <a:rPr lang="en-US" altLang="ja-JP" sz="2400" b="0" i="1" smtClean="0">
                              <a:latin typeface="Cambria Math" panose="02040503050406030204" pitchFamily="18" charset="0"/>
                            </a:rPr>
                            <m:t>1</m:t>
                          </m:r>
                        </m:sup>
                      </m:sSup>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oMath>
                  </m:oMathPara>
                </a14:m>
                <a:endParaRPr lang="en-US" altLang="ja-JP" sz="2400" dirty="0" smtClean="0"/>
              </a:p>
              <a:p>
                <a:pPr marL="0" indent="0">
                  <a:buNone/>
                </a:pPr>
                <a:r>
                  <a:rPr lang="ja-JP" altLang="en-US" sz="2400" dirty="0" smtClean="0"/>
                  <a:t>で収束する。</a:t>
                </a:r>
                <a:endParaRPr lang="en-US" altLang="ja-JP" sz="2400"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rotWithShape="0">
                <a:blip r:embed="rId3"/>
                <a:stretch>
                  <a:fillRect l="-580" t="-10565" r="-928" b="-86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220528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800" dirty="0" smtClean="0"/>
              <a:t>§</a:t>
            </a:r>
            <a:r>
              <a:rPr lang="ja-JP" altLang="en-US" sz="4800" dirty="0"/>
              <a:t>２</a:t>
            </a:r>
            <a:r>
              <a:rPr kumimoji="1" lang="ja-JP" altLang="en-US" sz="4800" dirty="0" smtClean="0"/>
              <a:t>　実装と結果</a:t>
            </a:r>
            <a:endParaRPr kumimoji="1" lang="ja-JP" altLang="en-US" sz="48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340622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1494" y="3627588"/>
            <a:ext cx="3764462" cy="2823347"/>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1494" y="839096"/>
            <a:ext cx="3764462" cy="2823346"/>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033" y="3627590"/>
            <a:ext cx="3764462" cy="2823346"/>
          </a:xfrm>
          <a:prstGeom prst="rect">
            <a:avLst/>
          </a:prstGeom>
        </p:spPr>
      </p:pic>
      <p:pic>
        <p:nvPicPr>
          <p:cNvPr id="4" name="図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67033" y="839096"/>
            <a:ext cx="3764461" cy="2823346"/>
          </a:xfrm>
          <a:prstGeom prst="rect">
            <a:avLst/>
          </a:prstGeom>
        </p:spPr>
      </p:pic>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２　実装と結果</a:t>
            </a:r>
            <a:endParaRPr kumimoji="1" lang="ja-JP" altLang="en-US" sz="2800" u="sng" dirty="0"/>
          </a:p>
        </p:txBody>
      </p:sp>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en-US" altLang="ja-JP" sz="2400" dirty="0" smtClean="0"/>
              <a:t>Multi qubits</a:t>
            </a:r>
            <a:r>
              <a:rPr lang="ja-JP" altLang="en-US" sz="2400" dirty="0" smtClean="0"/>
              <a:t>の結果</a:t>
            </a:r>
            <a:endParaRPr lang="en-US" altLang="ja-JP" sz="2400" dirty="0" smtClean="0"/>
          </a:p>
        </p:txBody>
      </p:sp>
    </p:spTree>
    <p:extLst>
      <p:ext uri="{BB962C8B-B14F-4D97-AF65-F5344CB8AC3E}">
        <p14:creationId xmlns:p14="http://schemas.microsoft.com/office/powerpoint/2010/main" val="20376986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２　実装と結果</a:t>
            </a:r>
            <a:endParaRPr kumimoji="1" lang="ja-JP" altLang="en-US" sz="2800" u="sng" dirty="0"/>
          </a:p>
        </p:txBody>
      </p:sp>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en-US" altLang="ja-JP" sz="2400" dirty="0" err="1" smtClean="0"/>
              <a:t>qudit</a:t>
            </a:r>
            <a:r>
              <a:rPr lang="ja-JP" altLang="en-US" sz="2400" dirty="0" smtClean="0"/>
              <a:t>の結果</a:t>
            </a:r>
            <a:endParaRPr lang="en-US" altLang="ja-JP" sz="2400" dirty="0" smtClean="0"/>
          </a:p>
        </p:txBody>
      </p:sp>
    </p:spTree>
    <p:extLst>
      <p:ext uri="{BB962C8B-B14F-4D97-AF65-F5344CB8AC3E}">
        <p14:creationId xmlns:p14="http://schemas.microsoft.com/office/powerpoint/2010/main" val="29235484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２　実装と結果</a:t>
            </a:r>
            <a:endParaRPr kumimoji="1" lang="ja-JP" altLang="en-US" sz="2800" u="sng" dirty="0"/>
          </a:p>
        </p:txBody>
      </p:sp>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並列化</a:t>
            </a:r>
            <a:endParaRPr lang="en-US" altLang="ja-JP" sz="2400" dirty="0" smtClean="0"/>
          </a:p>
          <a:p>
            <a:pPr marL="0" indent="0">
              <a:buNone/>
            </a:pPr>
            <a:endParaRPr lang="en-US" altLang="ja-JP" sz="2400" dirty="0" smtClean="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1628" y="705046"/>
            <a:ext cx="5852172" cy="4389129"/>
          </a:xfrm>
          <a:prstGeom prst="rect">
            <a:avLst/>
          </a:prstGeom>
        </p:spPr>
      </p:pic>
    </p:spTree>
    <p:extLst>
      <p:ext uri="{BB962C8B-B14F-4D97-AF65-F5344CB8AC3E}">
        <p14:creationId xmlns:p14="http://schemas.microsoft.com/office/powerpoint/2010/main" val="11444356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２　実装と結果</a:t>
            </a:r>
            <a:endParaRPr kumimoji="1" lang="ja-JP" altLang="en-US" sz="2800" u="sng" dirty="0"/>
          </a:p>
        </p:txBody>
      </p:sp>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初期値を変えた場合と</a:t>
            </a:r>
            <a:r>
              <a:rPr lang="en-US" altLang="ja-JP" sz="2400" dirty="0" smtClean="0"/>
              <a:t>identity</a:t>
            </a:r>
            <a:r>
              <a:rPr lang="ja-JP" altLang="en-US" sz="2400" dirty="0" smtClean="0"/>
              <a:t>から始めた場合の計算時間の差</a:t>
            </a:r>
            <a:endParaRPr lang="en-US" altLang="ja-JP" sz="2400" dirty="0" smtClean="0"/>
          </a:p>
        </p:txBody>
      </p:sp>
    </p:spTree>
    <p:extLst>
      <p:ext uri="{BB962C8B-B14F-4D97-AF65-F5344CB8AC3E}">
        <p14:creationId xmlns:p14="http://schemas.microsoft.com/office/powerpoint/2010/main" val="29547887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800" dirty="0" smtClean="0"/>
              <a:t>§</a:t>
            </a:r>
            <a:r>
              <a:rPr lang="ja-JP" altLang="en-US" sz="4800" dirty="0"/>
              <a:t>３</a:t>
            </a:r>
            <a:r>
              <a:rPr kumimoji="1" lang="ja-JP" altLang="en-US" sz="4800" dirty="0" smtClean="0"/>
              <a:t>　</a:t>
            </a:r>
            <a:r>
              <a:rPr kumimoji="1" lang="en-US" altLang="ja-JP" sz="4800" dirty="0" smtClean="0"/>
              <a:t>Conclusions</a:t>
            </a:r>
            <a:endParaRPr kumimoji="1" lang="ja-JP" altLang="en-US" sz="48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0572759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３　</a:t>
            </a:r>
            <a:r>
              <a:rPr lang="en-US" altLang="ja-JP" sz="2800" u="sng" dirty="0"/>
              <a:t>Conclusions</a:t>
            </a:r>
            <a:endParaRPr kumimoji="1" lang="ja-JP" altLang="en-US" sz="2800" u="sng" dirty="0"/>
          </a:p>
        </p:txBody>
      </p:sp>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まとめ</a:t>
            </a:r>
            <a:endParaRPr lang="en-US" altLang="ja-JP" sz="2400" dirty="0" smtClean="0"/>
          </a:p>
        </p:txBody>
      </p:sp>
    </p:spTree>
    <p:extLst>
      <p:ext uri="{BB962C8B-B14F-4D97-AF65-F5344CB8AC3E}">
        <p14:creationId xmlns:p14="http://schemas.microsoft.com/office/powerpoint/2010/main" val="22731158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400" dirty="0" smtClean="0"/>
              <a:t>§</a:t>
            </a:r>
            <a:r>
              <a:rPr kumimoji="1" lang="ja-JP" altLang="en-US" sz="4400" dirty="0" smtClean="0"/>
              <a:t>１</a:t>
            </a:r>
            <a:r>
              <a:rPr kumimoji="1" lang="en-US" altLang="ja-JP" sz="4400" dirty="0" smtClean="0"/>
              <a:t>.</a:t>
            </a:r>
            <a:r>
              <a:rPr kumimoji="1" lang="ja-JP" altLang="en-US" sz="4400" dirty="0" smtClean="0"/>
              <a:t>１　量子状態トモグラフィーの理論</a:t>
            </a:r>
            <a:endParaRPr kumimoji="1" lang="ja-JP" altLang="en-US" sz="44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968338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kumimoji="1" lang="ja-JP" altLang="en-US" sz="2400" dirty="0" smtClean="0"/>
                  <a:t>パウリ演算子の導入</a:t>
                </a:r>
                <a:endParaRPr kumimoji="1" lang="en-US" altLang="ja-JP" sz="2400" dirty="0" smtClean="0"/>
              </a:p>
              <a:p>
                <a:pPr marL="0" indent="0">
                  <a:buNone/>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𝐼</m:t>
                      </m:r>
                      <m:r>
                        <a:rPr kumimoji="1" lang="en-US" altLang="ja-JP" sz="2400" b="0" i="1" smtClean="0">
                          <a:latin typeface="Cambria Math" panose="02040503050406030204" pitchFamily="18" charset="0"/>
                          <a:ea typeface="Cambria Math" panose="02040503050406030204" pitchFamily="18" charset="0"/>
                        </a:rPr>
                        <m:t>≡</m:t>
                      </m:r>
                      <m:sSub>
                        <m:sSubPr>
                          <m:ctrlPr>
                            <a:rPr kumimoji="1" lang="en-US" altLang="ja-JP" sz="2400" b="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kumimoji="1" lang="en-US" altLang="ja-JP" sz="2400" b="0" i="1" smtClean="0">
                              <a:latin typeface="Cambria Math" panose="02040503050406030204" pitchFamily="18" charset="0"/>
                              <a:ea typeface="Cambria Math" panose="02040503050406030204" pitchFamily="18" charset="0"/>
                            </a:rPr>
                            <m:t>0</m:t>
                          </m:r>
                        </m:sub>
                      </m:sSub>
                      <m:r>
                        <a:rPr kumimoji="1" lang="en-US" altLang="ja-JP" sz="2400" b="0" i="1" smtClean="0">
                          <a:latin typeface="Cambria Math" panose="02040503050406030204" pitchFamily="18" charset="0"/>
                          <a:ea typeface="Cambria Math" panose="02040503050406030204" pitchFamily="18" charset="0"/>
                        </a:rPr>
                        <m:t>=</m:t>
                      </m:r>
                      <m:d>
                        <m:dPr>
                          <m:begChr m:val="["/>
                          <m:endChr m:val="]"/>
                          <m:ctrlPr>
                            <a:rPr kumimoji="1" lang="en-US" altLang="ja-JP" sz="2400" b="0" i="1" smtClean="0">
                              <a:latin typeface="Cambria Math" panose="02040503050406030204" pitchFamily="18" charset="0"/>
                              <a:ea typeface="Cambria Math" panose="02040503050406030204" pitchFamily="18" charset="0"/>
                            </a:rPr>
                          </m:ctrlPr>
                        </m:dPr>
                        <m:e>
                          <m:m>
                            <m:mPr>
                              <m:mcs>
                                <m:mc>
                                  <m:mcPr>
                                    <m:count m:val="2"/>
                                    <m:mcJc m:val="center"/>
                                  </m:mcPr>
                                </m:mc>
                              </m:mcs>
                              <m:ctrlPr>
                                <a:rPr kumimoji="1" lang="en-US" altLang="ja-JP" sz="2400" b="0" i="1" smtClean="0">
                                  <a:latin typeface="Cambria Math" panose="02040503050406030204" pitchFamily="18" charset="0"/>
                                  <a:ea typeface="Cambria Math" panose="02040503050406030204" pitchFamily="18" charset="0"/>
                                </a:rPr>
                              </m:ctrlPr>
                            </m:mPr>
                            <m:mr>
                              <m:e>
                                <m:r>
                                  <m:rPr>
                                    <m:brk m:alnAt="7"/>
                                  </m:rPr>
                                  <a:rPr kumimoji="1" lang="en-US" altLang="ja-JP" sz="2400" b="0" i="1" smtClean="0">
                                    <a:latin typeface="Cambria Math" panose="02040503050406030204" pitchFamily="18" charset="0"/>
                                    <a:ea typeface="Cambria Math" panose="02040503050406030204" pitchFamily="18" charset="0"/>
                                  </a:rPr>
                                  <m:t>1</m:t>
                                </m:r>
                              </m:e>
                              <m:e>
                                <m:r>
                                  <a:rPr kumimoji="1" lang="en-US" altLang="ja-JP" sz="2400" b="0" i="1" smtClean="0">
                                    <a:latin typeface="Cambria Math" panose="02040503050406030204" pitchFamily="18" charset="0"/>
                                    <a:ea typeface="Cambria Math" panose="02040503050406030204" pitchFamily="18" charset="0"/>
                                  </a:rPr>
                                  <m:t>0</m:t>
                                </m:r>
                              </m:e>
                            </m:mr>
                            <m:mr>
                              <m:e>
                                <m:r>
                                  <a:rPr kumimoji="1" lang="en-US" altLang="ja-JP" sz="2400" b="0" i="1" smtClean="0">
                                    <a:latin typeface="Cambria Math" panose="02040503050406030204" pitchFamily="18" charset="0"/>
                                    <a:ea typeface="Cambria Math" panose="02040503050406030204" pitchFamily="18" charset="0"/>
                                  </a:rPr>
                                  <m:t>0</m:t>
                                </m:r>
                              </m:e>
                              <m:e>
                                <m:r>
                                  <a:rPr kumimoji="1" lang="en-US" altLang="ja-JP" sz="2400" b="0" i="1" smtClean="0">
                                    <a:latin typeface="Cambria Math" panose="02040503050406030204" pitchFamily="18" charset="0"/>
                                    <a:ea typeface="Cambria Math" panose="02040503050406030204" pitchFamily="18" charset="0"/>
                                  </a:rPr>
                                  <m:t>1</m:t>
                                </m:r>
                              </m:e>
                            </m:mr>
                          </m:m>
                        </m:e>
                      </m:d>
                      <m:r>
                        <a:rPr kumimoji="1" lang="en-US" altLang="ja-JP" sz="2400" b="0" i="1" smtClean="0">
                          <a:latin typeface="Cambria Math" panose="02040503050406030204" pitchFamily="18" charset="0"/>
                          <a:ea typeface="Cambria Math" panose="02040503050406030204" pitchFamily="18" charset="0"/>
                        </a:rPr>
                        <m:t>, </m:t>
                      </m:r>
                      <m:r>
                        <a:rPr kumimoji="1" lang="en-US" altLang="ja-JP" sz="2400" b="0" i="1" smtClean="0">
                          <a:latin typeface="Cambria Math" panose="02040503050406030204" pitchFamily="18" charset="0"/>
                          <a:ea typeface="Cambria Math" panose="02040503050406030204" pitchFamily="18" charset="0"/>
                        </a:rPr>
                        <m:t>𝑋</m:t>
                      </m:r>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1</m:t>
                          </m:r>
                        </m:sub>
                      </m:sSub>
                      <m:r>
                        <a:rPr lang="en-US" altLang="ja-JP" sz="2400" i="1">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ea typeface="Cambria Math" panose="02040503050406030204" pitchFamily="18" charset="0"/>
                                </a:rPr>
                              </m:ctrlPr>
                            </m:mPr>
                            <m:mr>
                              <m:e>
                                <m:r>
                                  <m:rPr>
                                    <m:brk m:alnAt="7"/>
                                  </m:rPr>
                                  <a:rPr lang="en-US" altLang="ja-JP" sz="2400" b="0" i="1" smtClean="0">
                                    <a:latin typeface="Cambria Math" panose="02040503050406030204" pitchFamily="18" charset="0"/>
                                    <a:ea typeface="Cambria Math" panose="02040503050406030204" pitchFamily="18" charset="0"/>
                                  </a:rPr>
                                  <m:t>0</m:t>
                                </m:r>
                              </m:e>
                              <m:e>
                                <m:r>
                                  <a:rPr lang="en-US" altLang="ja-JP" sz="2400" b="0" i="1" smtClean="0">
                                    <a:latin typeface="Cambria Math" panose="02040503050406030204" pitchFamily="18" charset="0"/>
                                    <a:ea typeface="Cambria Math" panose="02040503050406030204" pitchFamily="18" charset="0"/>
                                  </a:rPr>
                                  <m:t>1</m:t>
                                </m:r>
                              </m:e>
                            </m:mr>
                            <m:mr>
                              <m:e>
                                <m:r>
                                  <a:rPr lang="en-US" altLang="ja-JP" sz="2400" b="0" i="1" smtClean="0">
                                    <a:latin typeface="Cambria Math" panose="02040503050406030204" pitchFamily="18" charset="0"/>
                                    <a:ea typeface="Cambria Math" panose="02040503050406030204" pitchFamily="18" charset="0"/>
                                  </a:rPr>
                                  <m:t>1</m:t>
                                </m:r>
                              </m:e>
                              <m:e>
                                <m:r>
                                  <a:rPr lang="en-US" altLang="ja-JP" sz="2400" b="0" i="1" smtClean="0">
                                    <a:latin typeface="Cambria Math" panose="02040503050406030204" pitchFamily="18" charset="0"/>
                                    <a:ea typeface="Cambria Math" panose="02040503050406030204" pitchFamily="18" charset="0"/>
                                  </a:rPr>
                                  <m:t>0</m:t>
                                </m:r>
                              </m:e>
                            </m:mr>
                          </m:m>
                        </m:e>
                      </m:d>
                      <m:r>
                        <a:rPr lang="en-US" altLang="ja-JP" sz="2400" b="0" i="1" smtClean="0">
                          <a:latin typeface="Cambria Math" panose="02040503050406030204" pitchFamily="18" charset="0"/>
                          <a:ea typeface="Cambria Math" panose="02040503050406030204" pitchFamily="18" charset="0"/>
                        </a:rPr>
                        <m:t>, </m:t>
                      </m:r>
                      <m:r>
                        <a:rPr lang="en-US" altLang="ja-JP" sz="2400" b="0" i="1" smtClean="0">
                          <a:latin typeface="Cambria Math" panose="02040503050406030204" pitchFamily="18" charset="0"/>
                          <a:ea typeface="Cambria Math" panose="02040503050406030204" pitchFamily="18" charset="0"/>
                        </a:rPr>
                        <m:t>𝑌</m:t>
                      </m:r>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2</m:t>
                          </m:r>
                        </m:sub>
                      </m:sSub>
                      <m:r>
                        <a:rPr lang="en-US" altLang="ja-JP" sz="2400" i="1">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ea typeface="Cambria Math" panose="02040503050406030204" pitchFamily="18" charset="0"/>
                                </a:rPr>
                              </m:ctrlPr>
                            </m:mPr>
                            <m:mr>
                              <m:e>
                                <m:r>
                                  <m:rPr>
                                    <m:brk m:alnAt="7"/>
                                  </m:rPr>
                                  <a:rPr lang="en-US" altLang="ja-JP" sz="2400" b="0" i="1" smtClean="0">
                                    <a:latin typeface="Cambria Math" panose="02040503050406030204" pitchFamily="18" charset="0"/>
                                    <a:ea typeface="Cambria Math" panose="02040503050406030204" pitchFamily="18" charset="0"/>
                                  </a:rPr>
                                  <m:t>0</m:t>
                                </m:r>
                              </m:e>
                              <m:e>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𝑖</m:t>
                                </m:r>
                              </m:e>
                            </m:mr>
                            <m:mr>
                              <m:e>
                                <m:r>
                                  <a:rPr lang="en-US" altLang="ja-JP" sz="2400" b="0" i="1" smtClean="0">
                                    <a:latin typeface="Cambria Math" panose="02040503050406030204" pitchFamily="18" charset="0"/>
                                    <a:ea typeface="Cambria Math" panose="02040503050406030204" pitchFamily="18" charset="0"/>
                                  </a:rPr>
                                  <m:t>𝑖</m:t>
                                </m:r>
                              </m:e>
                              <m:e>
                                <m:r>
                                  <a:rPr lang="en-US" altLang="ja-JP" sz="2400" b="0" i="1" smtClean="0">
                                    <a:latin typeface="Cambria Math" panose="02040503050406030204" pitchFamily="18" charset="0"/>
                                    <a:ea typeface="Cambria Math" panose="02040503050406030204" pitchFamily="18" charset="0"/>
                                  </a:rPr>
                                  <m:t>0</m:t>
                                </m:r>
                              </m:e>
                            </m:mr>
                          </m:m>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𝑍</m:t>
                      </m:r>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3</m:t>
                          </m:r>
                        </m:sub>
                      </m:sSub>
                      <m:r>
                        <a:rPr lang="en-US" altLang="ja-JP" sz="2400" i="1">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ea typeface="Cambria Math" panose="02040503050406030204" pitchFamily="18" charset="0"/>
                                </a:rPr>
                              </m:ctrlPr>
                            </m:mPr>
                            <m:mr>
                              <m:e>
                                <m:r>
                                  <m:rPr>
                                    <m:brk m:alnAt="7"/>
                                  </m:rPr>
                                  <a:rPr lang="en-US" altLang="ja-JP" sz="2400" i="1">
                                    <a:latin typeface="Cambria Math" panose="02040503050406030204" pitchFamily="18" charset="0"/>
                                    <a:ea typeface="Cambria Math" panose="02040503050406030204" pitchFamily="18" charset="0"/>
                                  </a:rPr>
                                  <m:t>1</m:t>
                                </m:r>
                              </m:e>
                              <m:e>
                                <m:r>
                                  <a:rPr lang="en-US" altLang="ja-JP" sz="2400" i="1">
                                    <a:latin typeface="Cambria Math" panose="02040503050406030204" pitchFamily="18" charset="0"/>
                                    <a:ea typeface="Cambria Math" panose="02040503050406030204" pitchFamily="18" charset="0"/>
                                  </a:rPr>
                                  <m:t>0</m:t>
                                </m:r>
                              </m:e>
                            </m:mr>
                            <m:mr>
                              <m:e>
                                <m:r>
                                  <a:rPr lang="en-US" altLang="ja-JP" sz="2400" i="1">
                                    <a:latin typeface="Cambria Math" panose="02040503050406030204" pitchFamily="18" charset="0"/>
                                    <a:ea typeface="Cambria Math" panose="02040503050406030204" pitchFamily="18" charset="0"/>
                                  </a:rPr>
                                  <m:t>0</m:t>
                                </m:r>
                              </m:e>
                              <m:e>
                                <m:r>
                                  <a:rPr lang="en-US" altLang="ja-JP" sz="2400" b="0" i="1" smtClean="0">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1</m:t>
                                </m:r>
                              </m:e>
                            </m:mr>
                          </m:m>
                        </m:e>
                      </m:d>
                    </m:oMath>
                  </m:oMathPara>
                </a14:m>
                <a:endParaRPr kumimoji="1" lang="en-US" altLang="ja-JP" sz="2400" dirty="0" smtClean="0"/>
              </a:p>
              <a:p>
                <a:pPr marL="0" indent="0">
                  <a:buNone/>
                </a:pPr>
                <a:r>
                  <a:rPr lang="ja-JP" altLang="en-US" sz="2400" dirty="0" smtClean="0"/>
                  <a:t>パウリ演算子は</a:t>
                </a:r>
                <a:r>
                  <a:rPr lang="ja-JP" altLang="en-US" sz="2400" dirty="0"/>
                  <a:t>単位</a:t>
                </a:r>
                <a14:m>
                  <m:oMath xmlns:m="http://schemas.openxmlformats.org/officeDocument/2006/math">
                    <m:r>
                      <a:rPr lang="ja-JP" altLang="en-US" sz="2400" b="0" i="1" dirty="0" smtClean="0">
                        <a:latin typeface="Cambria Math" panose="02040503050406030204" pitchFamily="18" charset="0"/>
                      </a:rPr>
                      <m:t>演算子</m:t>
                    </m:r>
                    <m:r>
                      <a:rPr lang="en-US" altLang="ja-JP" sz="2400" b="0" i="1" smtClean="0">
                        <a:latin typeface="Cambria Math" panose="02040503050406030204" pitchFamily="18" charset="0"/>
                      </a:rPr>
                      <m:t>𝐼</m:t>
                    </m:r>
                  </m:oMath>
                </a14:m>
                <a:r>
                  <a:rPr lang="ja-JP" altLang="en-US" sz="2400" dirty="0" smtClean="0"/>
                  <a:t>と</a:t>
                </a:r>
                <a14:m>
                  <m:oMath xmlns:m="http://schemas.openxmlformats.org/officeDocument/2006/math">
                    <m:r>
                      <m:rPr>
                        <m:sty m:val="p"/>
                      </m:rPr>
                      <a:rPr lang="en-US" altLang="ja-JP" sz="2400" b="0" i="0" smtClean="0">
                        <a:latin typeface="Cambria Math" panose="02040503050406030204" pitchFamily="18" charset="0"/>
                      </a:rPr>
                      <m:t>SU</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e>
                    </m:d>
                    <m:r>
                      <a:rPr lang="ja-JP" altLang="en-US" sz="2400" i="1">
                        <a:latin typeface="Cambria Math" panose="02040503050406030204" pitchFamily="18" charset="0"/>
                      </a:rPr>
                      <m:t>の</m:t>
                    </m:r>
                    <m:r>
                      <a:rPr lang="en-US" altLang="ja-JP" sz="2400" b="0" i="1" dirty="0" smtClean="0">
                        <a:latin typeface="Cambria Math" panose="02040503050406030204" pitchFamily="18" charset="0"/>
                      </a:rPr>
                      <m:t>𝑋</m:t>
                    </m:r>
                    <m:r>
                      <a:rPr lang="en-US" altLang="ja-JP" sz="2400" b="0" i="1" dirty="0" smtClean="0">
                        <a:latin typeface="Cambria Math" panose="02040503050406030204" pitchFamily="18" charset="0"/>
                      </a:rPr>
                      <m:t>,</m:t>
                    </m:r>
                    <m:r>
                      <a:rPr lang="en-US" altLang="ja-JP" sz="2400" b="0" i="1" dirty="0" smtClean="0">
                        <a:latin typeface="Cambria Math" panose="02040503050406030204" pitchFamily="18" charset="0"/>
                      </a:rPr>
                      <m:t>𝑌</m:t>
                    </m:r>
                    <m:r>
                      <a:rPr lang="en-US" altLang="ja-JP" sz="2400" b="0" i="1" dirty="0" smtClean="0">
                        <a:latin typeface="Cambria Math" panose="02040503050406030204" pitchFamily="18" charset="0"/>
                      </a:rPr>
                      <m:t>,</m:t>
                    </m:r>
                    <m:r>
                      <a:rPr lang="en-US" altLang="ja-JP" sz="2400" b="0" i="1" dirty="0" smtClean="0">
                        <a:latin typeface="Cambria Math" panose="02040503050406030204" pitchFamily="18" charset="0"/>
                      </a:rPr>
                      <m:t>𝑍</m:t>
                    </m:r>
                  </m:oMath>
                </a14:m>
                <a:r>
                  <a:rPr kumimoji="1" lang="ja-JP" altLang="en-US" sz="2400" dirty="0" smtClean="0"/>
                  <a:t>からなる。</a:t>
                </a:r>
                <a:endParaRPr kumimoji="1" lang="en-US" altLang="ja-JP" sz="2400" dirty="0" smtClean="0"/>
              </a:p>
              <a:p>
                <a:pPr marL="0" indent="0">
                  <a:buNone/>
                </a:pPr>
                <a:r>
                  <a:rPr lang="ja-JP" altLang="en-US" sz="2400" dirty="0" smtClean="0"/>
                  <a:t>単一</a:t>
                </a:r>
                <a:r>
                  <a:rPr lang="en-US" altLang="ja-JP" sz="2400" dirty="0" smtClean="0"/>
                  <a:t>qubit</a:t>
                </a:r>
                <a:r>
                  <a:rPr lang="ja-JP" altLang="en-US" sz="2400" dirty="0" smtClean="0"/>
                  <a:t>に対して、量子状態を表す密度行列は次のように表される。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sub>
                      </m:sSub>
                      <m:r>
                        <a:rPr lang="en-US" altLang="ja-JP" sz="2400" b="0" i="1" smtClean="0">
                          <a:latin typeface="Cambria Math" panose="02040503050406030204" pitchFamily="18" charset="0"/>
                          <a:ea typeface="Cambria Math" panose="02040503050406030204" pitchFamily="18" charset="0"/>
                        </a:rPr>
                        <m:t>=</m:t>
                      </m:r>
                      <m:f>
                        <m:fPr>
                          <m:ctrlPr>
                            <a:rPr lang="en-US" altLang="ja-JP" sz="2400" b="0" i="1" smtClean="0">
                              <a:latin typeface="Cambria Math" panose="02040503050406030204" pitchFamily="18" charset="0"/>
                              <a:ea typeface="Cambria Math" panose="02040503050406030204" pitchFamily="18" charset="0"/>
                            </a:rPr>
                          </m:ctrlPr>
                        </m:fPr>
                        <m:num>
                          <m:r>
                            <a:rPr lang="en-US" altLang="ja-JP" sz="2400" b="0" i="1" smtClean="0">
                              <a:latin typeface="Cambria Math" panose="02040503050406030204" pitchFamily="18" charset="0"/>
                              <a:ea typeface="Cambria Math" panose="02040503050406030204" pitchFamily="18" charset="0"/>
                            </a:rPr>
                            <m:t>1</m:t>
                          </m:r>
                        </m:num>
                        <m:den>
                          <m:r>
                            <a:rPr lang="en-US" altLang="ja-JP" sz="2400" b="0" i="1" smtClean="0">
                              <a:latin typeface="Cambria Math" panose="02040503050406030204" pitchFamily="18" charset="0"/>
                              <a:ea typeface="Cambria Math" panose="02040503050406030204" pitchFamily="18" charset="0"/>
                            </a:rPr>
                            <m:t>2</m:t>
                          </m:r>
                        </m:den>
                      </m:f>
                      <m:nary>
                        <m:naryPr>
                          <m:chr m:val="∑"/>
                          <m:ctrlPr>
                            <a:rPr lang="en-US" altLang="ja-JP" sz="2400" b="0" i="1" smtClean="0">
                              <a:latin typeface="Cambria Math" panose="02040503050406030204" pitchFamily="18" charset="0"/>
                              <a:ea typeface="Cambria Math" panose="02040503050406030204" pitchFamily="18" charset="0"/>
                            </a:rPr>
                          </m:ctrlPr>
                        </m:naryPr>
                        <m:sub>
                          <m:r>
                            <m:rPr>
                              <m:brk m:alnAt="23"/>
                            </m:rP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=0</m:t>
                          </m:r>
                        </m:sub>
                        <m:sup>
                          <m:r>
                            <a:rPr lang="en-US" altLang="ja-JP" sz="2400" b="0" i="1" smtClean="0">
                              <a:latin typeface="Cambria Math" panose="02040503050406030204" pitchFamily="18" charset="0"/>
                              <a:ea typeface="Cambria Math" panose="02040503050406030204" pitchFamily="18" charset="0"/>
                            </a:rPr>
                            <m:t>3</m:t>
                          </m:r>
                        </m:sup>
                        <m:e>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𝑗</m:t>
                              </m:r>
                            </m:sub>
                          </m:sSub>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𝑗</m:t>
                              </m:r>
                            </m:sub>
                          </m:sSub>
                        </m:e>
                      </m:nary>
                      <m:r>
                        <a:rPr lang="en-US" altLang="ja-JP" sz="2400" b="0" i="1" smtClean="0">
                          <a:latin typeface="Cambria Math" panose="02040503050406030204" pitchFamily="18" charset="0"/>
                          <a:ea typeface="Cambria Math" panose="02040503050406030204" pitchFamily="18" charset="0"/>
                        </a:rPr>
                        <m:t>,  </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𝑗</m:t>
                          </m:r>
                        </m:sub>
                      </m:sSub>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𝑅𝑒</m:t>
                      </m:r>
                    </m:oMath>
                  </m:oMathPara>
                </a14:m>
                <a:endParaRPr kumimoji="1" lang="en-US" altLang="ja-JP" sz="2400" dirty="0" smtClean="0"/>
              </a:p>
              <a:p>
                <a:pPr marL="0" indent="0">
                  <a:buNone/>
                </a:pPr>
                <a14:m>
                  <m:oMath xmlns:m="http://schemas.openxmlformats.org/officeDocument/2006/math">
                    <m:r>
                      <m:rPr>
                        <m:sty m:val="p"/>
                      </m:rPr>
                      <a:rPr lang="en-US" altLang="ja-JP" sz="2400" b="0" i="0" smtClean="0">
                        <a:latin typeface="Cambria Math" panose="02040503050406030204" pitchFamily="18" charset="0"/>
                      </a:rPr>
                      <m:t>SU</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e>
                    </m:d>
                  </m:oMath>
                </a14:m>
                <a:r>
                  <a:rPr kumimoji="1" lang="ja-JP" altLang="en-US" sz="2400" dirty="0" smtClean="0"/>
                  <a:t>はトレースが</a:t>
                </a:r>
                <a:r>
                  <a:rPr kumimoji="1" lang="ja-JP" altLang="en-US" sz="2400" dirty="0" smtClean="0"/>
                  <a:t>０なので、密度演算子</a:t>
                </a:r>
                <a14:m>
                  <m:oMath xmlns:m="http://schemas.openxmlformats.org/officeDocument/2006/math">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sub>
                    </m:sSub>
                  </m:oMath>
                </a14:m>
                <a:r>
                  <a:rPr kumimoji="1" lang="ja-JP" altLang="en-US" sz="2400" dirty="0" smtClean="0"/>
                  <a:t>の規格化のために</a:t>
                </a:r>
                <a14:m>
                  <m:oMath xmlns:m="http://schemas.openxmlformats.org/officeDocument/2006/math">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0</m:t>
                        </m:r>
                      </m:sub>
                    </m:sSub>
                    <m:r>
                      <a:rPr lang="en-US" altLang="ja-JP" sz="2400" b="0" i="1" smtClean="0">
                        <a:latin typeface="Cambria Math" panose="02040503050406030204" pitchFamily="18" charset="0"/>
                        <a:ea typeface="Cambria Math" panose="02040503050406030204" pitchFamily="18" charset="0"/>
                      </a:rPr>
                      <m:t>=1</m:t>
                    </m:r>
                  </m:oMath>
                </a14:m>
                <a:r>
                  <a:rPr kumimoji="1" lang="ja-JP" altLang="en-US" sz="2400" dirty="0" smtClean="0"/>
                  <a:t>を満たす必要がある。そしてほかのパラメータ</a:t>
                </a:r>
                <a14:m>
                  <m:oMath xmlns:m="http://schemas.openxmlformats.org/officeDocument/2006/math">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=1,…,3</m:t>
                        </m:r>
                      </m:sub>
                    </m:sSub>
                  </m:oMath>
                </a14:m>
                <a:r>
                  <a:rPr kumimoji="1" lang="ja-JP" altLang="en-US" sz="2400" dirty="0" smtClean="0"/>
                  <a:t>は</a:t>
                </a:r>
                <a:endParaRPr kumimoji="1" lang="en-US" altLang="ja-JP" sz="2400" dirty="0" smtClean="0"/>
              </a:p>
              <a:p>
                <a:pPr marL="0" indent="0">
                  <a:buNone/>
                </a:pPr>
                <a14:m>
                  <m:oMathPara xmlns:m="http://schemas.openxmlformats.org/officeDocument/2006/math">
                    <m:oMathParaPr>
                      <m:jc m:val="centerGroup"/>
                    </m:oMathParaPr>
                    <m:oMath xmlns:m="http://schemas.openxmlformats.org/officeDocument/2006/math">
                      <m:sSubSup>
                        <m:sSubSupPr>
                          <m:ctrlPr>
                            <a:rPr kumimoji="1" lang="en-US" altLang="ja-JP" sz="2400" i="1" smtClean="0">
                              <a:latin typeface="Cambria Math" panose="02040503050406030204" pitchFamily="18" charset="0"/>
                            </a:rPr>
                          </m:ctrlPr>
                        </m:sSubSup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2</m:t>
                          </m:r>
                        </m:sup>
                      </m:sSubSup>
                      <m:r>
                        <a:rPr kumimoji="1" lang="en-US" altLang="ja-JP" sz="2400" b="0" i="1" smtClean="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𝑟</m:t>
                          </m:r>
                        </m:e>
                        <m:sub>
                          <m:r>
                            <a:rPr lang="en-US" altLang="ja-JP" sz="2400" b="0" i="1" smtClean="0">
                              <a:latin typeface="Cambria Math" panose="02040503050406030204" pitchFamily="18" charset="0"/>
                            </a:rPr>
                            <m:t>2</m:t>
                          </m:r>
                        </m:sub>
                        <m:sup>
                          <m:r>
                            <a:rPr lang="en-US" altLang="ja-JP" sz="2400" i="1">
                              <a:latin typeface="Cambria Math" panose="02040503050406030204" pitchFamily="18" charset="0"/>
                            </a:rPr>
                            <m:t>2</m:t>
                          </m:r>
                        </m:sup>
                      </m:sSubSup>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𝑟</m:t>
                          </m:r>
                        </m:e>
                        <m:sub>
                          <m:r>
                            <a:rPr lang="en-US" altLang="ja-JP" sz="2400" b="0" i="1" smtClean="0">
                              <a:latin typeface="Cambria Math" panose="02040503050406030204" pitchFamily="18" charset="0"/>
                            </a:rPr>
                            <m:t>3</m:t>
                          </m:r>
                        </m:sub>
                        <m:sup>
                          <m:r>
                            <a:rPr lang="en-US" altLang="ja-JP" sz="2400" i="1">
                              <a:latin typeface="Cambria Math" panose="02040503050406030204" pitchFamily="18" charset="0"/>
                            </a:rPr>
                            <m:t>2</m:t>
                          </m:r>
                        </m:sup>
                      </m:sSubSup>
                      <m:r>
                        <a:rPr lang="en-US" altLang="ja-JP" sz="2400" i="1">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1</m:t>
                      </m:r>
                    </m:oMath>
                  </m:oMathPara>
                </a14:m>
                <a:endParaRPr lang="en-US" altLang="ja-JP" sz="2400" dirty="0" smtClean="0"/>
              </a:p>
              <a:p>
                <a:pPr marL="0" indent="0">
                  <a:buNone/>
                </a:pPr>
                <a:r>
                  <a:rPr lang="ja-JP" altLang="en-US" sz="2400" dirty="0" smtClean="0"/>
                  <a:t>の制約のみ満たす。</a:t>
                </a:r>
                <a:endParaRPr lang="en-US" altLang="ja-JP" sz="2400" dirty="0" smtClean="0"/>
              </a:p>
              <a:p>
                <a:pPr marL="0" indent="0">
                  <a:buNone/>
                </a:pPr>
                <a:r>
                  <a:rPr lang="ja-JP" altLang="en-US" sz="2400" dirty="0" smtClean="0"/>
                  <a:t>また、</a:t>
                </a:r>
                <a14:m>
                  <m:oMath xmlns:m="http://schemas.openxmlformats.org/officeDocument/2006/math">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𝑗</m:t>
                        </m:r>
                      </m:sub>
                    </m:sSub>
                  </m:oMath>
                </a14:m>
                <a:r>
                  <a:rPr lang="ja-JP" altLang="en-US" sz="2400" dirty="0" smtClean="0"/>
                  <a:t>は</a:t>
                </a:r>
                <a14:m>
                  <m:oMath xmlns:m="http://schemas.openxmlformats.org/officeDocument/2006/math">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𝑗</m:t>
                        </m:r>
                      </m:sub>
                    </m:sSub>
                    <m:r>
                      <a:rPr lang="en-US" altLang="ja-JP" sz="2400" b="0" i="0" smtClean="0">
                        <a:latin typeface="Cambria Math" panose="02040503050406030204" pitchFamily="18" charset="0"/>
                        <a:ea typeface="Cambria Math" panose="02040503050406030204" pitchFamily="18" charset="0"/>
                      </a:rPr>
                      <m:t>=</m:t>
                    </m:r>
                    <m:r>
                      <m:rPr>
                        <m:sty m:val="p"/>
                      </m:rPr>
                      <a:rPr lang="en-US" altLang="ja-JP" sz="2400" b="0" i="0" smtClean="0">
                        <a:latin typeface="Cambria Math" panose="02040503050406030204" pitchFamily="18" charset="0"/>
                        <a:ea typeface="Cambria Math" panose="02040503050406030204" pitchFamily="18" charset="0"/>
                      </a:rPr>
                      <m:t>Tr</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sub>
                        </m:sSub>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𝑗</m:t>
                            </m:r>
                          </m:sub>
                        </m:sSub>
                      </m:e>
                    </m:d>
                    <m:r>
                      <a:rPr lang="ja-JP" altLang="en-US" sz="2400" i="1">
                        <a:latin typeface="Cambria Math" panose="02040503050406030204" pitchFamily="18" charset="0"/>
                        <a:ea typeface="Cambria Math" panose="02040503050406030204" pitchFamily="18" charset="0"/>
                      </a:rPr>
                      <m:t>で</m:t>
                    </m:r>
                  </m:oMath>
                </a14:m>
                <a:r>
                  <a:rPr lang="ja-JP" altLang="en-US" sz="2400" dirty="0" smtClean="0"/>
                  <a:t>得られる。</a:t>
                </a:r>
                <a:endParaRPr lang="en-US" altLang="ja-JP" sz="24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rotWithShape="0">
                <a:blip r:embed="rId2"/>
                <a:stretch>
                  <a:fillRect l="-928" t="-1597" b="-245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709592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したがって、単一</a:t>
                </a:r>
                <a:r>
                  <a:rPr lang="en-US" altLang="ja-JP" sz="2400" dirty="0" smtClean="0"/>
                  <a:t>qubit</a:t>
                </a:r>
                <a:r>
                  <a:rPr lang="ja-JP" altLang="en-US" sz="2400" dirty="0" smtClean="0"/>
                  <a:t>の密度行列は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sub>
                      </m:sSub>
                      <m:r>
                        <a:rPr lang="en-US" altLang="ja-JP" sz="2400" b="0" i="1" smtClean="0">
                          <a:latin typeface="Cambria Math" panose="02040503050406030204" pitchFamily="18" charset="0"/>
                          <a:ea typeface="Cambria Math" panose="02040503050406030204" pitchFamily="18" charset="0"/>
                        </a:rPr>
                        <m:t>=</m:t>
                      </m:r>
                      <m:f>
                        <m:fPr>
                          <m:ctrlPr>
                            <a:rPr lang="en-US" altLang="ja-JP" sz="2400" b="0" i="1" smtClean="0">
                              <a:latin typeface="Cambria Math" panose="02040503050406030204" pitchFamily="18" charset="0"/>
                              <a:ea typeface="Cambria Math" panose="02040503050406030204" pitchFamily="18" charset="0"/>
                            </a:rPr>
                          </m:ctrlPr>
                        </m:fPr>
                        <m:num>
                          <m:r>
                            <a:rPr lang="en-US" altLang="ja-JP" sz="2400" b="0" i="1" smtClean="0">
                              <a:latin typeface="Cambria Math" panose="02040503050406030204" pitchFamily="18" charset="0"/>
                              <a:ea typeface="Cambria Math" panose="02040503050406030204" pitchFamily="18" charset="0"/>
                            </a:rPr>
                            <m:t>1</m:t>
                          </m:r>
                        </m:num>
                        <m:den>
                          <m:r>
                            <a:rPr lang="en-US" altLang="ja-JP" sz="2400" b="0" i="1" smtClean="0">
                              <a:latin typeface="Cambria Math" panose="02040503050406030204" pitchFamily="18" charset="0"/>
                              <a:ea typeface="Cambria Math" panose="02040503050406030204" pitchFamily="18" charset="0"/>
                            </a:rPr>
                            <m:t>2</m:t>
                          </m:r>
                        </m:den>
                      </m:f>
                      <m:d>
                        <m:dPr>
                          <m:begChr m:val="["/>
                          <m:endChr m:val="]"/>
                          <m:ctrlPr>
                            <a:rPr lang="en-US" altLang="ja-JP" sz="2400" i="1" smtClean="0">
                              <a:latin typeface="Cambria Math" panose="02040503050406030204" pitchFamily="18" charset="0"/>
                              <a:ea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ea typeface="Cambria Math" panose="02040503050406030204" pitchFamily="18" charset="0"/>
                                </a:rPr>
                              </m:ctrlPr>
                            </m:mPr>
                            <m:mr>
                              <m:e>
                                <m:r>
                                  <m:rPr>
                                    <m:brk m:alnAt="7"/>
                                  </m:rPr>
                                  <a:rPr lang="en-US" altLang="ja-JP" sz="2400" b="0" i="1" smtClean="0">
                                    <a:latin typeface="Cambria Math" panose="02040503050406030204" pitchFamily="18" charset="0"/>
                                    <a:ea typeface="Cambria Math" panose="02040503050406030204" pitchFamily="18" charset="0"/>
                                  </a:rPr>
                                  <m:t>1</m:t>
                                </m:r>
                                <m:r>
                                  <a:rPr lang="en-US" altLang="ja-JP" sz="2400" b="0" i="1" smtClean="0">
                                    <a:latin typeface="Cambria Math" panose="02040503050406030204" pitchFamily="18" charset="0"/>
                                    <a:ea typeface="Cambria Math" panose="02040503050406030204" pitchFamily="18" charset="0"/>
                                  </a:rPr>
                                  <m:t>+</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3</m:t>
                                        </m:r>
                                      </m:sub>
                                    </m:sSub>
                                  </m:e>
                                </m:d>
                              </m:e>
                              <m:e>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1</m:t>
                                        </m:r>
                                      </m:sub>
                                    </m:sSub>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𝑖</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2</m:t>
                                        </m:r>
                                      </m:sub>
                                    </m:sSub>
                                  </m:e>
                                </m:d>
                              </m:e>
                            </m:mr>
                            <m:mr>
                              <m:e>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1</m:t>
                                        </m:r>
                                      </m:sub>
                                    </m:sSub>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𝑖</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2</m:t>
                                        </m:r>
                                      </m:sub>
                                    </m:sSub>
                                  </m:e>
                                </m:d>
                              </m:e>
                              <m:e>
                                <m:r>
                                  <a:rPr lang="en-US" altLang="ja-JP" sz="2400" b="0" i="1" smtClean="0">
                                    <a:latin typeface="Cambria Math" panose="02040503050406030204" pitchFamily="18" charset="0"/>
                                    <a:ea typeface="Cambria Math" panose="02040503050406030204" pitchFamily="18" charset="0"/>
                                  </a:rPr>
                                  <m:t>1−</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3</m:t>
                                        </m:r>
                                      </m:sub>
                                    </m:sSub>
                                  </m:e>
                                </m:d>
                              </m:e>
                            </m:mr>
                          </m:m>
                        </m:e>
                      </m:d>
                    </m:oMath>
                  </m:oMathPara>
                </a14:m>
                <a:endParaRPr lang="en-US" altLang="ja-JP" sz="2400" dirty="0" smtClean="0"/>
              </a:p>
              <a:p>
                <a:pPr marL="0" indent="0">
                  <a:buNone/>
                </a:pPr>
                <a:r>
                  <a:rPr lang="ja-JP" altLang="en-US" sz="2400" dirty="0" smtClean="0"/>
                  <a:t>で表される。</a:t>
                </a:r>
                <a:endParaRPr lang="en-US" altLang="ja-JP" sz="2400" dirty="0" smtClean="0"/>
              </a:p>
              <a:p>
                <a:pPr marL="0" indent="0">
                  <a:buNone/>
                </a:pPr>
                <a:r>
                  <a:rPr lang="ja-JP" altLang="en-US" sz="2400" dirty="0"/>
                  <a:t>上式</a:t>
                </a:r>
                <a:r>
                  <a:rPr lang="ja-JP" altLang="en-US" sz="2400" dirty="0" smtClean="0"/>
                  <a:t>から</a:t>
                </a:r>
                <a:r>
                  <a:rPr lang="en-US" altLang="ja-JP" sz="2400" dirty="0" smtClean="0"/>
                  <a:t>qubit</a:t>
                </a:r>
                <a:r>
                  <a:rPr lang="ja-JP" altLang="en-US" sz="2400" dirty="0" smtClean="0"/>
                  <a:t>の密度行列は</a:t>
                </a:r>
                <a:r>
                  <a:rPr lang="en-US" altLang="ja-JP" sz="2400" dirty="0" smtClean="0"/>
                  <a:t>3</a:t>
                </a:r>
                <a:r>
                  <a:rPr lang="ja-JP" altLang="en-US" sz="2400" dirty="0" err="1" smtClean="0"/>
                  <a:t>つの</a:t>
                </a:r>
                <a:r>
                  <a:rPr lang="ja-JP" altLang="en-US" sz="2400" dirty="0" smtClean="0"/>
                  <a:t>測定だけで求まりそうだが、実験的には４つ目の基底</a:t>
                </a:r>
                <a14:m>
                  <m:oMath xmlns:m="http://schemas.openxmlformats.org/officeDocument/2006/math">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0</m:t>
                        </m:r>
                      </m:sub>
                    </m:sSub>
                  </m:oMath>
                </a14:m>
                <a:r>
                  <a:rPr lang="ja-JP" altLang="en-US" sz="2400" dirty="0" smtClean="0"/>
                  <a:t>の測定によって密度行列の規格化が必要。</a:t>
                </a:r>
                <a:endParaRPr lang="en-US" altLang="ja-JP" sz="2400" dirty="0" smtClean="0"/>
              </a:p>
              <a:p>
                <a:pPr marL="0" indent="0">
                  <a:buNone/>
                </a:pPr>
                <a:r>
                  <a:rPr lang="ja-JP" altLang="en-US" sz="2400" dirty="0" smtClean="0"/>
                  <a:t>また</a:t>
                </a:r>
                <a:r>
                  <a:rPr lang="ja-JP" altLang="en-US" sz="2400" dirty="0"/>
                  <a:t>、</a:t>
                </a:r>
                <a14:m>
                  <m:oMath xmlns:m="http://schemas.openxmlformats.org/officeDocument/2006/math">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𝑗</m:t>
                            </m:r>
                          </m:sub>
                        </m:sSub>
                      </m:e>
                    </m:d>
                  </m:oMath>
                </a14:m>
                <a:r>
                  <a:rPr lang="ja-JP" altLang="en-US" sz="2400" dirty="0" smtClean="0"/>
                  <a:t>の値によっては、</a:t>
                </a:r>
                <a14:m>
                  <m:oMath xmlns:m="http://schemas.openxmlformats.org/officeDocument/2006/math">
                    <m:r>
                      <m:rPr>
                        <m:sty m:val="p"/>
                      </m:rPr>
                      <a:rPr lang="en-US" altLang="ja-JP" sz="2400" b="0" i="0" smtClean="0">
                        <a:latin typeface="Cambria Math" panose="02040503050406030204" pitchFamily="18" charset="0"/>
                        <a:ea typeface="Cambria Math" panose="02040503050406030204" pitchFamily="18" charset="0"/>
                      </a:rPr>
                      <m:t>Tr</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sub>
                        </m:sSub>
                      </m:e>
                    </m:d>
                    <m:r>
                      <a:rPr lang="en-US" altLang="ja-JP" sz="2400" b="0" i="0" smtClean="0">
                        <a:latin typeface="Cambria Math" panose="02040503050406030204" pitchFamily="18" charset="0"/>
                        <a:ea typeface="Cambria Math" panose="02040503050406030204" pitchFamily="18" charset="0"/>
                      </a:rPr>
                      <m:t>=1</m:t>
                    </m:r>
                  </m:oMath>
                </a14:m>
                <a:r>
                  <a:rPr lang="ja-JP" altLang="en-US" sz="2400" dirty="0" smtClean="0"/>
                  <a:t>は満たすが固有値が負の値になることがある。</a:t>
                </a:r>
                <a:endParaRPr lang="en-US" altLang="ja-JP" sz="2400" dirty="0" smtClean="0"/>
              </a:p>
              <a:p>
                <a:pPr marL="0" indent="0">
                  <a:buNone/>
                </a:pPr>
                <a:r>
                  <a:rPr lang="ja-JP" altLang="en-US" sz="2400" dirty="0" smtClean="0"/>
                  <a:t>そこで、最尤推定を用いて物理的に意味のある密度行列を見つける。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43049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14:m>
                  <m:oMath xmlns:m="http://schemas.openxmlformats.org/officeDocument/2006/math">
                    <m:r>
                      <m:rPr>
                        <m:sty m:val="p"/>
                      </m:rPr>
                      <a:rPr lang="en-US" altLang="ja-JP" sz="2400" b="0" i="0" smtClean="0">
                        <a:latin typeface="Cambria Math" panose="02040503050406030204" pitchFamily="18" charset="0"/>
                      </a:rPr>
                      <m:t>SU</m:t>
                    </m:r>
                    <m:r>
                      <a:rPr lang="en-US" altLang="ja-JP" sz="2400" b="0" i="1" smtClean="0">
                        <a:latin typeface="Cambria Math" panose="02040503050406030204" pitchFamily="18" charset="0"/>
                      </a:rPr>
                      <m:t>(2)</m:t>
                    </m:r>
                  </m:oMath>
                </a14:m>
                <a:r>
                  <a:rPr lang="ja-JP" altLang="en-US" sz="2400" dirty="0" smtClean="0"/>
                  <a:t>生成子は</a:t>
                </a:r>
                <a:r>
                  <a:rPr lang="ja-JP" altLang="en-US" sz="2400" dirty="0" smtClean="0"/>
                  <a:t>いくつかの物理的状態に一致しないが、</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0, …, 3</m:t>
                        </m:r>
                      </m:sub>
                    </m:sSub>
                    <m:r>
                      <a:rPr lang="ja-JP" altLang="en-US" sz="2400" i="1" smtClean="0">
                        <a:latin typeface="Cambria Math" panose="02040503050406030204" pitchFamily="18" charset="0"/>
                        <a:ea typeface="Cambria Math" panose="02040503050406030204" pitchFamily="18" charset="0"/>
                      </a:rPr>
                      <m:t>は</m:t>
                    </m:r>
                  </m:oMath>
                </a14:m>
                <a:r>
                  <a:rPr lang="en-US" altLang="ja-JP" sz="2400" dirty="0" smtClean="0"/>
                  <a:t> </a:t>
                </a:r>
                <a:r>
                  <a:rPr lang="ja-JP" altLang="en-US" sz="2400" dirty="0" smtClean="0"/>
                  <a:t>常に物理的基底状態の密度行列の線形和で表すことができる。例えば、スピン系では</a:t>
                </a:r>
                <a:r>
                  <a:rPr lang="ja-JP" altLang="en-US" sz="2400" dirty="0" smtClean="0"/>
                  <a:t>パウリ群は</a:t>
                </a:r>
                <a:r>
                  <a:rPr lang="ja-JP" altLang="en-US" sz="2400" dirty="0" smtClean="0"/>
                  <a:t>うまくいくが、光学ではうまくいかない</a:t>
                </a:r>
                <a:r>
                  <a:rPr lang="en-US" altLang="ja-JP" sz="2400" dirty="0" smtClean="0"/>
                  <a:t>(</a:t>
                </a:r>
                <a:r>
                  <a:rPr lang="ja-JP" altLang="en-US" sz="2400" dirty="0" smtClean="0"/>
                  <a:t>物理的意味がない</a:t>
                </a:r>
                <a:r>
                  <a:rPr lang="en-US" altLang="ja-JP" sz="2400" dirty="0" smtClean="0"/>
                  <a:t>)</a:t>
                </a:r>
                <a:r>
                  <a:rPr lang="ja-JP" altLang="en-US" sz="2400" dirty="0" err="1" smtClean="0"/>
                  <a:t>。</a:t>
                </a:r>
                <a:r>
                  <a:rPr lang="ja-JP" altLang="en-US" sz="2400" dirty="0" smtClean="0"/>
                  <a:t>しかし、偏向基底でよく用いられるものとして以下の場合がある。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smtClean="0">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𝐻</m:t>
                              </m:r>
                            </m:e>
                          </m:d>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𝐻</m:t>
                              </m:r>
                            </m:e>
                          </m:d>
                        </m:e>
                      </m:d>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d>
                        <m:dPr>
                          <m:begChr m:val="["/>
                          <m:endChr m:val="]"/>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0</m:t>
                              </m:r>
                            </m:sub>
                          </m:sSub>
                          <m:r>
                            <a:rPr lang="en-US" altLang="ja-JP" sz="2400" b="0"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3</m:t>
                              </m:r>
                            </m:sub>
                          </m:sSub>
                        </m:e>
                      </m:d>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𝑉</m:t>
                              </m:r>
                            </m:e>
                          </m:d>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𝑉</m:t>
                              </m:r>
                            </m:e>
                          </m:d>
                        </m:e>
                      </m:d>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0</m:t>
                              </m:r>
                            </m:sub>
                          </m:sSub>
                          <m:r>
                            <a:rPr lang="en-US" altLang="ja-JP" sz="2400" b="0"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3</m:t>
                              </m:r>
                            </m:sub>
                          </m:sSub>
                        </m:e>
                      </m:d>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𝐷</m:t>
                              </m:r>
                            </m:e>
                          </m:d>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𝐷</m:t>
                              </m:r>
                            </m:e>
                          </m:d>
                        </m:e>
                      </m: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0</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1</m:t>
                              </m:r>
                            </m:sub>
                          </m:sSub>
                        </m:e>
                      </m:d>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𝐿</m:t>
                              </m:r>
                            </m:e>
                          </m:d>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𝐿</m:t>
                              </m:r>
                            </m:e>
                          </m:d>
                        </m:e>
                      </m: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0</m:t>
                              </m:r>
                            </m:sub>
                          </m:sSub>
                          <m:r>
                            <a:rPr lang="en-US" altLang="ja-JP" sz="2400" b="0"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2</m:t>
                              </m:r>
                            </m:sub>
                          </m:sSub>
                        </m:e>
                      </m:d>
                    </m:oMath>
                  </m:oMathPara>
                </a14:m>
                <a:endParaRPr lang="en-US" altLang="ja-JP" sz="2400" dirty="0" smtClean="0"/>
              </a:p>
              <a:p>
                <a:pPr marL="0" indent="0">
                  <a:buNone/>
                </a:pPr>
                <a:r>
                  <a:rPr lang="ja-JP" altLang="en-US" sz="2400" dirty="0" smtClean="0"/>
                  <a:t>ここで、</a:t>
                </a:r>
                <a14:m>
                  <m:oMath xmlns:m="http://schemas.openxmlformats.org/officeDocument/2006/math">
                    <m:d>
                      <m:dPr>
                        <m:begChr m:val="|"/>
                        <m:endChr m:val=""/>
                        <m:ctrlPr>
                          <a:rPr lang="en-US" altLang="ja-JP" sz="2400" i="1" smtClean="0">
                            <a:latin typeface="Cambria Math" panose="02040503050406030204" pitchFamily="18" charset="0"/>
                          </a:rPr>
                        </m:ctrlPr>
                      </m:dPr>
                      <m:e>
                        <m:d>
                          <m:dPr>
                            <m:begChr m:val=""/>
                            <m:endChr m:val="⟩"/>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𝐻</m:t>
                            </m:r>
                          </m:e>
                        </m:d>
                      </m:e>
                    </m:d>
                    <m:r>
                      <a:rPr lang="en-US" altLang="ja-JP" sz="2400" b="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0</m:t>
                            </m:r>
                          </m:e>
                        </m:d>
                      </m:e>
                    </m:d>
                    <m:r>
                      <a:rPr lang="en-US" altLang="ja-JP" sz="2400" b="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𝑉</m:t>
                            </m:r>
                          </m:e>
                        </m:d>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1</m:t>
                            </m:r>
                          </m:e>
                        </m:d>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𝐷</m:t>
                            </m:r>
                          </m:e>
                        </m:d>
                      </m:e>
                    </m:d>
                    <m:r>
                      <a:rPr lang="en-US" altLang="ja-JP" sz="2400" i="1">
                        <a:latin typeface="Cambria Math" panose="02040503050406030204" pitchFamily="18" charset="0"/>
                      </a:rPr>
                      <m:t>=</m:t>
                    </m:r>
                    <m:f>
                      <m:fPr>
                        <m:type m:val="lin"/>
                        <m:ctrlPr>
                          <a:rPr lang="en-US" altLang="ja-JP" sz="2400" i="1" smtClean="0">
                            <a:latin typeface="Cambria Math" panose="02040503050406030204" pitchFamily="18" charset="0"/>
                          </a:rPr>
                        </m:ctrlPr>
                      </m:fPr>
                      <m:num>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e>
                        </m:d>
                      </m:num>
                      <m:den>
                        <m:rad>
                          <m:radPr>
                            <m:degHide m:val="on"/>
                            <m:ctrlPr>
                              <a:rPr lang="en-US" altLang="ja-JP" sz="2400" i="1" smtClean="0">
                                <a:latin typeface="Cambria Math" panose="02040503050406030204" pitchFamily="18" charset="0"/>
                              </a:rPr>
                            </m:ctrlPr>
                          </m:radPr>
                          <m:deg/>
                          <m:e>
                            <m:r>
                              <a:rPr lang="en-US" altLang="ja-JP" sz="2400" b="0" i="1" smtClean="0">
                                <a:latin typeface="Cambria Math" panose="02040503050406030204" pitchFamily="18" charset="0"/>
                              </a:rPr>
                              <m:t>2</m:t>
                            </m:r>
                          </m:e>
                        </m:rad>
                      </m:den>
                    </m:f>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𝐿</m:t>
                            </m:r>
                          </m:e>
                        </m:d>
                      </m:e>
                    </m:d>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en-US" altLang="ja-JP" sz="2400" i="1">
                                <a:latin typeface="Cambria Math" panose="02040503050406030204" pitchFamily="18" charset="0"/>
                              </a:rPr>
                              <m:t>+</m:t>
                            </m:r>
                            <m:r>
                              <a:rPr lang="en-US" altLang="ja-JP" sz="2400" b="0" i="1" smtClean="0">
                                <a:latin typeface="Cambria Math" panose="02040503050406030204" pitchFamily="18" charset="0"/>
                              </a:rPr>
                              <m:t>𝑖</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e>
                        </m:d>
                      </m:num>
                      <m:den>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e>
                        </m:rad>
                      </m:den>
                    </m:f>
                  </m:oMath>
                </a14:m>
                <a:endParaRPr lang="en-US" altLang="ja-JP" sz="2400" dirty="0" smtClean="0"/>
              </a:p>
              <a:p>
                <a:pPr marL="0" indent="0">
                  <a:buNone/>
                </a:pPr>
                <a:r>
                  <a:rPr lang="ja-JP" altLang="en-US" sz="2400" dirty="0" smtClean="0"/>
                  <a:t>このようにどの直交した測定基底を選んでも他のいくつかの演算子</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𝑘</m:t>
                        </m:r>
                      </m:sub>
                    </m:sSub>
                  </m:oMath>
                </a14:m>
                <a:r>
                  <a:rPr lang="ja-JP" altLang="en-US" sz="2400" dirty="0" smtClean="0"/>
                  <a:t>を用いて</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sub>
                    </m:sSub>
                    <m:r>
                      <a:rPr lang="en-US" altLang="ja-JP" sz="2400" i="1">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r>
                          <a:rPr lang="en-US" altLang="ja-JP" sz="2400" i="1">
                            <a:latin typeface="Cambria Math" panose="02040503050406030204" pitchFamily="18" charset="0"/>
                            <a:ea typeface="Cambria Math" panose="02040503050406030204" pitchFamily="18" charset="0"/>
                          </a:rPr>
                          <m:t>1</m:t>
                        </m:r>
                      </m:num>
                      <m:den>
                        <m:r>
                          <a:rPr lang="en-US" altLang="ja-JP" sz="2400" i="1">
                            <a:latin typeface="Cambria Math" panose="02040503050406030204" pitchFamily="18" charset="0"/>
                            <a:ea typeface="Cambria Math" panose="02040503050406030204" pitchFamily="18" charset="0"/>
                          </a:rPr>
                          <m:t>2</m:t>
                        </m:r>
                      </m:den>
                    </m:f>
                    <m:nary>
                      <m:naryPr>
                        <m:chr m:val="∑"/>
                        <m:supHide m:val="on"/>
                        <m:ctrlPr>
                          <a:rPr lang="en-US" altLang="ja-JP" sz="2400" i="1" smtClean="0">
                            <a:latin typeface="Cambria Math" panose="02040503050406030204" pitchFamily="18" charset="0"/>
                            <a:ea typeface="Cambria Math" panose="02040503050406030204" pitchFamily="18" charset="0"/>
                          </a:rPr>
                        </m:ctrlPr>
                      </m:naryPr>
                      <m:sub>
                        <m:r>
                          <m:rPr>
                            <m:brk m:alnAt="7"/>
                          </m:rPr>
                          <a:rPr lang="en-US" altLang="ja-JP" sz="2400" b="0" i="1" smtClean="0">
                            <a:latin typeface="Cambria Math" panose="02040503050406030204" pitchFamily="18" charset="0"/>
                            <a:ea typeface="Cambria Math" panose="02040503050406030204" pitchFamily="18" charset="0"/>
                          </a:rPr>
                          <m:t>𝑘</m:t>
                        </m:r>
                      </m:sub>
                      <m:sup/>
                      <m:e>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𝑎</m:t>
                            </m:r>
                          </m:e>
                          <m:sub>
                            <m:r>
                              <a:rPr lang="en-US" altLang="ja-JP" sz="2400" i="1">
                                <a:latin typeface="Cambria Math" panose="02040503050406030204" pitchFamily="18" charset="0"/>
                                <a:ea typeface="Cambria Math" panose="02040503050406030204" pitchFamily="18" charset="0"/>
                              </a:rPr>
                              <m:t>𝑗𝑘</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𝑘</m:t>
                            </m:r>
                          </m:sub>
                        </m:sSub>
                      </m:e>
                    </m:nary>
                  </m:oMath>
                </a14:m>
                <a:r>
                  <a:rPr lang="ja-JP" altLang="en-US" sz="2400" dirty="0" smtClean="0"/>
                  <a:t>と表される。そして、トモグラフィーは測定結果</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𝑎</m:t>
                        </m:r>
                      </m:e>
                      <m:sub>
                        <m:r>
                          <a:rPr lang="en-US" altLang="ja-JP" sz="2400" i="1">
                            <a:latin typeface="Cambria Math" panose="02040503050406030204" pitchFamily="18" charset="0"/>
                            <a:ea typeface="Cambria Math" panose="02040503050406030204" pitchFamily="18" charset="0"/>
                          </a:rPr>
                          <m:t>𝑗𝑘</m:t>
                        </m:r>
                      </m:sub>
                    </m:sSub>
                    <m:r>
                      <a:rPr lang="en-US" altLang="ja-JP" sz="2400" b="0" i="1" smtClean="0">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ea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𝑘</m:t>
                            </m:r>
                          </m:sub>
                        </m:sSub>
                      </m:e>
                    </m:d>
                    <m:r>
                      <a:rPr lang="en-US" altLang="ja-JP" sz="2400" b="0" i="1" smtClean="0">
                        <a:latin typeface="Cambria Math" panose="02040503050406030204" pitchFamily="18" charset="0"/>
                        <a:ea typeface="Cambria Math" panose="02040503050406030204" pitchFamily="18" charset="0"/>
                      </a:rPr>
                      <m:t>=</m:t>
                    </m:r>
                    <m:r>
                      <m:rPr>
                        <m:sty m:val="p"/>
                      </m:rPr>
                      <a:rPr lang="en-US" altLang="ja-JP" sz="2400">
                        <a:latin typeface="Cambria Math" panose="02040503050406030204" pitchFamily="18" charset="0"/>
                        <a:ea typeface="Cambria Math" panose="02040503050406030204" pitchFamily="18" charset="0"/>
                      </a:rPr>
                      <m:t>Tr</m:t>
                    </m:r>
                    <m:d>
                      <m:dPr>
                        <m:begChr m:val="["/>
                        <m:endChr m:val="]"/>
                        <m:ctrlPr>
                          <a:rPr lang="en-US" altLang="ja-JP" sz="2400" i="1">
                            <a:latin typeface="Cambria Math" panose="02040503050406030204" pitchFamily="18" charset="0"/>
                            <a:ea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2</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𝑘</m:t>
                            </m:r>
                          </m:sub>
                        </m:sSub>
                      </m:e>
                    </m:d>
                    <m:r>
                      <a:rPr lang="ja-JP" altLang="en-US" sz="2400" i="1" smtClean="0">
                        <a:latin typeface="Cambria Math" panose="02040503050406030204" pitchFamily="18" charset="0"/>
                        <a:ea typeface="Cambria Math" panose="02040503050406030204" pitchFamily="18" charset="0"/>
                      </a:rPr>
                      <m:t>を</m:t>
                    </m:r>
                  </m:oMath>
                </a14:m>
                <a:r>
                  <a:rPr lang="ja-JP" altLang="en-US" sz="2400" dirty="0" smtClean="0"/>
                  <a:t>測定することで行われる。</a:t>
                </a:r>
                <a:endParaRPr lang="en-US" altLang="ja-JP" sz="2400"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rotWithShape="0">
                <a:blip r:embed="rId2"/>
                <a:stretch>
                  <a:fillRect l="-928" t="-1106" r="-46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05755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lnSpcReduction="10000"/>
              </a:bodyPr>
              <a:lstStyle/>
              <a:p>
                <a:pPr marL="0" indent="0">
                  <a:buNone/>
                </a:pPr>
                <a:r>
                  <a:rPr lang="ja-JP" altLang="en-US" sz="2400" dirty="0" smtClean="0"/>
                  <a:t>非直交基底におけるトモグラフィー</a:t>
                </a:r>
                <a:endParaRPr lang="en-US" altLang="ja-JP" sz="2400" dirty="0" smtClean="0"/>
              </a:p>
              <a:p>
                <a:pPr marL="0" indent="0">
                  <a:buNone/>
                </a:pPr>
                <a:r>
                  <a:rPr lang="ja-JP" altLang="en-US" sz="2400" dirty="0" smtClean="0"/>
                  <a:t>実際には、単一</a:t>
                </a:r>
                <a:r>
                  <a:rPr lang="en-US" altLang="ja-JP" sz="2400" dirty="0" smtClean="0"/>
                  <a:t>qubit</a:t>
                </a:r>
                <a:r>
                  <a:rPr lang="ja-JP" altLang="en-US" sz="2400" dirty="0" smtClean="0"/>
                  <a:t>状態を</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oMath>
                </a14:m>
                <a:r>
                  <a:rPr lang="ja-JP" altLang="en-US" sz="2400" dirty="0" smtClean="0"/>
                  <a:t>や</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en-US" altLang="ja-JP" sz="2400" i="1">
                        <a:latin typeface="Cambria Math" panose="02040503050406030204" pitchFamily="18" charset="0"/>
                      </a:rPr>
                      <m:t>+</m:t>
                    </m:r>
                    <m:r>
                      <a:rPr lang="en-US" altLang="ja-JP" sz="2400" i="1">
                        <a:latin typeface="Cambria Math" panose="02040503050406030204" pitchFamily="18" charset="0"/>
                      </a:rPr>
                      <m:t>𝑖</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oMath>
                </a14:m>
                <a:r>
                  <a:rPr lang="ja-JP" altLang="en-US" sz="2400" dirty="0" smtClean="0"/>
                  <a:t>から</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ja-JP" altLang="en-US" sz="2400" i="1">
                        <a:latin typeface="Cambria Math" panose="02040503050406030204" pitchFamily="18" charset="0"/>
                      </a:rPr>
                      <m:t>の</m:t>
                    </m:r>
                    <m:r>
                      <a:rPr lang="ja-JP" altLang="en-US" sz="2400" i="1" dirty="0">
                        <a:latin typeface="Cambria Math" panose="02040503050406030204" pitchFamily="18" charset="0"/>
                      </a:rPr>
                      <m:t>ような</m:t>
                    </m:r>
                  </m:oMath>
                </a14:m>
                <a:r>
                  <a:rPr lang="ja-JP" altLang="en-US" sz="2400" dirty="0" smtClean="0"/>
                  <a:t>大きな</a:t>
                </a:r>
                <a:r>
                  <a:rPr lang="en-US" altLang="ja-JP" sz="2400" dirty="0" smtClean="0"/>
                  <a:t>rotation</a:t>
                </a:r>
                <a:r>
                  <a:rPr lang="ja-JP" altLang="en-US" sz="2400" dirty="0" smtClean="0"/>
                  <a:t>は難しい。その場合、測定基底を</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ja-JP" altLang="en-US" sz="2400" i="1">
                        <a:latin typeface="Cambria Math" panose="02040503050406030204" pitchFamily="18" charset="0"/>
                      </a:rPr>
                      <m:t>と</m:t>
                    </m:r>
                  </m:oMath>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smtClean="0">
                                      <a:latin typeface="Cambria Math" panose="02040503050406030204" pitchFamily="18" charset="0"/>
                                    </a:rPr>
                                  </m:ctrlPr>
                                </m:sSubPr>
                                <m:e>
                                  <m:r>
                                    <a:rPr lang="ja-JP" altLang="en-US" sz="2400" i="1" smtClean="0">
                                      <a:latin typeface="Cambria Math" panose="02040503050406030204" pitchFamily="18" charset="0"/>
                                    </a:rPr>
                                    <m:t>𝜃</m:t>
                                  </m:r>
                                </m:e>
                                <m:sub>
                                  <m:r>
                                    <a:rPr lang="en-US" altLang="ja-JP" sz="2400" b="0" i="1" smtClean="0">
                                      <a:latin typeface="Cambria Math" panose="02040503050406030204" pitchFamily="18" charset="0"/>
                                    </a:rPr>
                                    <m:t>+</m:t>
                                  </m:r>
                                </m:sub>
                              </m:sSub>
                            </m:e>
                          </m:d>
                        </m:e>
                      </m:d>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ad>
                            <m:radPr>
                              <m:degHide m:val="on"/>
                              <m:ctrlPr>
                                <a:rPr lang="en-US" altLang="ja-JP" sz="2400" b="0" i="1" smtClean="0">
                                  <a:latin typeface="Cambria Math" panose="02040503050406030204" pitchFamily="18" charset="0"/>
                                </a:rPr>
                              </m:ctrlPr>
                            </m:radPr>
                            <m:deg/>
                            <m:e>
                              <m:r>
                                <a:rPr lang="en-US" altLang="ja-JP" sz="2400" b="0" i="1" smtClean="0">
                                  <a:latin typeface="Cambria Math" panose="02040503050406030204" pitchFamily="18" charset="0"/>
                                </a:rPr>
                                <m:t>2</m:t>
                              </m:r>
                            </m:e>
                          </m:rad>
                        </m:den>
                      </m:f>
                      <m:d>
                        <m:dPr>
                          <m:begChr m:val="["/>
                          <m:endChr m:val="]"/>
                          <m:ctrlPr>
                            <a:rPr lang="en-US" altLang="ja-JP" sz="2400" b="0" i="1" smtClean="0">
                              <a:latin typeface="Cambria Math" panose="02040503050406030204" pitchFamily="18" charset="0"/>
                            </a:rPr>
                          </m:ctrlPr>
                        </m:dPr>
                        <m:e>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cos</m:t>
                              </m:r>
                            </m:fName>
                            <m:e>
                              <m:r>
                                <a:rPr lang="ja-JP" altLang="en-US" sz="2400" b="0" i="1" smtClean="0">
                                  <a:latin typeface="Cambria Math" panose="02040503050406030204" pitchFamily="18" charset="0"/>
                                </a:rPr>
                                <m:t>𝜃</m:t>
                              </m:r>
                            </m:e>
                          </m:func>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0</m:t>
                                  </m:r>
                                </m:e>
                              </m:d>
                            </m:e>
                          </m:d>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sin</m:t>
                              </m:r>
                            </m:fName>
                            <m:e>
                              <m:r>
                                <a:rPr lang="ja-JP" altLang="en-US" sz="2400" b="0" i="1" smtClean="0">
                                  <a:latin typeface="Cambria Math" panose="02040503050406030204" pitchFamily="18" charset="0"/>
                                </a:rPr>
                                <m:t>𝜃</m:t>
                              </m:r>
                            </m:e>
                          </m:func>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e>
                      </m:d>
                    </m:oMath>
                  </m:oMathPara>
                </a14:m>
                <a:endParaRPr lang="en-US" altLang="ja-JP" sz="2400" b="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smtClean="0">
                                      <a:latin typeface="Cambria Math" panose="02040503050406030204" pitchFamily="18" charset="0"/>
                                      <a:ea typeface="Cambria Math" panose="02040503050406030204" pitchFamily="18" charset="0"/>
                                    </a:rPr>
                                    <m:t>𝜑</m:t>
                                  </m:r>
                                </m:e>
                                <m:sub>
                                  <m:r>
                                    <a:rPr lang="en-US" altLang="ja-JP" sz="2400" i="1">
                                      <a:latin typeface="Cambria Math" panose="02040503050406030204" pitchFamily="18" charset="0"/>
                                    </a:rPr>
                                    <m:t>+</m:t>
                                  </m:r>
                                </m:sub>
                              </m:sSub>
                            </m:e>
                          </m:d>
                        </m:e>
                      </m: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e>
                          </m:rad>
                        </m:den>
                      </m:f>
                      <m:d>
                        <m:dPr>
                          <m:begChr m:val="["/>
                          <m:endChr m:val="]"/>
                          <m:ctrlPr>
                            <a:rPr lang="en-US" altLang="ja-JP" sz="2400" i="1">
                              <a:latin typeface="Cambria Math" panose="02040503050406030204" pitchFamily="18" charset="0"/>
                            </a:rPr>
                          </m:ctrlPr>
                        </m:dPr>
                        <m:e>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cos</m:t>
                              </m:r>
                            </m:fName>
                            <m:e>
                              <m:r>
                                <a:rPr lang="ja-JP" altLang="en-US" sz="2400" i="1" smtClean="0">
                                  <a:latin typeface="Cambria Math" panose="02040503050406030204" pitchFamily="18" charset="0"/>
                                </a:rPr>
                                <m:t>𝜑</m:t>
                              </m:r>
                            </m:e>
                          </m:func>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en-US" altLang="ja-JP" sz="2400" i="1">
                              <a:latin typeface="Cambria Math" panose="02040503050406030204" pitchFamily="18" charset="0"/>
                            </a:rPr>
                            <m:t>+</m:t>
                          </m:r>
                          <m:r>
                            <a:rPr lang="en-US" altLang="ja-JP" sz="2400" b="0" i="1" smtClean="0">
                              <a:latin typeface="Cambria Math" panose="02040503050406030204" pitchFamily="18" charset="0"/>
                            </a:rPr>
                            <m:t>𝑖</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sin</m:t>
                              </m:r>
                            </m:fName>
                            <m:e>
                              <m:r>
                                <a:rPr lang="ja-JP" altLang="en-US" sz="2400" i="1" smtClean="0">
                                  <a:latin typeface="Cambria Math" panose="02040503050406030204" pitchFamily="18" charset="0"/>
                                </a:rPr>
                                <m:t>𝜑</m:t>
                              </m:r>
                            </m:e>
                          </m:func>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e>
                      </m:d>
                    </m:oMath>
                  </m:oMathPara>
                </a14:m>
                <a:endParaRPr lang="en-US" altLang="ja-JP" sz="2400" dirty="0" smtClean="0"/>
              </a:p>
              <a:p>
                <a:pPr marL="0" indent="0">
                  <a:buNone/>
                </a:pPr>
                <a:r>
                  <a:rPr lang="ja-JP" altLang="en-US" sz="2400" dirty="0" smtClean="0"/>
                  <a:t>とすることができる。</a:t>
                </a:r>
                <a14:m>
                  <m:oMath xmlns:m="http://schemas.openxmlformats.org/officeDocument/2006/math">
                    <m:r>
                      <a:rPr lang="ja-JP" altLang="en-US" sz="2400" i="1">
                        <a:latin typeface="Cambria Math" panose="02040503050406030204" pitchFamily="18" charset="0"/>
                      </a:rPr>
                      <m:t>𝜃</m:t>
                    </m:r>
                    <m:r>
                      <a:rPr lang="en-US" altLang="ja-JP" sz="2400" b="0" i="1" smtClean="0">
                        <a:latin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𝜑</m:t>
                    </m:r>
                    <m:r>
                      <a:rPr lang="ja-JP" altLang="en-US" sz="2400" i="1" smtClean="0">
                        <a:latin typeface="Cambria Math" panose="02040503050406030204" pitchFamily="18" charset="0"/>
                        <a:ea typeface="Cambria Math" panose="02040503050406030204" pitchFamily="18" charset="0"/>
                      </a:rPr>
                      <m:t>は</m:t>
                    </m:r>
                  </m:oMath>
                </a14:m>
                <a:r>
                  <a:rPr lang="ja-JP" altLang="en-US" sz="2400" dirty="0" smtClean="0"/>
                  <a:t>小さくてもよい。つまり、</a:t>
                </a:r>
                <a:r>
                  <a:rPr lang="ja-JP" altLang="en-US" sz="2400" dirty="0"/>
                  <a:t>単一</a:t>
                </a:r>
                <a:r>
                  <a:rPr lang="en-US" altLang="ja-JP" sz="2400" dirty="0" smtClean="0"/>
                  <a:t>qubit</a:t>
                </a:r>
                <a:r>
                  <a:rPr lang="ja-JP" altLang="en-US" sz="2400" dirty="0" smtClean="0"/>
                  <a:t>トモグラフィーはある測定基底と少しの摂動</a:t>
                </a:r>
                <a:r>
                  <a:rPr lang="en-US" altLang="ja-JP" sz="2400" dirty="0" smtClean="0"/>
                  <a:t>(perturbation)</a:t>
                </a:r>
                <a:r>
                  <a:rPr lang="ja-JP" altLang="en-US" sz="2400" dirty="0" smtClean="0"/>
                  <a:t>があればいい。実験によってはこれは重要になる。</a:t>
                </a:r>
                <a:endParaRPr lang="en-US" altLang="ja-JP" sz="2400" dirty="0" smtClean="0"/>
              </a:p>
              <a:p>
                <a:pPr marL="0" indent="0">
                  <a:buNone/>
                </a:pPr>
                <a:r>
                  <a:rPr lang="ja-JP" altLang="en-US" sz="2400" dirty="0"/>
                  <a:t>任意</a:t>
                </a:r>
                <a:r>
                  <a:rPr lang="ja-JP" altLang="en-US" sz="2400" dirty="0" smtClean="0"/>
                  <a:t>の</a:t>
                </a:r>
                <a:r>
                  <a:rPr lang="ja-JP" altLang="en-US" sz="2400" dirty="0"/>
                  <a:t>基底</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e>
                    </m:d>
                  </m:oMath>
                </a14:m>
                <a:r>
                  <a:rPr lang="ja-JP" altLang="en-US" sz="2400" dirty="0" smtClean="0"/>
                  <a:t>での測定は射影子</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rPr>
                          <m:t>𝜈</m:t>
                        </m:r>
                      </m:sub>
                    </m:sSub>
                    <m:r>
                      <a:rPr lang="en-US" altLang="ja-JP" sz="2400" b="0" i="1" smtClean="0">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e>
                    </m:d>
                  </m:oMath>
                </a14:m>
                <a:r>
                  <a:rPr lang="ja-JP" altLang="en-US" sz="2400" dirty="0" smtClean="0"/>
                  <a:t>で表され、これらの基底による観測回数は</a:t>
                </a:r>
                <a:endParaRPr lang="en-US" altLang="ja-JP" sz="2400" i="1"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r>
                        <a:rPr lang="en-US" altLang="ja-JP" sz="2400" i="1">
                          <a:latin typeface="Cambria Math" panose="02040503050406030204" pitchFamily="18" charset="0"/>
                        </a:rPr>
                        <m:t>=</m:t>
                      </m:r>
                      <m:r>
                        <a:rPr lang="en-US" altLang="ja-JP" sz="2400" i="1">
                          <a:latin typeface="Cambria Math" panose="02040503050406030204" pitchFamily="18" charset="0"/>
                        </a:rPr>
                        <m:t>𝑁</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oMath>
                  </m:oMathPara>
                </a14:m>
                <a:endParaRPr lang="en-US" altLang="ja-JP" sz="2400" b="0" dirty="0" smtClean="0"/>
              </a:p>
              <a:p>
                <a:pPr marL="0" indent="0">
                  <a:buNone/>
                </a:pPr>
                <a:r>
                  <a:rPr lang="ja-JP" altLang="en-US" sz="2400" dirty="0" smtClean="0"/>
                  <a:t>で表される。</a:t>
                </a:r>
                <a:r>
                  <a:rPr lang="en-US" altLang="ja-JP" sz="2400" dirty="0" smtClean="0"/>
                  <a:t>(</a:t>
                </a:r>
                <a14:m>
                  <m:oMath xmlns:m="http://schemas.openxmlformats.org/officeDocument/2006/math">
                    <m:r>
                      <a:rPr lang="en-US" altLang="ja-JP" sz="2400" i="1">
                        <a:latin typeface="Cambria Math" panose="02040503050406030204" pitchFamily="18" charset="0"/>
                      </a:rPr>
                      <m:t>𝑁</m:t>
                    </m:r>
                  </m:oMath>
                </a14:m>
                <a:r>
                  <a:rPr lang="ja-JP" altLang="en-US" sz="2400" dirty="0" smtClean="0"/>
                  <a:t>は定数</a:t>
                </a:r>
                <a:r>
                  <a:rPr lang="en-US" altLang="ja-JP" sz="2400" dirty="0" smtClean="0"/>
                  <a:t>)</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5037" r="-406" b="-30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90243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en-US" altLang="ja-JP" sz="2400" dirty="0" smtClean="0"/>
                  <a:t>Qudit</a:t>
                </a:r>
                <a:r>
                  <a:rPr lang="ja-JP" altLang="en-US" sz="2400" dirty="0" err="1" smtClean="0"/>
                  <a:t>への</a:t>
                </a:r>
                <a:r>
                  <a:rPr lang="ja-JP" altLang="en-US" sz="2400" dirty="0" smtClean="0"/>
                  <a:t>拡張</a:t>
                </a:r>
                <a:endParaRPr lang="en-US" altLang="ja-JP" sz="2400" dirty="0" smtClean="0"/>
              </a:p>
              <a:p>
                <a:pPr marL="0" indent="0">
                  <a:buNone/>
                </a:pPr>
                <a:r>
                  <a:rPr lang="ja-JP" altLang="en-US" sz="2400" dirty="0" smtClean="0"/>
                  <a:t>まず、</a:t>
                </a:r>
                <a:r>
                  <a:rPr lang="en-US" altLang="ja-JP" sz="2400" dirty="0"/>
                  <a:t> </a:t>
                </a:r>
                <a14:m>
                  <m:oMath xmlns:m="http://schemas.openxmlformats.org/officeDocument/2006/math">
                    <m:r>
                      <m:rPr>
                        <m:sty m:val="p"/>
                      </m:rPr>
                      <a:rPr lang="en-US" altLang="ja-JP" sz="2400" i="0">
                        <a:latin typeface="Cambria Math" panose="02040503050406030204" pitchFamily="18" charset="0"/>
                      </a:rPr>
                      <m:t>SU</m:t>
                    </m:r>
                    <m:r>
                      <a:rPr lang="en-US" altLang="ja-JP" sz="2400" i="0">
                        <a:latin typeface="Cambria Math" panose="02040503050406030204" pitchFamily="18" charset="0"/>
                      </a:rPr>
                      <m:t>(</m:t>
                    </m:r>
                    <m:r>
                      <a:rPr lang="en-US" altLang="ja-JP" sz="2400" b="0" i="1" smtClean="0">
                        <a:latin typeface="Cambria Math" panose="02040503050406030204" pitchFamily="18" charset="0"/>
                      </a:rPr>
                      <m:t>𝑑</m:t>
                    </m:r>
                    <m:r>
                      <a:rPr lang="en-US" altLang="ja-JP" sz="2400" i="1">
                        <a:latin typeface="Cambria Math" panose="02040503050406030204" pitchFamily="18" charset="0"/>
                      </a:rPr>
                      <m:t>)</m:t>
                    </m:r>
                  </m:oMath>
                </a14:m>
                <a:r>
                  <a:rPr lang="ja-JP" altLang="en-US" sz="2400" dirty="0" smtClean="0"/>
                  <a:t>を準備する。</a:t>
                </a:r>
                <a:r>
                  <a:rPr lang="en-US" altLang="ja-JP" sz="2400" dirty="0" smtClean="0"/>
                  <a:t>(</a:t>
                </a:r>
                <a14:m>
                  <m:oMath xmlns:m="http://schemas.openxmlformats.org/officeDocument/2006/math">
                    <m:r>
                      <a:rPr lang="en-US" altLang="ja-JP" sz="2400" i="1">
                        <a:latin typeface="Cambria Math" panose="02040503050406030204" pitchFamily="18" charset="0"/>
                      </a:rPr>
                      <m:t>𝑑</m:t>
                    </m:r>
                  </m:oMath>
                </a14:m>
                <a:r>
                  <a:rPr lang="ja-JP" altLang="en-US" sz="2400" dirty="0" smtClean="0"/>
                  <a:t>次元の</a:t>
                </a:r>
                <a14:m>
                  <m:oMath xmlns:m="http://schemas.openxmlformats.org/officeDocument/2006/math">
                    <m:r>
                      <m:rPr>
                        <m:sty m:val="p"/>
                      </m:rPr>
                      <a:rPr lang="en-US" altLang="ja-JP" sz="2400">
                        <a:latin typeface="Cambria Math" panose="02040503050406030204" pitchFamily="18" charset="0"/>
                      </a:rPr>
                      <m:t>SU</m:t>
                    </m:r>
                  </m:oMath>
                </a14:m>
                <a:r>
                  <a:rPr lang="ja-JP" altLang="en-US" sz="2400" dirty="0" smtClean="0"/>
                  <a:t>代数</a:t>
                </a:r>
                <a:r>
                  <a:rPr lang="en-US" altLang="ja-JP" sz="2400" dirty="0" smtClean="0"/>
                  <a:t>)</a:t>
                </a:r>
              </a:p>
              <a:p>
                <a:pPr marL="0" indent="0">
                  <a:buNone/>
                </a:pPr>
                <a14:m>
                  <m:oMath xmlns:m="http://schemas.openxmlformats.org/officeDocument/2006/math">
                    <m:r>
                      <a:rPr lang="en-US" altLang="ja-JP" sz="2400" i="1">
                        <a:latin typeface="Cambria Math" panose="02040503050406030204" pitchFamily="18" charset="0"/>
                      </a:rPr>
                      <m:t>𝑑</m:t>
                    </m:r>
                  </m:oMath>
                </a14:m>
                <a:r>
                  <a:rPr lang="ja-JP" altLang="en-US" sz="2400" dirty="0" smtClean="0"/>
                  <a:t>次元の</a:t>
                </a:r>
                <a:r>
                  <a:rPr lang="en-US" altLang="ja-JP" sz="2400" dirty="0" smtClean="0"/>
                  <a:t>elementary matrix </a:t>
                </a:r>
                <a14:m>
                  <m:oMath xmlns:m="http://schemas.openxmlformats.org/officeDocument/2006/math">
                    <m:d>
                      <m:dPr>
                        <m:begChr m:val="{"/>
                        <m:endChr m:val="}"/>
                        <m:ctrlPr>
                          <a:rPr lang="en-US" altLang="ja-JP" sz="2400" i="1" smtClean="0">
                            <a:latin typeface="Cambria Math" panose="02040503050406030204" pitchFamily="18" charset="0"/>
                          </a:rPr>
                        </m:ctrlPr>
                      </m:dPr>
                      <m:e>
                        <m:sSubSup>
                          <m:sSubSupPr>
                            <m:ctrlPr>
                              <a:rPr lang="en-US" altLang="ja-JP" sz="2400" i="1" smtClean="0">
                                <a:latin typeface="Cambria Math" panose="02040503050406030204" pitchFamily="18" charset="0"/>
                              </a:rPr>
                            </m:ctrlPr>
                          </m:sSubSupPr>
                          <m:e>
                            <m:r>
                              <a:rPr lang="en-US" altLang="ja-JP" sz="2400" b="0" i="1" smtClean="0">
                                <a:latin typeface="Cambria Math" panose="02040503050406030204" pitchFamily="18" charset="0"/>
                              </a:rPr>
                              <m:t>𝑒</m:t>
                            </m:r>
                          </m:e>
                          <m:sub>
                            <m:r>
                              <a:rPr lang="en-US" altLang="ja-JP" sz="2400" b="0" i="1" smtClean="0">
                                <a:latin typeface="Cambria Math" panose="02040503050406030204" pitchFamily="18" charset="0"/>
                              </a:rPr>
                              <m:t>𝑗</m:t>
                            </m:r>
                          </m:sub>
                          <m:sup>
                            <m:r>
                              <a:rPr lang="en-US" altLang="ja-JP" sz="2400" b="0" i="1" smtClean="0">
                                <a:latin typeface="Cambria Math" panose="02040503050406030204" pitchFamily="18" charset="0"/>
                              </a:rPr>
                              <m:t>𝑘</m:t>
                            </m:r>
                          </m:sup>
                        </m:sSubSup>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𝑑</m:t>
                        </m:r>
                      </m:e>
                    </m:d>
                  </m:oMath>
                </a14:m>
                <a:r>
                  <a:rPr lang="ja-JP" altLang="en-US" sz="2400" dirty="0" smtClean="0"/>
                  <a:t>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d>
                            <m:dPr>
                              <m:ctrlPr>
                                <a:rPr lang="en-US" altLang="ja-JP" sz="2400" i="1" smtClean="0">
                                  <a:latin typeface="Cambria Math" panose="02040503050406030204" pitchFamily="18" charset="0"/>
                                </a:rPr>
                              </m:ctrlPr>
                            </m:dPr>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i="1">
                                      <a:latin typeface="Cambria Math" panose="02040503050406030204" pitchFamily="18" charset="0"/>
                                    </a:rPr>
                                    <m:t>𝑘</m:t>
                                  </m:r>
                                </m:sup>
                              </m:sSubSup>
                            </m:e>
                          </m:d>
                        </m:e>
                        <m:sub>
                          <m:r>
                            <a:rPr lang="ja-JP" altLang="en-US" sz="2400" i="1">
                              <a:latin typeface="Cambria Math" panose="02040503050406030204" pitchFamily="18" charset="0"/>
                            </a:rPr>
                            <m:t>𝜇</m:t>
                          </m:r>
                          <m:r>
                            <a:rPr lang="en-US" altLang="ja-JP" sz="2400" i="1">
                              <a:latin typeface="Cambria Math" panose="02040503050406030204" pitchFamily="18" charset="0"/>
                            </a:rPr>
                            <m:t>𝜈</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ja-JP" altLang="en-US" sz="2400" b="0" i="1" smtClean="0">
                              <a:latin typeface="Cambria Math" panose="02040503050406030204" pitchFamily="18" charset="0"/>
                            </a:rPr>
                            <m:t>𝛿</m:t>
                          </m:r>
                        </m:e>
                        <m:sub>
                          <m:r>
                            <a:rPr lang="en-US" altLang="ja-JP" sz="2400" i="1">
                              <a:latin typeface="Cambria Math" panose="02040503050406030204" pitchFamily="18" charset="0"/>
                            </a:rPr>
                            <m:t>𝜈</m:t>
                          </m:r>
                          <m:r>
                            <a:rPr lang="en-US" altLang="ja-JP" sz="2400" b="0" i="1" smtClean="0">
                              <a:latin typeface="Cambria Math" panose="02040503050406030204" pitchFamily="18" charset="0"/>
                            </a:rPr>
                            <m:t>𝑗</m:t>
                          </m:r>
                        </m:sub>
                      </m:sSub>
                      <m:sSub>
                        <m:sSubPr>
                          <m:ctrlPr>
                            <a:rPr lang="en-US" altLang="ja-JP" sz="2400" b="0" i="1" smtClean="0">
                              <a:latin typeface="Cambria Math" panose="02040503050406030204" pitchFamily="18" charset="0"/>
                            </a:rPr>
                          </m:ctrlPr>
                        </m:sSubPr>
                        <m:e>
                          <m:r>
                            <a:rPr lang="ja-JP" altLang="en-US" sz="2400" b="0" i="1" smtClean="0">
                              <a:latin typeface="Cambria Math" panose="02040503050406030204" pitchFamily="18" charset="0"/>
                            </a:rPr>
                            <m:t>𝛿</m:t>
                          </m:r>
                        </m:e>
                        <m:sub>
                          <m:r>
                            <a:rPr lang="ja-JP" altLang="en-US" sz="2400" i="1">
                              <a:latin typeface="Cambria Math" panose="02040503050406030204" pitchFamily="18" charset="0"/>
                            </a:rPr>
                            <m:t>𝜇</m:t>
                          </m:r>
                          <m:r>
                            <a:rPr lang="en-US" altLang="ja-JP" sz="2400" b="0" i="1" smtClean="0">
                              <a:latin typeface="Cambria Math" panose="02040503050406030204" pitchFamily="18" charset="0"/>
                            </a:rPr>
                            <m:t>𝑘</m:t>
                          </m:r>
                        </m:sub>
                      </m:sSub>
                      <m:r>
                        <a:rPr lang="en-US" altLang="ja-JP" sz="2400" b="0" i="1" smtClean="0">
                          <a:latin typeface="Cambria Math" panose="02040503050406030204" pitchFamily="18" charset="0"/>
                        </a:rPr>
                        <m:t>,  1</m:t>
                      </m:r>
                      <m:r>
                        <a:rPr lang="en-US" altLang="ja-JP" sz="2400" b="0" i="1" smtClean="0">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rPr>
                        <m:t>𝜈</m:t>
                      </m:r>
                      <m:r>
                        <a:rPr lang="en-US" altLang="ja-JP" sz="2400" b="0" i="1" smtClean="0">
                          <a:latin typeface="Cambria Math" panose="02040503050406030204" pitchFamily="18" charset="0"/>
                        </a:rPr>
                        <m:t>,</m:t>
                      </m:r>
                      <m:r>
                        <a:rPr lang="ja-JP" altLang="en-US" sz="2400" i="1">
                          <a:latin typeface="Cambria Math" panose="02040503050406030204" pitchFamily="18" charset="0"/>
                        </a:rPr>
                        <m:t>𝜇</m:t>
                      </m:r>
                      <m:r>
                        <a:rPr lang="ja-JP" altLang="en-US" sz="2400" i="1" smtClean="0">
                          <a:latin typeface="Cambria Math" panose="02040503050406030204" pitchFamily="18" charset="0"/>
                        </a:rPr>
                        <m:t>≤</m:t>
                      </m:r>
                      <m:r>
                        <a:rPr lang="en-US" altLang="ja-JP" sz="2400" b="0" i="1" smtClean="0">
                          <a:latin typeface="Cambria Math" panose="02040503050406030204" pitchFamily="18" charset="0"/>
                        </a:rPr>
                        <m:t>𝑑</m:t>
                      </m:r>
                    </m:oMath>
                  </m:oMathPara>
                </a14:m>
                <a:endParaRPr lang="en-US" altLang="ja-JP" sz="2400" dirty="0" smtClean="0"/>
              </a:p>
              <a:p>
                <a:pPr marL="0" indent="0">
                  <a:buNone/>
                </a:pPr>
                <a:r>
                  <a:rPr lang="ja-JP" altLang="en-US" sz="2400" dirty="0" smtClean="0"/>
                  <a:t>行列の１つの要素が１でほかの要素すべて０である行列。</a:t>
                </a:r>
                <a:endParaRPr lang="en-US" altLang="ja-JP" sz="2400" dirty="0" smtClean="0"/>
              </a:p>
              <a:p>
                <a:pPr marL="0" indent="0">
                  <a:buNone/>
                </a:pPr>
                <a:r>
                  <a:rPr lang="ja-JP" altLang="en-US" sz="2400" dirty="0" smtClean="0"/>
                  <a:t>これらの行列は交換関係を満たす。</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smtClean="0">
                              <a:latin typeface="Cambria Math" panose="02040503050406030204" pitchFamily="18" charset="0"/>
                            </a:rPr>
                          </m:ctrlPr>
                        </m:dPr>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b="0" i="1" smtClean="0">
                                  <a:latin typeface="Cambria Math" panose="02040503050406030204" pitchFamily="18" charset="0"/>
                                </a:rPr>
                                <m:t>𝑖</m:t>
                              </m:r>
                            </m:sup>
                          </m:sSubSup>
                          <m:r>
                            <a:rPr lang="en-US" altLang="ja-JP" sz="2400" b="0" i="1" smtClean="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b="0" i="1" smtClean="0">
                                  <a:latin typeface="Cambria Math" panose="02040503050406030204" pitchFamily="18" charset="0"/>
                                </a:rPr>
                                <m:t>𝑙</m:t>
                              </m:r>
                            </m:sub>
                            <m:sup>
                              <m:r>
                                <a:rPr lang="en-US" altLang="ja-JP" sz="2400" i="1">
                                  <a:latin typeface="Cambria Math" panose="02040503050406030204" pitchFamily="18" charset="0"/>
                                </a:rPr>
                                <m:t>𝑘</m:t>
                              </m:r>
                            </m:sup>
                          </m:sSubSup>
                        </m:e>
                      </m:d>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ja-JP" altLang="en-US" sz="2400" i="1">
                              <a:latin typeface="Cambria Math" panose="02040503050406030204" pitchFamily="18" charset="0"/>
                            </a:rPr>
                            <m:t>𝛿</m:t>
                          </m:r>
                        </m:e>
                        <m:sub>
                          <m:r>
                            <a:rPr lang="en-US" altLang="ja-JP" sz="2400" b="0" i="1" smtClean="0">
                              <a:latin typeface="Cambria Math" panose="02040503050406030204" pitchFamily="18" charset="0"/>
                            </a:rPr>
                            <m:t>𝑘𝑗</m:t>
                          </m:r>
                        </m:sub>
                      </m:sSub>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b="0" i="1" smtClean="0">
                              <a:latin typeface="Cambria Math" panose="02040503050406030204" pitchFamily="18" charset="0"/>
                            </a:rPr>
                            <m:t>𝑙</m:t>
                          </m:r>
                        </m:sub>
                        <m:sup>
                          <m:r>
                            <a:rPr lang="en-US" altLang="ja-JP" sz="2400" i="1">
                              <a:latin typeface="Cambria Math" panose="02040503050406030204" pitchFamily="18" charset="0"/>
                            </a:rPr>
                            <m:t>𝑖</m:t>
                          </m:r>
                        </m:sup>
                      </m:sSubSup>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ja-JP" altLang="en-US" sz="2400" i="1">
                              <a:latin typeface="Cambria Math" panose="02040503050406030204" pitchFamily="18" charset="0"/>
                            </a:rPr>
                            <m:t>𝛿</m:t>
                          </m:r>
                        </m:e>
                        <m:sub>
                          <m:r>
                            <a:rPr lang="en-US" altLang="ja-JP" sz="2400" b="0" i="1" smtClean="0">
                              <a:latin typeface="Cambria Math" panose="02040503050406030204" pitchFamily="18" charset="0"/>
                            </a:rPr>
                            <m:t>𝑖𝑙</m:t>
                          </m:r>
                        </m:sub>
                      </m:sSub>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b="0" i="1" smtClean="0">
                              <a:latin typeface="Cambria Math" panose="02040503050406030204" pitchFamily="18" charset="0"/>
                            </a:rPr>
                            <m:t>𝑘</m:t>
                          </m:r>
                        </m:sup>
                      </m:sSubSup>
                    </m:oMath>
                  </m:oMathPara>
                </a14:m>
                <a:endParaRPr lang="en-US" altLang="ja-JP" sz="2400" dirty="0" smtClean="0"/>
              </a:p>
              <a:p>
                <a:pPr marL="0" indent="0">
                  <a:buNone/>
                </a:pPr>
                <a14:m>
                  <m:oMath xmlns:m="http://schemas.openxmlformats.org/officeDocument/2006/math">
                    <m:r>
                      <a:rPr lang="en-US" altLang="ja-JP" sz="2400" i="1">
                        <a:latin typeface="Cambria Math" panose="02040503050406030204" pitchFamily="18" charset="0"/>
                      </a:rPr>
                      <m:t>𝑑</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𝑑</m:t>
                    </m:r>
                    <m:r>
                      <a:rPr lang="en-US" altLang="ja-JP" sz="2400" b="0" i="1" smtClean="0">
                        <a:latin typeface="Cambria Math" panose="02040503050406030204" pitchFamily="18" charset="0"/>
                      </a:rPr>
                      <m:t>−1)</m:t>
                    </m:r>
                  </m:oMath>
                </a14:m>
                <a:r>
                  <a:rPr lang="ja-JP" altLang="en-US" sz="2400" dirty="0" smtClean="0"/>
                  <a:t>個の</a:t>
                </a:r>
                <a:r>
                  <a:rPr lang="en-US" altLang="ja-JP" sz="2400" dirty="0" smtClean="0"/>
                  <a:t>Traceless</a:t>
                </a:r>
                <a:r>
                  <a:rPr lang="ja-JP" altLang="en-US" sz="2400" dirty="0" smtClean="0"/>
                  <a:t>行列が存在する。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altLang="ja-JP" sz="2400" i="1" dirty="0" smtClean="0">
                              <a:latin typeface="Cambria Math" panose="02040503050406030204" pitchFamily="18" charset="0"/>
                            </a:rPr>
                          </m:ctrlPr>
                        </m:sSubSupPr>
                        <m:e>
                          <m:r>
                            <m:rPr>
                              <m:sty m:val="p"/>
                            </m:rPr>
                            <a:rPr lang="en-US" altLang="ja-JP" sz="2400" i="0" dirty="0">
                              <a:latin typeface="Cambria Math" panose="02040503050406030204" pitchFamily="18" charset="0"/>
                            </a:rPr>
                            <m:t>Θ</m:t>
                          </m:r>
                        </m:e>
                        <m:sub>
                          <m:r>
                            <a:rPr lang="en-US" altLang="ja-JP" sz="2400" b="0" i="1" dirty="0" smtClean="0">
                              <a:latin typeface="Cambria Math" panose="02040503050406030204" pitchFamily="18" charset="0"/>
                            </a:rPr>
                            <m:t>𝑗</m:t>
                          </m:r>
                        </m:sub>
                        <m:sup>
                          <m:r>
                            <a:rPr lang="en-US" altLang="ja-JP" sz="2400" b="0" i="1" dirty="0" smtClean="0">
                              <a:latin typeface="Cambria Math" panose="02040503050406030204" pitchFamily="18" charset="0"/>
                            </a:rPr>
                            <m:t>𝑘</m:t>
                          </m:r>
                        </m:sup>
                      </m:sSubSup>
                      <m:r>
                        <a:rPr lang="en-US" altLang="ja-JP" sz="2400" b="0" i="1" dirty="0" smtClean="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i="1">
                              <a:latin typeface="Cambria Math" panose="02040503050406030204" pitchFamily="18" charset="0"/>
                            </a:rPr>
                            <m:t>𝑘</m:t>
                          </m:r>
                        </m:sup>
                      </m:sSubSup>
                      <m:r>
                        <a:rPr lang="en-US" altLang="ja-JP" sz="2400" b="0" i="0" smtClean="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b="0" i="1" smtClean="0">
                              <a:latin typeface="Cambria Math" panose="02040503050406030204" pitchFamily="18" charset="0"/>
                            </a:rPr>
                            <m:t>𝑘</m:t>
                          </m:r>
                        </m:sub>
                        <m:sup>
                          <m:r>
                            <a:rPr lang="en-US" altLang="ja-JP" sz="2400" b="0" i="1" smtClean="0">
                              <a:latin typeface="Cambria Math" panose="02040503050406030204" pitchFamily="18" charset="0"/>
                            </a:rPr>
                            <m:t>𝑗</m:t>
                          </m:r>
                        </m:sup>
                      </m:sSub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altLang="ja-JP" sz="2400" i="1" smtClean="0">
                              <a:latin typeface="Cambria Math" panose="02040503050406030204" pitchFamily="18" charset="0"/>
                            </a:rPr>
                          </m:ctrlPr>
                        </m:sSubSupPr>
                        <m:e>
                          <m:r>
                            <a:rPr lang="ja-JP" altLang="en-US" sz="2400" i="1" smtClean="0">
                              <a:latin typeface="Cambria Math" panose="02040503050406030204" pitchFamily="18" charset="0"/>
                            </a:rPr>
                            <m:t>𝛽</m:t>
                          </m:r>
                        </m:e>
                        <m:sub>
                          <m:r>
                            <a:rPr lang="en-US" altLang="ja-JP" sz="2400" b="0" i="1" smtClean="0">
                              <a:latin typeface="Cambria Math" panose="02040503050406030204" pitchFamily="18" charset="0"/>
                            </a:rPr>
                            <m:t>𝑗</m:t>
                          </m:r>
                        </m:sub>
                        <m:sup>
                          <m:r>
                            <a:rPr lang="en-US" altLang="ja-JP" sz="2400" b="0" i="1" smtClean="0">
                              <a:latin typeface="Cambria Math" panose="02040503050406030204" pitchFamily="18" charset="0"/>
                            </a:rPr>
                            <m:t>𝑘</m:t>
                          </m:r>
                        </m:sup>
                      </m:sSubSup>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𝑖</m:t>
                      </m:r>
                      <m:d>
                        <m:dPr>
                          <m:ctrlPr>
                            <a:rPr lang="en-US" altLang="ja-JP" sz="2400" b="0" i="1" smtClean="0">
                              <a:latin typeface="Cambria Math" panose="02040503050406030204" pitchFamily="18" charset="0"/>
                            </a:rPr>
                          </m:ctrlPr>
                        </m:dPr>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i="1">
                                  <a:latin typeface="Cambria Math" panose="02040503050406030204" pitchFamily="18" charset="0"/>
                                </a:rPr>
                                <m:t>𝑘</m:t>
                              </m:r>
                            </m:sup>
                          </m:sSubSup>
                          <m:r>
                            <a:rPr lang="en-US" altLang="ja-JP" sz="2400" b="0" i="0" smtClean="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𝑘</m:t>
                              </m:r>
                            </m:sub>
                            <m:sup>
                              <m:r>
                                <a:rPr lang="en-US" altLang="ja-JP" sz="2400" i="1">
                                  <a:latin typeface="Cambria Math" panose="02040503050406030204" pitchFamily="18" charset="0"/>
                                </a:rPr>
                                <m:t>𝑗</m:t>
                              </m:r>
                            </m:sup>
                          </m:sSubSup>
                        </m:e>
                      </m:d>
                      <m:r>
                        <a:rPr lang="en-US" altLang="ja-JP" sz="2400" b="0" i="1" smtClean="0">
                          <a:latin typeface="Cambria Math" panose="02040503050406030204" pitchFamily="18" charset="0"/>
                        </a:rPr>
                        <m:t>,  1</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𝑘</m:t>
                      </m:r>
                      <m:r>
                        <a:rPr lang="en-US" altLang="ja-JP" sz="2400" b="0" i="1" smtClean="0">
                          <a:latin typeface="Cambria Math" panose="02040503050406030204" pitchFamily="18" charset="0"/>
                          <a:ea typeface="Cambria Math" panose="02040503050406030204" pitchFamily="18" charset="0"/>
                        </a:rPr>
                        <m:t>&lt;</m:t>
                      </m:r>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𝑑</m:t>
                      </m:r>
                    </m:oMath>
                  </m:oMathPara>
                </a14:m>
                <a:endParaRPr lang="en-US" altLang="ja-JP" sz="2400" dirty="0" smtClean="0"/>
              </a:p>
              <a:p>
                <a:pPr marL="0" indent="0">
                  <a:buNone/>
                </a:pPr>
                <a:r>
                  <a:rPr lang="ja-JP" altLang="en-US" sz="2400" dirty="0" smtClean="0"/>
                  <a:t>これら</a:t>
                </a:r>
                <a:r>
                  <a:rPr lang="ja-JP" altLang="en-US" sz="2400" dirty="0"/>
                  <a:t>は</a:t>
                </a:r>
                <a14:m>
                  <m:oMath xmlns:m="http://schemas.openxmlformats.org/officeDocument/2006/math">
                    <m:r>
                      <m:rPr>
                        <m:sty m:val="p"/>
                      </m:rPr>
                      <a:rPr lang="en-US" altLang="ja-JP" sz="2400">
                        <a:latin typeface="Cambria Math" panose="02040503050406030204" pitchFamily="18" charset="0"/>
                      </a:rPr>
                      <m:t>SU</m:t>
                    </m:r>
                    <m:r>
                      <a:rPr lang="en-US" altLang="ja-JP" sz="2400">
                        <a:latin typeface="Cambria Math" panose="02040503050406030204" pitchFamily="18" charset="0"/>
                      </a:rPr>
                      <m:t>(</m:t>
                    </m:r>
                    <m:r>
                      <a:rPr lang="en-US" altLang="ja-JP" sz="2400" i="1">
                        <a:latin typeface="Cambria Math" panose="02040503050406030204" pitchFamily="18" charset="0"/>
                      </a:rPr>
                      <m:t>𝑑</m:t>
                    </m:r>
                    <m:r>
                      <a:rPr lang="en-US" altLang="ja-JP" sz="2400" i="1">
                        <a:latin typeface="Cambria Math" panose="02040503050406030204" pitchFamily="18" charset="0"/>
                      </a:rPr>
                      <m:t>)</m:t>
                    </m:r>
                  </m:oMath>
                </a14:m>
                <a:r>
                  <a:rPr lang="en-US" altLang="ja-JP" sz="2400" dirty="0" smtClean="0"/>
                  <a:t> group</a:t>
                </a:r>
                <a:r>
                  <a:rPr lang="ja-JP" altLang="en-US" sz="2400" dirty="0" smtClean="0"/>
                  <a:t>の非対角</a:t>
                </a:r>
                <a:r>
                  <a:rPr lang="en-US" altLang="ja-JP" sz="2400" dirty="0" smtClean="0"/>
                  <a:t>generators</a:t>
                </a:r>
                <a:r>
                  <a:rPr lang="ja-JP" altLang="en-US" sz="2400" dirty="0" smtClean="0"/>
                  <a:t>である。</a:t>
                </a:r>
                <a:endParaRPr lang="en-US" altLang="ja-JP" sz="2400" dirty="0" smtClean="0"/>
              </a:p>
              <a:p>
                <a:pPr marL="0" indent="0">
                  <a:buNone/>
                </a:pPr>
                <a:endParaRPr lang="en-US" altLang="ja-JP" sz="2400" dirty="0" smtClean="0"/>
              </a:p>
              <a:p>
                <a:pPr marL="0" indent="0">
                  <a:buNone/>
                </a:pP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b="-258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281502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3344</TotalTime>
  <Words>472</Words>
  <Application>Microsoft Office PowerPoint</Application>
  <PresentationFormat>ワイド画面</PresentationFormat>
  <Paragraphs>264</Paragraphs>
  <Slides>39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39</vt:i4>
      </vt:variant>
    </vt:vector>
  </HeadingPairs>
  <TitlesOfParts>
    <vt:vector size="45" baseType="lpstr">
      <vt:lpstr>Lucida Calligraphy</vt:lpstr>
      <vt:lpstr>游ゴシック</vt:lpstr>
      <vt:lpstr>游ゴシック Light</vt:lpstr>
      <vt:lpstr>Arial</vt:lpstr>
      <vt:lpstr>Cambria Math</vt:lpstr>
      <vt:lpstr>Office テーマ</vt:lpstr>
      <vt:lpstr>量子状態トモグラフィー</vt:lpstr>
      <vt:lpstr>§１　量子状態トモグラフィー</vt:lpstr>
      <vt:lpstr>§１　量子状態トモグラフィー</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§１.２　最尤推定</vt:lpstr>
      <vt:lpstr>§１.２　最尤推定</vt:lpstr>
      <vt:lpstr>§１.２.１　Cholesky Decomposition</vt:lpstr>
      <vt:lpstr>§１.２.１　Cholesky Decomposition</vt:lpstr>
      <vt:lpstr>§１.２.１　Cholesky Decomposition</vt:lpstr>
      <vt:lpstr>§１.２.１　Cholesky Decomposition</vt:lpstr>
      <vt:lpstr>§１.２.１　Cholesky Decomposition</vt:lpstr>
      <vt:lpstr>§１.２.２　R ̂ρ ̂R ̂アルゴリズム</vt:lpstr>
      <vt:lpstr>§１.２.２　R ̂ρ ̂R ̂アルゴリズム</vt:lpstr>
      <vt:lpstr>§１.２.２　R ̂ρ ̂R ̂アルゴリズム</vt:lpstr>
      <vt:lpstr>§１.２.２　R ̂ρ ̂R ̂アルゴリズム</vt:lpstr>
      <vt:lpstr>§１.２.２　R ̂ρ ̂R ̂アルゴリズム</vt:lpstr>
      <vt:lpstr>§１.２.２　R ̂ρ ̂R ̂アルゴリズム</vt:lpstr>
      <vt:lpstr>§１.２.３　DuilutedR ̂ρ ̂R ̂アルゴリズム</vt:lpstr>
      <vt:lpstr>§１.２.３　DuilutedR ̂ρ ̂R ̂アルゴリズム</vt:lpstr>
      <vt:lpstr>§１.２.３　DuilutedR ̂ρ ̂R ̂アルゴリズム</vt:lpstr>
      <vt:lpstr>§１.２.３　DuilutedR ̂ρ ̂R ̂アルゴリズム</vt:lpstr>
      <vt:lpstr>§１.２.３　DuilutedR ̂ρ ̂R ̂アルゴリズム</vt:lpstr>
      <vt:lpstr>§２　実装と結果</vt:lpstr>
      <vt:lpstr>§２　実装と結果</vt:lpstr>
      <vt:lpstr>§２　実装と結果</vt:lpstr>
      <vt:lpstr>§２　実装と結果</vt:lpstr>
      <vt:lpstr>§２　実装と結果</vt:lpstr>
      <vt:lpstr>§３　Conclusions</vt:lpstr>
      <vt:lpstr>§３　Conclusions</vt:lpstr>
    </vt:vector>
  </TitlesOfParts>
  <Company>HP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量子状態トモグラフィー</dc:title>
  <dc:creator>Kobayashi Tetsuya</dc:creator>
  <cp:lastModifiedBy>Kobayashi Tetsuya</cp:lastModifiedBy>
  <cp:revision>168</cp:revision>
  <dcterms:created xsi:type="dcterms:W3CDTF">2020-02-03T09:22:08Z</dcterms:created>
  <dcterms:modified xsi:type="dcterms:W3CDTF">2020-02-14T08:20:01Z</dcterms:modified>
</cp:coreProperties>
</file>