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7" r:id="rId4"/>
    <p:sldId id="263" r:id="rId5"/>
    <p:sldId id="261" r:id="rId6"/>
    <p:sldId id="262" r:id="rId7"/>
    <p:sldId id="267" r:id="rId8"/>
    <p:sldId id="268" r:id="rId9"/>
    <p:sldId id="266" r:id="rId10"/>
    <p:sldId id="271" r:id="rId11"/>
    <p:sldId id="272" r:id="rId12"/>
    <p:sldId id="273" r:id="rId13"/>
    <p:sldId id="275" r:id="rId14"/>
    <p:sldId id="276" r:id="rId15"/>
    <p:sldId id="277" r:id="rId16"/>
    <p:sldId id="269" r:id="rId17"/>
    <p:sldId id="278" r:id="rId18"/>
    <p:sldId id="279" r:id="rId19"/>
    <p:sldId id="280" r:id="rId20"/>
    <p:sldId id="264" r:id="rId21"/>
    <p:sldId id="265" r:id="rId22"/>
    <p:sldId id="270" r:id="rId23"/>
    <p:sldId id="282" r:id="rId24"/>
    <p:sldId id="281" r:id="rId25"/>
    <p:sldId id="284" r:id="rId26"/>
    <p:sldId id="283" r:id="rId2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92" autoAdjust="0"/>
    <p:restoredTop sz="94660"/>
  </p:normalViewPr>
  <p:slideViewPr>
    <p:cSldViewPr snapToGrid="0">
      <p:cViewPr varScale="1">
        <p:scale>
          <a:sx n="122" d="100"/>
          <a:sy n="122" d="100"/>
        </p:scale>
        <p:origin x="96" y="3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A0E85D1A-51D4-4A02-939E-733F82A6E593}" type="datetimeFigureOut">
              <a:rPr kumimoji="1" lang="ja-JP" altLang="en-US" smtClean="0"/>
              <a:t>2020/2/5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D8DEE4C-CC7D-42B5-8DD0-138AF1CCABE0}" type="slidenum">
              <a:rPr kumimoji="1" lang="ja-JP" altLang="en-US" smtClean="0"/>
              <a:t>‹#›</a:t>
            </a:fld>
            <a:endParaRPr kumimoji="1" lang="ja-JP" altLang="en-US"/>
          </a:p>
        </p:txBody>
      </p:sp>
    </p:spTree>
    <p:extLst>
      <p:ext uri="{BB962C8B-B14F-4D97-AF65-F5344CB8AC3E}">
        <p14:creationId xmlns:p14="http://schemas.microsoft.com/office/powerpoint/2010/main" val="3285586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A0E85D1A-51D4-4A02-939E-733F82A6E593}" type="datetimeFigureOut">
              <a:rPr kumimoji="1" lang="ja-JP" altLang="en-US" smtClean="0"/>
              <a:t>2020/2/5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D8DEE4C-CC7D-42B5-8DD0-138AF1CCABE0}" type="slidenum">
              <a:rPr kumimoji="1" lang="ja-JP" altLang="en-US" smtClean="0"/>
              <a:t>‹#›</a:t>
            </a:fld>
            <a:endParaRPr kumimoji="1" lang="ja-JP" altLang="en-US"/>
          </a:p>
        </p:txBody>
      </p:sp>
    </p:spTree>
    <p:extLst>
      <p:ext uri="{BB962C8B-B14F-4D97-AF65-F5344CB8AC3E}">
        <p14:creationId xmlns:p14="http://schemas.microsoft.com/office/powerpoint/2010/main" val="35829407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A0E85D1A-51D4-4A02-939E-733F82A6E593}" type="datetimeFigureOut">
              <a:rPr kumimoji="1" lang="ja-JP" altLang="en-US" smtClean="0"/>
              <a:t>2020/2/5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D8DEE4C-CC7D-42B5-8DD0-138AF1CCABE0}" type="slidenum">
              <a:rPr kumimoji="1" lang="ja-JP" altLang="en-US" smtClean="0"/>
              <a:t>‹#›</a:t>
            </a:fld>
            <a:endParaRPr kumimoji="1" lang="ja-JP" altLang="en-US"/>
          </a:p>
        </p:txBody>
      </p:sp>
    </p:spTree>
    <p:extLst>
      <p:ext uri="{BB962C8B-B14F-4D97-AF65-F5344CB8AC3E}">
        <p14:creationId xmlns:p14="http://schemas.microsoft.com/office/powerpoint/2010/main" val="1473493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A0E85D1A-51D4-4A02-939E-733F82A6E593}" type="datetimeFigureOut">
              <a:rPr kumimoji="1" lang="ja-JP" altLang="en-US" smtClean="0"/>
              <a:t>2020/2/5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D8DEE4C-CC7D-42B5-8DD0-138AF1CCABE0}" type="slidenum">
              <a:rPr kumimoji="1" lang="ja-JP" altLang="en-US" smtClean="0"/>
              <a:t>‹#›</a:t>
            </a:fld>
            <a:endParaRPr kumimoji="1" lang="ja-JP" altLang="en-US"/>
          </a:p>
        </p:txBody>
      </p:sp>
    </p:spTree>
    <p:extLst>
      <p:ext uri="{BB962C8B-B14F-4D97-AF65-F5344CB8AC3E}">
        <p14:creationId xmlns:p14="http://schemas.microsoft.com/office/powerpoint/2010/main" val="30539453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A0E85D1A-51D4-4A02-939E-733F82A6E593}" type="datetimeFigureOut">
              <a:rPr kumimoji="1" lang="ja-JP" altLang="en-US" smtClean="0"/>
              <a:t>2020/2/5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D8DEE4C-CC7D-42B5-8DD0-138AF1CCABE0}" type="slidenum">
              <a:rPr kumimoji="1" lang="ja-JP" altLang="en-US" smtClean="0"/>
              <a:t>‹#›</a:t>
            </a:fld>
            <a:endParaRPr kumimoji="1" lang="ja-JP" altLang="en-US"/>
          </a:p>
        </p:txBody>
      </p:sp>
    </p:spTree>
    <p:extLst>
      <p:ext uri="{BB962C8B-B14F-4D97-AF65-F5344CB8AC3E}">
        <p14:creationId xmlns:p14="http://schemas.microsoft.com/office/powerpoint/2010/main" val="33242621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A0E85D1A-51D4-4A02-939E-733F82A6E593}" type="datetimeFigureOut">
              <a:rPr kumimoji="1" lang="ja-JP" altLang="en-US" smtClean="0"/>
              <a:t>2020/2/5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1D8DEE4C-CC7D-42B5-8DD0-138AF1CCABE0}" type="slidenum">
              <a:rPr kumimoji="1" lang="ja-JP" altLang="en-US" smtClean="0"/>
              <a:t>‹#›</a:t>
            </a:fld>
            <a:endParaRPr kumimoji="1" lang="ja-JP" altLang="en-US"/>
          </a:p>
        </p:txBody>
      </p:sp>
    </p:spTree>
    <p:extLst>
      <p:ext uri="{BB962C8B-B14F-4D97-AF65-F5344CB8AC3E}">
        <p14:creationId xmlns:p14="http://schemas.microsoft.com/office/powerpoint/2010/main" val="21855266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A0E85D1A-51D4-4A02-939E-733F82A6E593}" type="datetimeFigureOut">
              <a:rPr kumimoji="1" lang="ja-JP" altLang="en-US" smtClean="0"/>
              <a:t>2020/2/5</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1D8DEE4C-CC7D-42B5-8DD0-138AF1CCABE0}" type="slidenum">
              <a:rPr kumimoji="1" lang="ja-JP" altLang="en-US" smtClean="0"/>
              <a:t>‹#›</a:t>
            </a:fld>
            <a:endParaRPr kumimoji="1" lang="ja-JP" altLang="en-US"/>
          </a:p>
        </p:txBody>
      </p:sp>
    </p:spTree>
    <p:extLst>
      <p:ext uri="{BB962C8B-B14F-4D97-AF65-F5344CB8AC3E}">
        <p14:creationId xmlns:p14="http://schemas.microsoft.com/office/powerpoint/2010/main" val="18488189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A0E85D1A-51D4-4A02-939E-733F82A6E593}" type="datetimeFigureOut">
              <a:rPr kumimoji="1" lang="ja-JP" altLang="en-US" smtClean="0"/>
              <a:t>2020/2/5</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1D8DEE4C-CC7D-42B5-8DD0-138AF1CCABE0}" type="slidenum">
              <a:rPr kumimoji="1" lang="ja-JP" altLang="en-US" smtClean="0"/>
              <a:t>‹#›</a:t>
            </a:fld>
            <a:endParaRPr kumimoji="1" lang="ja-JP" altLang="en-US"/>
          </a:p>
        </p:txBody>
      </p:sp>
    </p:spTree>
    <p:extLst>
      <p:ext uri="{BB962C8B-B14F-4D97-AF65-F5344CB8AC3E}">
        <p14:creationId xmlns:p14="http://schemas.microsoft.com/office/powerpoint/2010/main" val="40036515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A0E85D1A-51D4-4A02-939E-733F82A6E593}" type="datetimeFigureOut">
              <a:rPr kumimoji="1" lang="ja-JP" altLang="en-US" smtClean="0"/>
              <a:t>2020/2/5</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1D8DEE4C-CC7D-42B5-8DD0-138AF1CCABE0}" type="slidenum">
              <a:rPr kumimoji="1" lang="ja-JP" altLang="en-US" smtClean="0"/>
              <a:t>‹#›</a:t>
            </a:fld>
            <a:endParaRPr kumimoji="1" lang="ja-JP" altLang="en-US"/>
          </a:p>
        </p:txBody>
      </p:sp>
    </p:spTree>
    <p:extLst>
      <p:ext uri="{BB962C8B-B14F-4D97-AF65-F5344CB8AC3E}">
        <p14:creationId xmlns:p14="http://schemas.microsoft.com/office/powerpoint/2010/main" val="2869626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A0E85D1A-51D4-4A02-939E-733F82A6E593}" type="datetimeFigureOut">
              <a:rPr kumimoji="1" lang="ja-JP" altLang="en-US" smtClean="0"/>
              <a:t>2020/2/5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1D8DEE4C-CC7D-42B5-8DD0-138AF1CCABE0}" type="slidenum">
              <a:rPr kumimoji="1" lang="ja-JP" altLang="en-US" smtClean="0"/>
              <a:t>‹#›</a:t>
            </a:fld>
            <a:endParaRPr kumimoji="1" lang="ja-JP" altLang="en-US"/>
          </a:p>
        </p:txBody>
      </p:sp>
    </p:spTree>
    <p:extLst>
      <p:ext uri="{BB962C8B-B14F-4D97-AF65-F5344CB8AC3E}">
        <p14:creationId xmlns:p14="http://schemas.microsoft.com/office/powerpoint/2010/main" val="3076233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A0E85D1A-51D4-4A02-939E-733F82A6E593}" type="datetimeFigureOut">
              <a:rPr kumimoji="1" lang="ja-JP" altLang="en-US" smtClean="0"/>
              <a:t>2020/2/5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1D8DEE4C-CC7D-42B5-8DD0-138AF1CCABE0}" type="slidenum">
              <a:rPr kumimoji="1" lang="ja-JP" altLang="en-US" smtClean="0"/>
              <a:t>‹#›</a:t>
            </a:fld>
            <a:endParaRPr kumimoji="1" lang="ja-JP" altLang="en-US"/>
          </a:p>
        </p:txBody>
      </p:sp>
    </p:spTree>
    <p:extLst>
      <p:ext uri="{BB962C8B-B14F-4D97-AF65-F5344CB8AC3E}">
        <p14:creationId xmlns:p14="http://schemas.microsoft.com/office/powerpoint/2010/main" val="31363623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E85D1A-51D4-4A02-939E-733F82A6E593}" type="datetimeFigureOut">
              <a:rPr kumimoji="1" lang="ja-JP" altLang="en-US" smtClean="0"/>
              <a:t>2020/2/5</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8DEE4C-CC7D-42B5-8DD0-138AF1CCABE0}" type="slidenum">
              <a:rPr kumimoji="1" lang="ja-JP" altLang="en-US" smtClean="0"/>
              <a:t>‹#›</a:t>
            </a:fld>
            <a:endParaRPr kumimoji="1" lang="ja-JP" altLang="en-US"/>
          </a:p>
        </p:txBody>
      </p:sp>
    </p:spTree>
    <p:extLst>
      <p:ext uri="{BB962C8B-B14F-4D97-AF65-F5344CB8AC3E}">
        <p14:creationId xmlns:p14="http://schemas.microsoft.com/office/powerpoint/2010/main" val="984490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dirty="0" smtClean="0"/>
              <a:t>量子状態トモグラフィー</a:t>
            </a:r>
            <a:endParaRPr kumimoji="1" lang="ja-JP" altLang="en-US" dirty="0"/>
          </a:p>
        </p:txBody>
      </p:sp>
      <p:sp>
        <p:nvSpPr>
          <p:cNvPr id="3" name="サブタイトル 2"/>
          <p:cNvSpPr>
            <a:spLocks noGrp="1"/>
          </p:cNvSpPr>
          <p:nvPr>
            <p:ph type="subTitle" idx="1"/>
          </p:nvPr>
        </p:nvSpPr>
        <p:spPr/>
        <p:txBody>
          <a:bodyPr/>
          <a:lstStyle/>
          <a:p>
            <a:r>
              <a:rPr kumimoji="1" lang="ja-JP" altLang="en-US" dirty="0" smtClean="0"/>
              <a:t>大阪大学基礎工学部電子物理科学科物性物理科学コース</a:t>
            </a:r>
            <a:r>
              <a:rPr kumimoji="1" lang="en-US" altLang="ja-JP" dirty="0" smtClean="0"/>
              <a:t>4</a:t>
            </a:r>
            <a:r>
              <a:rPr kumimoji="1" lang="ja-JP" altLang="en-US" dirty="0" smtClean="0"/>
              <a:t>年</a:t>
            </a:r>
            <a:endParaRPr kumimoji="1" lang="en-US" altLang="ja-JP" dirty="0" smtClean="0"/>
          </a:p>
          <a:p>
            <a:r>
              <a:rPr lang="ja-JP" altLang="en-US" dirty="0"/>
              <a:t>山本</a:t>
            </a:r>
            <a:r>
              <a:rPr lang="ja-JP" altLang="en-US" dirty="0" smtClean="0"/>
              <a:t>研究室　学籍番号</a:t>
            </a:r>
            <a:r>
              <a:rPr lang="en-US" altLang="ja-JP" dirty="0" smtClean="0"/>
              <a:t>09D16031</a:t>
            </a:r>
            <a:r>
              <a:rPr lang="ja-JP" altLang="en-US" dirty="0" smtClean="0"/>
              <a:t>　小林哲也</a:t>
            </a:r>
            <a:endParaRPr kumimoji="1" lang="ja-JP" altLang="en-US" dirty="0"/>
          </a:p>
        </p:txBody>
      </p:sp>
    </p:spTree>
    <p:extLst>
      <p:ext uri="{BB962C8B-B14F-4D97-AF65-F5344CB8AC3E}">
        <p14:creationId xmlns:p14="http://schemas.microsoft.com/office/powerpoint/2010/main" val="4326707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5"/>
            <a:ext cx="10515600" cy="473971"/>
          </a:xfrm>
          <a:ln>
            <a:solidFill>
              <a:schemeClr val="bg1"/>
            </a:solidFill>
          </a:ln>
        </p:spPr>
        <p:txBody>
          <a:bodyPr>
            <a:normAutofit fontScale="90000"/>
          </a:bodyPr>
          <a:lstStyle/>
          <a:p>
            <a:r>
              <a:rPr lang="en-US" altLang="ja-JP" sz="2800" u="sng" dirty="0" smtClean="0"/>
              <a:t>§</a:t>
            </a:r>
            <a:r>
              <a:rPr lang="ja-JP" altLang="en-US" sz="2800" u="sng" dirty="0" smtClean="0"/>
              <a:t>１</a:t>
            </a:r>
            <a:r>
              <a:rPr lang="en-US" altLang="ja-JP" sz="2800" u="sng" dirty="0" smtClean="0"/>
              <a:t>.</a:t>
            </a:r>
            <a:r>
              <a:rPr lang="ja-JP" altLang="en-US" sz="2800" u="sng" dirty="0" smtClean="0"/>
              <a:t>１　量子状態トモグラフィーの理論</a:t>
            </a:r>
            <a:endParaRPr kumimoji="1" lang="ja-JP" altLang="en-US" sz="2800" u="sng"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215614"/>
                <a:ext cx="10515600" cy="4961349"/>
              </a:xfrm>
            </p:spPr>
            <p:txBody>
              <a:bodyPr>
                <a:normAutofit/>
              </a:bodyPr>
              <a:lstStyle/>
              <a:p>
                <a:pPr marL="0" indent="0">
                  <a:buNone/>
                </a:pPr>
                <a:r>
                  <a:rPr lang="ja-JP" altLang="en-US" sz="2400" dirty="0" smtClean="0"/>
                  <a:t>対角</a:t>
                </a:r>
                <a:r>
                  <a:rPr lang="en-US" altLang="ja-JP" sz="2400" dirty="0" smtClean="0"/>
                  <a:t>generator</a:t>
                </a:r>
                <a:r>
                  <a:rPr lang="ja-JP" altLang="en-US" sz="2400" dirty="0" smtClean="0"/>
                  <a:t>として残り</a:t>
                </a:r>
                <a14:m>
                  <m:oMath xmlns:m="http://schemas.openxmlformats.org/officeDocument/2006/math">
                    <m:r>
                      <a:rPr lang="en-US" altLang="ja-JP" sz="2400" i="1">
                        <a:latin typeface="Cambria Math" panose="02040503050406030204" pitchFamily="18" charset="0"/>
                      </a:rPr>
                      <m:t>𝑑</m:t>
                    </m:r>
                    <m:r>
                      <a:rPr lang="en-US" altLang="ja-JP" sz="2400" i="1">
                        <a:latin typeface="Cambria Math" panose="02040503050406030204" pitchFamily="18" charset="0"/>
                      </a:rPr>
                      <m:t>−1</m:t>
                    </m:r>
                  </m:oMath>
                </a14:m>
                <a:r>
                  <a:rPr lang="ja-JP" altLang="en-US" sz="2400" dirty="0" smtClean="0"/>
                  <a:t>個の</a:t>
                </a:r>
                <a:r>
                  <a:rPr lang="en-US" altLang="ja-JP" sz="2400" dirty="0" smtClean="0"/>
                  <a:t>Traceless</a:t>
                </a:r>
                <a:r>
                  <a:rPr lang="ja-JP" altLang="en-US" sz="2400" dirty="0" smtClean="0"/>
                  <a:t>行列</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Sup>
                        <m:sSubSupPr>
                          <m:ctrlPr>
                            <a:rPr lang="en-US" altLang="ja-JP" sz="2400" i="1" smtClean="0">
                              <a:latin typeface="Cambria Math" panose="02040503050406030204" pitchFamily="18" charset="0"/>
                            </a:rPr>
                          </m:ctrlPr>
                        </m:sSubSupPr>
                        <m:e>
                          <m:r>
                            <a:rPr lang="en-US" altLang="ja-JP" sz="2400" i="1">
                              <a:latin typeface="Cambria Math" panose="02040503050406030204" pitchFamily="18" charset="0"/>
                            </a:rPr>
                            <m:t>𝜂</m:t>
                          </m:r>
                        </m:e>
                        <m:sub>
                          <m:r>
                            <a:rPr lang="en-US" altLang="ja-JP" sz="2400" b="0" i="1" smtClean="0">
                              <a:latin typeface="Cambria Math" panose="02040503050406030204" pitchFamily="18" charset="0"/>
                            </a:rPr>
                            <m:t>𝑟</m:t>
                          </m:r>
                        </m:sub>
                        <m:sup>
                          <m:r>
                            <a:rPr lang="en-US" altLang="ja-JP" sz="2400" b="0" i="1" smtClean="0">
                              <a:latin typeface="Cambria Math" panose="02040503050406030204" pitchFamily="18" charset="0"/>
                            </a:rPr>
                            <m:t>𝑟</m:t>
                          </m:r>
                        </m:sup>
                      </m:sSubSup>
                      <m:r>
                        <a:rPr lang="en-US" altLang="ja-JP" sz="2400" b="0" i="1" smtClean="0">
                          <a:latin typeface="Cambria Math" panose="02040503050406030204" pitchFamily="18" charset="0"/>
                        </a:rPr>
                        <m:t>=</m:t>
                      </m:r>
                      <m:rad>
                        <m:radPr>
                          <m:degHide m:val="on"/>
                          <m:ctrlPr>
                            <a:rPr lang="en-US" altLang="ja-JP" sz="2400" b="0" i="1" smtClean="0">
                              <a:latin typeface="Cambria Math" panose="02040503050406030204" pitchFamily="18" charset="0"/>
                            </a:rPr>
                          </m:ctrlPr>
                        </m:radPr>
                        <m:deg/>
                        <m:e>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2</m:t>
                              </m:r>
                            </m:num>
                            <m:den>
                              <m:r>
                                <a:rPr lang="en-US" altLang="ja-JP" sz="2400" b="0" i="1" smtClean="0">
                                  <a:latin typeface="Cambria Math" panose="02040503050406030204" pitchFamily="18" charset="0"/>
                                </a:rPr>
                                <m:t>𝑟</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𝑟</m:t>
                                  </m:r>
                                  <m:r>
                                    <a:rPr lang="en-US" altLang="ja-JP" sz="2400" b="0" i="1" smtClean="0">
                                      <a:latin typeface="Cambria Math" panose="02040503050406030204" pitchFamily="18" charset="0"/>
                                    </a:rPr>
                                    <m:t>−1</m:t>
                                  </m:r>
                                </m:e>
                              </m:d>
                            </m:den>
                          </m:f>
                        </m:e>
                      </m:rad>
                      <m:d>
                        <m:dPr>
                          <m:begChr m:val="["/>
                          <m:endChr m:val="]"/>
                          <m:ctrlPr>
                            <a:rPr lang="en-US" altLang="ja-JP" sz="2400" b="0" i="1" smtClean="0">
                              <a:latin typeface="Cambria Math" panose="02040503050406030204" pitchFamily="18" charset="0"/>
                            </a:rPr>
                          </m:ctrlPr>
                        </m:dPr>
                        <m:e>
                          <m:nary>
                            <m:naryPr>
                              <m:chr m:val="∑"/>
                              <m:ctrlPr>
                                <a:rPr lang="en-US" altLang="ja-JP" sz="2400" b="0" i="1" smtClean="0">
                                  <a:latin typeface="Cambria Math" panose="02040503050406030204" pitchFamily="18" charset="0"/>
                                </a:rPr>
                              </m:ctrlPr>
                            </m:naryPr>
                            <m:sub>
                              <m:r>
                                <m:rPr>
                                  <m:brk m:alnAt="23"/>
                                </m:rPr>
                                <a:rPr lang="en-US" altLang="ja-JP" sz="2400" b="0" i="1" smtClean="0">
                                  <a:latin typeface="Cambria Math" panose="02040503050406030204" pitchFamily="18" charset="0"/>
                                </a:rPr>
                                <m:t>𝑗</m:t>
                              </m:r>
                              <m:r>
                                <a:rPr lang="en-US" altLang="ja-JP" sz="2400" b="0" i="1" smtClean="0">
                                  <a:latin typeface="Cambria Math" panose="02040503050406030204" pitchFamily="18" charset="0"/>
                                </a:rPr>
                                <m:t>=1</m:t>
                              </m:r>
                            </m:sub>
                            <m:sup>
                              <m:r>
                                <a:rPr lang="en-US" altLang="ja-JP" sz="2400" b="0" i="1" smtClean="0">
                                  <a:latin typeface="Cambria Math" panose="02040503050406030204" pitchFamily="18" charset="0"/>
                                </a:rPr>
                                <m:t>𝑟</m:t>
                              </m:r>
                            </m:sup>
                            <m:e>
                              <m:sSubSup>
                                <m:sSubSupPr>
                                  <m:ctrlPr>
                                    <a:rPr lang="en-US" altLang="ja-JP" sz="2400" i="1">
                                      <a:latin typeface="Cambria Math" panose="02040503050406030204" pitchFamily="18" charset="0"/>
                                    </a:rPr>
                                  </m:ctrlPr>
                                </m:sSubSupPr>
                                <m:e>
                                  <m:r>
                                    <a:rPr lang="en-US" altLang="ja-JP" sz="2400" i="1">
                                      <a:latin typeface="Cambria Math" panose="02040503050406030204" pitchFamily="18" charset="0"/>
                                    </a:rPr>
                                    <m:t>𝑒</m:t>
                                  </m:r>
                                </m:e>
                                <m:sub>
                                  <m:r>
                                    <a:rPr lang="en-US" altLang="ja-JP" sz="2400" i="1">
                                      <a:latin typeface="Cambria Math" panose="02040503050406030204" pitchFamily="18" charset="0"/>
                                    </a:rPr>
                                    <m:t>𝑗</m:t>
                                  </m:r>
                                </m:sub>
                                <m:sup>
                                  <m:r>
                                    <a:rPr lang="en-US" altLang="ja-JP" sz="2400" b="0" i="1" smtClean="0">
                                      <a:latin typeface="Cambria Math" panose="02040503050406030204" pitchFamily="18" charset="0"/>
                                    </a:rPr>
                                    <m:t>𝑗</m:t>
                                  </m:r>
                                </m:sup>
                              </m:sSubSup>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𝑟</m:t>
                              </m:r>
                              <m:sSubSup>
                                <m:sSubSupPr>
                                  <m:ctrlPr>
                                    <a:rPr lang="en-US" altLang="ja-JP" sz="2400" i="1">
                                      <a:latin typeface="Cambria Math" panose="02040503050406030204" pitchFamily="18" charset="0"/>
                                    </a:rPr>
                                  </m:ctrlPr>
                                </m:sSubSupPr>
                                <m:e>
                                  <m:r>
                                    <a:rPr lang="en-US" altLang="ja-JP" sz="2400" i="1">
                                      <a:latin typeface="Cambria Math" panose="02040503050406030204" pitchFamily="18" charset="0"/>
                                    </a:rPr>
                                    <m:t>𝑒</m:t>
                                  </m:r>
                                </m:e>
                                <m:sub>
                                  <m:r>
                                    <a:rPr lang="en-US" altLang="ja-JP" sz="2400" b="0" i="1" smtClean="0">
                                      <a:latin typeface="Cambria Math" panose="02040503050406030204" pitchFamily="18" charset="0"/>
                                    </a:rPr>
                                    <m:t>𝑟</m:t>
                                  </m:r>
                                  <m:r>
                                    <a:rPr lang="en-US" altLang="ja-JP" sz="2400" b="0" i="1" smtClean="0">
                                      <a:latin typeface="Cambria Math" panose="02040503050406030204" pitchFamily="18" charset="0"/>
                                    </a:rPr>
                                    <m:t>+1</m:t>
                                  </m:r>
                                </m:sub>
                                <m:sup>
                                  <m:r>
                                    <a:rPr lang="en-US" altLang="ja-JP" sz="2400" b="0" i="1" smtClean="0">
                                      <a:latin typeface="Cambria Math" panose="02040503050406030204" pitchFamily="18" charset="0"/>
                                    </a:rPr>
                                    <m:t>𝑟</m:t>
                                  </m:r>
                                  <m:r>
                                    <a:rPr lang="en-US" altLang="ja-JP" sz="2400" b="0" i="1" smtClean="0">
                                      <a:latin typeface="Cambria Math" panose="02040503050406030204" pitchFamily="18" charset="0"/>
                                    </a:rPr>
                                    <m:t>+1</m:t>
                                  </m:r>
                                </m:sup>
                              </m:sSubSup>
                            </m:e>
                          </m:nary>
                        </m:e>
                      </m:d>
                    </m:oMath>
                  </m:oMathPara>
                </a14:m>
                <a:endParaRPr lang="en-US" altLang="ja-JP" sz="2400" dirty="0" smtClean="0"/>
              </a:p>
              <a:p>
                <a:pPr marL="0" indent="0">
                  <a:buNone/>
                </a:pPr>
                <a:r>
                  <a:rPr lang="ja-JP" altLang="en-US" sz="2400" dirty="0" smtClean="0"/>
                  <a:t>これで</a:t>
                </a:r>
                <a14:m>
                  <m:oMath xmlns:m="http://schemas.openxmlformats.org/officeDocument/2006/math">
                    <m:sSup>
                      <m:sSupPr>
                        <m:ctrlPr>
                          <a:rPr lang="en-US" altLang="ja-JP" sz="2400" i="1" smtClean="0">
                            <a:latin typeface="Cambria Math" panose="02040503050406030204" pitchFamily="18" charset="0"/>
                          </a:rPr>
                        </m:ctrlPr>
                      </m:sSupPr>
                      <m:e>
                        <m:r>
                          <a:rPr lang="en-US" altLang="ja-JP" sz="2400" i="1">
                            <a:latin typeface="Cambria Math" panose="02040503050406030204" pitchFamily="18" charset="0"/>
                          </a:rPr>
                          <m:t>𝑑</m:t>
                        </m:r>
                      </m:e>
                      <m:sup>
                        <m:r>
                          <a:rPr lang="en-US" altLang="ja-JP" sz="2400" b="0" i="1" smtClean="0">
                            <a:latin typeface="Cambria Math" panose="02040503050406030204" pitchFamily="18" charset="0"/>
                          </a:rPr>
                          <m:t>2</m:t>
                        </m:r>
                      </m:sup>
                    </m:sSup>
                    <m:r>
                      <a:rPr lang="en-US" altLang="ja-JP" sz="2400" i="1">
                        <a:latin typeface="Cambria Math" panose="02040503050406030204" pitchFamily="18" charset="0"/>
                      </a:rPr>
                      <m:t>−1</m:t>
                    </m:r>
                  </m:oMath>
                </a14:m>
                <a:r>
                  <a:rPr lang="ja-JP" altLang="en-US" sz="2400" dirty="0" smtClean="0"/>
                  <a:t>個の</a:t>
                </a:r>
                <a:r>
                  <a:rPr lang="en-US" altLang="ja-JP" sz="2400" dirty="0" smtClean="0"/>
                  <a:t>generator</a:t>
                </a:r>
                <a:r>
                  <a:rPr lang="ja-JP" altLang="en-US" sz="2400" dirty="0" smtClean="0"/>
                  <a:t>が得られる。</a:t>
                </a:r>
                <a:endParaRPr lang="en-US" altLang="ja-JP" sz="2400" dirty="0" smtClean="0"/>
              </a:p>
              <a:p>
                <a:pPr marL="0" indent="0">
                  <a:buNone/>
                </a:pPr>
                <a:r>
                  <a:rPr lang="ja-JP" altLang="en-US" sz="2400" dirty="0" smtClean="0"/>
                  <a:t>ここで</a:t>
                </a:r>
                <a14:m>
                  <m:oMath xmlns:m="http://schemas.openxmlformats.org/officeDocument/2006/math">
                    <m:r>
                      <m:rPr>
                        <m:sty m:val="p"/>
                      </m:rPr>
                      <a:rPr lang="en-US" altLang="ja-JP" sz="2400" i="1" dirty="0" smtClean="0">
                        <a:latin typeface="Cambria Math" panose="02040503050406030204" pitchFamily="18" charset="0"/>
                      </a:rPr>
                      <m:t>λ</m:t>
                    </m:r>
                  </m:oMath>
                </a14:m>
                <a:r>
                  <a:rPr lang="ja-JP" altLang="en-US" sz="2400" dirty="0" smtClean="0"/>
                  <a:t>行列を次のように定義する。</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dirty="0" smtClean="0">
                              <a:latin typeface="Cambria Math" panose="02040503050406030204" pitchFamily="18" charset="0"/>
                            </a:rPr>
                          </m:ctrlPr>
                        </m:sSubPr>
                        <m:e>
                          <m:r>
                            <m:rPr>
                              <m:sty m:val="p"/>
                            </m:rPr>
                            <a:rPr lang="en-US" altLang="ja-JP" sz="2400" i="1" dirty="0">
                              <a:latin typeface="Cambria Math" panose="02040503050406030204" pitchFamily="18" charset="0"/>
                            </a:rPr>
                            <m:t>λ</m:t>
                          </m:r>
                        </m:e>
                        <m:sub>
                          <m:sSup>
                            <m:sSupPr>
                              <m:ctrlPr>
                                <a:rPr lang="en-US" altLang="ja-JP" sz="2400" i="1" dirty="0" smtClean="0">
                                  <a:latin typeface="Cambria Math" panose="02040503050406030204" pitchFamily="18" charset="0"/>
                                </a:rPr>
                              </m:ctrlPr>
                            </m:sSupPr>
                            <m:e>
                              <m:d>
                                <m:dPr>
                                  <m:ctrlPr>
                                    <a:rPr lang="en-US" altLang="ja-JP" sz="2400" i="1" dirty="0" smtClean="0">
                                      <a:latin typeface="Cambria Math" panose="02040503050406030204" pitchFamily="18" charset="0"/>
                                    </a:rPr>
                                  </m:ctrlPr>
                                </m:dPr>
                                <m:e>
                                  <m:r>
                                    <a:rPr lang="en-US" altLang="ja-JP" sz="2400" b="0" i="1" dirty="0" smtClean="0">
                                      <a:latin typeface="Cambria Math" panose="02040503050406030204" pitchFamily="18" charset="0"/>
                                    </a:rPr>
                                    <m:t>𝑗</m:t>
                                  </m:r>
                                  <m:r>
                                    <a:rPr lang="en-US" altLang="ja-JP" sz="2400" b="0" i="1" dirty="0" smtClean="0">
                                      <a:latin typeface="Cambria Math" panose="02040503050406030204" pitchFamily="18" charset="0"/>
                                    </a:rPr>
                                    <m:t>−1</m:t>
                                  </m:r>
                                </m:e>
                              </m:d>
                            </m:e>
                            <m:sup>
                              <m:r>
                                <a:rPr lang="en-US" altLang="ja-JP" sz="2400" b="0" i="1" dirty="0" smtClean="0">
                                  <a:latin typeface="Cambria Math" panose="02040503050406030204" pitchFamily="18" charset="0"/>
                                </a:rPr>
                                <m:t>2</m:t>
                              </m:r>
                            </m:sup>
                          </m:sSup>
                          <m:r>
                            <a:rPr lang="en-US" altLang="ja-JP" sz="2400" b="0" i="1" dirty="0" smtClean="0">
                              <a:latin typeface="Cambria Math" panose="02040503050406030204" pitchFamily="18" charset="0"/>
                            </a:rPr>
                            <m:t>+2</m:t>
                          </m:r>
                          <m:d>
                            <m:dPr>
                              <m:ctrlPr>
                                <a:rPr lang="en-US" altLang="ja-JP" sz="2400" b="0" i="1" dirty="0" smtClean="0">
                                  <a:latin typeface="Cambria Math" panose="02040503050406030204" pitchFamily="18" charset="0"/>
                                </a:rPr>
                              </m:ctrlPr>
                            </m:dPr>
                            <m:e>
                              <m:r>
                                <a:rPr lang="en-US" altLang="ja-JP" sz="2400" b="0" i="1" dirty="0" smtClean="0">
                                  <a:latin typeface="Cambria Math" panose="02040503050406030204" pitchFamily="18" charset="0"/>
                                </a:rPr>
                                <m:t>𝑘</m:t>
                              </m:r>
                              <m:r>
                                <a:rPr lang="en-US" altLang="ja-JP" sz="2400" b="0" i="1" dirty="0" smtClean="0">
                                  <a:latin typeface="Cambria Math" panose="02040503050406030204" pitchFamily="18" charset="0"/>
                                </a:rPr>
                                <m:t>−1</m:t>
                              </m:r>
                            </m:e>
                          </m:d>
                        </m:sub>
                      </m:sSub>
                      <m:r>
                        <a:rPr lang="en-US" altLang="ja-JP" sz="2400" b="0" i="1" dirty="0" smtClean="0">
                          <a:latin typeface="Cambria Math" panose="02040503050406030204" pitchFamily="18" charset="0"/>
                        </a:rPr>
                        <m:t>=</m:t>
                      </m:r>
                      <m:sSubSup>
                        <m:sSubSupPr>
                          <m:ctrlPr>
                            <a:rPr lang="en-US" altLang="ja-JP" sz="2400" i="1" dirty="0">
                              <a:latin typeface="Cambria Math" panose="02040503050406030204" pitchFamily="18" charset="0"/>
                            </a:rPr>
                          </m:ctrlPr>
                        </m:sSubSupPr>
                        <m:e>
                          <m:r>
                            <m:rPr>
                              <m:sty m:val="p"/>
                            </m:rPr>
                            <a:rPr lang="en-US" altLang="ja-JP" sz="2400" dirty="0">
                              <a:latin typeface="Cambria Math" panose="02040503050406030204" pitchFamily="18" charset="0"/>
                            </a:rPr>
                            <m:t>Θ</m:t>
                          </m:r>
                        </m:e>
                        <m:sub>
                          <m:r>
                            <a:rPr lang="en-US" altLang="ja-JP" sz="2400" i="1" dirty="0">
                              <a:latin typeface="Cambria Math" panose="02040503050406030204" pitchFamily="18" charset="0"/>
                            </a:rPr>
                            <m:t>𝑗</m:t>
                          </m:r>
                        </m:sub>
                        <m:sup>
                          <m:r>
                            <a:rPr lang="en-US" altLang="ja-JP" sz="2400" i="1" dirty="0">
                              <a:latin typeface="Cambria Math" panose="02040503050406030204" pitchFamily="18" charset="0"/>
                            </a:rPr>
                            <m:t>𝑘</m:t>
                          </m:r>
                        </m:sup>
                      </m:sSubSup>
                    </m:oMath>
                  </m:oMathPara>
                </a14:m>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dirty="0">
                              <a:latin typeface="Cambria Math" panose="02040503050406030204" pitchFamily="18" charset="0"/>
                            </a:rPr>
                          </m:ctrlPr>
                        </m:sSubPr>
                        <m:e>
                          <m:r>
                            <m:rPr>
                              <m:sty m:val="p"/>
                            </m:rPr>
                            <a:rPr lang="en-US" altLang="ja-JP" sz="2400" i="1" dirty="0">
                              <a:latin typeface="Cambria Math" panose="02040503050406030204" pitchFamily="18" charset="0"/>
                            </a:rPr>
                            <m:t>λ</m:t>
                          </m:r>
                        </m:e>
                        <m:sub>
                          <m:sSup>
                            <m:sSupPr>
                              <m:ctrlPr>
                                <a:rPr lang="en-US" altLang="ja-JP" sz="2400" i="1" dirty="0">
                                  <a:latin typeface="Cambria Math" panose="02040503050406030204" pitchFamily="18" charset="0"/>
                                </a:rPr>
                              </m:ctrlPr>
                            </m:sSupPr>
                            <m:e>
                              <m:d>
                                <m:dPr>
                                  <m:ctrlPr>
                                    <a:rPr lang="en-US" altLang="ja-JP" sz="2400" i="1" dirty="0">
                                      <a:latin typeface="Cambria Math" panose="02040503050406030204" pitchFamily="18" charset="0"/>
                                    </a:rPr>
                                  </m:ctrlPr>
                                </m:dPr>
                                <m:e>
                                  <m:r>
                                    <a:rPr lang="en-US" altLang="ja-JP" sz="2400" i="1" dirty="0">
                                      <a:latin typeface="Cambria Math" panose="02040503050406030204" pitchFamily="18" charset="0"/>
                                    </a:rPr>
                                    <m:t>𝑗</m:t>
                                  </m:r>
                                  <m:r>
                                    <a:rPr lang="en-US" altLang="ja-JP" sz="2400" i="1" dirty="0">
                                      <a:latin typeface="Cambria Math" panose="02040503050406030204" pitchFamily="18" charset="0"/>
                                    </a:rPr>
                                    <m:t>−1</m:t>
                                  </m:r>
                                </m:e>
                              </m:d>
                            </m:e>
                            <m:sup>
                              <m:r>
                                <a:rPr lang="en-US" altLang="ja-JP" sz="2400" i="1" dirty="0">
                                  <a:latin typeface="Cambria Math" panose="02040503050406030204" pitchFamily="18" charset="0"/>
                                </a:rPr>
                                <m:t>2</m:t>
                              </m:r>
                            </m:sup>
                          </m:sSup>
                          <m:r>
                            <a:rPr lang="en-US" altLang="ja-JP" sz="2400" i="1" dirty="0">
                              <a:latin typeface="Cambria Math" panose="02040503050406030204" pitchFamily="18" charset="0"/>
                            </a:rPr>
                            <m:t>+2</m:t>
                          </m:r>
                          <m:r>
                            <a:rPr lang="en-US" altLang="ja-JP" sz="2400" b="0" i="1" dirty="0" smtClean="0">
                              <a:latin typeface="Cambria Math" panose="02040503050406030204" pitchFamily="18" charset="0"/>
                            </a:rPr>
                            <m:t>𝑘</m:t>
                          </m:r>
                          <m:r>
                            <a:rPr lang="en-US" altLang="ja-JP" sz="2400" b="0" i="1" dirty="0" smtClean="0">
                              <a:latin typeface="Cambria Math" panose="02040503050406030204" pitchFamily="18" charset="0"/>
                            </a:rPr>
                            <m:t>−1</m:t>
                          </m:r>
                        </m:sub>
                      </m:sSub>
                      <m:r>
                        <a:rPr lang="en-US" altLang="ja-JP" sz="2400" i="1" dirty="0">
                          <a:latin typeface="Cambria Math" panose="02040503050406030204" pitchFamily="18" charset="0"/>
                        </a:rPr>
                        <m:t>=</m:t>
                      </m:r>
                      <m:sSubSup>
                        <m:sSubSupPr>
                          <m:ctrlPr>
                            <a:rPr lang="en-US" altLang="ja-JP" sz="2400" i="1">
                              <a:latin typeface="Cambria Math" panose="02040503050406030204" pitchFamily="18" charset="0"/>
                            </a:rPr>
                          </m:ctrlPr>
                        </m:sSubSupPr>
                        <m:e>
                          <m:r>
                            <a:rPr lang="ja-JP" altLang="en-US" sz="2400" i="1">
                              <a:latin typeface="Cambria Math" panose="02040503050406030204" pitchFamily="18" charset="0"/>
                            </a:rPr>
                            <m:t>𝛽</m:t>
                          </m:r>
                        </m:e>
                        <m:sub>
                          <m:r>
                            <a:rPr lang="en-US" altLang="ja-JP" sz="2400" i="1">
                              <a:latin typeface="Cambria Math" panose="02040503050406030204" pitchFamily="18" charset="0"/>
                            </a:rPr>
                            <m:t>𝑗</m:t>
                          </m:r>
                        </m:sub>
                        <m:sup>
                          <m:r>
                            <a:rPr lang="en-US" altLang="ja-JP" sz="2400" i="1">
                              <a:latin typeface="Cambria Math" panose="02040503050406030204" pitchFamily="18" charset="0"/>
                            </a:rPr>
                            <m:t>𝑘</m:t>
                          </m:r>
                        </m:sup>
                      </m:sSubSup>
                    </m:oMath>
                  </m:oMathPara>
                </a14:m>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dirty="0">
                              <a:latin typeface="Cambria Math" panose="02040503050406030204" pitchFamily="18" charset="0"/>
                            </a:rPr>
                          </m:ctrlPr>
                        </m:sSubPr>
                        <m:e>
                          <m:r>
                            <m:rPr>
                              <m:sty m:val="p"/>
                            </m:rPr>
                            <a:rPr lang="en-US" altLang="ja-JP" sz="2400" i="1" dirty="0">
                              <a:latin typeface="Cambria Math" panose="02040503050406030204" pitchFamily="18" charset="0"/>
                            </a:rPr>
                            <m:t>λ</m:t>
                          </m:r>
                        </m:e>
                        <m:sub>
                          <m:sSup>
                            <m:sSupPr>
                              <m:ctrlPr>
                                <a:rPr lang="en-US" altLang="ja-JP" sz="2400" i="1" dirty="0">
                                  <a:latin typeface="Cambria Math" panose="02040503050406030204" pitchFamily="18" charset="0"/>
                                </a:rPr>
                              </m:ctrlPr>
                            </m:sSupPr>
                            <m:e>
                              <m:r>
                                <a:rPr lang="en-US" altLang="ja-JP" sz="2400" b="0" i="1" dirty="0" smtClean="0">
                                  <a:latin typeface="Cambria Math" panose="02040503050406030204" pitchFamily="18" charset="0"/>
                                </a:rPr>
                                <m:t>𝑗</m:t>
                              </m:r>
                            </m:e>
                            <m:sup>
                              <m:r>
                                <a:rPr lang="en-US" altLang="ja-JP" sz="2400" i="1" dirty="0">
                                  <a:latin typeface="Cambria Math" panose="02040503050406030204" pitchFamily="18" charset="0"/>
                                </a:rPr>
                                <m:t>2</m:t>
                              </m:r>
                            </m:sup>
                          </m:sSup>
                          <m:r>
                            <a:rPr lang="en-US" altLang="ja-JP" sz="2400" b="0" i="1" dirty="0" smtClean="0">
                              <a:latin typeface="Cambria Math" panose="02040503050406030204" pitchFamily="18" charset="0"/>
                            </a:rPr>
                            <m:t>−1</m:t>
                          </m:r>
                        </m:sub>
                      </m:sSub>
                      <m:r>
                        <a:rPr lang="en-US" altLang="ja-JP" sz="2400" i="1" dirty="0">
                          <a:latin typeface="Cambria Math" panose="02040503050406030204" pitchFamily="18" charset="0"/>
                        </a:rPr>
                        <m:t>=</m:t>
                      </m:r>
                      <m:sSubSup>
                        <m:sSubSupPr>
                          <m:ctrlPr>
                            <a:rPr lang="en-US" altLang="ja-JP" sz="2400" i="1">
                              <a:latin typeface="Cambria Math" panose="02040503050406030204" pitchFamily="18" charset="0"/>
                            </a:rPr>
                          </m:ctrlPr>
                        </m:sSubSupPr>
                        <m:e>
                          <m:r>
                            <a:rPr lang="en-US" altLang="ja-JP" sz="2400" i="1">
                              <a:latin typeface="Cambria Math" panose="02040503050406030204" pitchFamily="18" charset="0"/>
                            </a:rPr>
                            <m:t>𝜂</m:t>
                          </m:r>
                        </m:e>
                        <m:sub>
                          <m:r>
                            <a:rPr lang="en-US" altLang="ja-JP" sz="2400" b="0" i="1" smtClean="0">
                              <a:latin typeface="Cambria Math" panose="02040503050406030204" pitchFamily="18" charset="0"/>
                            </a:rPr>
                            <m:t>𝑗</m:t>
                          </m:r>
                          <m:r>
                            <a:rPr lang="en-US" altLang="ja-JP" sz="2400" b="0" i="1" smtClean="0">
                              <a:latin typeface="Cambria Math" panose="02040503050406030204" pitchFamily="18" charset="0"/>
                            </a:rPr>
                            <m:t>−1</m:t>
                          </m:r>
                        </m:sub>
                        <m:sup>
                          <m:r>
                            <a:rPr lang="en-US" altLang="ja-JP" sz="2400" b="0" i="1" smtClean="0">
                              <a:latin typeface="Cambria Math" panose="02040503050406030204" pitchFamily="18" charset="0"/>
                            </a:rPr>
                            <m:t>𝑗</m:t>
                          </m:r>
                          <m:r>
                            <a:rPr lang="en-US" altLang="ja-JP" sz="2400" b="0" i="1" smtClean="0">
                              <a:latin typeface="Cambria Math" panose="02040503050406030204" pitchFamily="18" charset="0"/>
                            </a:rPr>
                            <m:t>−1</m:t>
                          </m:r>
                        </m:sup>
                      </m:sSubSup>
                    </m:oMath>
                  </m:oMathPara>
                </a14:m>
                <a:endParaRPr lang="en-US" altLang="ja-JP" sz="2400" dirty="0" smtClean="0"/>
              </a:p>
              <a:p>
                <a:pPr marL="0" indent="0">
                  <a:buNone/>
                </a:pPr>
                <a14:m>
                  <m:oMath xmlns:m="http://schemas.openxmlformats.org/officeDocument/2006/math">
                    <m:r>
                      <a:rPr lang="en-US" altLang="ja-JP" sz="2400" i="1">
                        <a:latin typeface="Cambria Math" panose="02040503050406030204" pitchFamily="18" charset="0"/>
                      </a:rPr>
                      <m:t>𝑑</m:t>
                    </m:r>
                  </m:oMath>
                </a14:m>
                <a:r>
                  <a:rPr lang="ja-JP" altLang="en-US" sz="2400" dirty="0" smtClean="0"/>
                  <a:t>次元に拡張してもこれらの形式は完全エルミート演算子基底である。</a:t>
                </a:r>
                <a:endParaRPr lang="en-US" altLang="ja-JP" sz="2400"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215614"/>
                <a:ext cx="10515600" cy="4961349"/>
              </a:xfrm>
              <a:blipFill>
                <a:blip r:embed="rId2"/>
                <a:stretch>
                  <a:fillRect l="-928" t="-159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5201747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5"/>
            <a:ext cx="10515600" cy="473971"/>
          </a:xfrm>
          <a:ln>
            <a:solidFill>
              <a:schemeClr val="bg1"/>
            </a:solidFill>
          </a:ln>
        </p:spPr>
        <p:txBody>
          <a:bodyPr>
            <a:normAutofit fontScale="90000"/>
          </a:bodyPr>
          <a:lstStyle/>
          <a:p>
            <a:r>
              <a:rPr lang="en-US" altLang="ja-JP" sz="2800" u="sng" dirty="0" smtClean="0"/>
              <a:t>§</a:t>
            </a:r>
            <a:r>
              <a:rPr lang="ja-JP" altLang="en-US" sz="2800" u="sng" dirty="0" smtClean="0"/>
              <a:t>１</a:t>
            </a:r>
            <a:r>
              <a:rPr lang="en-US" altLang="ja-JP" sz="2800" u="sng" dirty="0" smtClean="0"/>
              <a:t>.</a:t>
            </a:r>
            <a:r>
              <a:rPr lang="ja-JP" altLang="en-US" sz="2800" u="sng" dirty="0" smtClean="0"/>
              <a:t>１　量子状態トモグラフィーの理論</a:t>
            </a:r>
            <a:endParaRPr kumimoji="1" lang="ja-JP" altLang="en-US" sz="2800" u="sng"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215614"/>
                <a:ext cx="10515600" cy="4961349"/>
              </a:xfrm>
            </p:spPr>
            <p:txBody>
              <a:bodyPr>
                <a:normAutofit/>
              </a:bodyPr>
              <a:lstStyle/>
              <a:p>
                <a:pPr marL="0" indent="0">
                  <a:buNone/>
                </a:pPr>
                <a14:m>
                  <m:oMath xmlns:m="http://schemas.openxmlformats.org/officeDocument/2006/math">
                    <m:r>
                      <a:rPr lang="en-US" altLang="ja-JP" sz="2400" i="1" smtClean="0">
                        <a:latin typeface="Cambria Math" panose="02040503050406030204" pitchFamily="18" charset="0"/>
                      </a:rPr>
                      <m:t>𝑑</m:t>
                    </m:r>
                  </m:oMath>
                </a14:m>
                <a:r>
                  <a:rPr lang="ja-JP" altLang="en-US" sz="2400" dirty="0"/>
                  <a:t>次元に</a:t>
                </a:r>
                <a:r>
                  <a:rPr lang="ja-JP" altLang="en-US" sz="2400" dirty="0" smtClean="0"/>
                  <a:t>拡張しても初めの式はそのまま適用することができて密度行列</a:t>
                </a:r>
                <a14:m>
                  <m:oMath xmlns:m="http://schemas.openxmlformats.org/officeDocument/2006/math">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𝜌</m:t>
                            </m:r>
                          </m:e>
                        </m:acc>
                      </m:e>
                      <m:sub>
                        <m:r>
                          <a:rPr lang="en-US" altLang="ja-JP" sz="2400" i="1">
                            <a:latin typeface="Cambria Math" panose="02040503050406030204" pitchFamily="18" charset="0"/>
                            <a:ea typeface="Cambria Math" panose="02040503050406030204" pitchFamily="18" charset="0"/>
                          </a:rPr>
                          <m:t>𝑑</m:t>
                        </m:r>
                      </m:sub>
                    </m:sSub>
                  </m:oMath>
                </a14:m>
                <a:r>
                  <a:rPr lang="ja-JP" altLang="en-US" sz="2400" dirty="0" smtClean="0"/>
                  <a:t>は</a:t>
                </a:r>
                <a:r>
                  <a:rPr lang="en-US" altLang="ja-JP" sz="2400" dirty="0" smtClean="0"/>
                  <a:t>generators</a:t>
                </a:r>
                <a:r>
                  <a:rPr lang="ja-JP" altLang="en-US" sz="2400" dirty="0" smtClean="0"/>
                  <a:t>の線形結合となる。</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𝜌</m:t>
                              </m:r>
                            </m:e>
                          </m:acc>
                        </m:e>
                        <m:sub>
                          <m:r>
                            <a:rPr lang="en-US" altLang="ja-JP" sz="2400" b="0" i="1" smtClean="0">
                              <a:latin typeface="Cambria Math" panose="02040503050406030204" pitchFamily="18" charset="0"/>
                              <a:ea typeface="Cambria Math" panose="02040503050406030204" pitchFamily="18" charset="0"/>
                            </a:rPr>
                            <m:t>𝑑</m:t>
                          </m:r>
                        </m:sub>
                      </m:sSub>
                      <m:r>
                        <a:rPr lang="en-US" altLang="ja-JP" sz="2400" i="1">
                          <a:latin typeface="Cambria Math" panose="02040503050406030204" pitchFamily="18" charset="0"/>
                          <a:ea typeface="Cambria Math" panose="02040503050406030204" pitchFamily="18" charset="0"/>
                        </a:rPr>
                        <m:t>=</m:t>
                      </m:r>
                      <m:f>
                        <m:fPr>
                          <m:ctrlPr>
                            <a:rPr lang="en-US" altLang="ja-JP" sz="2400" i="1">
                              <a:latin typeface="Cambria Math" panose="02040503050406030204" pitchFamily="18" charset="0"/>
                              <a:ea typeface="Cambria Math" panose="02040503050406030204" pitchFamily="18" charset="0"/>
                            </a:rPr>
                          </m:ctrlPr>
                        </m:fPr>
                        <m:num>
                          <m:r>
                            <a:rPr lang="en-US" altLang="ja-JP" sz="2400" i="1">
                              <a:latin typeface="Cambria Math" panose="02040503050406030204" pitchFamily="18" charset="0"/>
                              <a:ea typeface="Cambria Math" panose="02040503050406030204" pitchFamily="18" charset="0"/>
                            </a:rPr>
                            <m:t>1</m:t>
                          </m:r>
                        </m:num>
                        <m:den>
                          <m:r>
                            <a:rPr lang="en-US" altLang="ja-JP" sz="2400" b="0" i="1" smtClean="0">
                              <a:latin typeface="Cambria Math" panose="02040503050406030204" pitchFamily="18" charset="0"/>
                              <a:ea typeface="Cambria Math" panose="02040503050406030204" pitchFamily="18" charset="0"/>
                            </a:rPr>
                            <m:t>𝑑</m:t>
                          </m:r>
                        </m:den>
                      </m:f>
                      <m:nary>
                        <m:naryPr>
                          <m:chr m:val="∑"/>
                          <m:ctrlPr>
                            <a:rPr lang="en-US" altLang="ja-JP" sz="2400" i="1">
                              <a:latin typeface="Cambria Math" panose="02040503050406030204" pitchFamily="18" charset="0"/>
                              <a:ea typeface="Cambria Math" panose="02040503050406030204" pitchFamily="18" charset="0"/>
                            </a:rPr>
                          </m:ctrlPr>
                        </m:naryPr>
                        <m:sub>
                          <m:r>
                            <m:rPr>
                              <m:brk m:alnAt="23"/>
                            </m:rPr>
                            <a:rPr lang="en-US" altLang="ja-JP" sz="2400" i="1">
                              <a:latin typeface="Cambria Math" panose="02040503050406030204" pitchFamily="18" charset="0"/>
                              <a:ea typeface="Cambria Math" panose="02040503050406030204" pitchFamily="18" charset="0"/>
                            </a:rPr>
                            <m:t>𝑗</m:t>
                          </m:r>
                          <m:r>
                            <a:rPr lang="en-US" altLang="ja-JP" sz="2400" i="1">
                              <a:latin typeface="Cambria Math" panose="02040503050406030204" pitchFamily="18" charset="0"/>
                              <a:ea typeface="Cambria Math" panose="02040503050406030204" pitchFamily="18" charset="0"/>
                            </a:rPr>
                            <m:t>=0</m:t>
                          </m:r>
                        </m:sub>
                        <m:sup>
                          <m:sSup>
                            <m:sSupPr>
                              <m:ctrlPr>
                                <a:rPr lang="en-US" altLang="ja-JP" sz="2400" i="1">
                                  <a:latin typeface="Cambria Math" panose="02040503050406030204" pitchFamily="18" charset="0"/>
                                </a:rPr>
                              </m:ctrlPr>
                            </m:sSupPr>
                            <m:e>
                              <m:r>
                                <a:rPr lang="en-US" altLang="ja-JP" sz="2400" i="1">
                                  <a:latin typeface="Cambria Math" panose="02040503050406030204" pitchFamily="18" charset="0"/>
                                </a:rPr>
                                <m:t>𝑑</m:t>
                              </m:r>
                            </m:e>
                            <m:sup>
                              <m:r>
                                <a:rPr lang="en-US" altLang="ja-JP" sz="2400" i="1">
                                  <a:latin typeface="Cambria Math" panose="02040503050406030204" pitchFamily="18" charset="0"/>
                                </a:rPr>
                                <m:t>2</m:t>
                              </m:r>
                            </m:sup>
                          </m:sSup>
                          <m:r>
                            <a:rPr lang="en-US" altLang="ja-JP" sz="2400" i="1">
                              <a:latin typeface="Cambria Math" panose="02040503050406030204" pitchFamily="18" charset="0"/>
                            </a:rPr>
                            <m:t>−1</m:t>
                          </m:r>
                        </m:sup>
                        <m:e>
                          <m:sSub>
                            <m:sSubPr>
                              <m:ctrlPr>
                                <a:rPr lang="en-US" altLang="ja-JP" sz="2400" i="1">
                                  <a:latin typeface="Cambria Math" panose="02040503050406030204" pitchFamily="18" charset="0"/>
                                  <a:ea typeface="Cambria Math" panose="02040503050406030204" pitchFamily="18" charset="0"/>
                                </a:rPr>
                              </m:ctrlPr>
                            </m:sSubPr>
                            <m:e>
                              <m:r>
                                <a:rPr lang="en-US" altLang="ja-JP" sz="2400" i="1" smtClean="0">
                                  <a:latin typeface="Cambria Math" panose="02040503050406030204" pitchFamily="18" charset="0"/>
                                  <a:ea typeface="Cambria Math" panose="02040503050406030204" pitchFamily="18" charset="0"/>
                                </a:rPr>
                                <m:t>𝑟</m:t>
                              </m:r>
                            </m:e>
                            <m:sub>
                              <m:r>
                                <a:rPr lang="en-US" altLang="ja-JP" sz="2400" i="1">
                                  <a:latin typeface="Cambria Math" panose="02040503050406030204" pitchFamily="18" charset="0"/>
                                  <a:ea typeface="Cambria Math" panose="02040503050406030204" pitchFamily="18" charset="0"/>
                                </a:rPr>
                                <m:t>𝑗</m:t>
                              </m:r>
                            </m:sub>
                          </m:sSub>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a:latin typeface="Cambria Math" panose="02040503050406030204" pitchFamily="18" charset="0"/>
                                      <a:ea typeface="Cambria Math" panose="02040503050406030204" pitchFamily="18" charset="0"/>
                                    </a:rPr>
                                    <m:t>λ</m:t>
                                  </m:r>
                                </m:e>
                              </m:acc>
                            </m:e>
                            <m:sub>
                              <m:r>
                                <a:rPr lang="en-US" altLang="ja-JP" sz="2400" i="1">
                                  <a:latin typeface="Cambria Math" panose="02040503050406030204" pitchFamily="18" charset="0"/>
                                  <a:ea typeface="Cambria Math" panose="02040503050406030204" pitchFamily="18" charset="0"/>
                                </a:rPr>
                                <m:t>𝑗</m:t>
                              </m:r>
                            </m:sub>
                          </m:sSub>
                        </m:e>
                      </m:nary>
                    </m:oMath>
                  </m:oMathPara>
                </a14:m>
                <a:endParaRPr lang="en-US" altLang="ja-JP" sz="2400" dirty="0" smtClean="0"/>
              </a:p>
              <a:p>
                <a:pPr marL="0" indent="0">
                  <a:buNone/>
                </a:pPr>
                <a:r>
                  <a:rPr lang="ja-JP" altLang="en-US" sz="2400" dirty="0" smtClean="0"/>
                  <a:t>これは</a:t>
                </a:r>
                <a:r>
                  <a:rPr lang="en-US" altLang="ja-JP" sz="2400" dirty="0" smtClean="0"/>
                  <a:t>a </a:t>
                </a:r>
                <a:r>
                  <a:rPr lang="en-US" altLang="ja-JP" sz="2400" dirty="0" err="1" smtClean="0"/>
                  <a:t>qudit</a:t>
                </a:r>
                <a:r>
                  <a:rPr lang="ja-JP" altLang="en-US" sz="2400" dirty="0" smtClean="0"/>
                  <a:t>の密度行列である。規格化のために係数</a:t>
                </a:r>
                <a14:m>
                  <m:oMath xmlns:m="http://schemas.openxmlformats.org/officeDocument/2006/math">
                    <m:sSub>
                      <m:sSubPr>
                        <m:ctrlPr>
                          <a:rPr lang="en-US" altLang="ja-JP" sz="2400" i="1">
                            <a:latin typeface="Cambria Math" panose="02040503050406030204" pitchFamily="18" charset="0"/>
                            <a:ea typeface="Cambria Math" panose="02040503050406030204" pitchFamily="18" charset="0"/>
                          </a:rPr>
                        </m:ctrlPr>
                      </m:sSubPr>
                      <m:e>
                        <m:r>
                          <a:rPr lang="en-US" altLang="ja-JP" sz="2400" i="1">
                            <a:latin typeface="Cambria Math" panose="02040503050406030204" pitchFamily="18" charset="0"/>
                            <a:ea typeface="Cambria Math" panose="02040503050406030204" pitchFamily="18" charset="0"/>
                          </a:rPr>
                          <m:t>𝑟</m:t>
                        </m:r>
                      </m:e>
                      <m:sub>
                        <m:r>
                          <a:rPr lang="en-US" altLang="ja-JP" sz="2400" b="0" i="1" smtClean="0">
                            <a:latin typeface="Cambria Math" panose="02040503050406030204" pitchFamily="18" charset="0"/>
                            <a:ea typeface="Cambria Math" panose="02040503050406030204" pitchFamily="18" charset="0"/>
                          </a:rPr>
                          <m:t>0</m:t>
                        </m:r>
                      </m:sub>
                    </m:sSub>
                  </m:oMath>
                </a14:m>
                <a:r>
                  <a:rPr lang="ja-JP" altLang="en-US" sz="2400" dirty="0" smtClean="0"/>
                  <a:t>は１とし、</a:t>
                </a:r>
                <a:r>
                  <a:rPr lang="en-US" altLang="ja-JP" sz="2400" dirty="0">
                    <a:ea typeface="Cambria Math" panose="02040503050406030204" pitchFamily="18" charset="0"/>
                  </a:rPr>
                  <a:t> </a:t>
                </a:r>
                <a14:m>
                  <m:oMath xmlns:m="http://schemas.openxmlformats.org/officeDocument/2006/math">
                    <m:r>
                      <m:rPr>
                        <m:sty m:val="p"/>
                      </m:rPr>
                      <a:rPr lang="en-US" altLang="ja-JP" sz="2400">
                        <a:latin typeface="Cambria Math" panose="02040503050406030204" pitchFamily="18" charset="0"/>
                        <a:ea typeface="Cambria Math" panose="02040503050406030204" pitchFamily="18" charset="0"/>
                      </a:rPr>
                      <m:t>Tr</m:t>
                    </m:r>
                    <m:d>
                      <m:dPr>
                        <m:begChr m:val="["/>
                        <m:endChr m:val="]"/>
                        <m:ctrlPr>
                          <a:rPr lang="en-US" altLang="ja-JP" sz="2400" i="1">
                            <a:latin typeface="Cambria Math" panose="02040503050406030204" pitchFamily="18" charset="0"/>
                            <a:ea typeface="Cambria Math" panose="02040503050406030204" pitchFamily="18" charset="0"/>
                          </a:rPr>
                        </m:ctrlPr>
                      </m:dPr>
                      <m:e>
                        <m:sSubSup>
                          <m:sSubSupPr>
                            <m:ctrlPr>
                              <a:rPr lang="en-US" altLang="ja-JP" sz="2400" i="1">
                                <a:latin typeface="Cambria Math" panose="02040503050406030204" pitchFamily="18" charset="0"/>
                                <a:ea typeface="Cambria Math" panose="02040503050406030204" pitchFamily="18" charset="0"/>
                              </a:rPr>
                            </m:ctrlPr>
                          </m:sSubSup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𝜌</m:t>
                                </m:r>
                              </m:e>
                            </m:acc>
                          </m:e>
                          <m:sub>
                            <m:r>
                              <a:rPr lang="en-US" altLang="ja-JP" sz="2400" b="0" i="1" smtClean="0">
                                <a:latin typeface="Cambria Math" panose="02040503050406030204" pitchFamily="18" charset="0"/>
                                <a:ea typeface="Cambria Math" panose="02040503050406030204" pitchFamily="18" charset="0"/>
                              </a:rPr>
                              <m:t>𝑑</m:t>
                            </m:r>
                          </m:sub>
                          <m:sup>
                            <m:r>
                              <a:rPr lang="en-US" altLang="ja-JP" sz="2400" b="0" i="1" smtClean="0">
                                <a:latin typeface="Cambria Math" panose="02040503050406030204" pitchFamily="18" charset="0"/>
                                <a:ea typeface="Cambria Math" panose="02040503050406030204" pitchFamily="18" charset="0"/>
                              </a:rPr>
                              <m:t>2</m:t>
                            </m:r>
                          </m:sup>
                        </m:sSubSup>
                      </m:e>
                    </m:d>
                    <m:r>
                      <a:rPr lang="en-US" altLang="ja-JP" sz="2400" smtClean="0">
                        <a:latin typeface="Cambria Math" panose="02040503050406030204" pitchFamily="18" charset="0"/>
                        <a:ea typeface="Cambria Math" panose="02040503050406030204" pitchFamily="18" charset="0"/>
                      </a:rPr>
                      <m:t>≤</m:t>
                    </m:r>
                    <m:r>
                      <a:rPr lang="en-US" altLang="ja-JP" sz="2400">
                        <a:latin typeface="Cambria Math" panose="02040503050406030204" pitchFamily="18" charset="0"/>
                        <a:ea typeface="Cambria Math" panose="02040503050406030204" pitchFamily="18" charset="0"/>
                      </a:rPr>
                      <m:t>1</m:t>
                    </m:r>
                  </m:oMath>
                </a14:m>
                <a:r>
                  <a:rPr lang="ja-JP" altLang="en-US" sz="2400" dirty="0" smtClean="0"/>
                  <a:t>を満たすために</a:t>
                </a:r>
                <a14:m>
                  <m:oMath xmlns:m="http://schemas.openxmlformats.org/officeDocument/2006/math">
                    <m:nary>
                      <m:naryPr>
                        <m:chr m:val="∑"/>
                        <m:limLoc m:val="subSup"/>
                        <m:ctrlPr>
                          <a:rPr lang="ja-JP" altLang="en-US" sz="2400" i="1" smtClean="0">
                            <a:latin typeface="Cambria Math" panose="02040503050406030204" pitchFamily="18" charset="0"/>
                          </a:rPr>
                        </m:ctrlPr>
                      </m:naryPr>
                      <m:sub>
                        <m:r>
                          <m:rPr>
                            <m:brk m:alnAt="25"/>
                          </m:rPr>
                          <a:rPr lang="en-US" altLang="ja-JP" sz="2400" b="0" i="1" smtClean="0">
                            <a:latin typeface="Cambria Math" panose="02040503050406030204" pitchFamily="18" charset="0"/>
                          </a:rPr>
                          <m:t>𝑗</m:t>
                        </m:r>
                        <m:r>
                          <a:rPr lang="en-US" altLang="ja-JP" sz="2400" b="0" i="1" smtClean="0">
                            <a:latin typeface="Cambria Math" panose="02040503050406030204" pitchFamily="18" charset="0"/>
                          </a:rPr>
                          <m:t>=1</m:t>
                        </m:r>
                      </m:sub>
                      <m:sup>
                        <m:sSup>
                          <m:sSupPr>
                            <m:ctrlPr>
                              <a:rPr lang="en-US" altLang="ja-JP" sz="2400" i="1">
                                <a:latin typeface="Cambria Math" panose="02040503050406030204" pitchFamily="18" charset="0"/>
                              </a:rPr>
                            </m:ctrlPr>
                          </m:sSupPr>
                          <m:e>
                            <m:r>
                              <a:rPr lang="en-US" altLang="ja-JP" sz="2400" i="1">
                                <a:latin typeface="Cambria Math" panose="02040503050406030204" pitchFamily="18" charset="0"/>
                              </a:rPr>
                              <m:t>𝑑</m:t>
                            </m:r>
                          </m:e>
                          <m:sup>
                            <m:r>
                              <a:rPr lang="en-US" altLang="ja-JP" sz="2400" i="1">
                                <a:latin typeface="Cambria Math" panose="02040503050406030204" pitchFamily="18" charset="0"/>
                              </a:rPr>
                              <m:t>2</m:t>
                            </m:r>
                          </m:sup>
                        </m:sSup>
                        <m:r>
                          <a:rPr lang="en-US" altLang="ja-JP" sz="2400" i="1">
                            <a:latin typeface="Cambria Math" panose="02040503050406030204" pitchFamily="18" charset="0"/>
                          </a:rPr>
                          <m:t>−1</m:t>
                        </m:r>
                      </m:sup>
                      <m:e>
                        <m:sSubSup>
                          <m:sSubSupPr>
                            <m:ctrlPr>
                              <a:rPr lang="en-US" altLang="ja-JP" sz="2400" i="1" smtClean="0">
                                <a:latin typeface="Cambria Math" panose="02040503050406030204" pitchFamily="18" charset="0"/>
                              </a:rPr>
                            </m:ctrlPr>
                          </m:sSubSupPr>
                          <m:e>
                            <m:r>
                              <a:rPr lang="en-US" altLang="ja-JP" sz="2400" b="0" i="1" smtClean="0">
                                <a:latin typeface="Cambria Math" panose="02040503050406030204" pitchFamily="18" charset="0"/>
                              </a:rPr>
                              <m:t>𝑟</m:t>
                            </m:r>
                          </m:e>
                          <m:sub>
                            <m:r>
                              <a:rPr lang="en-US" altLang="ja-JP" sz="2400" b="0" i="1" smtClean="0">
                                <a:latin typeface="Cambria Math" panose="02040503050406030204" pitchFamily="18" charset="0"/>
                              </a:rPr>
                              <m:t>𝑗</m:t>
                            </m:r>
                          </m:sub>
                          <m:sup>
                            <m:r>
                              <a:rPr lang="en-US" altLang="ja-JP" sz="2400" b="0" i="1" smtClean="0">
                                <a:latin typeface="Cambria Math" panose="02040503050406030204" pitchFamily="18" charset="0"/>
                              </a:rPr>
                              <m:t>2</m:t>
                            </m:r>
                          </m:sup>
                        </m:sSubSup>
                      </m:e>
                    </m:nary>
                    <m:r>
                      <a:rPr lang="en-US" altLang="ja-JP" sz="2400" i="1" smtClean="0">
                        <a:latin typeface="Cambria Math" panose="02040503050406030204" pitchFamily="18" charset="0"/>
                        <a:ea typeface="Cambria Math" panose="02040503050406030204" pitchFamily="18" charset="0"/>
                      </a:rPr>
                      <m:t>≤</m:t>
                    </m:r>
                    <m:f>
                      <m:fPr>
                        <m:type m:val="lin"/>
                        <m:ctrlPr>
                          <a:rPr lang="en-US" altLang="ja-JP" sz="2400" i="1" smtClean="0">
                            <a:latin typeface="Cambria Math" panose="02040503050406030204" pitchFamily="18" charset="0"/>
                            <a:ea typeface="Cambria Math" panose="02040503050406030204" pitchFamily="18" charset="0"/>
                          </a:rPr>
                        </m:ctrlPr>
                      </m:fPr>
                      <m:num>
                        <m:r>
                          <a:rPr lang="en-US" altLang="ja-JP" sz="2400" b="0" i="1" smtClean="0">
                            <a:latin typeface="Cambria Math" panose="02040503050406030204" pitchFamily="18" charset="0"/>
                            <a:ea typeface="Cambria Math" panose="02040503050406030204" pitchFamily="18" charset="0"/>
                          </a:rPr>
                          <m:t>𝑑</m:t>
                        </m:r>
                        <m:d>
                          <m:dPr>
                            <m:ctrlPr>
                              <a:rPr lang="en-US" altLang="ja-JP" sz="2400" b="0" i="1" smtClean="0">
                                <a:latin typeface="Cambria Math" panose="02040503050406030204" pitchFamily="18" charset="0"/>
                                <a:ea typeface="Cambria Math" panose="02040503050406030204" pitchFamily="18" charset="0"/>
                              </a:rPr>
                            </m:ctrlPr>
                          </m:dPr>
                          <m:e>
                            <m:r>
                              <a:rPr lang="en-US" altLang="ja-JP" sz="2400" b="0" i="1" smtClean="0">
                                <a:latin typeface="Cambria Math" panose="02040503050406030204" pitchFamily="18" charset="0"/>
                                <a:ea typeface="Cambria Math" panose="02040503050406030204" pitchFamily="18" charset="0"/>
                              </a:rPr>
                              <m:t>𝑑</m:t>
                            </m:r>
                            <m:r>
                              <a:rPr lang="en-US" altLang="ja-JP" sz="2400" b="0" i="1" smtClean="0">
                                <a:latin typeface="Cambria Math" panose="02040503050406030204" pitchFamily="18" charset="0"/>
                                <a:ea typeface="Cambria Math" panose="02040503050406030204" pitchFamily="18" charset="0"/>
                              </a:rPr>
                              <m:t>−1</m:t>
                            </m:r>
                          </m:e>
                        </m:d>
                      </m:num>
                      <m:den>
                        <m:r>
                          <a:rPr lang="en-US" altLang="ja-JP" sz="2400" b="0" i="1" smtClean="0">
                            <a:latin typeface="Cambria Math" panose="02040503050406030204" pitchFamily="18" charset="0"/>
                            <a:ea typeface="Cambria Math" panose="02040503050406030204" pitchFamily="18" charset="0"/>
                          </a:rPr>
                          <m:t>2</m:t>
                        </m:r>
                      </m:den>
                    </m:f>
                  </m:oMath>
                </a14:m>
                <a:r>
                  <a:rPr lang="ja-JP" altLang="en-US" sz="2400" dirty="0" smtClean="0"/>
                  <a:t>の制約が必要である。</a:t>
                </a:r>
                <a:endParaRPr lang="en-US" altLang="ja-JP" sz="2400"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215614"/>
                <a:ext cx="10515600" cy="4961349"/>
              </a:xfrm>
              <a:blipFill>
                <a:blip r:embed="rId2"/>
                <a:stretch>
                  <a:fillRect l="-928" t="-1597" r="-17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5787158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5"/>
            <a:ext cx="10515600" cy="473971"/>
          </a:xfrm>
          <a:ln>
            <a:solidFill>
              <a:schemeClr val="bg1"/>
            </a:solidFill>
          </a:ln>
        </p:spPr>
        <p:txBody>
          <a:bodyPr>
            <a:normAutofit fontScale="90000"/>
          </a:bodyPr>
          <a:lstStyle/>
          <a:p>
            <a:r>
              <a:rPr lang="en-US" altLang="ja-JP" sz="2800" u="sng" dirty="0" smtClean="0"/>
              <a:t>§</a:t>
            </a:r>
            <a:r>
              <a:rPr lang="ja-JP" altLang="en-US" sz="2800" u="sng" dirty="0" smtClean="0"/>
              <a:t>１</a:t>
            </a:r>
            <a:r>
              <a:rPr lang="en-US" altLang="ja-JP" sz="2800" u="sng" dirty="0" smtClean="0"/>
              <a:t>.</a:t>
            </a:r>
            <a:r>
              <a:rPr lang="ja-JP" altLang="en-US" sz="2800" u="sng" dirty="0" smtClean="0"/>
              <a:t>１　量子状態トモグラフィーの理論</a:t>
            </a:r>
            <a:endParaRPr kumimoji="1" lang="ja-JP" altLang="en-US" sz="2800" u="sng"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215614"/>
                <a:ext cx="10515600" cy="4961349"/>
              </a:xfrm>
            </p:spPr>
            <p:txBody>
              <a:bodyPr>
                <a:normAutofit lnSpcReduction="10000"/>
              </a:bodyPr>
              <a:lstStyle/>
              <a:p>
                <a:pPr marL="0" indent="0">
                  <a:buNone/>
                </a:pPr>
                <a:r>
                  <a:rPr lang="en-US" altLang="ja-JP" sz="2400" dirty="0" smtClean="0"/>
                  <a:t>Multi </a:t>
                </a:r>
                <a:r>
                  <a:rPr lang="en-US" altLang="ja-JP" sz="2400" dirty="0" err="1" smtClean="0"/>
                  <a:t>qudits</a:t>
                </a:r>
                <a:r>
                  <a:rPr lang="ja-JP" altLang="en-US" sz="2400" dirty="0" err="1" smtClean="0"/>
                  <a:t>への</a:t>
                </a:r>
                <a:r>
                  <a:rPr lang="ja-JP" altLang="en-US" sz="2400" dirty="0" smtClean="0"/>
                  <a:t>拡張</a:t>
                </a:r>
                <a:endParaRPr lang="en-US" altLang="ja-JP" sz="2400" dirty="0" smtClean="0"/>
              </a:p>
              <a:p>
                <a:pPr marL="0" indent="0">
                  <a:buNone/>
                </a:pPr>
                <a:r>
                  <a:rPr lang="ja-JP" altLang="en-US" sz="2400" dirty="0" smtClean="0"/>
                  <a:t>演算子の空間を</a:t>
                </a:r>
                <a:r>
                  <a:rPr lang="en-US" altLang="ja-JP" sz="2400" dirty="0"/>
                  <a:t>qubits</a:t>
                </a:r>
                <a:r>
                  <a:rPr lang="ja-JP" altLang="en-US" sz="2400" dirty="0"/>
                  <a:t>では規格化された単位行列</a:t>
                </a:r>
                <a14:m>
                  <m:oMath xmlns:m="http://schemas.openxmlformats.org/officeDocument/2006/math">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a:latin typeface="Cambria Math" panose="02040503050406030204" pitchFamily="18" charset="0"/>
                                <a:ea typeface="Cambria Math" panose="02040503050406030204" pitchFamily="18" charset="0"/>
                              </a:rPr>
                              <m:t>λ</m:t>
                            </m:r>
                          </m:e>
                        </m:acc>
                      </m:e>
                      <m:sub>
                        <m:r>
                          <a:rPr lang="en-US" altLang="ja-JP" sz="2400" i="1">
                            <a:latin typeface="Cambria Math" panose="02040503050406030204" pitchFamily="18" charset="0"/>
                            <a:ea typeface="Cambria Math" panose="02040503050406030204" pitchFamily="18" charset="0"/>
                          </a:rPr>
                          <m:t>0</m:t>
                        </m:r>
                      </m:sub>
                    </m:sSub>
                  </m:oMath>
                </a14:m>
                <a:r>
                  <a:rPr lang="ja-JP" altLang="en-US" sz="2400" dirty="0"/>
                  <a:t>を含んだ</a:t>
                </a:r>
                <a14:m>
                  <m:oMath xmlns:m="http://schemas.openxmlformats.org/officeDocument/2006/math">
                    <m:r>
                      <m:rPr>
                        <m:sty m:val="p"/>
                      </m:rPr>
                      <a:rPr lang="en-US" altLang="ja-JP" sz="2400">
                        <a:latin typeface="Cambria Math" panose="02040503050406030204" pitchFamily="18" charset="0"/>
                      </a:rPr>
                      <m:t>SU</m:t>
                    </m:r>
                    <m:d>
                      <m:dPr>
                        <m:ctrlPr>
                          <a:rPr lang="en-US" altLang="ja-JP" sz="2400" i="1">
                            <a:latin typeface="Cambria Math" panose="02040503050406030204" pitchFamily="18" charset="0"/>
                          </a:rPr>
                        </m:ctrlPr>
                      </m:dPr>
                      <m:e>
                        <m:r>
                          <a:rPr lang="en-US" altLang="ja-JP" sz="2400" i="1">
                            <a:latin typeface="Cambria Math" panose="02040503050406030204" pitchFamily="18" charset="0"/>
                          </a:rPr>
                          <m:t>2</m:t>
                        </m:r>
                      </m:e>
                    </m:d>
                  </m:oMath>
                </a14:m>
                <a:r>
                  <a:rPr lang="en-US" altLang="ja-JP" sz="2400" dirty="0"/>
                  <a:t> generator</a:t>
                </a:r>
                <a:r>
                  <a:rPr lang="ja-JP" altLang="en-US" sz="2400" dirty="0" smtClean="0"/>
                  <a:t>のテンソル積で定義する。</a:t>
                </a:r>
                <a14:m>
                  <m:oMath xmlns:m="http://schemas.openxmlformats.org/officeDocument/2006/math">
                    <m:r>
                      <m:rPr>
                        <m:sty m:val="p"/>
                      </m:rPr>
                      <a:rPr lang="en-US" altLang="ja-JP" sz="2400">
                        <a:latin typeface="Cambria Math" panose="02040503050406030204" pitchFamily="18" charset="0"/>
                      </a:rPr>
                      <m:t>SU</m:t>
                    </m:r>
                    <m:r>
                      <a:rPr lang="en-US" altLang="ja-JP" sz="2400">
                        <a:latin typeface="Cambria Math" panose="02040503050406030204" pitchFamily="18" charset="0"/>
                      </a:rPr>
                      <m:t>(</m:t>
                    </m:r>
                    <m:r>
                      <a:rPr lang="en-US" altLang="ja-JP" sz="2400" b="0" i="1" smtClean="0">
                        <a:latin typeface="Cambria Math" panose="02040503050406030204" pitchFamily="18" charset="0"/>
                      </a:rPr>
                      <m:t>2)</m:t>
                    </m:r>
                    <m:r>
                      <m:rPr>
                        <m:nor/>
                      </m:rPr>
                      <a:rPr lang="ja-JP" altLang="en-US" sz="2400" dirty="0"/>
                      <m:t>⊕</m:t>
                    </m:r>
                    <m:r>
                      <m:rPr>
                        <m:sty m:val="p"/>
                      </m:rPr>
                      <a:rPr lang="en-US" altLang="ja-JP" sz="2400">
                        <a:latin typeface="Cambria Math" panose="02040503050406030204" pitchFamily="18" charset="0"/>
                      </a:rPr>
                      <m:t>SU</m:t>
                    </m:r>
                    <m:r>
                      <a:rPr lang="en-US" altLang="ja-JP" sz="2400">
                        <a:latin typeface="Cambria Math" panose="02040503050406030204" pitchFamily="18" charset="0"/>
                      </a:rPr>
                      <m:t>(</m:t>
                    </m:r>
                    <m:r>
                      <a:rPr lang="en-US" altLang="ja-JP" sz="2400" i="1">
                        <a:latin typeface="Cambria Math" panose="02040503050406030204" pitchFamily="18" charset="0"/>
                      </a:rPr>
                      <m:t>2)</m:t>
                    </m:r>
                    <m:r>
                      <m:rPr>
                        <m:nor/>
                      </m:rPr>
                      <a:rPr lang="ja-JP" altLang="en-US" sz="2400" dirty="0"/>
                      <m:t>⊕</m:t>
                    </m:r>
                    <m:r>
                      <a:rPr lang="ja-JP" altLang="en-US" sz="2400" i="1" dirty="0" smtClean="0">
                        <a:latin typeface="Cambria Math" panose="02040503050406030204" pitchFamily="18" charset="0"/>
                      </a:rPr>
                      <m:t>⋯</m:t>
                    </m:r>
                    <m:r>
                      <m:rPr>
                        <m:nor/>
                      </m:rPr>
                      <a:rPr lang="ja-JP" altLang="en-US" sz="2400" dirty="0"/>
                      <m:t>⊕</m:t>
                    </m:r>
                    <m:r>
                      <m:rPr>
                        <m:sty m:val="p"/>
                      </m:rPr>
                      <a:rPr lang="en-US" altLang="ja-JP" sz="2400">
                        <a:latin typeface="Cambria Math" panose="02040503050406030204" pitchFamily="18" charset="0"/>
                      </a:rPr>
                      <m:t>SU</m:t>
                    </m:r>
                    <m:r>
                      <a:rPr lang="en-US" altLang="ja-JP" sz="2400">
                        <a:latin typeface="Cambria Math" panose="02040503050406030204" pitchFamily="18" charset="0"/>
                      </a:rPr>
                      <m:t>(</m:t>
                    </m:r>
                    <m:r>
                      <a:rPr lang="en-US" altLang="ja-JP" sz="2400" i="1">
                        <a:latin typeface="Cambria Math" panose="02040503050406030204" pitchFamily="18" charset="0"/>
                      </a:rPr>
                      <m:t>2)</m:t>
                    </m:r>
                  </m:oMath>
                </a14:m>
                <a:endParaRPr lang="en-US" altLang="ja-JP" sz="2400" dirty="0" smtClean="0"/>
              </a:p>
              <a:p>
                <a:pPr marL="0" indent="0">
                  <a:buNone/>
                </a:pPr>
                <a:r>
                  <a:rPr lang="en-US" altLang="ja-JP" sz="2400" dirty="0" smtClean="0"/>
                  <a:t>2 </a:t>
                </a:r>
                <a:r>
                  <a:rPr lang="en-US" altLang="ja-JP" sz="2400" dirty="0" err="1" smtClean="0"/>
                  <a:t>qudits</a:t>
                </a:r>
                <a:r>
                  <a:rPr lang="ja-JP" altLang="en-US" sz="2400" dirty="0" smtClean="0"/>
                  <a:t>では</a:t>
                </a:r>
                <a14:m>
                  <m:oMath xmlns:m="http://schemas.openxmlformats.org/officeDocument/2006/math">
                    <m:sSup>
                      <m:sSupPr>
                        <m:ctrlPr>
                          <a:rPr lang="en-US" altLang="ja-JP" sz="2400" b="0" i="1" smtClean="0">
                            <a:latin typeface="Cambria Math" panose="02040503050406030204" pitchFamily="18" charset="0"/>
                          </a:rPr>
                        </m:ctrlPr>
                      </m:sSupPr>
                      <m:e>
                        <m:r>
                          <a:rPr lang="en-US" altLang="ja-JP" sz="2400" b="0" i="1" smtClean="0">
                            <a:latin typeface="Cambria Math" panose="02040503050406030204" pitchFamily="18" charset="0"/>
                          </a:rPr>
                          <m:t>𝑑</m:t>
                        </m:r>
                      </m:e>
                      <m:sup>
                        <m:r>
                          <a:rPr lang="en-US" altLang="ja-JP" sz="2400" b="0" i="1" smtClean="0">
                            <a:latin typeface="Cambria Math" panose="02040503050406030204" pitchFamily="18" charset="0"/>
                          </a:rPr>
                          <m:t>2</m:t>
                        </m:r>
                      </m:sup>
                    </m:sSup>
                  </m:oMath>
                </a14:m>
                <a:r>
                  <a:rPr lang="ja-JP" altLang="en-US" sz="2400" dirty="0" smtClean="0"/>
                  <a:t>の次元を持った密度行列</a:t>
                </a:r>
                <a14:m>
                  <m:oMath xmlns:m="http://schemas.openxmlformats.org/officeDocument/2006/math">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𝜌</m:t>
                            </m:r>
                          </m:e>
                        </m:acc>
                      </m:e>
                      <m:sub>
                        <m:r>
                          <a:rPr lang="en-US" altLang="ja-JP" sz="2400" b="0" i="1" smtClean="0">
                            <a:latin typeface="Cambria Math" panose="02040503050406030204" pitchFamily="18" charset="0"/>
                            <a:ea typeface="Cambria Math" panose="02040503050406030204" pitchFamily="18" charset="0"/>
                          </a:rPr>
                          <m:t>2</m:t>
                        </m:r>
                        <m:r>
                          <a:rPr lang="en-US" altLang="ja-JP" sz="2400" i="1">
                            <a:latin typeface="Cambria Math" panose="02040503050406030204" pitchFamily="18" charset="0"/>
                            <a:ea typeface="Cambria Math" panose="02040503050406030204" pitchFamily="18" charset="0"/>
                          </a:rPr>
                          <m:t>𝑑</m:t>
                        </m:r>
                      </m:sub>
                    </m:sSub>
                    <m:r>
                      <a:rPr lang="ja-JP" altLang="en-US" sz="2400" i="1" smtClean="0">
                        <a:latin typeface="Cambria Math" panose="02040503050406030204" pitchFamily="18" charset="0"/>
                        <a:ea typeface="Cambria Math" panose="02040503050406030204" pitchFamily="18" charset="0"/>
                      </a:rPr>
                      <m:t>は</m:t>
                    </m:r>
                  </m:oMath>
                </a14:m>
                <a:r>
                  <a:rPr lang="ja-JP" altLang="en-US" sz="2400" dirty="0" smtClean="0"/>
                  <a:t>同様に拡張できる。</a:t>
                </a:r>
                <a:endParaRPr lang="en-US" altLang="ja-JP" sz="2400" dirty="0" smtClean="0"/>
              </a:p>
              <a:p>
                <a:pPr marL="0" indent="0">
                  <a:buNone/>
                </a:pPr>
                <a14:m>
                  <m:oMath xmlns:m="http://schemas.openxmlformats.org/officeDocument/2006/math">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a:latin typeface="Cambria Math" panose="02040503050406030204" pitchFamily="18" charset="0"/>
                                <a:ea typeface="Cambria Math" panose="02040503050406030204" pitchFamily="18" charset="0"/>
                              </a:rPr>
                              <m:t>λ</m:t>
                            </m:r>
                          </m:e>
                        </m:acc>
                      </m:e>
                      <m:sub>
                        <m:r>
                          <a:rPr lang="en-US" altLang="ja-JP" sz="2400" b="0" i="1" smtClean="0">
                            <a:latin typeface="Cambria Math" panose="02040503050406030204" pitchFamily="18" charset="0"/>
                            <a:ea typeface="Cambria Math" panose="02040503050406030204" pitchFamily="18" charset="0"/>
                          </a:rPr>
                          <m:t>0</m:t>
                        </m:r>
                      </m:sub>
                    </m:sSub>
                  </m:oMath>
                </a14:m>
                <a:r>
                  <a:rPr lang="ja-JP" altLang="en-US" sz="2400" dirty="0" smtClean="0"/>
                  <a:t>を含む</a:t>
                </a:r>
                <a14:m>
                  <m:oMath xmlns:m="http://schemas.openxmlformats.org/officeDocument/2006/math">
                    <m:acc>
                      <m:accPr>
                        <m:chr m:val="̂"/>
                        <m:ctrlPr>
                          <a:rPr lang="en-US" altLang="ja-JP" sz="2400" i="1" dirty="0" smtClean="0">
                            <a:latin typeface="Cambria Math" panose="02040503050406030204" pitchFamily="18" charset="0"/>
                          </a:rPr>
                        </m:ctrlPr>
                      </m:accPr>
                      <m:e>
                        <m:r>
                          <m:rPr>
                            <m:sty m:val="p"/>
                          </m:rPr>
                          <a:rPr lang="en-US" altLang="ja-JP" sz="2400" i="1" dirty="0">
                            <a:latin typeface="Cambria Math" panose="02040503050406030204" pitchFamily="18" charset="0"/>
                          </a:rPr>
                          <m:t>λ</m:t>
                        </m:r>
                      </m:e>
                    </m:acc>
                  </m:oMath>
                </a14:m>
                <a:r>
                  <a:rPr lang="ja-JP" altLang="en-US" sz="2400" dirty="0" smtClean="0"/>
                  <a:t>行列のテンソル積</a:t>
                </a:r>
                <a14:m>
                  <m:oMath xmlns:m="http://schemas.openxmlformats.org/officeDocument/2006/math">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a:latin typeface="Cambria Math" panose="02040503050406030204" pitchFamily="18" charset="0"/>
                                <a:ea typeface="Cambria Math" panose="02040503050406030204" pitchFamily="18" charset="0"/>
                              </a:rPr>
                              <m:t>λ</m:t>
                            </m:r>
                          </m:e>
                        </m:acc>
                      </m:e>
                      <m:sub>
                        <m:r>
                          <a:rPr lang="en-US" altLang="ja-JP" sz="2400" b="0" i="1" smtClean="0">
                            <a:latin typeface="Cambria Math" panose="02040503050406030204" pitchFamily="18" charset="0"/>
                            <a:ea typeface="Cambria Math" panose="02040503050406030204" pitchFamily="18" charset="0"/>
                          </a:rPr>
                          <m:t>𝑗</m:t>
                        </m:r>
                        <m:r>
                          <a:rPr lang="en-US" altLang="ja-JP" sz="2400" b="0" i="1" smtClean="0">
                            <a:latin typeface="Cambria Math" panose="02040503050406030204" pitchFamily="18" charset="0"/>
                            <a:ea typeface="Cambria Math" panose="02040503050406030204" pitchFamily="18" charset="0"/>
                          </a:rPr>
                          <m:t>1</m:t>
                        </m:r>
                      </m:sub>
                    </m:sSub>
                    <m:r>
                      <m:rPr>
                        <m:nor/>
                      </m:rPr>
                      <a:rPr lang="ja-JP" altLang="en-US" sz="2400" dirty="0"/>
                      <m:t>⊕</m:t>
                    </m:r>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a:latin typeface="Cambria Math" panose="02040503050406030204" pitchFamily="18" charset="0"/>
                                <a:ea typeface="Cambria Math" panose="02040503050406030204" pitchFamily="18" charset="0"/>
                              </a:rPr>
                              <m:t>λ</m:t>
                            </m:r>
                          </m:e>
                        </m:acc>
                      </m:e>
                      <m:sub>
                        <m:r>
                          <a:rPr lang="en-US" altLang="ja-JP" sz="2400" b="0" i="1" smtClean="0">
                            <a:latin typeface="Cambria Math" panose="02040503050406030204" pitchFamily="18" charset="0"/>
                            <a:ea typeface="Cambria Math" panose="02040503050406030204" pitchFamily="18" charset="0"/>
                          </a:rPr>
                          <m:t>𝑗</m:t>
                        </m:r>
                        <m:r>
                          <a:rPr lang="en-US" altLang="ja-JP" sz="2400" b="0" i="1" smtClean="0">
                            <a:latin typeface="Cambria Math" panose="02040503050406030204" pitchFamily="18" charset="0"/>
                            <a:ea typeface="Cambria Math" panose="02040503050406030204" pitchFamily="18" charset="0"/>
                          </a:rPr>
                          <m:t>2</m:t>
                        </m:r>
                      </m:sub>
                    </m:sSub>
                  </m:oMath>
                </a14:m>
                <a:r>
                  <a:rPr lang="ja-JP" altLang="en-US" sz="2400" dirty="0" smtClean="0"/>
                  <a:t>のすべての組はそれぞれ線形独立なので</a:t>
                </a:r>
                <a14:m>
                  <m:oMath xmlns:m="http://schemas.openxmlformats.org/officeDocument/2006/math">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𝜌</m:t>
                            </m:r>
                          </m:e>
                        </m:acc>
                      </m:e>
                      <m:sub>
                        <m:r>
                          <a:rPr lang="en-US" altLang="ja-JP" sz="2400" i="1">
                            <a:latin typeface="Cambria Math" panose="02040503050406030204" pitchFamily="18" charset="0"/>
                            <a:ea typeface="Cambria Math" panose="02040503050406030204" pitchFamily="18" charset="0"/>
                          </a:rPr>
                          <m:t>2</m:t>
                        </m:r>
                        <m:r>
                          <a:rPr lang="en-US" altLang="ja-JP" sz="2400" i="1">
                            <a:latin typeface="Cambria Math" panose="02040503050406030204" pitchFamily="18" charset="0"/>
                            <a:ea typeface="Cambria Math" panose="02040503050406030204" pitchFamily="18" charset="0"/>
                          </a:rPr>
                          <m:t>𝑑</m:t>
                        </m:r>
                      </m:sub>
                    </m:sSub>
                  </m:oMath>
                </a14:m>
                <a:r>
                  <a:rPr lang="ja-JP" altLang="en-US" sz="2400" dirty="0" smtClean="0"/>
                  <a:t>は次のように表される。</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𝜌</m:t>
                              </m:r>
                            </m:e>
                          </m:acc>
                        </m:e>
                        <m:sub>
                          <m:r>
                            <a:rPr lang="en-US" altLang="ja-JP" sz="2400" i="1">
                              <a:latin typeface="Cambria Math" panose="02040503050406030204" pitchFamily="18" charset="0"/>
                              <a:ea typeface="Cambria Math" panose="02040503050406030204" pitchFamily="18" charset="0"/>
                            </a:rPr>
                            <m:t>2</m:t>
                          </m:r>
                          <m:r>
                            <a:rPr lang="en-US" altLang="ja-JP" sz="2400" i="1">
                              <a:latin typeface="Cambria Math" panose="02040503050406030204" pitchFamily="18" charset="0"/>
                              <a:ea typeface="Cambria Math" panose="02040503050406030204" pitchFamily="18" charset="0"/>
                            </a:rPr>
                            <m:t>𝑑</m:t>
                          </m:r>
                        </m:sub>
                      </m:sSub>
                      <m:r>
                        <a:rPr lang="en-US" altLang="ja-JP" sz="2400" b="0" i="1" smtClean="0">
                          <a:latin typeface="Cambria Math" panose="02040503050406030204" pitchFamily="18" charset="0"/>
                          <a:ea typeface="Cambria Math" panose="02040503050406030204" pitchFamily="18" charset="0"/>
                        </a:rPr>
                        <m:t>=</m:t>
                      </m:r>
                      <m:f>
                        <m:fPr>
                          <m:ctrlPr>
                            <a:rPr lang="en-US" altLang="ja-JP" sz="2400" b="0" i="1" smtClean="0">
                              <a:latin typeface="Cambria Math" panose="02040503050406030204" pitchFamily="18" charset="0"/>
                              <a:ea typeface="Cambria Math" panose="02040503050406030204" pitchFamily="18" charset="0"/>
                            </a:rPr>
                          </m:ctrlPr>
                        </m:fPr>
                        <m:num>
                          <m:r>
                            <a:rPr lang="en-US" altLang="ja-JP" sz="2400" b="0" i="1" smtClean="0">
                              <a:latin typeface="Cambria Math" panose="02040503050406030204" pitchFamily="18" charset="0"/>
                              <a:ea typeface="Cambria Math" panose="02040503050406030204" pitchFamily="18" charset="0"/>
                            </a:rPr>
                            <m:t>1</m:t>
                          </m:r>
                        </m:num>
                        <m:den>
                          <m:sSup>
                            <m:sSupPr>
                              <m:ctrlPr>
                                <a:rPr lang="en-US" altLang="ja-JP" sz="2400" i="1">
                                  <a:latin typeface="Cambria Math" panose="02040503050406030204" pitchFamily="18" charset="0"/>
                                </a:rPr>
                              </m:ctrlPr>
                            </m:sSupPr>
                            <m:e>
                              <m:r>
                                <a:rPr lang="en-US" altLang="ja-JP" sz="2400" i="1">
                                  <a:latin typeface="Cambria Math" panose="02040503050406030204" pitchFamily="18" charset="0"/>
                                </a:rPr>
                                <m:t>𝑑</m:t>
                              </m:r>
                            </m:e>
                            <m:sup>
                              <m:r>
                                <a:rPr lang="en-US" altLang="ja-JP" sz="2400" i="1">
                                  <a:latin typeface="Cambria Math" panose="02040503050406030204" pitchFamily="18" charset="0"/>
                                </a:rPr>
                                <m:t>2</m:t>
                              </m:r>
                            </m:sup>
                          </m:sSup>
                        </m:den>
                      </m:f>
                      <m:nary>
                        <m:naryPr>
                          <m:chr m:val="∑"/>
                          <m:ctrlPr>
                            <a:rPr lang="en-US" altLang="ja-JP" sz="2400" b="0" i="1" smtClean="0">
                              <a:latin typeface="Cambria Math" panose="02040503050406030204" pitchFamily="18" charset="0"/>
                              <a:ea typeface="Cambria Math" panose="02040503050406030204" pitchFamily="18" charset="0"/>
                            </a:rPr>
                          </m:ctrlPr>
                        </m:naryPr>
                        <m:sub>
                          <m:r>
                            <m:rPr>
                              <m:brk m:alnAt="23"/>
                            </m:rPr>
                            <a:rPr lang="en-US" altLang="ja-JP" sz="2400" b="0" i="1" smtClean="0">
                              <a:latin typeface="Cambria Math" panose="02040503050406030204" pitchFamily="18" charset="0"/>
                              <a:ea typeface="Cambria Math" panose="02040503050406030204" pitchFamily="18" charset="0"/>
                            </a:rPr>
                            <m:t>𝑗</m:t>
                          </m:r>
                          <m:r>
                            <a:rPr lang="en-US" altLang="ja-JP" sz="2400" b="0" i="1" smtClean="0">
                              <a:latin typeface="Cambria Math" panose="02040503050406030204" pitchFamily="18" charset="0"/>
                              <a:ea typeface="Cambria Math" panose="02040503050406030204" pitchFamily="18" charset="0"/>
                            </a:rPr>
                            <m:t>1,</m:t>
                          </m:r>
                          <m:r>
                            <a:rPr lang="en-US" altLang="ja-JP" sz="2400" b="0" i="1" smtClean="0">
                              <a:latin typeface="Cambria Math" panose="02040503050406030204" pitchFamily="18" charset="0"/>
                              <a:ea typeface="Cambria Math" panose="02040503050406030204" pitchFamily="18" charset="0"/>
                            </a:rPr>
                            <m:t>𝑗</m:t>
                          </m:r>
                          <m:r>
                            <a:rPr lang="en-US" altLang="ja-JP" sz="2400" b="0" i="1" smtClean="0">
                              <a:latin typeface="Cambria Math" panose="02040503050406030204" pitchFamily="18" charset="0"/>
                              <a:ea typeface="Cambria Math" panose="02040503050406030204" pitchFamily="18" charset="0"/>
                            </a:rPr>
                            <m:t>2=0</m:t>
                          </m:r>
                        </m:sub>
                        <m:sup>
                          <m:sSup>
                            <m:sSupPr>
                              <m:ctrlPr>
                                <a:rPr lang="en-US" altLang="ja-JP" sz="2400" i="1">
                                  <a:latin typeface="Cambria Math" panose="02040503050406030204" pitchFamily="18" charset="0"/>
                                </a:rPr>
                              </m:ctrlPr>
                            </m:sSupPr>
                            <m:e>
                              <m:r>
                                <a:rPr lang="en-US" altLang="ja-JP" sz="2400" i="1">
                                  <a:latin typeface="Cambria Math" panose="02040503050406030204" pitchFamily="18" charset="0"/>
                                </a:rPr>
                                <m:t>𝑑</m:t>
                              </m:r>
                            </m:e>
                            <m:sup>
                              <m:r>
                                <a:rPr lang="en-US" altLang="ja-JP" sz="2400" i="1">
                                  <a:latin typeface="Cambria Math" panose="02040503050406030204" pitchFamily="18" charset="0"/>
                                </a:rPr>
                                <m:t>2</m:t>
                              </m:r>
                            </m:sup>
                          </m:sSup>
                          <m:r>
                            <a:rPr lang="en-US" altLang="ja-JP" sz="2400" b="0" i="1" smtClean="0">
                              <a:latin typeface="Cambria Math" panose="02040503050406030204" pitchFamily="18" charset="0"/>
                            </a:rPr>
                            <m:t>−1</m:t>
                          </m:r>
                        </m:sup>
                        <m:e>
                          <m:sSub>
                            <m:sSubPr>
                              <m:ctrlPr>
                                <a:rPr lang="en-US" altLang="ja-JP" sz="2400" i="1">
                                  <a:latin typeface="Cambria Math" panose="02040503050406030204" pitchFamily="18" charset="0"/>
                                  <a:ea typeface="Cambria Math" panose="02040503050406030204" pitchFamily="18" charset="0"/>
                                </a:rPr>
                              </m:ctrlPr>
                            </m:sSubPr>
                            <m:e>
                              <m:r>
                                <a:rPr lang="en-US" altLang="ja-JP" sz="2400" i="1">
                                  <a:latin typeface="Cambria Math" panose="02040503050406030204" pitchFamily="18" charset="0"/>
                                  <a:ea typeface="Cambria Math" panose="02040503050406030204" pitchFamily="18" charset="0"/>
                                </a:rPr>
                                <m:t>𝑟</m:t>
                              </m:r>
                            </m:e>
                            <m:sub>
                              <m:r>
                                <a:rPr lang="en-US" altLang="ja-JP" sz="2400" i="1">
                                  <a:latin typeface="Cambria Math" panose="02040503050406030204" pitchFamily="18" charset="0"/>
                                  <a:ea typeface="Cambria Math" panose="02040503050406030204" pitchFamily="18" charset="0"/>
                                </a:rPr>
                                <m:t>𝑗</m:t>
                              </m:r>
                              <m:r>
                                <a:rPr lang="en-US" altLang="ja-JP" sz="2400" b="0" i="1" smtClean="0">
                                  <a:latin typeface="Cambria Math" panose="02040503050406030204" pitchFamily="18" charset="0"/>
                                  <a:ea typeface="Cambria Math" panose="02040503050406030204" pitchFamily="18" charset="0"/>
                                </a:rPr>
                                <m:t>1,</m:t>
                              </m:r>
                              <m:r>
                                <a:rPr lang="en-US" altLang="ja-JP" sz="2400" b="0" i="1" smtClean="0">
                                  <a:latin typeface="Cambria Math" panose="02040503050406030204" pitchFamily="18" charset="0"/>
                                  <a:ea typeface="Cambria Math" panose="02040503050406030204" pitchFamily="18" charset="0"/>
                                </a:rPr>
                                <m:t>𝑗</m:t>
                              </m:r>
                              <m:r>
                                <a:rPr lang="en-US" altLang="ja-JP" sz="2400" b="0" i="1" smtClean="0">
                                  <a:latin typeface="Cambria Math" panose="02040503050406030204" pitchFamily="18" charset="0"/>
                                  <a:ea typeface="Cambria Math" panose="02040503050406030204" pitchFamily="18" charset="0"/>
                                </a:rPr>
                                <m:t>2</m:t>
                              </m:r>
                            </m:sub>
                          </m:sSub>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a:latin typeface="Cambria Math" panose="02040503050406030204" pitchFamily="18" charset="0"/>
                                      <a:ea typeface="Cambria Math" panose="02040503050406030204" pitchFamily="18" charset="0"/>
                                    </a:rPr>
                                    <m:t>λ</m:t>
                                  </m:r>
                                </m:e>
                              </m:acc>
                            </m:e>
                            <m:sub>
                              <m:r>
                                <a:rPr lang="en-US" altLang="ja-JP" sz="2400" i="1">
                                  <a:latin typeface="Cambria Math" panose="02040503050406030204" pitchFamily="18" charset="0"/>
                                  <a:ea typeface="Cambria Math" panose="02040503050406030204" pitchFamily="18" charset="0"/>
                                </a:rPr>
                                <m:t>𝑗</m:t>
                              </m:r>
                              <m:r>
                                <a:rPr lang="en-US" altLang="ja-JP" sz="2400" i="1">
                                  <a:latin typeface="Cambria Math" panose="02040503050406030204" pitchFamily="18" charset="0"/>
                                  <a:ea typeface="Cambria Math" panose="02040503050406030204" pitchFamily="18" charset="0"/>
                                </a:rPr>
                                <m:t>1</m:t>
                              </m:r>
                            </m:sub>
                          </m:sSub>
                          <m:r>
                            <m:rPr>
                              <m:nor/>
                            </m:rPr>
                            <a:rPr lang="ja-JP" altLang="en-US" sz="2400" dirty="0"/>
                            <m:t>⊕</m:t>
                          </m:r>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a:latin typeface="Cambria Math" panose="02040503050406030204" pitchFamily="18" charset="0"/>
                                      <a:ea typeface="Cambria Math" panose="02040503050406030204" pitchFamily="18" charset="0"/>
                                    </a:rPr>
                                    <m:t>λ</m:t>
                                  </m:r>
                                </m:e>
                              </m:acc>
                            </m:e>
                            <m:sub>
                              <m:r>
                                <a:rPr lang="en-US" altLang="ja-JP" sz="2400" i="1">
                                  <a:latin typeface="Cambria Math" panose="02040503050406030204" pitchFamily="18" charset="0"/>
                                  <a:ea typeface="Cambria Math" panose="02040503050406030204" pitchFamily="18" charset="0"/>
                                </a:rPr>
                                <m:t>𝑗</m:t>
                              </m:r>
                              <m:r>
                                <a:rPr lang="en-US" altLang="ja-JP" sz="2400" i="1">
                                  <a:latin typeface="Cambria Math" panose="02040503050406030204" pitchFamily="18" charset="0"/>
                                  <a:ea typeface="Cambria Math" panose="02040503050406030204" pitchFamily="18" charset="0"/>
                                </a:rPr>
                                <m:t>2</m:t>
                              </m:r>
                            </m:sub>
                          </m:sSub>
                        </m:e>
                      </m:nary>
                    </m:oMath>
                  </m:oMathPara>
                </a14:m>
                <a:endParaRPr lang="en-US" altLang="ja-JP" sz="2400" dirty="0" smtClean="0"/>
              </a:p>
              <a:p>
                <a:pPr marL="0" indent="0">
                  <a:buNone/>
                </a:pPr>
                <a:r>
                  <a:rPr lang="ja-JP" altLang="en-US" sz="2400" dirty="0"/>
                  <a:t>同様</a:t>
                </a:r>
                <a:r>
                  <a:rPr lang="ja-JP" altLang="en-US" sz="2400" dirty="0" smtClean="0"/>
                  <a:t>に</a:t>
                </a:r>
                <a:r>
                  <a:rPr lang="en-US" altLang="ja-JP" sz="2400" dirty="0" smtClean="0"/>
                  <a:t>n </a:t>
                </a:r>
                <a:r>
                  <a:rPr lang="en-US" altLang="ja-JP" sz="2400" dirty="0" err="1" smtClean="0"/>
                  <a:t>qudits</a:t>
                </a:r>
                <a:r>
                  <a:rPr lang="ja-JP" altLang="en-US" sz="2400" dirty="0" smtClean="0"/>
                  <a:t>では</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𝜌</m:t>
                              </m:r>
                            </m:e>
                          </m:acc>
                        </m:e>
                        <m:sub>
                          <m:r>
                            <a:rPr lang="en-US" altLang="ja-JP" sz="2400" b="0" i="1" smtClean="0">
                              <a:latin typeface="Cambria Math" panose="02040503050406030204" pitchFamily="18" charset="0"/>
                              <a:ea typeface="Cambria Math" panose="02040503050406030204" pitchFamily="18" charset="0"/>
                            </a:rPr>
                            <m:t>𝑛</m:t>
                          </m:r>
                          <m:r>
                            <a:rPr lang="en-US" altLang="ja-JP" sz="2400" i="1">
                              <a:latin typeface="Cambria Math" panose="02040503050406030204" pitchFamily="18" charset="0"/>
                              <a:ea typeface="Cambria Math" panose="02040503050406030204" pitchFamily="18" charset="0"/>
                            </a:rPr>
                            <m:t>𝑑</m:t>
                          </m:r>
                        </m:sub>
                      </m:sSub>
                      <m:r>
                        <a:rPr lang="en-US" altLang="ja-JP" sz="2400" i="1">
                          <a:latin typeface="Cambria Math" panose="02040503050406030204" pitchFamily="18" charset="0"/>
                          <a:ea typeface="Cambria Math" panose="02040503050406030204" pitchFamily="18" charset="0"/>
                        </a:rPr>
                        <m:t>=</m:t>
                      </m:r>
                      <m:f>
                        <m:fPr>
                          <m:ctrlPr>
                            <a:rPr lang="en-US" altLang="ja-JP" sz="2400" i="1">
                              <a:latin typeface="Cambria Math" panose="02040503050406030204" pitchFamily="18" charset="0"/>
                              <a:ea typeface="Cambria Math" panose="02040503050406030204" pitchFamily="18" charset="0"/>
                            </a:rPr>
                          </m:ctrlPr>
                        </m:fPr>
                        <m:num>
                          <m:r>
                            <a:rPr lang="en-US" altLang="ja-JP" sz="2400" i="1">
                              <a:latin typeface="Cambria Math" panose="02040503050406030204" pitchFamily="18" charset="0"/>
                              <a:ea typeface="Cambria Math" panose="02040503050406030204" pitchFamily="18" charset="0"/>
                            </a:rPr>
                            <m:t>1</m:t>
                          </m:r>
                        </m:num>
                        <m:den>
                          <m:sSup>
                            <m:sSupPr>
                              <m:ctrlPr>
                                <a:rPr lang="en-US" altLang="ja-JP" sz="2400" i="1">
                                  <a:latin typeface="Cambria Math" panose="02040503050406030204" pitchFamily="18" charset="0"/>
                                </a:rPr>
                              </m:ctrlPr>
                            </m:sSupPr>
                            <m:e>
                              <m:r>
                                <a:rPr lang="en-US" altLang="ja-JP" sz="2400" i="1">
                                  <a:latin typeface="Cambria Math" panose="02040503050406030204" pitchFamily="18" charset="0"/>
                                </a:rPr>
                                <m:t>𝑑</m:t>
                              </m:r>
                            </m:e>
                            <m:sup>
                              <m:r>
                                <a:rPr lang="en-US" altLang="ja-JP" sz="2400" b="0" i="1" smtClean="0">
                                  <a:latin typeface="Cambria Math" panose="02040503050406030204" pitchFamily="18" charset="0"/>
                                </a:rPr>
                                <m:t>𝑛</m:t>
                              </m:r>
                            </m:sup>
                          </m:sSup>
                        </m:den>
                      </m:f>
                      <m:nary>
                        <m:naryPr>
                          <m:chr m:val="∑"/>
                          <m:ctrlPr>
                            <a:rPr lang="en-US" altLang="ja-JP" sz="2400" i="1">
                              <a:latin typeface="Cambria Math" panose="02040503050406030204" pitchFamily="18" charset="0"/>
                              <a:ea typeface="Cambria Math" panose="02040503050406030204" pitchFamily="18" charset="0"/>
                            </a:rPr>
                          </m:ctrlPr>
                        </m:naryPr>
                        <m:sub>
                          <m:r>
                            <m:rPr>
                              <m:brk m:alnAt="23"/>
                            </m:rPr>
                            <a:rPr lang="en-US" altLang="ja-JP" sz="2400" i="1">
                              <a:latin typeface="Cambria Math" panose="02040503050406030204" pitchFamily="18" charset="0"/>
                              <a:ea typeface="Cambria Math" panose="02040503050406030204" pitchFamily="18" charset="0"/>
                            </a:rPr>
                            <m:t>𝑗</m:t>
                          </m:r>
                          <m:r>
                            <a:rPr lang="en-US" altLang="ja-JP" sz="2400" i="1">
                              <a:latin typeface="Cambria Math" panose="02040503050406030204" pitchFamily="18" charset="0"/>
                              <a:ea typeface="Cambria Math" panose="02040503050406030204" pitchFamily="18" charset="0"/>
                            </a:rPr>
                            <m:t>1</m:t>
                          </m:r>
                          <m:r>
                            <a:rPr lang="en-US" altLang="ja-JP" sz="2400" b="0" i="1" smtClean="0">
                              <a:latin typeface="Cambria Math" panose="02040503050406030204" pitchFamily="18" charset="0"/>
                              <a:ea typeface="Cambria Math" panose="02040503050406030204" pitchFamily="18" charset="0"/>
                            </a:rPr>
                            <m:t>,…</m:t>
                          </m:r>
                          <m:r>
                            <a:rPr lang="en-US" altLang="ja-JP" sz="2400" i="1">
                              <a:latin typeface="Cambria Math" panose="02040503050406030204" pitchFamily="18" charset="0"/>
                              <a:ea typeface="Cambria Math" panose="02040503050406030204" pitchFamily="18" charset="0"/>
                            </a:rPr>
                            <m:t>,</m:t>
                          </m:r>
                          <m:r>
                            <a:rPr lang="en-US" altLang="ja-JP" sz="2400" i="1">
                              <a:latin typeface="Cambria Math" panose="02040503050406030204" pitchFamily="18" charset="0"/>
                              <a:ea typeface="Cambria Math" panose="02040503050406030204" pitchFamily="18" charset="0"/>
                            </a:rPr>
                            <m:t>𝑗𝑛</m:t>
                          </m:r>
                          <m:r>
                            <a:rPr lang="en-US" altLang="ja-JP" sz="2400" i="1">
                              <a:latin typeface="Cambria Math" panose="02040503050406030204" pitchFamily="18" charset="0"/>
                              <a:ea typeface="Cambria Math" panose="02040503050406030204" pitchFamily="18" charset="0"/>
                            </a:rPr>
                            <m:t>=0</m:t>
                          </m:r>
                        </m:sub>
                        <m:sup>
                          <m:sSup>
                            <m:sSupPr>
                              <m:ctrlPr>
                                <a:rPr lang="en-US" altLang="ja-JP" sz="2400" i="1">
                                  <a:latin typeface="Cambria Math" panose="02040503050406030204" pitchFamily="18" charset="0"/>
                                </a:rPr>
                              </m:ctrlPr>
                            </m:sSupPr>
                            <m:e>
                              <m:r>
                                <a:rPr lang="en-US" altLang="ja-JP" sz="2400" i="1">
                                  <a:latin typeface="Cambria Math" panose="02040503050406030204" pitchFamily="18" charset="0"/>
                                </a:rPr>
                                <m:t>𝑑</m:t>
                              </m:r>
                            </m:e>
                            <m:sup>
                              <m:r>
                                <a:rPr lang="en-US" altLang="ja-JP" sz="2400" i="1">
                                  <a:latin typeface="Cambria Math" panose="02040503050406030204" pitchFamily="18" charset="0"/>
                                </a:rPr>
                                <m:t>2</m:t>
                              </m:r>
                            </m:sup>
                          </m:sSup>
                          <m:r>
                            <a:rPr lang="en-US" altLang="ja-JP" sz="2400" i="1">
                              <a:latin typeface="Cambria Math" panose="02040503050406030204" pitchFamily="18" charset="0"/>
                            </a:rPr>
                            <m:t>−1</m:t>
                          </m:r>
                        </m:sup>
                        <m:e>
                          <m:sSub>
                            <m:sSubPr>
                              <m:ctrlPr>
                                <a:rPr lang="en-US" altLang="ja-JP" sz="2400" i="1">
                                  <a:latin typeface="Cambria Math" panose="02040503050406030204" pitchFamily="18" charset="0"/>
                                  <a:ea typeface="Cambria Math" panose="02040503050406030204" pitchFamily="18" charset="0"/>
                                </a:rPr>
                              </m:ctrlPr>
                            </m:sSubPr>
                            <m:e>
                              <m:r>
                                <a:rPr lang="en-US" altLang="ja-JP" sz="2400" i="1">
                                  <a:latin typeface="Cambria Math" panose="02040503050406030204" pitchFamily="18" charset="0"/>
                                  <a:ea typeface="Cambria Math" panose="02040503050406030204" pitchFamily="18" charset="0"/>
                                </a:rPr>
                                <m:t>𝑟</m:t>
                              </m:r>
                            </m:e>
                            <m:sub>
                              <m:r>
                                <a:rPr lang="en-US" altLang="ja-JP" sz="2400" i="1">
                                  <a:latin typeface="Cambria Math" panose="02040503050406030204" pitchFamily="18" charset="0"/>
                                  <a:ea typeface="Cambria Math" panose="02040503050406030204" pitchFamily="18" charset="0"/>
                                </a:rPr>
                                <m:t>𝑗</m:t>
                              </m:r>
                              <m:r>
                                <a:rPr lang="en-US" altLang="ja-JP" sz="2400" i="1">
                                  <a:latin typeface="Cambria Math" panose="02040503050406030204" pitchFamily="18" charset="0"/>
                                  <a:ea typeface="Cambria Math" panose="02040503050406030204" pitchFamily="18" charset="0"/>
                                </a:rPr>
                                <m:t>1,…,</m:t>
                              </m:r>
                              <m:r>
                                <a:rPr lang="en-US" altLang="ja-JP" sz="2400" i="1">
                                  <a:latin typeface="Cambria Math" panose="02040503050406030204" pitchFamily="18" charset="0"/>
                                  <a:ea typeface="Cambria Math" panose="02040503050406030204" pitchFamily="18" charset="0"/>
                                </a:rPr>
                                <m:t>𝑗𝑛</m:t>
                              </m:r>
                            </m:sub>
                          </m:sSub>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a:latin typeface="Cambria Math" panose="02040503050406030204" pitchFamily="18" charset="0"/>
                                      <a:ea typeface="Cambria Math" panose="02040503050406030204" pitchFamily="18" charset="0"/>
                                    </a:rPr>
                                    <m:t>λ</m:t>
                                  </m:r>
                                </m:e>
                              </m:acc>
                            </m:e>
                            <m:sub>
                              <m:r>
                                <a:rPr lang="en-US" altLang="ja-JP" sz="2400" i="1">
                                  <a:latin typeface="Cambria Math" panose="02040503050406030204" pitchFamily="18" charset="0"/>
                                  <a:ea typeface="Cambria Math" panose="02040503050406030204" pitchFamily="18" charset="0"/>
                                </a:rPr>
                                <m:t>𝑗</m:t>
                              </m:r>
                              <m:r>
                                <a:rPr lang="en-US" altLang="ja-JP" sz="2400" i="1">
                                  <a:latin typeface="Cambria Math" panose="02040503050406030204" pitchFamily="18" charset="0"/>
                                  <a:ea typeface="Cambria Math" panose="02040503050406030204" pitchFamily="18" charset="0"/>
                                </a:rPr>
                                <m:t>1</m:t>
                              </m:r>
                            </m:sub>
                          </m:sSub>
                          <m:r>
                            <m:rPr>
                              <m:nor/>
                            </m:rPr>
                            <a:rPr lang="ja-JP" altLang="en-US" sz="2400" dirty="0"/>
                            <m:t>⊕</m:t>
                          </m:r>
                          <m:r>
                            <a:rPr lang="ja-JP" altLang="en-US" sz="2400" i="1" dirty="0" smtClean="0">
                              <a:latin typeface="Cambria Math" panose="02040503050406030204" pitchFamily="18" charset="0"/>
                            </a:rPr>
                            <m:t>⋯</m:t>
                          </m:r>
                          <m:r>
                            <m:rPr>
                              <m:nor/>
                            </m:rPr>
                            <a:rPr lang="ja-JP" altLang="en-US" sz="2400" dirty="0"/>
                            <m:t>⊕</m:t>
                          </m:r>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a:latin typeface="Cambria Math" panose="02040503050406030204" pitchFamily="18" charset="0"/>
                                      <a:ea typeface="Cambria Math" panose="02040503050406030204" pitchFamily="18" charset="0"/>
                                    </a:rPr>
                                    <m:t>λ</m:t>
                                  </m:r>
                                </m:e>
                              </m:acc>
                            </m:e>
                            <m:sub>
                              <m:r>
                                <a:rPr lang="en-US" altLang="ja-JP" sz="2400" i="1">
                                  <a:latin typeface="Cambria Math" panose="02040503050406030204" pitchFamily="18" charset="0"/>
                                  <a:ea typeface="Cambria Math" panose="02040503050406030204" pitchFamily="18" charset="0"/>
                                </a:rPr>
                                <m:t>𝑗</m:t>
                              </m:r>
                              <m:r>
                                <a:rPr lang="en-US" altLang="ja-JP" sz="2400" b="0" i="1" smtClean="0">
                                  <a:latin typeface="Cambria Math" panose="02040503050406030204" pitchFamily="18" charset="0"/>
                                  <a:ea typeface="Cambria Math" panose="02040503050406030204" pitchFamily="18" charset="0"/>
                                </a:rPr>
                                <m:t>𝑛</m:t>
                              </m:r>
                            </m:sub>
                          </m:sSub>
                        </m:e>
                      </m:nary>
                    </m:oMath>
                  </m:oMathPara>
                </a14:m>
                <a:endParaRPr lang="en-US" altLang="ja-JP" sz="2400" dirty="0" smtClean="0"/>
              </a:p>
              <a:p>
                <a:pPr marL="0" indent="0">
                  <a:buNone/>
                </a:pPr>
                <a:endParaRPr lang="en-US" altLang="ja-JP" sz="2400" dirty="0" smtClean="0"/>
              </a:p>
              <a:p>
                <a:pPr marL="0" indent="0">
                  <a:buNone/>
                </a:pPr>
                <a:endParaRPr lang="en-US" altLang="ja-JP" sz="2400"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215614"/>
                <a:ext cx="10515600" cy="4961349"/>
              </a:xfrm>
              <a:blipFill>
                <a:blip r:embed="rId2"/>
                <a:stretch>
                  <a:fillRect l="-928" t="-2211" r="-75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5710913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5"/>
            <a:ext cx="10515600" cy="473971"/>
          </a:xfrm>
          <a:ln>
            <a:solidFill>
              <a:schemeClr val="bg1"/>
            </a:solidFill>
          </a:ln>
        </p:spPr>
        <p:txBody>
          <a:bodyPr>
            <a:normAutofit fontScale="90000"/>
          </a:bodyPr>
          <a:lstStyle/>
          <a:p>
            <a:r>
              <a:rPr lang="en-US" altLang="ja-JP" sz="2800" u="sng" dirty="0" smtClean="0"/>
              <a:t>§</a:t>
            </a:r>
            <a:r>
              <a:rPr lang="ja-JP" altLang="en-US" sz="2800" u="sng" dirty="0" smtClean="0"/>
              <a:t>１</a:t>
            </a:r>
            <a:r>
              <a:rPr lang="en-US" altLang="ja-JP" sz="2800" u="sng" dirty="0" smtClean="0"/>
              <a:t>.</a:t>
            </a:r>
            <a:r>
              <a:rPr lang="ja-JP" altLang="en-US" sz="2800" u="sng" dirty="0" smtClean="0"/>
              <a:t>１　量子状態トモグラフィーの理論</a:t>
            </a:r>
            <a:endParaRPr kumimoji="1" lang="ja-JP" altLang="en-US" sz="2800" u="sng"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215614"/>
                <a:ext cx="10515600" cy="4961349"/>
              </a:xfrm>
            </p:spPr>
            <p:txBody>
              <a:bodyPr>
                <a:normAutofit fontScale="62500" lnSpcReduction="20000"/>
              </a:bodyPr>
              <a:lstStyle/>
              <a:p>
                <a:pPr marL="0" indent="0">
                  <a:buNone/>
                </a:pPr>
                <a:r>
                  <a:rPr lang="en-US" altLang="ja-JP" sz="2400" dirty="0" smtClean="0"/>
                  <a:t>Reconstruct</a:t>
                </a:r>
              </a:p>
              <a:p>
                <a:pPr marL="0" indent="0">
                  <a:buNone/>
                </a:pPr>
                <a:r>
                  <a:rPr lang="ja-JP" altLang="en-US" sz="2400" dirty="0"/>
                  <a:t>簡単</a:t>
                </a:r>
                <a:r>
                  <a:rPr lang="ja-JP" altLang="en-US" sz="2400" dirty="0" smtClean="0"/>
                  <a:t>のために</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dirty="0" smtClean="0">
                              <a:latin typeface="Cambria Math" panose="02040503050406030204" pitchFamily="18" charset="0"/>
                            </a:rPr>
                          </m:ctrlPr>
                        </m:sSubPr>
                        <m:e>
                          <m:acc>
                            <m:accPr>
                              <m:chr m:val="̂"/>
                              <m:ctrlPr>
                                <a:rPr lang="en-US" altLang="ja-JP" sz="2400" i="1" dirty="0" smtClean="0">
                                  <a:latin typeface="Cambria Math" panose="02040503050406030204" pitchFamily="18" charset="0"/>
                                </a:rPr>
                              </m:ctrlPr>
                            </m:accPr>
                            <m:e>
                              <m:r>
                                <m:rPr>
                                  <m:sty m:val="p"/>
                                </m:rPr>
                                <a:rPr lang="en-US" altLang="ja-JP" sz="2400" i="0" dirty="0">
                                  <a:latin typeface="Cambria Math" panose="02040503050406030204" pitchFamily="18" charset="0"/>
                                </a:rPr>
                                <m:t>Γ</m:t>
                              </m:r>
                            </m:e>
                          </m:acc>
                        </m:e>
                        <m:sub>
                          <m:r>
                            <a:rPr lang="en-US" altLang="ja-JP" sz="2400" i="1">
                              <a:latin typeface="Cambria Math" panose="02040503050406030204" pitchFamily="18" charset="0"/>
                            </a:rPr>
                            <m:t>𝜈</m:t>
                          </m:r>
                        </m:sub>
                      </m:sSub>
                      <m:r>
                        <a:rPr lang="en-US" altLang="ja-JP" sz="2400" b="0" i="1" dirty="0" smtClean="0">
                          <a:latin typeface="Cambria Math" panose="02040503050406030204" pitchFamily="18" charset="0"/>
                        </a:rPr>
                        <m:t>=</m:t>
                      </m:r>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0">
                                  <a:latin typeface="Cambria Math" panose="02040503050406030204" pitchFamily="18" charset="0"/>
                                  <a:ea typeface="Cambria Math" panose="02040503050406030204" pitchFamily="18" charset="0"/>
                                </a:rPr>
                                <m:t>λ</m:t>
                              </m:r>
                            </m:e>
                          </m:acc>
                        </m:e>
                        <m:sub>
                          <m:r>
                            <a:rPr lang="en-US" altLang="ja-JP" sz="2400" i="1">
                              <a:latin typeface="Cambria Math" panose="02040503050406030204" pitchFamily="18" charset="0"/>
                              <a:ea typeface="Cambria Math" panose="02040503050406030204" pitchFamily="18" charset="0"/>
                            </a:rPr>
                            <m:t>𝑗</m:t>
                          </m:r>
                          <m:r>
                            <a:rPr lang="en-US" altLang="ja-JP" sz="2400" i="1">
                              <a:latin typeface="Cambria Math" panose="02040503050406030204" pitchFamily="18" charset="0"/>
                              <a:ea typeface="Cambria Math" panose="02040503050406030204" pitchFamily="18" charset="0"/>
                            </a:rPr>
                            <m:t>1</m:t>
                          </m:r>
                        </m:sub>
                      </m:sSub>
                      <m:r>
                        <m:rPr>
                          <m:nor/>
                        </m:rPr>
                        <a:rPr lang="ja-JP" altLang="en-US" sz="2400" dirty="0"/>
                        <m:t>⊕</m:t>
                      </m:r>
                      <m:r>
                        <a:rPr lang="ja-JP" altLang="en-US" sz="2400" i="0" dirty="0">
                          <a:latin typeface="Cambria Math" panose="02040503050406030204" pitchFamily="18" charset="0"/>
                        </a:rPr>
                        <m:t>⋯</m:t>
                      </m:r>
                      <m:r>
                        <m:rPr>
                          <m:nor/>
                        </m:rPr>
                        <a:rPr lang="ja-JP" altLang="en-US" sz="2400" dirty="0"/>
                        <m:t>⊕</m:t>
                      </m:r>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0">
                                  <a:latin typeface="Cambria Math" panose="02040503050406030204" pitchFamily="18" charset="0"/>
                                  <a:ea typeface="Cambria Math" panose="02040503050406030204" pitchFamily="18" charset="0"/>
                                </a:rPr>
                                <m:t>λ</m:t>
                              </m:r>
                            </m:e>
                          </m:acc>
                        </m:e>
                        <m:sub>
                          <m:r>
                            <a:rPr lang="en-US" altLang="ja-JP" sz="2400" i="1">
                              <a:latin typeface="Cambria Math" panose="02040503050406030204" pitchFamily="18" charset="0"/>
                              <a:ea typeface="Cambria Math" panose="02040503050406030204" pitchFamily="18" charset="0"/>
                            </a:rPr>
                            <m:t>𝑗𝑛</m:t>
                          </m:r>
                        </m:sub>
                      </m:sSub>
                    </m:oMath>
                  </m:oMathPara>
                </a14:m>
                <a:endParaRPr lang="en-US" altLang="ja-JP" sz="2400" i="1" dirty="0" smtClean="0"/>
              </a:p>
              <a:p>
                <a:pPr marL="0" indent="0">
                  <a:buNone/>
                </a:pPr>
                <a:r>
                  <a:rPr lang="ja-JP" altLang="en-US" sz="2400" dirty="0" smtClean="0"/>
                  <a:t>密度行列は</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𝜌</m:t>
                              </m:r>
                            </m:e>
                          </m:acc>
                        </m:e>
                        <m:sub>
                          <m:r>
                            <a:rPr lang="en-US" altLang="ja-JP" sz="2400" i="1">
                              <a:latin typeface="Cambria Math" panose="02040503050406030204" pitchFamily="18" charset="0"/>
                              <a:ea typeface="Cambria Math" panose="02040503050406030204" pitchFamily="18" charset="0"/>
                            </a:rPr>
                            <m:t>𝑛𝑑</m:t>
                          </m:r>
                        </m:sub>
                      </m:sSub>
                      <m:r>
                        <a:rPr lang="en-US" altLang="ja-JP" sz="2400" i="1">
                          <a:latin typeface="Cambria Math" panose="02040503050406030204" pitchFamily="18" charset="0"/>
                          <a:ea typeface="Cambria Math" panose="02040503050406030204" pitchFamily="18" charset="0"/>
                        </a:rPr>
                        <m:t>=</m:t>
                      </m:r>
                      <m:nary>
                        <m:naryPr>
                          <m:chr m:val="∑"/>
                          <m:ctrlPr>
                            <a:rPr lang="en-US" altLang="ja-JP" sz="2400" i="1">
                              <a:latin typeface="Cambria Math" panose="02040503050406030204" pitchFamily="18" charset="0"/>
                              <a:ea typeface="Cambria Math" panose="02040503050406030204" pitchFamily="18" charset="0"/>
                            </a:rPr>
                          </m:ctrlPr>
                        </m:naryPr>
                        <m:sub>
                          <m:r>
                            <a:rPr lang="en-US" altLang="ja-JP" sz="2400" i="1">
                              <a:latin typeface="Cambria Math" panose="02040503050406030204" pitchFamily="18" charset="0"/>
                            </a:rPr>
                            <m:t>𝜈</m:t>
                          </m:r>
                          <m:r>
                            <a:rPr lang="en-US" altLang="ja-JP" sz="2400" i="1">
                              <a:latin typeface="Cambria Math" panose="02040503050406030204" pitchFamily="18" charset="0"/>
                              <a:ea typeface="Cambria Math" panose="02040503050406030204" pitchFamily="18" charset="0"/>
                            </a:rPr>
                            <m:t>=0</m:t>
                          </m:r>
                        </m:sub>
                        <m:sup>
                          <m:sSup>
                            <m:sSupPr>
                              <m:ctrlPr>
                                <a:rPr lang="en-US" altLang="ja-JP" sz="2400" i="1">
                                  <a:latin typeface="Cambria Math" panose="02040503050406030204" pitchFamily="18" charset="0"/>
                                </a:rPr>
                              </m:ctrlPr>
                            </m:sSupPr>
                            <m:e>
                              <m:r>
                                <a:rPr lang="en-US" altLang="ja-JP" sz="2400" i="1">
                                  <a:latin typeface="Cambria Math" panose="02040503050406030204" pitchFamily="18" charset="0"/>
                                </a:rPr>
                                <m:t>𝑑</m:t>
                              </m:r>
                            </m:e>
                            <m:sup>
                              <m:r>
                                <a:rPr lang="en-US" altLang="ja-JP" sz="2400" b="0" i="1" smtClean="0">
                                  <a:latin typeface="Cambria Math" panose="02040503050406030204" pitchFamily="18" charset="0"/>
                                </a:rPr>
                                <m:t>𝑛</m:t>
                              </m:r>
                            </m:sup>
                          </m:sSup>
                          <m:r>
                            <a:rPr lang="en-US" altLang="ja-JP" sz="2400" i="1">
                              <a:latin typeface="Cambria Math" panose="02040503050406030204" pitchFamily="18" charset="0"/>
                            </a:rPr>
                            <m:t>−1</m:t>
                          </m:r>
                        </m:sup>
                        <m:e>
                          <m:sSub>
                            <m:sSubPr>
                              <m:ctrlPr>
                                <a:rPr lang="en-US" altLang="ja-JP" sz="2400" i="1" smtClean="0">
                                  <a:latin typeface="Cambria Math" panose="02040503050406030204" pitchFamily="18" charset="0"/>
                                </a:rPr>
                              </m:ctrlPr>
                            </m:sSubPr>
                            <m:e>
                              <m:acc>
                                <m:accPr>
                                  <m:chr m:val="̃"/>
                                  <m:ctrlPr>
                                    <a:rPr lang="en-US" altLang="ja-JP" sz="2400" i="1" smtClean="0">
                                      <a:latin typeface="Cambria Math" panose="02040503050406030204" pitchFamily="18" charset="0"/>
                                      <a:ea typeface="Cambria Math" panose="02040503050406030204" pitchFamily="18" charset="0"/>
                                    </a:rPr>
                                  </m:ctrlPr>
                                </m:accPr>
                                <m:e>
                                  <m:r>
                                    <a:rPr lang="en-US" altLang="ja-JP" sz="2400" b="0" i="1" smtClean="0">
                                      <a:latin typeface="Cambria Math" panose="02040503050406030204" pitchFamily="18" charset="0"/>
                                      <a:ea typeface="Cambria Math" panose="02040503050406030204" pitchFamily="18" charset="0"/>
                                    </a:rPr>
                                    <m:t>𝑟</m:t>
                                  </m:r>
                                </m:e>
                              </m:acc>
                            </m:e>
                            <m:sub>
                              <m:r>
                                <a:rPr lang="en-US" altLang="ja-JP" sz="2400" i="1">
                                  <a:latin typeface="Cambria Math" panose="02040503050406030204" pitchFamily="18" charset="0"/>
                                </a:rPr>
                                <m:t>𝜈</m:t>
                              </m:r>
                            </m:sub>
                          </m:sSub>
                          <m:sSub>
                            <m:sSubPr>
                              <m:ctrlPr>
                                <a:rPr lang="en-US" altLang="ja-JP" sz="2400" i="1" dirty="0">
                                  <a:latin typeface="Cambria Math" panose="02040503050406030204" pitchFamily="18" charset="0"/>
                                </a:rPr>
                              </m:ctrlPr>
                            </m:sSubPr>
                            <m:e>
                              <m:acc>
                                <m:accPr>
                                  <m:chr m:val="̂"/>
                                  <m:ctrlPr>
                                    <a:rPr lang="en-US" altLang="ja-JP" sz="2400" i="1" dirty="0">
                                      <a:latin typeface="Cambria Math" panose="02040503050406030204" pitchFamily="18" charset="0"/>
                                    </a:rPr>
                                  </m:ctrlPr>
                                </m:accPr>
                                <m:e>
                                  <m:r>
                                    <m:rPr>
                                      <m:sty m:val="p"/>
                                    </m:rPr>
                                    <a:rPr lang="en-US" altLang="ja-JP" sz="2400" dirty="0">
                                      <a:latin typeface="Cambria Math" panose="02040503050406030204" pitchFamily="18" charset="0"/>
                                    </a:rPr>
                                    <m:t>Γ</m:t>
                                  </m:r>
                                </m:e>
                              </m:acc>
                            </m:e>
                            <m:sub>
                              <m:r>
                                <a:rPr lang="en-US" altLang="ja-JP" sz="2400" i="1">
                                  <a:latin typeface="Cambria Math" panose="02040503050406030204" pitchFamily="18" charset="0"/>
                                </a:rPr>
                                <m:t>𝜈</m:t>
                              </m:r>
                            </m:sub>
                          </m:sSub>
                        </m:e>
                      </m:nary>
                    </m:oMath>
                  </m:oMathPara>
                </a14:m>
                <a:endParaRPr lang="en-US" altLang="ja-JP" sz="2400" dirty="0" smtClean="0"/>
              </a:p>
              <a:p>
                <a:pPr marL="0" indent="0">
                  <a:buNone/>
                </a:pPr>
                <a14:m>
                  <m:oMath xmlns:m="http://schemas.openxmlformats.org/officeDocument/2006/math">
                    <m:sSub>
                      <m:sSubPr>
                        <m:ctrlPr>
                          <a:rPr lang="en-US" altLang="ja-JP" sz="2400" i="1">
                            <a:latin typeface="Cambria Math" panose="02040503050406030204" pitchFamily="18" charset="0"/>
                            <a:ea typeface="Cambria Math" panose="02040503050406030204" pitchFamily="18" charset="0"/>
                          </a:rPr>
                        </m:ctrlPr>
                      </m:sSubPr>
                      <m:e>
                        <m:r>
                          <a:rPr lang="en-US" altLang="ja-JP" sz="2400" i="1">
                            <a:latin typeface="Cambria Math" panose="02040503050406030204" pitchFamily="18" charset="0"/>
                            <a:ea typeface="Cambria Math" panose="02040503050406030204" pitchFamily="18" charset="0"/>
                          </a:rPr>
                          <m:t>𝑟</m:t>
                        </m:r>
                      </m:e>
                      <m:sub>
                        <m:r>
                          <a:rPr lang="en-US" altLang="ja-JP" sz="2400" i="1">
                            <a:latin typeface="Cambria Math" panose="02040503050406030204" pitchFamily="18" charset="0"/>
                          </a:rPr>
                          <m:t>𝜈</m:t>
                        </m:r>
                      </m:sub>
                    </m:sSub>
                  </m:oMath>
                </a14:m>
                <a:r>
                  <a:rPr lang="ja-JP" altLang="en-US" sz="2400" dirty="0" smtClean="0"/>
                  <a:t>は</a:t>
                </a:r>
                <a14:m>
                  <m:oMath xmlns:m="http://schemas.openxmlformats.org/officeDocument/2006/math">
                    <m:sSup>
                      <m:sSupPr>
                        <m:ctrlPr>
                          <a:rPr lang="en-US" altLang="ja-JP" sz="2400" i="1">
                            <a:latin typeface="Cambria Math" panose="02040503050406030204" pitchFamily="18" charset="0"/>
                          </a:rPr>
                        </m:ctrlPr>
                      </m:sSupPr>
                      <m:e>
                        <m:r>
                          <a:rPr lang="en-US" altLang="ja-JP" sz="2400" i="1">
                            <a:latin typeface="Cambria Math" panose="02040503050406030204" pitchFamily="18" charset="0"/>
                          </a:rPr>
                          <m:t>𝑑</m:t>
                        </m:r>
                      </m:e>
                      <m:sup>
                        <m:r>
                          <a:rPr lang="en-US" altLang="ja-JP" sz="2400" i="1">
                            <a:latin typeface="Cambria Math" panose="02040503050406030204" pitchFamily="18" charset="0"/>
                          </a:rPr>
                          <m:t>𝑛</m:t>
                        </m:r>
                      </m:sup>
                    </m:sSup>
                  </m:oMath>
                </a14:m>
                <a:r>
                  <a:rPr lang="ja-JP" altLang="en-US" sz="2400" dirty="0" smtClean="0"/>
                  <a:t>要素あるベクトルの</a:t>
                </a:r>
                <a14:m>
                  <m:oMath xmlns:m="http://schemas.openxmlformats.org/officeDocument/2006/math">
                    <m:r>
                      <a:rPr lang="en-US" altLang="ja-JP" sz="2400" i="1">
                        <a:latin typeface="Cambria Math" panose="02040503050406030204" pitchFamily="18" charset="0"/>
                      </a:rPr>
                      <m:t>𝜈</m:t>
                    </m:r>
                  </m:oMath>
                </a14:m>
                <a:r>
                  <a:rPr lang="ja-JP" altLang="en-US" sz="2400" dirty="0" smtClean="0"/>
                  <a:t>番目の要素で</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𝑟</m:t>
                              </m:r>
                            </m:e>
                          </m:acc>
                        </m:e>
                        <m:sub>
                          <m:r>
                            <a:rPr lang="en-US" altLang="ja-JP" sz="2400" i="1">
                              <a:latin typeface="Cambria Math" panose="02040503050406030204" pitchFamily="18" charset="0"/>
                            </a:rPr>
                            <m:t>𝜈</m:t>
                          </m:r>
                        </m:sub>
                      </m:sSub>
                      <m:r>
                        <a:rPr lang="en-US" altLang="ja-JP" sz="2400" b="0" i="1" smtClean="0">
                          <a:latin typeface="Cambria Math" panose="02040503050406030204" pitchFamily="18" charset="0"/>
                        </a:rPr>
                        <m:t>=</m:t>
                      </m:r>
                      <m:r>
                        <m:rPr>
                          <m:sty m:val="p"/>
                        </m:rPr>
                        <a:rPr lang="en-US" altLang="ja-JP" sz="2400" b="0" i="0" smtClean="0">
                          <a:latin typeface="Cambria Math" panose="02040503050406030204" pitchFamily="18" charset="0"/>
                        </a:rPr>
                        <m:t>Tr</m:t>
                      </m:r>
                      <m:d>
                        <m:dPr>
                          <m:begChr m:val="{"/>
                          <m:endChr m:val="}"/>
                          <m:ctrlPr>
                            <a:rPr lang="en-US" altLang="ja-JP" sz="2400" b="0" i="1" smtClean="0">
                              <a:latin typeface="Cambria Math" panose="02040503050406030204" pitchFamily="18" charset="0"/>
                            </a:rPr>
                          </m:ctrlPr>
                        </m:dPr>
                        <m:e>
                          <m:sSub>
                            <m:sSubPr>
                              <m:ctrlPr>
                                <a:rPr lang="en-US" altLang="ja-JP" sz="2400" i="1" dirty="0">
                                  <a:latin typeface="Cambria Math" panose="02040503050406030204" pitchFamily="18" charset="0"/>
                                </a:rPr>
                              </m:ctrlPr>
                            </m:sSubPr>
                            <m:e>
                              <m:acc>
                                <m:accPr>
                                  <m:chr m:val="̂"/>
                                  <m:ctrlPr>
                                    <a:rPr lang="en-US" altLang="ja-JP" sz="2400" i="1" dirty="0">
                                      <a:latin typeface="Cambria Math" panose="02040503050406030204" pitchFamily="18" charset="0"/>
                                    </a:rPr>
                                  </m:ctrlPr>
                                </m:accPr>
                                <m:e>
                                  <m:r>
                                    <m:rPr>
                                      <m:sty m:val="p"/>
                                    </m:rPr>
                                    <a:rPr lang="en-US" altLang="ja-JP" sz="2400" dirty="0">
                                      <a:latin typeface="Cambria Math" panose="02040503050406030204" pitchFamily="18" charset="0"/>
                                    </a:rPr>
                                    <m:t>Γ</m:t>
                                  </m:r>
                                </m:e>
                              </m:acc>
                            </m:e>
                            <m:sub>
                              <m:r>
                                <a:rPr lang="en-US" altLang="ja-JP" sz="2400" i="1">
                                  <a:latin typeface="Cambria Math" panose="02040503050406030204" pitchFamily="18" charset="0"/>
                                </a:rPr>
                                <m:t>𝜈</m:t>
                              </m:r>
                            </m:sub>
                          </m:sSub>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𝜌</m:t>
                                  </m:r>
                                </m:e>
                              </m:acc>
                            </m:e>
                            <m:sub>
                              <m:r>
                                <a:rPr lang="en-US" altLang="ja-JP" sz="2400" i="1">
                                  <a:latin typeface="Cambria Math" panose="02040503050406030204" pitchFamily="18" charset="0"/>
                                  <a:ea typeface="Cambria Math" panose="02040503050406030204" pitchFamily="18" charset="0"/>
                                </a:rPr>
                                <m:t>𝑛𝑑</m:t>
                              </m:r>
                            </m:sub>
                          </m:sSub>
                        </m:e>
                      </m:d>
                    </m:oMath>
                  </m:oMathPara>
                </a14:m>
                <a:endParaRPr lang="en-US" altLang="ja-JP" sz="2400" dirty="0" smtClean="0"/>
              </a:p>
              <a:p>
                <a:pPr marL="0" indent="0">
                  <a:buNone/>
                </a:pPr>
                <a14:m>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𝑛</m:t>
                        </m:r>
                      </m:e>
                      <m:sub>
                        <m:r>
                          <a:rPr lang="en-US" altLang="ja-JP" sz="2400" i="1">
                            <a:latin typeface="Cambria Math" panose="02040503050406030204" pitchFamily="18" charset="0"/>
                          </a:rPr>
                          <m:t>𝜈</m:t>
                        </m:r>
                      </m:sub>
                    </m:sSub>
                  </m:oMath>
                </a14:m>
                <a:r>
                  <a:rPr lang="ja-JP" altLang="en-US" sz="2400" dirty="0" smtClean="0"/>
                  <a:t>の式に代入して</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𝑛</m:t>
                          </m:r>
                        </m:e>
                        <m:sub>
                          <m:r>
                            <a:rPr lang="en-US" altLang="ja-JP" sz="2400" i="1">
                              <a:latin typeface="Cambria Math" panose="02040503050406030204" pitchFamily="18" charset="0"/>
                            </a:rPr>
                            <m:t>𝜈</m:t>
                          </m:r>
                        </m:sub>
                      </m:sSub>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𝑁</m:t>
                      </m:r>
                      <m:nary>
                        <m:naryPr>
                          <m:chr m:val="∑"/>
                          <m:ctrlPr>
                            <a:rPr lang="en-US" altLang="ja-JP" sz="2400" i="1">
                              <a:latin typeface="Cambria Math" panose="02040503050406030204" pitchFamily="18" charset="0"/>
                              <a:ea typeface="Cambria Math" panose="02040503050406030204" pitchFamily="18" charset="0"/>
                            </a:rPr>
                          </m:ctrlPr>
                        </m:naryPr>
                        <m:sub>
                          <m:r>
                            <a:rPr lang="ja-JP" altLang="en-US" sz="2400" i="1">
                              <a:latin typeface="Cambria Math" panose="02040503050406030204" pitchFamily="18" charset="0"/>
                            </a:rPr>
                            <m:t>𝜇</m:t>
                          </m:r>
                          <m:r>
                            <a:rPr lang="en-US" altLang="ja-JP" sz="2400" i="1">
                              <a:latin typeface="Cambria Math" panose="02040503050406030204" pitchFamily="18" charset="0"/>
                              <a:ea typeface="Cambria Math" panose="02040503050406030204" pitchFamily="18" charset="0"/>
                            </a:rPr>
                            <m:t>=0</m:t>
                          </m:r>
                        </m:sub>
                        <m:sup>
                          <m:sSup>
                            <m:sSupPr>
                              <m:ctrlPr>
                                <a:rPr lang="en-US" altLang="ja-JP" sz="2400" i="1">
                                  <a:latin typeface="Cambria Math" panose="02040503050406030204" pitchFamily="18" charset="0"/>
                                </a:rPr>
                              </m:ctrlPr>
                            </m:sSupPr>
                            <m:e>
                              <m:r>
                                <a:rPr lang="en-US" altLang="ja-JP" sz="2400" i="1">
                                  <a:latin typeface="Cambria Math" panose="02040503050406030204" pitchFamily="18" charset="0"/>
                                </a:rPr>
                                <m:t>𝑑</m:t>
                              </m:r>
                            </m:e>
                            <m:sup>
                              <m:r>
                                <a:rPr lang="en-US" altLang="ja-JP" sz="2400" i="1">
                                  <a:latin typeface="Cambria Math" panose="02040503050406030204" pitchFamily="18" charset="0"/>
                                </a:rPr>
                                <m:t>𝑛</m:t>
                              </m:r>
                            </m:sup>
                          </m:sSup>
                          <m:r>
                            <a:rPr lang="en-US" altLang="ja-JP" sz="2400" i="1">
                              <a:latin typeface="Cambria Math" panose="02040503050406030204" pitchFamily="18" charset="0"/>
                            </a:rPr>
                            <m:t>−1</m:t>
                          </m:r>
                        </m:sup>
                        <m:e>
                          <m:sSub>
                            <m:sSubPr>
                              <m:ctrlPr>
                                <a:rPr lang="en-US" altLang="ja-JP" sz="2400" i="1" smtClean="0">
                                  <a:latin typeface="Cambria Math" panose="02040503050406030204" pitchFamily="18" charset="0"/>
                                </a:rPr>
                              </m:ctrlPr>
                            </m:sSubPr>
                            <m:e>
                              <m:r>
                                <a:rPr lang="en-US" altLang="ja-JP" sz="2400" b="0" i="1" smtClean="0">
                                  <a:latin typeface="Cambria Math" panose="02040503050406030204" pitchFamily="18" charset="0"/>
                                </a:rPr>
                                <m:t>𝐵</m:t>
                              </m:r>
                            </m:e>
                            <m:sub>
                              <m:r>
                                <a:rPr lang="en-US" altLang="ja-JP" sz="2400" i="1">
                                  <a:latin typeface="Cambria Math" panose="02040503050406030204" pitchFamily="18" charset="0"/>
                                </a:rPr>
                                <m:t>𝜈</m:t>
                              </m:r>
                              <m:r>
                                <a:rPr lang="en-US" altLang="ja-JP" sz="2400" b="0" i="1" smtClean="0">
                                  <a:latin typeface="Cambria Math" panose="02040503050406030204" pitchFamily="18" charset="0"/>
                                </a:rPr>
                                <m:t>,</m:t>
                              </m:r>
                              <m:r>
                                <a:rPr lang="ja-JP" altLang="en-US" sz="2400" i="1">
                                  <a:latin typeface="Cambria Math" panose="02040503050406030204" pitchFamily="18" charset="0"/>
                                </a:rPr>
                                <m:t>𝜇</m:t>
                              </m:r>
                            </m:sub>
                          </m:sSub>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𝑟</m:t>
                                  </m:r>
                                </m:e>
                              </m:acc>
                            </m:e>
                            <m:sub>
                              <m:r>
                                <a:rPr lang="en-US" altLang="ja-JP" sz="2400" i="1">
                                  <a:latin typeface="Cambria Math" panose="02040503050406030204" pitchFamily="18" charset="0"/>
                                </a:rPr>
                                <m:t>𝜈</m:t>
                              </m:r>
                            </m:sub>
                          </m:sSub>
                        </m:e>
                      </m:nary>
                    </m:oMath>
                  </m:oMathPara>
                </a14:m>
                <a:endParaRPr lang="en-US" altLang="ja-JP" sz="2400" dirty="0" smtClean="0"/>
              </a:p>
              <a:p>
                <a:pPr marL="0" indent="0">
                  <a:buNone/>
                </a:pPr>
                <a:r>
                  <a:rPr lang="ja-JP" altLang="en-US" sz="2400" dirty="0" smtClean="0"/>
                  <a:t>ここ</a:t>
                </a:r>
                <a:r>
                  <a:rPr lang="ja-JP" altLang="en-US" sz="2400" dirty="0"/>
                  <a:t>で</a:t>
                </a:r>
                <a14:m>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𝐵</m:t>
                        </m:r>
                      </m:e>
                      <m:sub>
                        <m:r>
                          <a:rPr lang="en-US" altLang="ja-JP" sz="2400" i="1">
                            <a:latin typeface="Cambria Math" panose="02040503050406030204" pitchFamily="18" charset="0"/>
                          </a:rPr>
                          <m:t>𝜈</m:t>
                        </m:r>
                        <m:r>
                          <a:rPr lang="en-US" altLang="ja-JP" sz="2400" i="1">
                            <a:latin typeface="Cambria Math" panose="02040503050406030204" pitchFamily="18" charset="0"/>
                          </a:rPr>
                          <m:t>,</m:t>
                        </m:r>
                        <m:r>
                          <a:rPr lang="ja-JP" altLang="en-US" sz="2400" i="1">
                            <a:latin typeface="Cambria Math" panose="02040503050406030204" pitchFamily="18" charset="0"/>
                          </a:rPr>
                          <m:t>𝜇</m:t>
                        </m:r>
                      </m:sub>
                    </m:sSub>
                  </m:oMath>
                </a14:m>
                <a:r>
                  <a:rPr lang="ja-JP" altLang="en-US" sz="2400" dirty="0" smtClean="0"/>
                  <a:t>は</a:t>
                </a:r>
                <a14:m>
                  <m:oMath xmlns:m="http://schemas.openxmlformats.org/officeDocument/2006/math">
                    <m:sSup>
                      <m:sSupPr>
                        <m:ctrlPr>
                          <a:rPr lang="en-US" altLang="ja-JP" sz="2400" i="1">
                            <a:latin typeface="Cambria Math" panose="02040503050406030204" pitchFamily="18" charset="0"/>
                          </a:rPr>
                        </m:ctrlPr>
                      </m:sSupPr>
                      <m:e>
                        <m:r>
                          <a:rPr lang="en-US" altLang="ja-JP" sz="2400" i="1">
                            <a:latin typeface="Cambria Math" panose="02040503050406030204" pitchFamily="18" charset="0"/>
                          </a:rPr>
                          <m:t>𝑑</m:t>
                        </m:r>
                      </m:e>
                      <m:sup>
                        <m:r>
                          <a:rPr lang="en-US" altLang="ja-JP" sz="2400" i="1">
                            <a:latin typeface="Cambria Math" panose="02040503050406030204" pitchFamily="18" charset="0"/>
                          </a:rPr>
                          <m:t>𝑛</m:t>
                        </m:r>
                      </m:sup>
                    </m:sSup>
                    <m:r>
                      <a:rPr lang="en-US" altLang="ja-JP" sz="2400" i="1" smtClean="0">
                        <a:latin typeface="Cambria Math" panose="02040503050406030204" pitchFamily="18" charset="0"/>
                        <a:ea typeface="Cambria Math" panose="02040503050406030204" pitchFamily="18" charset="0"/>
                      </a:rPr>
                      <m:t>×</m:t>
                    </m:r>
                    <m:sSup>
                      <m:sSupPr>
                        <m:ctrlPr>
                          <a:rPr lang="en-US" altLang="ja-JP" sz="2400" i="1">
                            <a:latin typeface="Cambria Math" panose="02040503050406030204" pitchFamily="18" charset="0"/>
                          </a:rPr>
                        </m:ctrlPr>
                      </m:sSupPr>
                      <m:e>
                        <m:r>
                          <a:rPr lang="en-US" altLang="ja-JP" sz="2400" i="1">
                            <a:latin typeface="Cambria Math" panose="02040503050406030204" pitchFamily="18" charset="0"/>
                          </a:rPr>
                          <m:t>𝑑</m:t>
                        </m:r>
                      </m:e>
                      <m:sup>
                        <m:r>
                          <a:rPr lang="en-US" altLang="ja-JP" sz="2400" i="1">
                            <a:latin typeface="Cambria Math" panose="02040503050406030204" pitchFamily="18" charset="0"/>
                          </a:rPr>
                          <m:t>𝑛</m:t>
                        </m:r>
                      </m:sup>
                    </m:sSup>
                  </m:oMath>
                </a14:m>
                <a:r>
                  <a:rPr lang="ja-JP" altLang="en-US" sz="2400" dirty="0" smtClean="0"/>
                  <a:t>行列の</a:t>
                </a:r>
                <a14:m>
                  <m:oMath xmlns:m="http://schemas.openxmlformats.org/officeDocument/2006/math">
                    <m:r>
                      <a:rPr lang="en-US" altLang="ja-JP" sz="2400" i="1">
                        <a:latin typeface="Cambria Math" panose="02040503050406030204" pitchFamily="18" charset="0"/>
                      </a:rPr>
                      <m:t>𝜈</m:t>
                    </m:r>
                  </m:oMath>
                </a14:m>
                <a:r>
                  <a:rPr lang="ja-JP" altLang="en-US" sz="2400" dirty="0" smtClean="0"/>
                  <a:t>行</a:t>
                </a:r>
                <a14:m>
                  <m:oMath xmlns:m="http://schemas.openxmlformats.org/officeDocument/2006/math">
                    <m:r>
                      <a:rPr lang="ja-JP" altLang="en-US" sz="2400" i="1">
                        <a:latin typeface="Cambria Math" panose="02040503050406030204" pitchFamily="18" charset="0"/>
                      </a:rPr>
                      <m:t>𝜇</m:t>
                    </m:r>
                  </m:oMath>
                </a14:m>
                <a:r>
                  <a:rPr lang="ja-JP" altLang="en-US" sz="2400" dirty="0" smtClean="0"/>
                  <a:t>列番目の要素で</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𝐵</m:t>
                          </m:r>
                        </m:e>
                        <m:sub>
                          <m:r>
                            <a:rPr lang="en-US" altLang="ja-JP" sz="2400" i="1">
                              <a:latin typeface="Cambria Math" panose="02040503050406030204" pitchFamily="18" charset="0"/>
                            </a:rPr>
                            <m:t>𝜈</m:t>
                          </m:r>
                          <m:r>
                            <a:rPr lang="en-US" altLang="ja-JP" sz="2400" i="1">
                              <a:latin typeface="Cambria Math" panose="02040503050406030204" pitchFamily="18" charset="0"/>
                            </a:rPr>
                            <m:t>,</m:t>
                          </m:r>
                          <m:r>
                            <a:rPr lang="ja-JP" altLang="en-US" sz="2400" i="1">
                              <a:latin typeface="Cambria Math" panose="02040503050406030204" pitchFamily="18" charset="0"/>
                            </a:rPr>
                            <m:t>𝜇</m:t>
                          </m:r>
                        </m:sub>
                      </m:sSub>
                      <m:r>
                        <a:rPr lang="en-US" altLang="ja-JP" sz="2400" b="0" i="1" smtClean="0">
                          <a:latin typeface="Cambria Math" panose="02040503050406030204" pitchFamily="18" charset="0"/>
                        </a:rPr>
                        <m:t>=</m:t>
                      </m:r>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𝜓</m:t>
                              </m:r>
                            </m:e>
                            <m:sub>
                              <m:r>
                                <a:rPr lang="en-US" altLang="ja-JP" sz="2400" i="1">
                                  <a:latin typeface="Cambria Math" panose="02040503050406030204" pitchFamily="18" charset="0"/>
                                </a:rPr>
                                <m:t>𝜈</m:t>
                              </m:r>
                            </m:sub>
                          </m:sSub>
                        </m:e>
                        <m:e>
                          <m:sSub>
                            <m:sSubPr>
                              <m:ctrlPr>
                                <a:rPr lang="en-US" altLang="ja-JP" sz="2400" i="1" dirty="0">
                                  <a:latin typeface="Cambria Math" panose="02040503050406030204" pitchFamily="18" charset="0"/>
                                </a:rPr>
                              </m:ctrlPr>
                            </m:sSubPr>
                            <m:e>
                              <m:acc>
                                <m:accPr>
                                  <m:chr m:val="̂"/>
                                  <m:ctrlPr>
                                    <a:rPr lang="en-US" altLang="ja-JP" sz="2400" i="1" dirty="0">
                                      <a:latin typeface="Cambria Math" panose="02040503050406030204" pitchFamily="18" charset="0"/>
                                    </a:rPr>
                                  </m:ctrlPr>
                                </m:accPr>
                                <m:e>
                                  <m:r>
                                    <m:rPr>
                                      <m:sty m:val="p"/>
                                    </m:rPr>
                                    <a:rPr lang="en-US" altLang="ja-JP" sz="2400" dirty="0">
                                      <a:latin typeface="Cambria Math" panose="02040503050406030204" pitchFamily="18" charset="0"/>
                                    </a:rPr>
                                    <m:t>Γ</m:t>
                                  </m:r>
                                </m:e>
                              </m:acc>
                            </m:e>
                            <m:sub>
                              <m:r>
                                <a:rPr lang="ja-JP" altLang="en-US" sz="2400" i="1">
                                  <a:latin typeface="Cambria Math" panose="02040503050406030204" pitchFamily="18" charset="0"/>
                                </a:rPr>
                                <m:t>𝜇</m:t>
                              </m:r>
                            </m:sub>
                          </m:sSub>
                        </m:e>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𝜓</m:t>
                              </m:r>
                            </m:e>
                            <m:sub>
                              <m:r>
                                <a:rPr lang="en-US" altLang="ja-JP" sz="2400" i="1">
                                  <a:latin typeface="Cambria Math" panose="02040503050406030204" pitchFamily="18" charset="0"/>
                                </a:rPr>
                                <m:t>𝜈</m:t>
                              </m:r>
                            </m:sub>
                          </m:sSub>
                        </m:e>
                      </m:d>
                    </m:oMath>
                  </m:oMathPara>
                </a14:m>
                <a:endParaRPr lang="en-US" altLang="ja-JP" sz="2400" dirty="0" smtClean="0"/>
              </a:p>
              <a:p>
                <a:pPr marL="0" indent="0">
                  <a:buNone/>
                </a:pPr>
                <a14:m>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𝐵</m:t>
                        </m:r>
                      </m:e>
                      <m:sub>
                        <m:r>
                          <a:rPr lang="en-US" altLang="ja-JP" sz="2400" i="1">
                            <a:latin typeface="Cambria Math" panose="02040503050406030204" pitchFamily="18" charset="0"/>
                          </a:rPr>
                          <m:t>𝜈</m:t>
                        </m:r>
                        <m:r>
                          <a:rPr lang="en-US" altLang="ja-JP" sz="2400" i="1">
                            <a:latin typeface="Cambria Math" panose="02040503050406030204" pitchFamily="18" charset="0"/>
                          </a:rPr>
                          <m:t>,</m:t>
                        </m:r>
                        <m:r>
                          <a:rPr lang="ja-JP" altLang="en-US" sz="2400" i="1">
                            <a:latin typeface="Cambria Math" panose="02040503050406030204" pitchFamily="18" charset="0"/>
                          </a:rPr>
                          <m:t>𝜇</m:t>
                        </m:r>
                      </m:sub>
                    </m:sSub>
                  </m:oMath>
                </a14:m>
                <a:r>
                  <a:rPr lang="ja-JP" altLang="en-US" sz="2400" dirty="0" smtClean="0"/>
                  <a:t>が可逆行列であれば</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𝑟</m:t>
                              </m:r>
                            </m:e>
                          </m:acc>
                        </m:e>
                        <m:sub>
                          <m:r>
                            <a:rPr lang="en-US" altLang="ja-JP" sz="2400" i="1">
                              <a:latin typeface="Cambria Math" panose="02040503050406030204" pitchFamily="18" charset="0"/>
                            </a:rPr>
                            <m:t>𝜈</m:t>
                          </m:r>
                        </m:sub>
                      </m:sSub>
                      <m:r>
                        <a:rPr lang="en-US" altLang="ja-JP" sz="2400" b="0" i="1" smtClean="0">
                          <a:latin typeface="Cambria Math" panose="02040503050406030204" pitchFamily="18" charset="0"/>
                        </a:rPr>
                        <m:t>=</m:t>
                      </m:r>
                      <m:sSup>
                        <m:sSupPr>
                          <m:ctrlPr>
                            <a:rPr lang="en-US" altLang="ja-JP" sz="2400" b="0" i="1" smtClean="0">
                              <a:latin typeface="Cambria Math" panose="02040503050406030204" pitchFamily="18" charset="0"/>
                            </a:rPr>
                          </m:ctrlPr>
                        </m:sSupPr>
                        <m:e>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𝑁</m:t>
                              </m:r>
                            </m:e>
                          </m:d>
                        </m:e>
                        <m:sup>
                          <m:r>
                            <a:rPr lang="en-US" altLang="ja-JP" sz="2400" b="0" i="1" smtClean="0">
                              <a:latin typeface="Cambria Math" panose="02040503050406030204" pitchFamily="18" charset="0"/>
                            </a:rPr>
                            <m:t>−1</m:t>
                          </m:r>
                        </m:sup>
                      </m:sSup>
                      <m:nary>
                        <m:naryPr>
                          <m:chr m:val="∑"/>
                          <m:ctrlPr>
                            <a:rPr lang="en-US" altLang="ja-JP" sz="2400" i="1">
                              <a:latin typeface="Cambria Math" panose="02040503050406030204" pitchFamily="18" charset="0"/>
                              <a:ea typeface="Cambria Math" panose="02040503050406030204" pitchFamily="18" charset="0"/>
                            </a:rPr>
                          </m:ctrlPr>
                        </m:naryPr>
                        <m:sub>
                          <m:r>
                            <a:rPr lang="ja-JP" altLang="en-US" sz="2400" i="1">
                              <a:latin typeface="Cambria Math" panose="02040503050406030204" pitchFamily="18" charset="0"/>
                            </a:rPr>
                            <m:t>𝜇</m:t>
                          </m:r>
                          <m:r>
                            <a:rPr lang="en-US" altLang="ja-JP" sz="2400" i="1">
                              <a:latin typeface="Cambria Math" panose="02040503050406030204" pitchFamily="18" charset="0"/>
                              <a:ea typeface="Cambria Math" panose="02040503050406030204" pitchFamily="18" charset="0"/>
                            </a:rPr>
                            <m:t>=0</m:t>
                          </m:r>
                        </m:sub>
                        <m:sup>
                          <m:sSup>
                            <m:sSupPr>
                              <m:ctrlPr>
                                <a:rPr lang="en-US" altLang="ja-JP" sz="2400" i="1">
                                  <a:latin typeface="Cambria Math" panose="02040503050406030204" pitchFamily="18" charset="0"/>
                                </a:rPr>
                              </m:ctrlPr>
                            </m:sSupPr>
                            <m:e>
                              <m:r>
                                <a:rPr lang="en-US" altLang="ja-JP" sz="2400" i="1">
                                  <a:latin typeface="Cambria Math" panose="02040503050406030204" pitchFamily="18" charset="0"/>
                                </a:rPr>
                                <m:t>𝑑</m:t>
                              </m:r>
                            </m:e>
                            <m:sup>
                              <m:r>
                                <a:rPr lang="en-US" altLang="ja-JP" sz="2400" i="1">
                                  <a:latin typeface="Cambria Math" panose="02040503050406030204" pitchFamily="18" charset="0"/>
                                </a:rPr>
                                <m:t>𝑛</m:t>
                              </m:r>
                            </m:sup>
                          </m:sSup>
                          <m:r>
                            <a:rPr lang="en-US" altLang="ja-JP" sz="2400" i="1">
                              <a:latin typeface="Cambria Math" panose="02040503050406030204" pitchFamily="18" charset="0"/>
                            </a:rPr>
                            <m:t>−1</m:t>
                          </m:r>
                        </m:sup>
                        <m:e>
                          <m:sSub>
                            <m:sSubPr>
                              <m:ctrlPr>
                                <a:rPr lang="en-US" altLang="ja-JP" sz="2400" i="1" smtClean="0">
                                  <a:latin typeface="Cambria Math" panose="02040503050406030204" pitchFamily="18" charset="0"/>
                                </a:rPr>
                              </m:ctrlPr>
                            </m:sSubPr>
                            <m:e>
                              <m:d>
                                <m:dPr>
                                  <m:ctrlPr>
                                    <a:rPr lang="en-US" altLang="ja-JP" sz="2400" i="1" smtClean="0">
                                      <a:latin typeface="Cambria Math" panose="02040503050406030204" pitchFamily="18" charset="0"/>
                                    </a:rPr>
                                  </m:ctrlPr>
                                </m:dPr>
                                <m:e>
                                  <m:sSup>
                                    <m:sSupPr>
                                      <m:ctrlPr>
                                        <a:rPr lang="en-US" altLang="ja-JP" sz="2400" i="1" smtClean="0">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b="0" i="1" smtClean="0">
                                          <a:latin typeface="Cambria Math" panose="02040503050406030204" pitchFamily="18" charset="0"/>
                                        </a:rPr>
                                        <m:t>−1</m:t>
                                      </m:r>
                                    </m:sup>
                                  </m:sSup>
                                </m:e>
                              </m:d>
                            </m:e>
                            <m:sub>
                              <m:r>
                                <a:rPr lang="en-US" altLang="ja-JP" sz="2400" i="1">
                                  <a:latin typeface="Cambria Math" panose="02040503050406030204" pitchFamily="18" charset="0"/>
                                </a:rPr>
                                <m:t>𝜈</m:t>
                              </m:r>
                              <m:r>
                                <a:rPr lang="en-US" altLang="ja-JP" sz="2400" b="0" i="1" smtClean="0">
                                  <a:latin typeface="Cambria Math" panose="02040503050406030204" pitchFamily="18" charset="0"/>
                                </a:rPr>
                                <m:t>,</m:t>
                              </m:r>
                              <m:r>
                                <a:rPr lang="ja-JP" altLang="en-US" sz="2400" i="1">
                                  <a:latin typeface="Cambria Math" panose="02040503050406030204" pitchFamily="18" charset="0"/>
                                </a:rPr>
                                <m:t>𝜇</m:t>
                              </m:r>
                            </m:sub>
                          </m:sSub>
                          <m:sSub>
                            <m:sSubPr>
                              <m:ctrlPr>
                                <a:rPr lang="en-US" altLang="ja-JP" sz="2400" i="1">
                                  <a:latin typeface="Cambria Math" panose="02040503050406030204" pitchFamily="18" charset="0"/>
                                  <a:ea typeface="Cambria Math" panose="02040503050406030204" pitchFamily="18" charset="0"/>
                                </a:rPr>
                              </m:ctrlPr>
                            </m:sSubPr>
                            <m:e>
                              <m:r>
                                <a:rPr lang="en-US" altLang="ja-JP" sz="2400" b="0" i="1" smtClean="0">
                                  <a:latin typeface="Cambria Math" panose="02040503050406030204" pitchFamily="18" charset="0"/>
                                  <a:ea typeface="Cambria Math" panose="02040503050406030204" pitchFamily="18" charset="0"/>
                                </a:rPr>
                                <m:t>𝑛</m:t>
                              </m:r>
                            </m:e>
                            <m:sub>
                              <m:r>
                                <a:rPr lang="ja-JP" altLang="en-US" sz="2400" i="1">
                                  <a:latin typeface="Cambria Math" panose="02040503050406030204" pitchFamily="18" charset="0"/>
                                </a:rPr>
                                <m:t>𝜇</m:t>
                              </m:r>
                            </m:sub>
                          </m:sSub>
                        </m:e>
                      </m:nary>
                    </m:oMath>
                  </m:oMathPara>
                </a14:m>
                <a:endParaRPr lang="en-US" altLang="ja-JP" sz="2400"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215614"/>
                <a:ext cx="10515600" cy="4961349"/>
              </a:xfrm>
              <a:blipFill>
                <a:blip r:embed="rId2"/>
                <a:stretch>
                  <a:fillRect l="-232" t="-135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5123007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5"/>
            <a:ext cx="10515600" cy="473971"/>
          </a:xfrm>
          <a:ln>
            <a:solidFill>
              <a:schemeClr val="bg1"/>
            </a:solidFill>
          </a:ln>
        </p:spPr>
        <p:txBody>
          <a:bodyPr>
            <a:normAutofit fontScale="90000"/>
          </a:bodyPr>
          <a:lstStyle/>
          <a:p>
            <a:r>
              <a:rPr lang="en-US" altLang="ja-JP" sz="2800" u="sng" dirty="0" smtClean="0"/>
              <a:t>§</a:t>
            </a:r>
            <a:r>
              <a:rPr lang="ja-JP" altLang="en-US" sz="2800" u="sng" dirty="0" smtClean="0"/>
              <a:t>１</a:t>
            </a:r>
            <a:r>
              <a:rPr lang="en-US" altLang="ja-JP" sz="2800" u="sng" dirty="0" smtClean="0"/>
              <a:t>.</a:t>
            </a:r>
            <a:r>
              <a:rPr lang="ja-JP" altLang="en-US" sz="2800" u="sng" dirty="0" smtClean="0"/>
              <a:t>１　量子状態トモグラフィーの理論</a:t>
            </a:r>
            <a:endParaRPr kumimoji="1" lang="ja-JP" altLang="en-US" sz="2800" u="sng"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215614"/>
                <a:ext cx="10515600" cy="4961349"/>
              </a:xfrm>
            </p:spPr>
            <p:txBody>
              <a:bodyPr>
                <a:normAutofit fontScale="70000" lnSpcReduction="20000"/>
              </a:bodyPr>
              <a:lstStyle/>
              <a:p>
                <a:pPr marL="0" indent="0">
                  <a:buNone/>
                </a:pPr>
                <a:r>
                  <a:rPr lang="ja-JP" altLang="en-US" sz="2400" dirty="0" smtClean="0"/>
                  <a:t>代入して</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𝜌</m:t>
                              </m:r>
                            </m:e>
                          </m:acc>
                        </m:e>
                        <m:sub>
                          <m:r>
                            <a:rPr lang="en-US" altLang="ja-JP" sz="2400" i="1">
                              <a:latin typeface="Cambria Math" panose="02040503050406030204" pitchFamily="18" charset="0"/>
                              <a:ea typeface="Cambria Math" panose="02040503050406030204" pitchFamily="18" charset="0"/>
                            </a:rPr>
                            <m:t>𝑛𝑑</m:t>
                          </m:r>
                        </m:sub>
                      </m:sSub>
                      <m:r>
                        <a:rPr lang="en-US" altLang="ja-JP" sz="2400" i="1">
                          <a:latin typeface="Cambria Math" panose="02040503050406030204" pitchFamily="18" charset="0"/>
                          <a:ea typeface="Cambria Math" panose="02040503050406030204" pitchFamily="18" charset="0"/>
                        </a:rPr>
                        <m:t>=</m:t>
                      </m:r>
                      <m:sSup>
                        <m:sSupPr>
                          <m:ctrlPr>
                            <a:rPr lang="en-US" altLang="ja-JP" sz="2400" i="1" smtClean="0">
                              <a:latin typeface="Cambria Math" panose="02040503050406030204" pitchFamily="18" charset="0"/>
                              <a:ea typeface="Cambria Math" panose="02040503050406030204" pitchFamily="18" charset="0"/>
                            </a:rPr>
                          </m:ctrlPr>
                        </m:sSupPr>
                        <m:e>
                          <m:d>
                            <m:dPr>
                              <m:ctrlPr>
                                <a:rPr lang="en-US" altLang="ja-JP" sz="2400" i="1" smtClean="0">
                                  <a:latin typeface="Cambria Math" panose="02040503050406030204" pitchFamily="18" charset="0"/>
                                  <a:ea typeface="Cambria Math" panose="02040503050406030204" pitchFamily="18" charset="0"/>
                                </a:rPr>
                              </m:ctrlPr>
                            </m:dPr>
                            <m:e>
                              <m:r>
                                <a:rPr lang="en-US" altLang="ja-JP" sz="2400" b="0" i="1" smtClean="0">
                                  <a:latin typeface="Cambria Math" panose="02040503050406030204" pitchFamily="18" charset="0"/>
                                  <a:ea typeface="Cambria Math" panose="02040503050406030204" pitchFamily="18" charset="0"/>
                                </a:rPr>
                                <m:t>𝑁</m:t>
                              </m:r>
                            </m:e>
                          </m:d>
                        </m:e>
                        <m:sup>
                          <m:r>
                            <a:rPr lang="en-US" altLang="ja-JP" sz="2400" b="0" i="1" smtClean="0">
                              <a:latin typeface="Cambria Math" panose="02040503050406030204" pitchFamily="18" charset="0"/>
                              <a:ea typeface="Cambria Math" panose="02040503050406030204" pitchFamily="18" charset="0"/>
                            </a:rPr>
                            <m:t>−1</m:t>
                          </m:r>
                        </m:sup>
                      </m:sSup>
                      <m:nary>
                        <m:naryPr>
                          <m:chr m:val="∑"/>
                          <m:ctrlPr>
                            <a:rPr lang="en-US" altLang="ja-JP" sz="2400" i="1">
                              <a:latin typeface="Cambria Math" panose="02040503050406030204" pitchFamily="18" charset="0"/>
                              <a:ea typeface="Cambria Math" panose="02040503050406030204" pitchFamily="18" charset="0"/>
                            </a:rPr>
                          </m:ctrlPr>
                        </m:naryPr>
                        <m:sub>
                          <m:r>
                            <a:rPr lang="en-US" altLang="ja-JP" sz="2400" i="1">
                              <a:latin typeface="Cambria Math" panose="02040503050406030204" pitchFamily="18" charset="0"/>
                            </a:rPr>
                            <m:t>𝜈</m:t>
                          </m:r>
                          <m:r>
                            <a:rPr lang="en-US" altLang="ja-JP" sz="2400" i="1">
                              <a:latin typeface="Cambria Math" panose="02040503050406030204" pitchFamily="18" charset="0"/>
                              <a:ea typeface="Cambria Math" panose="02040503050406030204" pitchFamily="18" charset="0"/>
                            </a:rPr>
                            <m:t>=0</m:t>
                          </m:r>
                        </m:sub>
                        <m:sup>
                          <m:sSup>
                            <m:sSupPr>
                              <m:ctrlPr>
                                <a:rPr lang="en-US" altLang="ja-JP" sz="2400" i="1">
                                  <a:latin typeface="Cambria Math" panose="02040503050406030204" pitchFamily="18" charset="0"/>
                                </a:rPr>
                              </m:ctrlPr>
                            </m:sSupPr>
                            <m:e>
                              <m:r>
                                <a:rPr lang="en-US" altLang="ja-JP" sz="2400" i="1">
                                  <a:latin typeface="Cambria Math" panose="02040503050406030204" pitchFamily="18" charset="0"/>
                                </a:rPr>
                                <m:t>𝑑</m:t>
                              </m:r>
                            </m:e>
                            <m:sup>
                              <m:r>
                                <a:rPr lang="en-US" altLang="ja-JP" sz="2400" i="1">
                                  <a:latin typeface="Cambria Math" panose="02040503050406030204" pitchFamily="18" charset="0"/>
                                </a:rPr>
                                <m:t>𝑛</m:t>
                              </m:r>
                            </m:sup>
                          </m:sSup>
                          <m:r>
                            <a:rPr lang="en-US" altLang="ja-JP" sz="2400" i="1">
                              <a:latin typeface="Cambria Math" panose="02040503050406030204" pitchFamily="18" charset="0"/>
                            </a:rPr>
                            <m:t>−1</m:t>
                          </m:r>
                        </m:sup>
                        <m:e>
                          <m:sSub>
                            <m:sSubPr>
                              <m:ctrlPr>
                                <a:rPr lang="en-US" altLang="ja-JP" sz="2400" i="1" smtClean="0">
                                  <a:latin typeface="Cambria Math" panose="02040503050406030204" pitchFamily="18" charset="0"/>
                                </a:rPr>
                              </m:ctrlPr>
                            </m:sSubPr>
                            <m:e>
                              <m:acc>
                                <m:accPr>
                                  <m:chr m:val="̂"/>
                                  <m:ctrlPr>
                                    <a:rPr lang="en-US" altLang="ja-JP" sz="2400" i="1" smtClean="0">
                                      <a:latin typeface="Cambria Math" panose="02040503050406030204" pitchFamily="18" charset="0"/>
                                      <a:ea typeface="Cambria Math" panose="02040503050406030204" pitchFamily="18" charset="0"/>
                                    </a:rPr>
                                  </m:ctrlPr>
                                </m:accPr>
                                <m:e>
                                  <m:r>
                                    <a:rPr lang="en-US" altLang="ja-JP" sz="2400" b="0" i="1" smtClean="0">
                                      <a:latin typeface="Cambria Math" panose="02040503050406030204" pitchFamily="18" charset="0"/>
                                      <a:ea typeface="Cambria Math" panose="02040503050406030204" pitchFamily="18" charset="0"/>
                                    </a:rPr>
                                    <m:t>𝑀</m:t>
                                  </m:r>
                                </m:e>
                              </m:acc>
                            </m:e>
                            <m:sub>
                              <m:r>
                                <a:rPr lang="en-US" altLang="ja-JP" sz="2400" i="1">
                                  <a:latin typeface="Cambria Math" panose="02040503050406030204" pitchFamily="18" charset="0"/>
                                </a:rPr>
                                <m:t>𝜈</m:t>
                              </m:r>
                            </m:sub>
                          </m:sSub>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𝑛</m:t>
                              </m:r>
                            </m:e>
                            <m:sub>
                              <m:r>
                                <a:rPr lang="en-US" altLang="ja-JP" sz="2400" i="1">
                                  <a:latin typeface="Cambria Math" panose="02040503050406030204" pitchFamily="18" charset="0"/>
                                </a:rPr>
                                <m:t>𝜈</m:t>
                              </m:r>
                            </m:sub>
                          </m:sSub>
                        </m:e>
                      </m:nary>
                      <m:r>
                        <a:rPr lang="en-US" altLang="ja-JP" sz="2400" b="0" i="1" smtClean="0">
                          <a:latin typeface="Cambria Math" panose="02040503050406030204" pitchFamily="18" charset="0"/>
                        </a:rPr>
                        <m:t>=</m:t>
                      </m:r>
                      <m:nary>
                        <m:naryPr>
                          <m:chr m:val="∑"/>
                          <m:ctrlPr>
                            <a:rPr lang="en-US" altLang="ja-JP" sz="2400" i="1">
                              <a:latin typeface="Cambria Math" panose="02040503050406030204" pitchFamily="18" charset="0"/>
                              <a:ea typeface="Cambria Math" panose="02040503050406030204" pitchFamily="18" charset="0"/>
                            </a:rPr>
                          </m:ctrlPr>
                        </m:naryPr>
                        <m:sub>
                          <m:r>
                            <a:rPr lang="en-US" altLang="ja-JP" sz="2400" i="1">
                              <a:latin typeface="Cambria Math" panose="02040503050406030204" pitchFamily="18" charset="0"/>
                            </a:rPr>
                            <m:t>𝜈</m:t>
                          </m:r>
                          <m:r>
                            <a:rPr lang="en-US" altLang="ja-JP" sz="2400" i="1">
                              <a:latin typeface="Cambria Math" panose="02040503050406030204" pitchFamily="18" charset="0"/>
                              <a:ea typeface="Cambria Math" panose="02040503050406030204" pitchFamily="18" charset="0"/>
                            </a:rPr>
                            <m:t>=0</m:t>
                          </m:r>
                        </m:sub>
                        <m:sup>
                          <m:sSup>
                            <m:sSupPr>
                              <m:ctrlPr>
                                <a:rPr lang="en-US" altLang="ja-JP" sz="2400" i="1">
                                  <a:latin typeface="Cambria Math" panose="02040503050406030204" pitchFamily="18" charset="0"/>
                                </a:rPr>
                              </m:ctrlPr>
                            </m:sSupPr>
                            <m:e>
                              <m:r>
                                <a:rPr lang="en-US" altLang="ja-JP" sz="2400" i="1">
                                  <a:latin typeface="Cambria Math" panose="02040503050406030204" pitchFamily="18" charset="0"/>
                                </a:rPr>
                                <m:t>𝑑</m:t>
                              </m:r>
                            </m:e>
                            <m:sup>
                              <m:r>
                                <a:rPr lang="en-US" altLang="ja-JP" sz="2400" i="1">
                                  <a:latin typeface="Cambria Math" panose="02040503050406030204" pitchFamily="18" charset="0"/>
                                </a:rPr>
                                <m:t>𝑛</m:t>
                              </m:r>
                            </m:sup>
                          </m:sSup>
                          <m:r>
                            <a:rPr lang="en-US" altLang="ja-JP" sz="2400" i="1">
                              <a:latin typeface="Cambria Math" panose="02040503050406030204" pitchFamily="18" charset="0"/>
                            </a:rPr>
                            <m:t>−1</m:t>
                          </m:r>
                        </m:sup>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𝑀</m:t>
                                  </m:r>
                                </m:e>
                              </m:acc>
                            </m:e>
                            <m:sub>
                              <m:r>
                                <a:rPr lang="en-US" altLang="ja-JP" sz="2400" i="1">
                                  <a:latin typeface="Cambria Math" panose="02040503050406030204" pitchFamily="18" charset="0"/>
                                </a:rPr>
                                <m:t>𝜈</m:t>
                              </m:r>
                            </m:sub>
                          </m:sSub>
                          <m:sSub>
                            <m:sSubPr>
                              <m:ctrlPr>
                                <a:rPr lang="en-US" altLang="ja-JP" sz="2400" i="1">
                                  <a:latin typeface="Cambria Math" panose="02040503050406030204" pitchFamily="18" charset="0"/>
                                </a:rPr>
                              </m:ctrlPr>
                            </m:sSubPr>
                            <m:e>
                              <m:r>
                                <a:rPr lang="en-US" altLang="ja-JP" sz="2400" b="0" i="1" smtClean="0">
                                  <a:latin typeface="Cambria Math" panose="02040503050406030204" pitchFamily="18" charset="0"/>
                                </a:rPr>
                                <m:t>𝑠</m:t>
                              </m:r>
                            </m:e>
                            <m:sub>
                              <m:r>
                                <a:rPr lang="en-US" altLang="ja-JP" sz="2400" i="1">
                                  <a:latin typeface="Cambria Math" panose="02040503050406030204" pitchFamily="18" charset="0"/>
                                </a:rPr>
                                <m:t>𝜈</m:t>
                              </m:r>
                            </m:sub>
                          </m:sSub>
                        </m:e>
                      </m:nary>
                    </m:oMath>
                  </m:oMathPara>
                </a14:m>
                <a:endParaRPr lang="en-US" altLang="ja-JP" sz="2400" dirty="0" smtClean="0"/>
              </a:p>
              <a:p>
                <a:pPr marL="0" indent="0">
                  <a:buNone/>
                </a:pPr>
                <a:r>
                  <a:rPr lang="ja-JP" altLang="en-US" sz="2400" dirty="0" smtClean="0"/>
                  <a:t>ここ</a:t>
                </a:r>
                <a:r>
                  <a:rPr lang="ja-JP" altLang="en-US" sz="2400" dirty="0"/>
                  <a:t>で</a:t>
                </a:r>
                <a14:m>
                  <m:oMath xmlns:m="http://schemas.openxmlformats.org/officeDocument/2006/math">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𝑀</m:t>
                            </m:r>
                          </m:e>
                        </m:acc>
                      </m:e>
                      <m:sub>
                        <m:r>
                          <a:rPr lang="en-US" altLang="ja-JP" sz="2400" i="1">
                            <a:latin typeface="Cambria Math" panose="02040503050406030204" pitchFamily="18" charset="0"/>
                          </a:rPr>
                          <m:t>𝜈</m:t>
                        </m:r>
                      </m:sub>
                    </m:sSub>
                  </m:oMath>
                </a14:m>
                <a:r>
                  <a:rPr lang="ja-JP" altLang="en-US" sz="2400" dirty="0" smtClean="0"/>
                  <a:t>は</a:t>
                </a:r>
                <a14:m>
                  <m:oMath xmlns:m="http://schemas.openxmlformats.org/officeDocument/2006/math">
                    <m:r>
                      <a:rPr lang="en-US" altLang="ja-JP" sz="2400" b="0" i="1" dirty="0" smtClean="0">
                        <a:latin typeface="Cambria Math" panose="02040503050406030204" pitchFamily="18" charset="0"/>
                      </a:rPr>
                      <m:t>𝑑</m:t>
                    </m:r>
                    <m:r>
                      <a:rPr lang="en-US" altLang="ja-JP" sz="2400" b="0" i="1" dirty="0" smtClean="0">
                        <a:latin typeface="Cambria Math" panose="02040503050406030204" pitchFamily="18" charset="0"/>
                        <a:ea typeface="Cambria Math" panose="02040503050406030204" pitchFamily="18" charset="0"/>
                      </a:rPr>
                      <m:t>×</m:t>
                    </m:r>
                    <m:r>
                      <a:rPr lang="en-US" altLang="ja-JP" sz="2400" b="0" i="1" dirty="0" smtClean="0">
                        <a:latin typeface="Cambria Math" panose="02040503050406030204" pitchFamily="18" charset="0"/>
                        <a:ea typeface="Cambria Math" panose="02040503050406030204" pitchFamily="18" charset="0"/>
                      </a:rPr>
                      <m:t>𝑑</m:t>
                    </m:r>
                  </m:oMath>
                </a14:m>
                <a:r>
                  <a:rPr lang="ja-JP" altLang="en-US" sz="2400" dirty="0" smtClean="0"/>
                  <a:t>行列で</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𝑀</m:t>
                              </m:r>
                            </m:e>
                          </m:acc>
                        </m:e>
                        <m:sub>
                          <m:r>
                            <a:rPr lang="en-US" altLang="ja-JP" sz="2400" i="1">
                              <a:latin typeface="Cambria Math" panose="02040503050406030204" pitchFamily="18" charset="0"/>
                            </a:rPr>
                            <m:t>𝜈</m:t>
                          </m:r>
                        </m:sub>
                      </m:sSub>
                      <m:r>
                        <a:rPr lang="en-US" altLang="ja-JP" sz="2400" b="0" i="1" smtClean="0">
                          <a:latin typeface="Cambria Math" panose="02040503050406030204" pitchFamily="18" charset="0"/>
                        </a:rPr>
                        <m:t>=</m:t>
                      </m:r>
                      <m:nary>
                        <m:naryPr>
                          <m:chr m:val="∑"/>
                          <m:ctrlPr>
                            <a:rPr lang="en-US" altLang="ja-JP" sz="2400" i="1">
                              <a:latin typeface="Cambria Math" panose="02040503050406030204" pitchFamily="18" charset="0"/>
                              <a:ea typeface="Cambria Math" panose="02040503050406030204" pitchFamily="18" charset="0"/>
                            </a:rPr>
                          </m:ctrlPr>
                        </m:naryPr>
                        <m:sub>
                          <m:r>
                            <a:rPr lang="en-US" altLang="ja-JP" sz="2400" i="1">
                              <a:latin typeface="Cambria Math" panose="02040503050406030204" pitchFamily="18" charset="0"/>
                            </a:rPr>
                            <m:t>𝜈</m:t>
                          </m:r>
                          <m:r>
                            <a:rPr lang="en-US" altLang="ja-JP" sz="2400" i="1">
                              <a:latin typeface="Cambria Math" panose="02040503050406030204" pitchFamily="18" charset="0"/>
                              <a:ea typeface="Cambria Math" panose="02040503050406030204" pitchFamily="18" charset="0"/>
                            </a:rPr>
                            <m:t>=0</m:t>
                          </m:r>
                        </m:sub>
                        <m:sup>
                          <m:sSup>
                            <m:sSupPr>
                              <m:ctrlPr>
                                <a:rPr lang="en-US" altLang="ja-JP" sz="2400" i="1">
                                  <a:latin typeface="Cambria Math" panose="02040503050406030204" pitchFamily="18" charset="0"/>
                                </a:rPr>
                              </m:ctrlPr>
                            </m:sSupPr>
                            <m:e>
                              <m:r>
                                <a:rPr lang="en-US" altLang="ja-JP" sz="2400" i="1">
                                  <a:latin typeface="Cambria Math" panose="02040503050406030204" pitchFamily="18" charset="0"/>
                                </a:rPr>
                                <m:t>𝑑</m:t>
                              </m:r>
                            </m:e>
                            <m:sup>
                              <m:r>
                                <a:rPr lang="en-US" altLang="ja-JP" sz="2400" i="1">
                                  <a:latin typeface="Cambria Math" panose="02040503050406030204" pitchFamily="18" charset="0"/>
                                </a:rPr>
                                <m:t>𝑛</m:t>
                              </m:r>
                            </m:sup>
                          </m:sSup>
                          <m:r>
                            <a:rPr lang="en-US" altLang="ja-JP" sz="2400" i="1">
                              <a:latin typeface="Cambria Math" panose="02040503050406030204" pitchFamily="18" charset="0"/>
                            </a:rPr>
                            <m:t>−1</m:t>
                          </m:r>
                        </m:sup>
                        <m:e>
                          <m:sSub>
                            <m:sSubPr>
                              <m:ctrlPr>
                                <a:rPr lang="en-US" altLang="ja-JP" sz="2400" i="1">
                                  <a:latin typeface="Cambria Math" panose="02040503050406030204" pitchFamily="18" charset="0"/>
                                </a:rPr>
                              </m:ctrlPr>
                            </m:sSubPr>
                            <m:e>
                              <m:d>
                                <m:dPr>
                                  <m:ctrlPr>
                                    <a:rPr lang="en-US" altLang="ja-JP" sz="2400" i="1">
                                      <a:latin typeface="Cambria Math" panose="02040503050406030204" pitchFamily="18" charset="0"/>
                                    </a:rPr>
                                  </m:ctrlPr>
                                </m:dPr>
                                <m:e>
                                  <m:sSup>
                                    <m:sSupPr>
                                      <m:ctrlPr>
                                        <a:rPr lang="en-US" altLang="ja-JP" sz="2400" i="1">
                                          <a:latin typeface="Cambria Math" panose="02040503050406030204" pitchFamily="18" charset="0"/>
                                        </a:rPr>
                                      </m:ctrlPr>
                                    </m:sSupPr>
                                    <m:e>
                                      <m:r>
                                        <a:rPr lang="en-US" altLang="ja-JP" sz="2400" i="1">
                                          <a:latin typeface="Cambria Math" panose="02040503050406030204" pitchFamily="18" charset="0"/>
                                        </a:rPr>
                                        <m:t>𝐵</m:t>
                                      </m:r>
                                    </m:e>
                                    <m:sup>
                                      <m:r>
                                        <a:rPr lang="en-US" altLang="ja-JP" sz="2400" i="1">
                                          <a:latin typeface="Cambria Math" panose="02040503050406030204" pitchFamily="18" charset="0"/>
                                        </a:rPr>
                                        <m:t>−1</m:t>
                                      </m:r>
                                    </m:sup>
                                  </m:sSup>
                                </m:e>
                              </m:d>
                            </m:e>
                            <m:sub>
                              <m:r>
                                <a:rPr lang="en-US" altLang="ja-JP" sz="2400" i="1">
                                  <a:latin typeface="Cambria Math" panose="02040503050406030204" pitchFamily="18" charset="0"/>
                                </a:rPr>
                                <m:t>𝜈</m:t>
                              </m:r>
                              <m:r>
                                <a:rPr lang="en-US" altLang="ja-JP" sz="2400" i="1">
                                  <a:latin typeface="Cambria Math" panose="02040503050406030204" pitchFamily="18" charset="0"/>
                                </a:rPr>
                                <m:t>,</m:t>
                              </m:r>
                              <m:r>
                                <a:rPr lang="ja-JP" altLang="en-US" sz="2400" i="1">
                                  <a:latin typeface="Cambria Math" panose="02040503050406030204" pitchFamily="18" charset="0"/>
                                </a:rPr>
                                <m:t>𝜇</m:t>
                              </m:r>
                            </m:sub>
                          </m:sSub>
                          <m:sSub>
                            <m:sSubPr>
                              <m:ctrlPr>
                                <a:rPr lang="en-US" altLang="ja-JP" sz="2400" i="1" dirty="0">
                                  <a:latin typeface="Cambria Math" panose="02040503050406030204" pitchFamily="18" charset="0"/>
                                </a:rPr>
                              </m:ctrlPr>
                            </m:sSubPr>
                            <m:e>
                              <m:acc>
                                <m:accPr>
                                  <m:chr m:val="̂"/>
                                  <m:ctrlPr>
                                    <a:rPr lang="en-US" altLang="ja-JP" sz="2400" i="1" dirty="0">
                                      <a:latin typeface="Cambria Math" panose="02040503050406030204" pitchFamily="18" charset="0"/>
                                    </a:rPr>
                                  </m:ctrlPr>
                                </m:accPr>
                                <m:e>
                                  <m:r>
                                    <m:rPr>
                                      <m:sty m:val="p"/>
                                    </m:rPr>
                                    <a:rPr lang="en-US" altLang="ja-JP" sz="2400" dirty="0">
                                      <a:latin typeface="Cambria Math" panose="02040503050406030204" pitchFamily="18" charset="0"/>
                                    </a:rPr>
                                    <m:t>Γ</m:t>
                                  </m:r>
                                </m:e>
                              </m:acc>
                            </m:e>
                            <m:sub>
                              <m:r>
                                <a:rPr lang="en-US" altLang="ja-JP" sz="2400" i="1">
                                  <a:latin typeface="Cambria Math" panose="02040503050406030204" pitchFamily="18" charset="0"/>
                                </a:rPr>
                                <m:t>𝜈</m:t>
                              </m:r>
                            </m:sub>
                          </m:sSub>
                        </m:e>
                      </m:nary>
                    </m:oMath>
                  </m:oMathPara>
                </a14:m>
                <a:endParaRPr lang="en-US" altLang="ja-JP" sz="2400" dirty="0" smtClean="0"/>
              </a:p>
              <a:p>
                <a:pPr marL="0" indent="0">
                  <a:buNone/>
                </a:pPr>
                <a14:m>
                  <m:oMath xmlns:m="http://schemas.openxmlformats.org/officeDocument/2006/math">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𝑀</m:t>
                            </m:r>
                          </m:e>
                        </m:acc>
                      </m:e>
                      <m:sub>
                        <m:r>
                          <a:rPr lang="en-US" altLang="ja-JP" sz="2400" i="1">
                            <a:latin typeface="Cambria Math" panose="02040503050406030204" pitchFamily="18" charset="0"/>
                          </a:rPr>
                          <m:t>𝜈</m:t>
                        </m:r>
                      </m:sub>
                    </m:sSub>
                  </m:oMath>
                </a14:m>
                <a:r>
                  <a:rPr lang="ja-JP" altLang="en-US" sz="2400" dirty="0" smtClean="0"/>
                  <a:t>の性質から</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nary>
                        <m:naryPr>
                          <m:chr m:val="∑"/>
                          <m:supHide m:val="on"/>
                          <m:ctrlPr>
                            <a:rPr lang="en-US" altLang="ja-JP" sz="2400" i="1" smtClean="0">
                              <a:latin typeface="Cambria Math" panose="02040503050406030204" pitchFamily="18" charset="0"/>
                            </a:rPr>
                          </m:ctrlPr>
                        </m:naryPr>
                        <m:sub>
                          <m:r>
                            <a:rPr lang="en-US" altLang="ja-JP" sz="2400" i="1">
                              <a:latin typeface="Cambria Math" panose="02040503050406030204" pitchFamily="18" charset="0"/>
                            </a:rPr>
                            <m:t>𝜈</m:t>
                          </m:r>
                        </m:sub>
                        <m:sup/>
                        <m:e>
                          <m:r>
                            <m:rPr>
                              <m:sty m:val="p"/>
                            </m:rPr>
                            <a:rPr lang="en-US" altLang="ja-JP" sz="2400" b="0" i="0" smtClean="0">
                              <a:latin typeface="Cambria Math" panose="02040503050406030204" pitchFamily="18" charset="0"/>
                            </a:rPr>
                            <m:t>Tr</m:t>
                          </m:r>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𝑀</m:t>
                                      </m:r>
                                    </m:e>
                                  </m:acc>
                                </m:e>
                                <m:sub>
                                  <m:r>
                                    <a:rPr lang="en-US" altLang="ja-JP" sz="2400" i="1">
                                      <a:latin typeface="Cambria Math" panose="02040503050406030204" pitchFamily="18" charset="0"/>
                                    </a:rPr>
                                    <m:t>𝜈</m:t>
                                  </m:r>
                                </m:sub>
                              </m:sSub>
                            </m:e>
                          </m:d>
                        </m:e>
                      </m:nary>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𝜓</m:t>
                                  </m:r>
                                </m:e>
                                <m:sub>
                                  <m:r>
                                    <a:rPr lang="en-US" altLang="ja-JP" sz="2400" i="1">
                                      <a:latin typeface="Cambria Math" panose="02040503050406030204" pitchFamily="18" charset="0"/>
                                    </a:rPr>
                                    <m:t>𝜈</m:t>
                                  </m:r>
                                </m:sub>
                              </m:sSub>
                            </m:e>
                          </m:d>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𝜓</m:t>
                                  </m:r>
                                </m:e>
                                <m:sub>
                                  <m:r>
                                    <a:rPr lang="en-US" altLang="ja-JP" sz="2400" i="1">
                                      <a:latin typeface="Cambria Math" panose="02040503050406030204" pitchFamily="18" charset="0"/>
                                    </a:rPr>
                                    <m:t>𝜈</m:t>
                                  </m:r>
                                </m:sub>
                              </m:sSub>
                            </m:e>
                          </m:d>
                        </m:e>
                      </m:d>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𝜌</m:t>
                              </m:r>
                            </m:e>
                          </m:acc>
                        </m:e>
                        <m:sub>
                          <m:r>
                            <a:rPr lang="en-US" altLang="ja-JP" sz="2400" i="1">
                              <a:latin typeface="Cambria Math" panose="02040503050406030204" pitchFamily="18" charset="0"/>
                              <a:ea typeface="Cambria Math" panose="02040503050406030204" pitchFamily="18" charset="0"/>
                            </a:rPr>
                            <m:t>𝑛𝑑</m:t>
                          </m:r>
                        </m:sub>
                      </m:sSub>
                      <m:r>
                        <a:rPr lang="en-US" altLang="ja-JP" sz="2400" b="0" i="1" smtClean="0">
                          <a:latin typeface="Cambria Math" panose="02040503050406030204" pitchFamily="18" charset="0"/>
                          <a:ea typeface="Cambria Math" panose="02040503050406030204" pitchFamily="18" charset="0"/>
                        </a:rPr>
                        <m:t>=</m:t>
                      </m:r>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𝜌</m:t>
                              </m:r>
                            </m:e>
                          </m:acc>
                        </m:e>
                        <m:sub>
                          <m:r>
                            <a:rPr lang="en-US" altLang="ja-JP" sz="2400" i="1">
                              <a:latin typeface="Cambria Math" panose="02040503050406030204" pitchFamily="18" charset="0"/>
                              <a:ea typeface="Cambria Math" panose="02040503050406030204" pitchFamily="18" charset="0"/>
                            </a:rPr>
                            <m:t>𝑛𝑑</m:t>
                          </m:r>
                        </m:sub>
                      </m:sSub>
                    </m:oMath>
                  </m:oMathPara>
                </a14:m>
                <a:endParaRPr lang="en-US" altLang="ja-JP" sz="2400" dirty="0" smtClean="0"/>
              </a:p>
              <a:p>
                <a:pPr marL="0" indent="0">
                  <a:buNone/>
                </a:pPr>
                <a:r>
                  <a:rPr lang="ja-JP" altLang="en-US" sz="2400" dirty="0" smtClean="0"/>
                  <a:t>両辺で</a:t>
                </a:r>
                <a:r>
                  <a:rPr lang="en-US" altLang="ja-JP" sz="2400" dirty="0" smtClean="0"/>
                  <a:t>Trace</a:t>
                </a:r>
                <a:r>
                  <a:rPr lang="ja-JP" altLang="en-US" sz="2400" dirty="0" smtClean="0"/>
                  <a:t>をとると</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nary>
                        <m:naryPr>
                          <m:chr m:val="∑"/>
                          <m:supHide m:val="on"/>
                          <m:ctrlPr>
                            <a:rPr lang="en-US" altLang="ja-JP" sz="2400" i="1">
                              <a:latin typeface="Cambria Math" panose="02040503050406030204" pitchFamily="18" charset="0"/>
                            </a:rPr>
                          </m:ctrlPr>
                        </m:naryPr>
                        <m:sub>
                          <m:r>
                            <a:rPr lang="en-US" altLang="ja-JP" sz="2400" i="1">
                              <a:latin typeface="Cambria Math" panose="02040503050406030204" pitchFamily="18" charset="0"/>
                            </a:rPr>
                            <m:t>𝜈</m:t>
                          </m:r>
                        </m:sub>
                        <m:sup/>
                        <m:e>
                          <m:r>
                            <m:rPr>
                              <m:sty m:val="p"/>
                            </m:rPr>
                            <a:rPr lang="en-US" altLang="ja-JP" sz="2400">
                              <a:latin typeface="Cambria Math" panose="02040503050406030204" pitchFamily="18" charset="0"/>
                            </a:rPr>
                            <m:t>Tr</m:t>
                          </m:r>
                          <m:d>
                            <m:dPr>
                              <m:begChr m:val="["/>
                              <m:endChr m:val="]"/>
                              <m:ctrlPr>
                                <a:rPr lang="en-US" altLang="ja-JP" sz="2400" i="1" smtClean="0">
                                  <a:latin typeface="Cambria Math" panose="02040503050406030204" pitchFamily="18" charset="0"/>
                                </a:rPr>
                              </m:ctrlPr>
                            </m:dPr>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𝑀</m:t>
                                      </m:r>
                                    </m:e>
                                  </m:acc>
                                </m:e>
                                <m:sub>
                                  <m:r>
                                    <a:rPr lang="en-US" altLang="ja-JP" sz="2400" i="1">
                                      <a:latin typeface="Cambria Math" panose="02040503050406030204" pitchFamily="18" charset="0"/>
                                    </a:rPr>
                                    <m:t>𝜈</m:t>
                                  </m:r>
                                </m:sub>
                              </m:sSub>
                            </m:e>
                          </m:d>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𝑛</m:t>
                              </m:r>
                            </m:e>
                            <m:sub>
                              <m:r>
                                <a:rPr lang="en-US" altLang="ja-JP" sz="2400" i="1">
                                  <a:latin typeface="Cambria Math" panose="02040503050406030204" pitchFamily="18" charset="0"/>
                                </a:rPr>
                                <m:t>𝜈</m:t>
                              </m:r>
                            </m:sub>
                          </m:sSub>
                        </m:e>
                      </m:nary>
                      <m:r>
                        <a:rPr lang="en-US" altLang="ja-JP" sz="2400" b="0" i="1" smtClean="0">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𝑁</m:t>
                      </m:r>
                    </m:oMath>
                  </m:oMathPara>
                </a14:m>
                <a:endParaRPr lang="en-US" altLang="ja-JP" sz="2400" dirty="0" smtClean="0"/>
              </a:p>
              <a:p>
                <a:pPr marL="0" indent="0">
                  <a:buNone/>
                </a:pPr>
                <a:r>
                  <a:rPr lang="ja-JP" altLang="en-US" sz="2400" dirty="0" smtClean="0"/>
                  <a:t>したがって、</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𝜌</m:t>
                              </m:r>
                            </m:e>
                          </m:acc>
                        </m:e>
                        <m:sub>
                          <m:r>
                            <a:rPr lang="en-US" altLang="ja-JP" sz="2400" i="1">
                              <a:latin typeface="Cambria Math" panose="02040503050406030204" pitchFamily="18" charset="0"/>
                              <a:ea typeface="Cambria Math" panose="02040503050406030204" pitchFamily="18" charset="0"/>
                            </a:rPr>
                            <m:t>𝑛𝑑</m:t>
                          </m:r>
                        </m:sub>
                      </m:sSub>
                      <m:r>
                        <a:rPr lang="en-US" altLang="ja-JP" sz="2400" i="1">
                          <a:latin typeface="Cambria Math" panose="02040503050406030204" pitchFamily="18" charset="0"/>
                          <a:ea typeface="Cambria Math" panose="02040503050406030204" pitchFamily="18" charset="0"/>
                        </a:rPr>
                        <m:t>=</m:t>
                      </m:r>
                      <m:f>
                        <m:fPr>
                          <m:type m:val="lin"/>
                          <m:ctrlPr>
                            <a:rPr lang="en-US" altLang="ja-JP" sz="2400" i="1" smtClean="0">
                              <a:latin typeface="Cambria Math" panose="02040503050406030204" pitchFamily="18" charset="0"/>
                              <a:ea typeface="Cambria Math" panose="02040503050406030204" pitchFamily="18" charset="0"/>
                            </a:rPr>
                          </m:ctrlPr>
                        </m:fPr>
                        <m:num>
                          <m:d>
                            <m:dPr>
                              <m:ctrlPr>
                                <a:rPr lang="en-US" altLang="ja-JP" sz="2400" i="1" smtClean="0">
                                  <a:latin typeface="Cambria Math" panose="02040503050406030204" pitchFamily="18" charset="0"/>
                                </a:rPr>
                              </m:ctrlPr>
                            </m:dPr>
                            <m:e>
                              <m:nary>
                                <m:naryPr>
                                  <m:chr m:val="∑"/>
                                  <m:ctrlPr>
                                    <a:rPr lang="en-US" altLang="ja-JP" sz="2400" i="1">
                                      <a:latin typeface="Cambria Math" panose="02040503050406030204" pitchFamily="18" charset="0"/>
                                      <a:ea typeface="Cambria Math" panose="02040503050406030204" pitchFamily="18" charset="0"/>
                                    </a:rPr>
                                  </m:ctrlPr>
                                </m:naryPr>
                                <m:sub>
                                  <m:r>
                                    <a:rPr lang="en-US" altLang="ja-JP" sz="2400" i="1">
                                      <a:latin typeface="Cambria Math" panose="02040503050406030204" pitchFamily="18" charset="0"/>
                                    </a:rPr>
                                    <m:t>𝜈</m:t>
                                  </m:r>
                                  <m:r>
                                    <a:rPr lang="en-US" altLang="ja-JP" sz="2400" i="1">
                                      <a:latin typeface="Cambria Math" panose="02040503050406030204" pitchFamily="18" charset="0"/>
                                      <a:ea typeface="Cambria Math" panose="02040503050406030204" pitchFamily="18" charset="0"/>
                                    </a:rPr>
                                    <m:t>=0</m:t>
                                  </m:r>
                                </m:sub>
                                <m:sup>
                                  <m:sSup>
                                    <m:sSupPr>
                                      <m:ctrlPr>
                                        <a:rPr lang="en-US" altLang="ja-JP" sz="2400" i="1">
                                          <a:latin typeface="Cambria Math" panose="02040503050406030204" pitchFamily="18" charset="0"/>
                                        </a:rPr>
                                      </m:ctrlPr>
                                    </m:sSupPr>
                                    <m:e>
                                      <m:r>
                                        <a:rPr lang="en-US" altLang="ja-JP" sz="2400" i="1">
                                          <a:latin typeface="Cambria Math" panose="02040503050406030204" pitchFamily="18" charset="0"/>
                                        </a:rPr>
                                        <m:t>𝑑</m:t>
                                      </m:r>
                                    </m:e>
                                    <m:sup>
                                      <m:r>
                                        <a:rPr lang="en-US" altLang="ja-JP" sz="2400" i="1">
                                          <a:latin typeface="Cambria Math" panose="02040503050406030204" pitchFamily="18" charset="0"/>
                                        </a:rPr>
                                        <m:t>𝑛</m:t>
                                      </m:r>
                                    </m:sup>
                                  </m:sSup>
                                  <m:r>
                                    <a:rPr lang="en-US" altLang="ja-JP" sz="2400" i="1">
                                      <a:latin typeface="Cambria Math" panose="02040503050406030204" pitchFamily="18" charset="0"/>
                                    </a:rPr>
                                    <m:t>−1</m:t>
                                  </m:r>
                                </m:sup>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𝑀</m:t>
                                          </m:r>
                                        </m:e>
                                      </m:acc>
                                    </m:e>
                                    <m:sub>
                                      <m:r>
                                        <a:rPr lang="en-US" altLang="ja-JP" sz="2400" i="1">
                                          <a:latin typeface="Cambria Math" panose="02040503050406030204" pitchFamily="18" charset="0"/>
                                        </a:rPr>
                                        <m:t>𝜈</m:t>
                                      </m:r>
                                    </m:sub>
                                  </m:sSub>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𝑛</m:t>
                                      </m:r>
                                    </m:e>
                                    <m:sub>
                                      <m:r>
                                        <a:rPr lang="en-US" altLang="ja-JP" sz="2400" i="1">
                                          <a:latin typeface="Cambria Math" panose="02040503050406030204" pitchFamily="18" charset="0"/>
                                        </a:rPr>
                                        <m:t>𝜈</m:t>
                                      </m:r>
                                    </m:sub>
                                  </m:sSub>
                                </m:e>
                              </m:nary>
                            </m:e>
                          </m:d>
                        </m:num>
                        <m:den>
                          <m:d>
                            <m:dPr>
                              <m:ctrlPr>
                                <a:rPr lang="en-US" altLang="ja-JP" sz="2400" i="1" smtClean="0">
                                  <a:latin typeface="Cambria Math" panose="02040503050406030204" pitchFamily="18" charset="0"/>
                                  <a:ea typeface="Cambria Math" panose="02040503050406030204" pitchFamily="18" charset="0"/>
                                </a:rPr>
                              </m:ctrlPr>
                            </m:dPr>
                            <m:e>
                              <m:nary>
                                <m:naryPr>
                                  <m:chr m:val="∑"/>
                                  <m:ctrlPr>
                                    <a:rPr lang="en-US" altLang="ja-JP" sz="2400" i="1" smtClean="0">
                                      <a:latin typeface="Cambria Math" panose="02040503050406030204" pitchFamily="18" charset="0"/>
                                      <a:ea typeface="Cambria Math" panose="02040503050406030204" pitchFamily="18" charset="0"/>
                                    </a:rPr>
                                  </m:ctrlPr>
                                </m:naryPr>
                                <m:sub>
                                  <m:r>
                                    <a:rPr lang="en-US" altLang="ja-JP" sz="2400" i="1">
                                      <a:latin typeface="Cambria Math" panose="02040503050406030204" pitchFamily="18" charset="0"/>
                                    </a:rPr>
                                    <m:t>𝜈</m:t>
                                  </m:r>
                                  <m:r>
                                    <a:rPr lang="en-US" altLang="ja-JP" sz="2400" i="1">
                                      <a:latin typeface="Cambria Math" panose="02040503050406030204" pitchFamily="18" charset="0"/>
                                    </a:rPr>
                                    <m:t>=0</m:t>
                                  </m:r>
                                </m:sub>
                                <m:sup>
                                  <m:sSup>
                                    <m:sSupPr>
                                      <m:ctrlPr>
                                        <a:rPr lang="en-US" altLang="ja-JP" sz="2400" i="1">
                                          <a:latin typeface="Cambria Math" panose="02040503050406030204" pitchFamily="18" charset="0"/>
                                        </a:rPr>
                                      </m:ctrlPr>
                                    </m:sSupPr>
                                    <m:e>
                                      <m:r>
                                        <a:rPr lang="en-US" altLang="ja-JP" sz="2400" i="1">
                                          <a:latin typeface="Cambria Math" panose="02040503050406030204" pitchFamily="18" charset="0"/>
                                        </a:rPr>
                                        <m:t>𝑑</m:t>
                                      </m:r>
                                    </m:e>
                                    <m:sup>
                                      <m:r>
                                        <a:rPr lang="en-US" altLang="ja-JP" sz="2400" i="1">
                                          <a:latin typeface="Cambria Math" panose="02040503050406030204" pitchFamily="18" charset="0"/>
                                        </a:rPr>
                                        <m:t>𝑛</m:t>
                                      </m:r>
                                    </m:sup>
                                  </m:sSup>
                                  <m:r>
                                    <a:rPr lang="en-US" altLang="ja-JP" sz="2400" i="1">
                                      <a:latin typeface="Cambria Math" panose="02040503050406030204" pitchFamily="18" charset="0"/>
                                    </a:rPr>
                                    <m:t>−1</m:t>
                                  </m:r>
                                </m:sup>
                                <m:e>
                                  <m:r>
                                    <m:rPr>
                                      <m:sty m:val="p"/>
                                    </m:rPr>
                                    <a:rPr lang="en-US" altLang="ja-JP" sz="2400">
                                      <a:latin typeface="Cambria Math" panose="02040503050406030204" pitchFamily="18" charset="0"/>
                                    </a:rPr>
                                    <m:t>Tr</m:t>
                                  </m:r>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𝑀</m:t>
                                              </m:r>
                                            </m:e>
                                          </m:acc>
                                        </m:e>
                                        <m:sub>
                                          <m:r>
                                            <a:rPr lang="en-US" altLang="ja-JP" sz="2400" i="1">
                                              <a:latin typeface="Cambria Math" panose="02040503050406030204" pitchFamily="18" charset="0"/>
                                            </a:rPr>
                                            <m:t>𝜈</m:t>
                                          </m:r>
                                        </m:sub>
                                      </m:sSub>
                                    </m:e>
                                  </m:d>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𝑛</m:t>
                                      </m:r>
                                    </m:e>
                                    <m:sub>
                                      <m:r>
                                        <a:rPr lang="en-US" altLang="ja-JP" sz="2400" i="1">
                                          <a:latin typeface="Cambria Math" panose="02040503050406030204" pitchFamily="18" charset="0"/>
                                        </a:rPr>
                                        <m:t>𝜈</m:t>
                                      </m:r>
                                    </m:sub>
                                  </m:sSub>
                                </m:e>
                              </m:nary>
                            </m:e>
                          </m:d>
                        </m:den>
                      </m:f>
                    </m:oMath>
                  </m:oMathPara>
                </a14:m>
                <a:endParaRPr lang="en-US" altLang="ja-JP" sz="2400"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215614"/>
                <a:ext cx="10515600" cy="4961349"/>
              </a:xfrm>
              <a:blipFill>
                <a:blip r:embed="rId2"/>
                <a:stretch>
                  <a:fillRect l="-406" t="-159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2128305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5"/>
            <a:ext cx="10515600" cy="473971"/>
          </a:xfrm>
          <a:ln>
            <a:solidFill>
              <a:schemeClr val="bg1"/>
            </a:solidFill>
          </a:ln>
        </p:spPr>
        <p:txBody>
          <a:bodyPr>
            <a:normAutofit fontScale="90000"/>
          </a:bodyPr>
          <a:lstStyle/>
          <a:p>
            <a:r>
              <a:rPr lang="en-US" altLang="ja-JP" sz="2800" u="sng" dirty="0" smtClean="0"/>
              <a:t>§</a:t>
            </a:r>
            <a:r>
              <a:rPr lang="ja-JP" altLang="en-US" sz="2800" u="sng" dirty="0" smtClean="0"/>
              <a:t>１</a:t>
            </a:r>
            <a:r>
              <a:rPr lang="en-US" altLang="ja-JP" sz="2800" u="sng" dirty="0" smtClean="0"/>
              <a:t>.</a:t>
            </a:r>
            <a:r>
              <a:rPr lang="ja-JP" altLang="en-US" sz="2800" u="sng" dirty="0" smtClean="0"/>
              <a:t>１　量子状態トモグラフィーの理論</a:t>
            </a:r>
            <a:endParaRPr kumimoji="1" lang="ja-JP" altLang="en-US" sz="2800" u="sng"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215614"/>
                <a:ext cx="10515600" cy="4961349"/>
              </a:xfrm>
            </p:spPr>
            <p:txBody>
              <a:bodyPr>
                <a:normAutofit/>
              </a:bodyPr>
              <a:lstStyle/>
              <a:p>
                <a:pPr marL="0" indent="0">
                  <a:buNone/>
                </a:pPr>
                <a:r>
                  <a:rPr lang="ja-JP" altLang="en-US" sz="2400" dirty="0" smtClean="0"/>
                  <a:t>これで密度行列は実験の測定基底と観測回数によって一意に求まるが、上の式で求めた密度行列が密度行列の最も重要な基本的性質を満たしているとは限らない。密度行列の性質は</a:t>
                </a:r>
                <a14:m>
                  <m:oMath xmlns:m="http://schemas.openxmlformats.org/officeDocument/2006/math">
                    <m:r>
                      <m:rPr>
                        <m:sty m:val="p"/>
                      </m:rPr>
                      <a:rPr lang="en-US" altLang="ja-JP" sz="2400">
                        <a:latin typeface="Cambria Math" panose="02040503050406030204" pitchFamily="18" charset="0"/>
                      </a:rPr>
                      <m:t>Tr</m:t>
                    </m:r>
                    <m:d>
                      <m:dPr>
                        <m:begChr m:val="["/>
                        <m:endChr m:val="]"/>
                        <m:ctrlPr>
                          <a:rPr lang="en-US" altLang="ja-JP" sz="2400" i="1">
                            <a:latin typeface="Cambria Math" panose="02040503050406030204" pitchFamily="18" charset="0"/>
                          </a:rPr>
                        </m:ctrlPr>
                      </m:dPr>
                      <m:e>
                        <m:acc>
                          <m:accPr>
                            <m:chr m:val="̂"/>
                            <m:ctrlPr>
                              <a:rPr lang="en-US" altLang="ja-JP" sz="2400" i="1" smtClean="0">
                                <a:latin typeface="Cambria Math" panose="02040503050406030204" pitchFamily="18" charset="0"/>
                              </a:rPr>
                            </m:ctrlPr>
                          </m:accPr>
                          <m:e>
                            <m:r>
                              <a:rPr lang="ja-JP" altLang="en-US" sz="2400" i="1" smtClean="0">
                                <a:latin typeface="Cambria Math" panose="02040503050406030204" pitchFamily="18" charset="0"/>
                              </a:rPr>
                              <m:t>𝜌</m:t>
                            </m:r>
                          </m:e>
                        </m:acc>
                      </m:e>
                    </m:d>
                    <m:r>
                      <a:rPr lang="en-US" altLang="ja-JP" sz="2400" b="0" i="1" smtClean="0">
                        <a:latin typeface="Cambria Math" panose="02040503050406030204" pitchFamily="18" charset="0"/>
                      </a:rPr>
                      <m:t>=1</m:t>
                    </m:r>
                  </m:oMath>
                </a14:m>
                <a:r>
                  <a:rPr lang="ja-JP" altLang="en-US" sz="2400" dirty="0" smtClean="0"/>
                  <a:t>で</a:t>
                </a:r>
                <a:r>
                  <a:rPr lang="en-US" altLang="ja-JP" sz="2400" dirty="0" smtClean="0"/>
                  <a:t>Hermitian</a:t>
                </a:r>
                <a:r>
                  <a:rPr lang="ja-JP" altLang="en-US" sz="2400" dirty="0" smtClean="0"/>
                  <a:t>である。また、固有値は</a:t>
                </a:r>
                <a14:m>
                  <m:oMath xmlns:m="http://schemas.openxmlformats.org/officeDocument/2006/math">
                    <m:d>
                      <m:dPr>
                        <m:begChr m:val="["/>
                        <m:endChr m:val="]"/>
                        <m:ctrlPr>
                          <a:rPr lang="en-US" altLang="ja-JP" sz="2400" i="1" smtClean="0">
                            <a:latin typeface="Cambria Math" panose="02040503050406030204" pitchFamily="18" charset="0"/>
                          </a:rPr>
                        </m:ctrlPr>
                      </m:dPr>
                      <m:e>
                        <m:r>
                          <a:rPr lang="en-US" altLang="ja-JP" sz="2400" b="0" i="1" smtClean="0">
                            <a:latin typeface="Cambria Math" panose="02040503050406030204" pitchFamily="18" charset="0"/>
                          </a:rPr>
                          <m:t>0,1</m:t>
                        </m:r>
                      </m:e>
                    </m:d>
                    <m:r>
                      <a:rPr lang="ja-JP" altLang="en-US" sz="2400" i="1">
                        <a:latin typeface="Cambria Math" panose="02040503050406030204" pitchFamily="18" charset="0"/>
                      </a:rPr>
                      <m:t>でなければならない</m:t>
                    </m:r>
                  </m:oMath>
                </a14:m>
                <a:r>
                  <a:rPr lang="ja-JP" altLang="en-US" sz="2400" dirty="0" smtClean="0"/>
                  <a:t>。</a:t>
                </a:r>
                <a:endParaRPr lang="en-US" altLang="ja-JP" sz="2400" dirty="0" smtClean="0"/>
              </a:p>
              <a:p>
                <a:pPr marL="0" indent="0">
                  <a:buNone/>
                </a:pPr>
                <a:r>
                  <a:rPr lang="ja-JP" altLang="en-US" sz="2400" dirty="0" smtClean="0"/>
                  <a:t>この</a:t>
                </a:r>
                <a:r>
                  <a:rPr lang="ja-JP" altLang="en-US" sz="2400" dirty="0"/>
                  <a:t>問題</a:t>
                </a:r>
                <a:r>
                  <a:rPr lang="ja-JP" altLang="en-US" sz="2400" dirty="0" smtClean="0"/>
                  <a:t>を避けるために最尤推定を使う。手順は以下のとおりである。</a:t>
                </a:r>
                <a:endParaRPr lang="en-US" altLang="ja-JP" sz="2400" dirty="0" smtClean="0"/>
              </a:p>
              <a:p>
                <a:pPr marL="514350" indent="-514350">
                  <a:buFont typeface="+mj-lt"/>
                  <a:buAutoNum type="romanLcPeriod"/>
                </a:pPr>
                <a:r>
                  <a:rPr lang="ja-JP" altLang="en-US" sz="2400" dirty="0" smtClean="0"/>
                  <a:t>密度行列の性質を満たす密度行列を生成する。</a:t>
                </a:r>
                <a:endParaRPr lang="en-US" altLang="ja-JP" sz="2400" dirty="0" smtClean="0"/>
              </a:p>
              <a:p>
                <a:pPr marL="514350" indent="-514350">
                  <a:buFont typeface="+mj-lt"/>
                  <a:buAutoNum type="romanLcPeriod"/>
                </a:pPr>
                <a:r>
                  <a:rPr lang="ja-JP" altLang="en-US" sz="2400" dirty="0" smtClean="0"/>
                  <a:t>尤度関数を導入する。</a:t>
                </a:r>
                <a:endParaRPr lang="en-US" altLang="ja-JP" sz="2400" dirty="0" smtClean="0"/>
              </a:p>
              <a:p>
                <a:pPr marL="514350" indent="-514350">
                  <a:buFont typeface="+mj-lt"/>
                  <a:buAutoNum type="romanLcPeriod"/>
                </a:pPr>
                <a:r>
                  <a:rPr lang="en-US" altLang="ja-JP" sz="2400" dirty="0" smtClean="0"/>
                  <a:t>Iterative</a:t>
                </a:r>
                <a:r>
                  <a:rPr lang="ja-JP" altLang="en-US" sz="2400" dirty="0"/>
                  <a:t>な</a:t>
                </a:r>
                <a:r>
                  <a:rPr lang="ja-JP" altLang="en-US" sz="2400" dirty="0" smtClean="0"/>
                  <a:t>アルゴリズムを用いて尤度関数を最大化させる。</a:t>
                </a:r>
                <a:endParaRPr lang="en-US" altLang="ja-JP" sz="2400"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215614"/>
                <a:ext cx="10515600" cy="4961349"/>
              </a:xfrm>
              <a:blipFill>
                <a:blip r:embed="rId2"/>
                <a:stretch>
                  <a:fillRect l="-1043" t="-1597" r="-232"/>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6223802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5"/>
            <a:ext cx="10515600" cy="473971"/>
          </a:xfrm>
          <a:ln>
            <a:solidFill>
              <a:schemeClr val="bg1"/>
            </a:solidFill>
          </a:ln>
        </p:spPr>
        <p:txBody>
          <a:bodyPr>
            <a:normAutofit fontScale="90000"/>
          </a:bodyPr>
          <a:lstStyle/>
          <a:p>
            <a:r>
              <a:rPr lang="en-US" altLang="ja-JP" sz="2800" u="sng" dirty="0" smtClean="0"/>
              <a:t>§</a:t>
            </a:r>
            <a:r>
              <a:rPr lang="ja-JP" altLang="en-US" sz="2800" u="sng" dirty="0" smtClean="0"/>
              <a:t>１</a:t>
            </a:r>
            <a:r>
              <a:rPr lang="en-US" altLang="ja-JP" sz="2800" u="sng" dirty="0" smtClean="0"/>
              <a:t>.</a:t>
            </a:r>
            <a:r>
              <a:rPr lang="ja-JP" altLang="en-US" sz="2800" u="sng" dirty="0" smtClean="0"/>
              <a:t>１　量子状態トモグラフィーの理論</a:t>
            </a:r>
            <a:endParaRPr kumimoji="1" lang="ja-JP" altLang="en-US" sz="2800" u="sng"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215614"/>
                <a:ext cx="10515600" cy="4961349"/>
              </a:xfrm>
            </p:spPr>
            <p:txBody>
              <a:bodyPr>
                <a:normAutofit/>
              </a:bodyPr>
              <a:lstStyle/>
              <a:p>
                <a:pPr marL="0" indent="0">
                  <a:buNone/>
                </a:pPr>
                <a:r>
                  <a:rPr lang="en-US" altLang="ja-JP" sz="2400" dirty="0" smtClean="0">
                    <a:latin typeface="Cambria Math" panose="02040503050406030204" pitchFamily="18" charset="0"/>
                  </a:rPr>
                  <a:t>Error due to count statistics</a:t>
                </a:r>
              </a:p>
              <a:p>
                <a:pPr marL="0" indent="0">
                  <a:buNone/>
                </a:pPr>
                <a14:m>
                  <m:oMath xmlns:m="http://schemas.openxmlformats.org/officeDocument/2006/math">
                    <m:sSub>
                      <m:sSubPr>
                        <m:ctrlPr>
                          <a:rPr lang="en-US" altLang="ja-JP" sz="2400" i="1" smtClean="0">
                            <a:latin typeface="Cambria Math" panose="02040503050406030204" pitchFamily="18" charset="0"/>
                          </a:rPr>
                        </m:ctrlPr>
                      </m:sSubPr>
                      <m:e>
                        <m:r>
                          <a:rPr lang="en-US" altLang="ja-JP" sz="2400" i="1">
                            <a:latin typeface="Cambria Math" panose="02040503050406030204" pitchFamily="18" charset="0"/>
                          </a:rPr>
                          <m:t>𝑛</m:t>
                        </m:r>
                      </m:e>
                      <m:sub>
                        <m:r>
                          <a:rPr lang="en-US" altLang="ja-JP" sz="2400" i="1">
                            <a:latin typeface="Cambria Math" panose="02040503050406030204" pitchFamily="18" charset="0"/>
                          </a:rPr>
                          <m:t>𝜈</m:t>
                        </m:r>
                      </m:sub>
                    </m:sSub>
                  </m:oMath>
                </a14:m>
                <a:r>
                  <a:rPr lang="ja-JP" altLang="en-US" sz="2400" dirty="0" smtClean="0"/>
                  <a:t>は統計的に</a:t>
                </a:r>
                <a:r>
                  <a:rPr lang="en-US" altLang="ja-JP" sz="2400" dirty="0" err="1"/>
                  <a:t>P</a:t>
                </a:r>
                <a:r>
                  <a:rPr lang="en-US" altLang="ja-JP" sz="2400" dirty="0" err="1" smtClean="0"/>
                  <a:t>oissonian</a:t>
                </a:r>
                <a:r>
                  <a:rPr lang="en-US" altLang="ja-JP" sz="2400" dirty="0" smtClean="0"/>
                  <a:t> random variable</a:t>
                </a:r>
                <a:r>
                  <a:rPr lang="ja-JP" altLang="en-US" sz="2400" dirty="0" smtClean="0"/>
                  <a:t>であるので、次の式を満たす。</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acc>
                        <m:accPr>
                          <m:chr m:val="̅"/>
                          <m:ctrlPr>
                            <a:rPr lang="en-US" altLang="ja-JP" sz="2400" i="1" smtClean="0">
                              <a:latin typeface="Cambria Math" panose="02040503050406030204" pitchFamily="18" charset="0"/>
                            </a:rPr>
                          </m:ctrlPr>
                        </m:accPr>
                        <m:e>
                          <m:r>
                            <a:rPr lang="ja-JP" altLang="en-US" sz="2400" i="1" smtClean="0">
                              <a:latin typeface="Cambria Math" panose="02040503050406030204" pitchFamily="18" charset="0"/>
                            </a:rPr>
                            <m:t>𝛿</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𝑛</m:t>
                              </m:r>
                            </m:e>
                            <m:sub>
                              <m:r>
                                <a:rPr lang="en-US" altLang="ja-JP" sz="2400" i="1">
                                  <a:latin typeface="Cambria Math" panose="02040503050406030204" pitchFamily="18" charset="0"/>
                                </a:rPr>
                                <m:t>𝜈</m:t>
                              </m:r>
                            </m:sub>
                          </m:sSub>
                          <m:r>
                            <a:rPr lang="ja-JP" altLang="en-US" sz="2400" i="1" smtClean="0">
                              <a:latin typeface="Cambria Math" panose="02040503050406030204" pitchFamily="18" charset="0"/>
                            </a:rPr>
                            <m:t>𝛿</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𝑛</m:t>
                              </m:r>
                            </m:e>
                            <m:sub>
                              <m:r>
                                <a:rPr lang="ja-JP" altLang="en-US" sz="2400" i="1" smtClean="0">
                                  <a:latin typeface="Cambria Math" panose="02040503050406030204" pitchFamily="18" charset="0"/>
                                </a:rPr>
                                <m:t>𝜇</m:t>
                              </m:r>
                            </m:sub>
                          </m:sSub>
                        </m:e>
                      </m:acc>
                      <m:r>
                        <a:rPr lang="en-US" altLang="ja-JP" sz="2400" b="0" i="1" smtClean="0">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𝑛</m:t>
                          </m:r>
                        </m:e>
                        <m:sub>
                          <m:r>
                            <a:rPr lang="en-US" altLang="ja-JP" sz="2400" i="1">
                              <a:latin typeface="Cambria Math" panose="02040503050406030204" pitchFamily="18" charset="0"/>
                            </a:rPr>
                            <m:t>𝜈</m:t>
                          </m:r>
                        </m:sub>
                      </m:sSub>
                      <m:sSub>
                        <m:sSubPr>
                          <m:ctrlPr>
                            <a:rPr lang="en-US" altLang="ja-JP" sz="2400" i="1" smtClean="0">
                              <a:latin typeface="Cambria Math" panose="02040503050406030204" pitchFamily="18" charset="0"/>
                            </a:rPr>
                          </m:ctrlPr>
                        </m:sSubPr>
                        <m:e>
                          <m:r>
                            <a:rPr lang="ja-JP" altLang="en-US" sz="2400" i="1" smtClean="0">
                              <a:latin typeface="Cambria Math" panose="02040503050406030204" pitchFamily="18" charset="0"/>
                            </a:rPr>
                            <m:t>𝛿</m:t>
                          </m:r>
                        </m:e>
                        <m:sub>
                          <m:r>
                            <a:rPr lang="en-US" altLang="ja-JP" sz="2400" i="1">
                              <a:latin typeface="Cambria Math" panose="02040503050406030204" pitchFamily="18" charset="0"/>
                            </a:rPr>
                            <m:t>𝜈</m:t>
                          </m:r>
                          <m:r>
                            <a:rPr lang="ja-JP" altLang="en-US" sz="2400" i="1">
                              <a:latin typeface="Cambria Math" panose="02040503050406030204" pitchFamily="18" charset="0"/>
                            </a:rPr>
                            <m:t>𝜇</m:t>
                          </m:r>
                        </m:sub>
                      </m:sSub>
                    </m:oMath>
                  </m:oMathPara>
                </a14:m>
                <a:endParaRPr lang="en-US" altLang="ja-JP" sz="2400" dirty="0" smtClean="0"/>
              </a:p>
              <a:p>
                <a:pPr marL="0" indent="0">
                  <a:buNone/>
                </a:pPr>
                <a:r>
                  <a:rPr lang="ja-JP" altLang="en-US" sz="2400" dirty="0" smtClean="0"/>
                  <a:t>非直交基底</a:t>
                </a:r>
                <a14:m>
                  <m:oMath xmlns:m="http://schemas.openxmlformats.org/officeDocument/2006/math">
                    <m:d>
                      <m:dPr>
                        <m:begChr m:val="{"/>
                        <m:endChr m:val="}"/>
                        <m:ctrlPr>
                          <a:rPr lang="en-US" altLang="ja-JP" sz="2400" i="1" smtClean="0">
                            <a:latin typeface="Cambria Math" panose="02040503050406030204" pitchFamily="18" charset="0"/>
                          </a:rPr>
                        </m:ctrlPr>
                      </m:dPr>
                      <m:e>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sSubSup>
                                  <m:sSubSupPr>
                                    <m:ctrlPr>
                                      <a:rPr lang="en-US" altLang="ja-JP" sz="2400" i="1">
                                        <a:latin typeface="Cambria Math" panose="02040503050406030204" pitchFamily="18" charset="0"/>
                                      </a:rPr>
                                    </m:ctrlPr>
                                  </m:sSubSupPr>
                                  <m:e>
                                    <m:r>
                                      <a:rPr lang="en-US" altLang="ja-JP" sz="2400" i="1">
                                        <a:latin typeface="Cambria Math" panose="02040503050406030204" pitchFamily="18" charset="0"/>
                                      </a:rPr>
                                      <m:t>𝜓</m:t>
                                    </m:r>
                                  </m:e>
                                  <m:sub>
                                    <m:r>
                                      <a:rPr lang="en-US" altLang="ja-JP" sz="2400" i="1">
                                        <a:latin typeface="Cambria Math" panose="02040503050406030204" pitchFamily="18" charset="0"/>
                                      </a:rPr>
                                      <m:t>𝜈</m:t>
                                    </m:r>
                                  </m:sub>
                                  <m:sup>
                                    <m:r>
                                      <a:rPr lang="en-US" altLang="ja-JP" sz="2400" i="1">
                                        <a:latin typeface="Cambria Math" panose="02040503050406030204" pitchFamily="18" charset="0"/>
                                      </a:rPr>
                                      <m:t>′</m:t>
                                    </m:r>
                                  </m:sup>
                                </m:sSubSup>
                              </m:e>
                            </m:d>
                          </m:e>
                        </m:d>
                      </m:e>
                    </m:d>
                  </m:oMath>
                </a14:m>
                <a:r>
                  <a:rPr lang="ja-JP" altLang="en-US" sz="2400" dirty="0" smtClean="0"/>
                  <a:t>に対する観測回数を</a:t>
                </a:r>
                <a14:m>
                  <m:oMath xmlns:m="http://schemas.openxmlformats.org/officeDocument/2006/math">
                    <m:d>
                      <m:dPr>
                        <m:begChr m:val="{"/>
                        <m:endChr m:val="}"/>
                        <m:ctrlPr>
                          <a:rPr lang="en-US" altLang="ja-JP" sz="2400" i="1" smtClean="0">
                            <a:latin typeface="Cambria Math" panose="02040503050406030204" pitchFamily="18" charset="0"/>
                          </a:rPr>
                        </m:ctrlPr>
                      </m:dPr>
                      <m:e>
                        <m:sSubSup>
                          <m:sSubSupPr>
                            <m:ctrlPr>
                              <a:rPr lang="en-US" altLang="ja-JP" sz="2400" i="1">
                                <a:latin typeface="Cambria Math" panose="02040503050406030204" pitchFamily="18" charset="0"/>
                              </a:rPr>
                            </m:ctrlPr>
                          </m:sSubSupPr>
                          <m:e>
                            <m:r>
                              <a:rPr lang="en-US" altLang="ja-JP" sz="2400" i="1">
                                <a:latin typeface="Cambria Math" panose="02040503050406030204" pitchFamily="18" charset="0"/>
                              </a:rPr>
                              <m:t>𝑛</m:t>
                            </m:r>
                          </m:e>
                          <m:sub>
                            <m:r>
                              <a:rPr lang="en-US" altLang="ja-JP" sz="2400" i="1">
                                <a:latin typeface="Cambria Math" panose="02040503050406030204" pitchFamily="18" charset="0"/>
                              </a:rPr>
                              <m:t>𝜈</m:t>
                            </m:r>
                          </m:sub>
                          <m:sup>
                            <m:r>
                              <a:rPr lang="en-US" altLang="ja-JP" sz="2400" i="1">
                                <a:latin typeface="Cambria Math" panose="02040503050406030204" pitchFamily="18" charset="0"/>
                              </a:rPr>
                              <m:t>′</m:t>
                            </m:r>
                          </m:sup>
                        </m:sSubSup>
                      </m:e>
                    </m:d>
                  </m:oMath>
                </a14:m>
                <a:r>
                  <a:rPr lang="ja-JP" altLang="en-US" sz="2400" dirty="0" smtClean="0"/>
                  <a:t>とした</a:t>
                </a:r>
                <a:r>
                  <a:rPr lang="ja-JP" altLang="en-US" sz="2400" dirty="0"/>
                  <a:t>測定と直交基底</a:t>
                </a:r>
                <a14:m>
                  <m:oMath xmlns:m="http://schemas.openxmlformats.org/officeDocument/2006/math">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𝜓</m:t>
                                    </m:r>
                                  </m:e>
                                  <m:sub>
                                    <m:r>
                                      <a:rPr lang="en-US" altLang="ja-JP" sz="2400" i="1">
                                        <a:latin typeface="Cambria Math" panose="02040503050406030204" pitchFamily="18" charset="0"/>
                                      </a:rPr>
                                      <m:t>𝜈</m:t>
                                    </m:r>
                                  </m:sub>
                                </m:sSub>
                              </m:e>
                            </m:d>
                          </m:e>
                        </m:d>
                      </m:e>
                    </m:d>
                  </m:oMath>
                </a14:m>
                <a:r>
                  <a:rPr lang="ja-JP" altLang="en-US" sz="2400" dirty="0" smtClean="0"/>
                  <a:t>の関係は次のようになる。</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Sup>
                        <m:sSubSupPr>
                          <m:ctrlPr>
                            <a:rPr lang="en-US" altLang="ja-JP" sz="2400" i="1">
                              <a:latin typeface="Cambria Math" panose="02040503050406030204" pitchFamily="18" charset="0"/>
                            </a:rPr>
                          </m:ctrlPr>
                        </m:sSubSupPr>
                        <m:e>
                          <m:r>
                            <a:rPr lang="en-US" altLang="ja-JP" sz="2400" i="1">
                              <a:latin typeface="Cambria Math" panose="02040503050406030204" pitchFamily="18" charset="0"/>
                            </a:rPr>
                            <m:t>𝑛</m:t>
                          </m:r>
                        </m:e>
                        <m:sub>
                          <m:r>
                            <a:rPr lang="en-US" altLang="ja-JP" sz="2400" i="1">
                              <a:latin typeface="Cambria Math" panose="02040503050406030204" pitchFamily="18" charset="0"/>
                            </a:rPr>
                            <m:t>𝜈</m:t>
                          </m:r>
                        </m:sub>
                        <m:sup>
                          <m:r>
                            <a:rPr lang="en-US" altLang="ja-JP" sz="2400" i="1">
                              <a:latin typeface="Cambria Math" panose="02040503050406030204" pitchFamily="18" charset="0"/>
                            </a:rPr>
                            <m:t>′</m:t>
                          </m:r>
                        </m:sup>
                      </m:sSubSup>
                      <m:r>
                        <a:rPr lang="en-US" altLang="ja-JP" sz="2400" b="0" i="1" smtClean="0">
                          <a:latin typeface="Cambria Math" panose="02040503050406030204" pitchFamily="18" charset="0"/>
                        </a:rPr>
                        <m:t>=</m:t>
                      </m:r>
                      <m:r>
                        <a:rPr lang="en-US" altLang="ja-JP" sz="2400" i="1">
                          <a:latin typeface="Cambria Math" panose="02040503050406030204" pitchFamily="18" charset="0"/>
                        </a:rPr>
                        <m:t>𝑁</m:t>
                      </m:r>
                      <m:sSup>
                        <m:sSupPr>
                          <m:ctrlPr>
                            <a:rPr lang="en-US" altLang="ja-JP" sz="2400" i="1" smtClean="0">
                              <a:latin typeface="Cambria Math" panose="02040503050406030204" pitchFamily="18" charset="0"/>
                            </a:rPr>
                          </m:ctrlPr>
                        </m:sSupPr>
                        <m:e>
                          <m:d>
                            <m:dPr>
                              <m:begChr m:val="|"/>
                              <m:endChr m:val="|"/>
                              <m:ctrlPr>
                                <a:rPr lang="en-US" altLang="ja-JP" sz="2400" i="1" smtClean="0">
                                  <a:latin typeface="Cambria Math" panose="02040503050406030204" pitchFamily="18" charset="0"/>
                                </a:rPr>
                              </m:ctrlPr>
                            </m:dPr>
                            <m:e>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𝜓</m:t>
                                      </m:r>
                                    </m:e>
                                    <m:sub>
                                      <m:r>
                                        <a:rPr lang="en-US" altLang="ja-JP" sz="2400" i="1">
                                          <a:latin typeface="Cambria Math" panose="02040503050406030204" pitchFamily="18" charset="0"/>
                                        </a:rPr>
                                        <m:t>𝜈</m:t>
                                      </m:r>
                                    </m:sub>
                                  </m:sSub>
                                </m:e>
                                <m:e>
                                  <m:sSubSup>
                                    <m:sSubSupPr>
                                      <m:ctrlPr>
                                        <a:rPr lang="en-US" altLang="ja-JP" sz="2400" i="1">
                                          <a:latin typeface="Cambria Math" panose="02040503050406030204" pitchFamily="18" charset="0"/>
                                        </a:rPr>
                                      </m:ctrlPr>
                                    </m:sSubSupPr>
                                    <m:e>
                                      <m:r>
                                        <a:rPr lang="en-US" altLang="ja-JP" sz="2400" i="1">
                                          <a:latin typeface="Cambria Math" panose="02040503050406030204" pitchFamily="18" charset="0"/>
                                        </a:rPr>
                                        <m:t>𝜓</m:t>
                                      </m:r>
                                    </m:e>
                                    <m:sub>
                                      <m:r>
                                        <a:rPr lang="en-US" altLang="ja-JP" sz="2400" i="1">
                                          <a:latin typeface="Cambria Math" panose="02040503050406030204" pitchFamily="18" charset="0"/>
                                        </a:rPr>
                                        <m:t>𝜈</m:t>
                                      </m:r>
                                    </m:sub>
                                    <m:sup>
                                      <m:r>
                                        <a:rPr lang="en-US" altLang="ja-JP" sz="2400" i="1">
                                          <a:latin typeface="Cambria Math" panose="02040503050406030204" pitchFamily="18" charset="0"/>
                                        </a:rPr>
                                        <m:t>′</m:t>
                                      </m:r>
                                    </m:sup>
                                  </m:sSubSup>
                                </m:e>
                              </m:d>
                            </m:e>
                          </m:d>
                        </m:e>
                        <m:sup>
                          <m:r>
                            <a:rPr lang="en-US" altLang="ja-JP" sz="2400" b="0" i="1" smtClean="0">
                              <a:latin typeface="Cambria Math" panose="02040503050406030204" pitchFamily="18" charset="0"/>
                            </a:rPr>
                            <m:t>2</m:t>
                          </m:r>
                        </m:sup>
                      </m:sSup>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𝜓</m:t>
                              </m:r>
                            </m:e>
                            <m:sub>
                              <m:r>
                                <a:rPr lang="en-US" altLang="ja-JP" sz="2400" i="1">
                                  <a:latin typeface="Cambria Math" panose="02040503050406030204" pitchFamily="18" charset="0"/>
                                </a:rPr>
                                <m:t>𝜈</m:t>
                              </m:r>
                            </m:sub>
                          </m:sSub>
                        </m:e>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𝜌</m:t>
                              </m:r>
                            </m:e>
                          </m:acc>
                        </m:e>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𝜓</m:t>
                              </m:r>
                            </m:e>
                            <m:sub>
                              <m:r>
                                <a:rPr lang="en-US" altLang="ja-JP" sz="2400" i="1">
                                  <a:latin typeface="Cambria Math" panose="02040503050406030204" pitchFamily="18" charset="0"/>
                                </a:rPr>
                                <m:t>𝜈</m:t>
                              </m:r>
                            </m:sub>
                          </m:sSub>
                        </m:e>
                      </m:d>
                      <m:r>
                        <a:rPr lang="en-US" altLang="ja-JP" sz="2400" b="0" i="1" smtClean="0">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𝑛</m:t>
                          </m:r>
                        </m:e>
                        <m:sub>
                          <m:r>
                            <a:rPr lang="en-US" altLang="ja-JP" sz="2400" i="1">
                              <a:latin typeface="Cambria Math" panose="02040503050406030204" pitchFamily="18" charset="0"/>
                            </a:rPr>
                            <m:t>𝜈</m:t>
                          </m:r>
                        </m:sub>
                      </m:sSub>
                      <m:sSup>
                        <m:sSupPr>
                          <m:ctrlPr>
                            <a:rPr lang="en-US" altLang="ja-JP" sz="2400" i="1">
                              <a:latin typeface="Cambria Math" panose="02040503050406030204" pitchFamily="18" charset="0"/>
                            </a:rPr>
                          </m:ctrlPr>
                        </m:sSupPr>
                        <m:e>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𝜓</m:t>
                                      </m:r>
                                    </m:e>
                                    <m:sub>
                                      <m:r>
                                        <a:rPr lang="en-US" altLang="ja-JP" sz="2400" i="1">
                                          <a:latin typeface="Cambria Math" panose="02040503050406030204" pitchFamily="18" charset="0"/>
                                        </a:rPr>
                                        <m:t>𝜈</m:t>
                                      </m:r>
                                    </m:sub>
                                  </m:sSub>
                                </m:e>
                                <m:e>
                                  <m:sSubSup>
                                    <m:sSubSupPr>
                                      <m:ctrlPr>
                                        <a:rPr lang="en-US" altLang="ja-JP" sz="2400" i="1">
                                          <a:latin typeface="Cambria Math" panose="02040503050406030204" pitchFamily="18" charset="0"/>
                                        </a:rPr>
                                      </m:ctrlPr>
                                    </m:sSubSupPr>
                                    <m:e>
                                      <m:r>
                                        <a:rPr lang="en-US" altLang="ja-JP" sz="2400" i="1">
                                          <a:latin typeface="Cambria Math" panose="02040503050406030204" pitchFamily="18" charset="0"/>
                                        </a:rPr>
                                        <m:t>𝜓</m:t>
                                      </m:r>
                                    </m:e>
                                    <m:sub>
                                      <m:r>
                                        <a:rPr lang="en-US" altLang="ja-JP" sz="2400" i="1">
                                          <a:latin typeface="Cambria Math" panose="02040503050406030204" pitchFamily="18" charset="0"/>
                                        </a:rPr>
                                        <m:t>𝜈</m:t>
                                      </m:r>
                                    </m:sub>
                                    <m:sup>
                                      <m:r>
                                        <a:rPr lang="en-US" altLang="ja-JP" sz="2400" i="1">
                                          <a:latin typeface="Cambria Math" panose="02040503050406030204" pitchFamily="18" charset="0"/>
                                        </a:rPr>
                                        <m:t>′</m:t>
                                      </m:r>
                                    </m:sup>
                                  </m:sSubSup>
                                </m:e>
                              </m:d>
                            </m:e>
                          </m:d>
                        </m:e>
                        <m:sup>
                          <m:r>
                            <a:rPr lang="en-US" altLang="ja-JP" sz="2400" i="1">
                              <a:latin typeface="Cambria Math" panose="02040503050406030204" pitchFamily="18" charset="0"/>
                            </a:rPr>
                            <m:t>2</m:t>
                          </m:r>
                        </m:sup>
                      </m:sSup>
                    </m:oMath>
                  </m:oMathPara>
                </a14:m>
                <a:endParaRPr lang="en-US" altLang="ja-JP" sz="2400" dirty="0" smtClean="0"/>
              </a:p>
              <a:p>
                <a:pPr marL="0" indent="0">
                  <a:buNone/>
                </a:pPr>
                <a:r>
                  <a:rPr lang="ja-JP" altLang="en-US" sz="2400" dirty="0" smtClean="0"/>
                  <a:t>したがって、エラーは次のように考えることができる。</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𝛿</m:t>
                          </m:r>
                          <m:sSubSup>
                            <m:sSubSupPr>
                              <m:ctrlPr>
                                <a:rPr lang="en-US" altLang="ja-JP" sz="2400" i="1" smtClean="0">
                                  <a:latin typeface="Cambria Math" panose="02040503050406030204" pitchFamily="18" charset="0"/>
                                </a:rPr>
                              </m:ctrlPr>
                            </m:sSubSupPr>
                            <m:e>
                              <m:r>
                                <a:rPr lang="en-US" altLang="ja-JP" sz="2400" i="1">
                                  <a:latin typeface="Cambria Math" panose="02040503050406030204" pitchFamily="18" charset="0"/>
                                </a:rPr>
                                <m:t>𝑛</m:t>
                              </m:r>
                            </m:e>
                            <m:sub>
                              <m:r>
                                <a:rPr lang="en-US" altLang="ja-JP" sz="2400" i="1">
                                  <a:latin typeface="Cambria Math" panose="02040503050406030204" pitchFamily="18" charset="0"/>
                                </a:rPr>
                                <m:t>𝜈</m:t>
                              </m:r>
                            </m:sub>
                            <m:sup>
                              <m:r>
                                <a:rPr lang="en-US" altLang="ja-JP" sz="2400" b="0" i="1" smtClean="0">
                                  <a:latin typeface="Cambria Math" panose="02040503050406030204" pitchFamily="18" charset="0"/>
                                </a:rPr>
                                <m:t>′</m:t>
                              </m:r>
                            </m:sup>
                          </m:sSubSup>
                          <m:r>
                            <a:rPr lang="ja-JP" altLang="en-US" sz="2400" i="1">
                              <a:latin typeface="Cambria Math" panose="02040503050406030204" pitchFamily="18" charset="0"/>
                            </a:rPr>
                            <m:t>𝛿</m:t>
                          </m:r>
                          <m:sSubSup>
                            <m:sSubSupPr>
                              <m:ctrlPr>
                                <a:rPr lang="en-US" altLang="ja-JP" sz="2400" i="1">
                                  <a:latin typeface="Cambria Math" panose="02040503050406030204" pitchFamily="18" charset="0"/>
                                </a:rPr>
                              </m:ctrlPr>
                            </m:sSubSupPr>
                            <m:e>
                              <m:r>
                                <a:rPr lang="en-US" altLang="ja-JP" sz="2400" i="1">
                                  <a:latin typeface="Cambria Math" panose="02040503050406030204" pitchFamily="18" charset="0"/>
                                </a:rPr>
                                <m:t>𝑛</m:t>
                              </m:r>
                            </m:e>
                            <m:sub>
                              <m:r>
                                <a:rPr lang="ja-JP" altLang="en-US" sz="2400" i="1">
                                  <a:latin typeface="Cambria Math" panose="02040503050406030204" pitchFamily="18" charset="0"/>
                                </a:rPr>
                                <m:t>𝜇</m:t>
                              </m:r>
                            </m:sub>
                            <m:sup>
                              <m:r>
                                <a:rPr lang="en-US" altLang="ja-JP" sz="2400" i="1">
                                  <a:latin typeface="Cambria Math" panose="02040503050406030204" pitchFamily="18" charset="0"/>
                                </a:rPr>
                                <m:t>′</m:t>
                              </m:r>
                            </m:sup>
                          </m:sSubSup>
                        </m:e>
                      </m:acc>
                      <m:r>
                        <a:rPr lang="en-US" altLang="ja-JP" sz="2400" i="1">
                          <a:latin typeface="Cambria Math" panose="02040503050406030204" pitchFamily="18" charset="0"/>
                        </a:rPr>
                        <m:t>=</m:t>
                      </m:r>
                      <m:f>
                        <m:fPr>
                          <m:ctrlPr>
                            <a:rPr lang="en-US" altLang="ja-JP" sz="2400" i="1" smtClean="0">
                              <a:latin typeface="Cambria Math" panose="02040503050406030204" pitchFamily="18" charset="0"/>
                            </a:rPr>
                          </m:ctrlPr>
                        </m:fPr>
                        <m:num>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𝑛</m:t>
                              </m:r>
                            </m:e>
                            <m:sub>
                              <m:r>
                                <a:rPr lang="en-US" altLang="ja-JP" sz="2400" i="1">
                                  <a:latin typeface="Cambria Math" panose="02040503050406030204" pitchFamily="18" charset="0"/>
                                </a:rPr>
                                <m:t>𝜈</m:t>
                              </m:r>
                            </m:sub>
                          </m:sSub>
                          <m:sSub>
                            <m:sSubPr>
                              <m:ctrlPr>
                                <a:rPr lang="en-US" altLang="ja-JP" sz="2400" i="1">
                                  <a:latin typeface="Cambria Math" panose="02040503050406030204" pitchFamily="18" charset="0"/>
                                </a:rPr>
                              </m:ctrlPr>
                            </m:sSubPr>
                            <m:e>
                              <m:r>
                                <a:rPr lang="ja-JP" altLang="en-US" sz="2400" i="1">
                                  <a:latin typeface="Cambria Math" panose="02040503050406030204" pitchFamily="18" charset="0"/>
                                </a:rPr>
                                <m:t>𝛿</m:t>
                              </m:r>
                            </m:e>
                            <m:sub>
                              <m:r>
                                <a:rPr lang="en-US" altLang="ja-JP" sz="2400" i="1">
                                  <a:latin typeface="Cambria Math" panose="02040503050406030204" pitchFamily="18" charset="0"/>
                                </a:rPr>
                                <m:t>𝜈</m:t>
                              </m:r>
                              <m:r>
                                <a:rPr lang="ja-JP" altLang="en-US" sz="2400" i="1">
                                  <a:latin typeface="Cambria Math" panose="02040503050406030204" pitchFamily="18" charset="0"/>
                                </a:rPr>
                                <m:t>𝜇</m:t>
                              </m:r>
                            </m:sub>
                          </m:sSub>
                        </m:num>
                        <m:den>
                          <m:sSup>
                            <m:sSupPr>
                              <m:ctrlPr>
                                <a:rPr lang="en-US" altLang="ja-JP" sz="2400" i="1">
                                  <a:latin typeface="Cambria Math" panose="02040503050406030204" pitchFamily="18" charset="0"/>
                                </a:rPr>
                              </m:ctrlPr>
                            </m:sSupPr>
                            <m:e>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𝜓</m:t>
                                          </m:r>
                                        </m:e>
                                        <m:sub>
                                          <m:r>
                                            <a:rPr lang="en-US" altLang="ja-JP" sz="2400" i="1">
                                              <a:latin typeface="Cambria Math" panose="02040503050406030204" pitchFamily="18" charset="0"/>
                                            </a:rPr>
                                            <m:t>𝜈</m:t>
                                          </m:r>
                                        </m:sub>
                                      </m:sSub>
                                    </m:e>
                                    <m:e>
                                      <m:sSubSup>
                                        <m:sSubSupPr>
                                          <m:ctrlPr>
                                            <a:rPr lang="en-US" altLang="ja-JP" sz="2400" i="1">
                                              <a:latin typeface="Cambria Math" panose="02040503050406030204" pitchFamily="18" charset="0"/>
                                            </a:rPr>
                                          </m:ctrlPr>
                                        </m:sSubSupPr>
                                        <m:e>
                                          <m:r>
                                            <a:rPr lang="en-US" altLang="ja-JP" sz="2400" i="1">
                                              <a:latin typeface="Cambria Math" panose="02040503050406030204" pitchFamily="18" charset="0"/>
                                            </a:rPr>
                                            <m:t>𝜓</m:t>
                                          </m:r>
                                        </m:e>
                                        <m:sub>
                                          <m:r>
                                            <a:rPr lang="en-US" altLang="ja-JP" sz="2400" i="1">
                                              <a:latin typeface="Cambria Math" panose="02040503050406030204" pitchFamily="18" charset="0"/>
                                            </a:rPr>
                                            <m:t>𝜈</m:t>
                                          </m:r>
                                        </m:sub>
                                        <m:sup>
                                          <m:r>
                                            <a:rPr lang="en-US" altLang="ja-JP" sz="2400" i="1">
                                              <a:latin typeface="Cambria Math" panose="02040503050406030204" pitchFamily="18" charset="0"/>
                                            </a:rPr>
                                            <m:t>′</m:t>
                                          </m:r>
                                        </m:sup>
                                      </m:sSubSup>
                                    </m:e>
                                  </m:d>
                                </m:e>
                              </m:d>
                            </m:e>
                            <m:sup>
                              <m:r>
                                <a:rPr lang="en-US" altLang="ja-JP" sz="2400" i="1">
                                  <a:latin typeface="Cambria Math" panose="02040503050406030204" pitchFamily="18" charset="0"/>
                                </a:rPr>
                                <m:t>2</m:t>
                              </m:r>
                            </m:sup>
                          </m:sSup>
                        </m:den>
                      </m:f>
                    </m:oMath>
                  </m:oMathPara>
                </a14:m>
                <a:endParaRPr lang="en-US" altLang="ja-JP" sz="2400" dirty="0" smtClean="0"/>
              </a:p>
              <a:p>
                <a:pPr marL="0" indent="0">
                  <a:buNone/>
                </a:pPr>
                <a14:m>
                  <m:oMath xmlns:m="http://schemas.openxmlformats.org/officeDocument/2006/math">
                    <m:sSup>
                      <m:sSupPr>
                        <m:ctrlPr>
                          <a:rPr lang="en-US" altLang="ja-JP" sz="2400" i="1">
                            <a:latin typeface="Cambria Math" panose="02040503050406030204" pitchFamily="18" charset="0"/>
                          </a:rPr>
                        </m:ctrlPr>
                      </m:sSupPr>
                      <m:e>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𝜓</m:t>
                                    </m:r>
                                  </m:e>
                                  <m:sub>
                                    <m:r>
                                      <a:rPr lang="en-US" altLang="ja-JP" sz="2400" i="1">
                                        <a:latin typeface="Cambria Math" panose="02040503050406030204" pitchFamily="18" charset="0"/>
                                      </a:rPr>
                                      <m:t>𝜈</m:t>
                                    </m:r>
                                  </m:sub>
                                </m:sSub>
                              </m:e>
                              <m:e>
                                <m:sSubSup>
                                  <m:sSubSupPr>
                                    <m:ctrlPr>
                                      <a:rPr lang="en-US" altLang="ja-JP" sz="2400" i="1">
                                        <a:latin typeface="Cambria Math" panose="02040503050406030204" pitchFamily="18" charset="0"/>
                                      </a:rPr>
                                    </m:ctrlPr>
                                  </m:sSubSupPr>
                                  <m:e>
                                    <m:r>
                                      <a:rPr lang="en-US" altLang="ja-JP" sz="2400" i="1">
                                        <a:latin typeface="Cambria Math" panose="02040503050406030204" pitchFamily="18" charset="0"/>
                                      </a:rPr>
                                      <m:t>𝜓</m:t>
                                    </m:r>
                                  </m:e>
                                  <m:sub>
                                    <m:r>
                                      <a:rPr lang="en-US" altLang="ja-JP" sz="2400" i="1">
                                        <a:latin typeface="Cambria Math" panose="02040503050406030204" pitchFamily="18" charset="0"/>
                                      </a:rPr>
                                      <m:t>𝜈</m:t>
                                    </m:r>
                                  </m:sub>
                                  <m:sup>
                                    <m:r>
                                      <a:rPr lang="en-US" altLang="ja-JP" sz="2400" i="1">
                                        <a:latin typeface="Cambria Math" panose="02040503050406030204" pitchFamily="18" charset="0"/>
                                      </a:rPr>
                                      <m:t>′</m:t>
                                    </m:r>
                                  </m:sup>
                                </m:sSubSup>
                              </m:e>
                            </m:d>
                          </m:e>
                        </m:d>
                      </m:e>
                      <m:sup>
                        <m:r>
                          <a:rPr lang="en-US" altLang="ja-JP" sz="2400" i="1">
                            <a:latin typeface="Cambria Math" panose="02040503050406030204" pitchFamily="18" charset="0"/>
                          </a:rPr>
                          <m:t>2</m:t>
                        </m:r>
                      </m:sup>
                    </m:sSup>
                    <m:r>
                      <a:rPr lang="en-US" altLang="ja-JP" sz="2400" i="1" smtClean="0">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1</m:t>
                    </m:r>
                  </m:oMath>
                </a14:m>
                <a:r>
                  <a:rPr lang="ja-JP" altLang="en-US" sz="2400" dirty="0" smtClean="0"/>
                  <a:t>のとき、観測回数とエラーは直交基底の場合に帰結する。</a:t>
                </a:r>
                <a:endParaRPr lang="en-US" altLang="ja-JP" sz="2400"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215614"/>
                <a:ext cx="10515600" cy="4961349"/>
              </a:xfrm>
              <a:blipFill>
                <a:blip r:embed="rId2"/>
                <a:stretch>
                  <a:fillRect l="-928" t="-172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0204569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816853"/>
            <a:ext cx="10515600" cy="2852737"/>
          </a:xfrm>
        </p:spPr>
        <p:txBody>
          <a:bodyPr>
            <a:normAutofit/>
          </a:bodyPr>
          <a:lstStyle/>
          <a:p>
            <a:pPr algn="ctr"/>
            <a:r>
              <a:rPr kumimoji="1" lang="en-US" altLang="ja-JP" sz="4400" dirty="0" smtClean="0"/>
              <a:t>§</a:t>
            </a:r>
            <a:r>
              <a:rPr kumimoji="1" lang="ja-JP" altLang="en-US" sz="4400" dirty="0" smtClean="0"/>
              <a:t>１</a:t>
            </a:r>
            <a:r>
              <a:rPr kumimoji="1" lang="en-US" altLang="ja-JP" sz="4400" dirty="0" smtClean="0"/>
              <a:t>.</a:t>
            </a:r>
            <a:r>
              <a:rPr lang="ja-JP" altLang="en-US" sz="4400" dirty="0" smtClean="0"/>
              <a:t>２</a:t>
            </a:r>
            <a:r>
              <a:rPr kumimoji="1" lang="ja-JP" altLang="en-US" sz="4400" dirty="0" smtClean="0"/>
              <a:t>　最尤推定</a:t>
            </a:r>
            <a:endParaRPr kumimoji="1" lang="ja-JP" altLang="en-US" sz="4400" dirty="0"/>
          </a:p>
        </p:txBody>
      </p:sp>
      <p:sp>
        <p:nvSpPr>
          <p:cNvPr id="3" name="テキスト プレースホルダー 2"/>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112041246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816853"/>
            <a:ext cx="10515600" cy="2852737"/>
          </a:xfrm>
        </p:spPr>
        <p:txBody>
          <a:bodyPr>
            <a:normAutofit/>
          </a:bodyPr>
          <a:lstStyle/>
          <a:p>
            <a:pPr algn="ctr"/>
            <a:r>
              <a:rPr kumimoji="1" lang="en-US" altLang="ja-JP" sz="4400" dirty="0" smtClean="0"/>
              <a:t>§</a:t>
            </a:r>
            <a:r>
              <a:rPr kumimoji="1" lang="ja-JP" altLang="en-US" sz="4400" dirty="0" smtClean="0"/>
              <a:t>１</a:t>
            </a:r>
            <a:r>
              <a:rPr kumimoji="1" lang="en-US" altLang="ja-JP" sz="4400" dirty="0" smtClean="0"/>
              <a:t>.</a:t>
            </a:r>
            <a:r>
              <a:rPr lang="ja-JP" altLang="en-US" sz="4400" dirty="0" smtClean="0"/>
              <a:t>２</a:t>
            </a:r>
            <a:r>
              <a:rPr lang="en-US" altLang="ja-JP" sz="4400" dirty="0" smtClean="0"/>
              <a:t>.</a:t>
            </a:r>
            <a:r>
              <a:rPr lang="ja-JP" altLang="en-US" sz="4400" dirty="0" smtClean="0"/>
              <a:t>１</a:t>
            </a:r>
            <a:r>
              <a:rPr kumimoji="1" lang="ja-JP" altLang="en-US" sz="4400" dirty="0" smtClean="0"/>
              <a:t>　</a:t>
            </a:r>
            <a:r>
              <a:rPr kumimoji="1" lang="en-US" altLang="ja-JP" sz="4400" dirty="0" err="1" smtClean="0"/>
              <a:t>Cholesky</a:t>
            </a:r>
            <a:r>
              <a:rPr kumimoji="1" lang="en-US" altLang="ja-JP" sz="4400" dirty="0" smtClean="0"/>
              <a:t> Decomposition</a:t>
            </a:r>
            <a:endParaRPr kumimoji="1" lang="ja-JP" altLang="en-US" sz="4400" dirty="0"/>
          </a:p>
        </p:txBody>
      </p:sp>
      <p:sp>
        <p:nvSpPr>
          <p:cNvPr id="3" name="テキスト プレースホルダー 2"/>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8152983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5"/>
            <a:ext cx="10515600" cy="473971"/>
          </a:xfrm>
          <a:ln>
            <a:solidFill>
              <a:schemeClr val="bg1"/>
            </a:solidFill>
          </a:ln>
        </p:spPr>
        <p:txBody>
          <a:bodyPr>
            <a:normAutofit fontScale="90000"/>
          </a:bodyPr>
          <a:lstStyle/>
          <a:p>
            <a:r>
              <a:rPr lang="en-US" altLang="ja-JP" sz="2800" u="sng" dirty="0"/>
              <a:t>§</a:t>
            </a:r>
            <a:r>
              <a:rPr lang="ja-JP" altLang="en-US" sz="2800" u="sng" dirty="0"/>
              <a:t>１</a:t>
            </a:r>
            <a:r>
              <a:rPr lang="en-US" altLang="ja-JP" sz="2800" u="sng" dirty="0"/>
              <a:t>.</a:t>
            </a:r>
            <a:r>
              <a:rPr lang="ja-JP" altLang="en-US" sz="2800" u="sng" dirty="0"/>
              <a:t>２</a:t>
            </a:r>
            <a:r>
              <a:rPr lang="en-US" altLang="ja-JP" sz="2800" u="sng" dirty="0"/>
              <a:t>.</a:t>
            </a:r>
            <a:r>
              <a:rPr lang="ja-JP" altLang="en-US" sz="2800" u="sng" dirty="0"/>
              <a:t>１　</a:t>
            </a:r>
            <a:r>
              <a:rPr lang="en-US" altLang="ja-JP" sz="2800" u="sng" dirty="0" err="1"/>
              <a:t>Cholesky</a:t>
            </a:r>
            <a:r>
              <a:rPr lang="en-US" altLang="ja-JP" sz="2800" u="sng" dirty="0"/>
              <a:t> Decomposition</a:t>
            </a:r>
            <a:endParaRPr kumimoji="1" lang="ja-JP" altLang="en-US" sz="2800" u="sng" dirty="0"/>
          </a:p>
        </p:txBody>
      </p:sp>
      <p:sp>
        <p:nvSpPr>
          <p:cNvPr id="3" name="コンテンツ プレースホルダー 2"/>
          <p:cNvSpPr>
            <a:spLocks noGrp="1"/>
          </p:cNvSpPr>
          <p:nvPr>
            <p:ph idx="1"/>
          </p:nvPr>
        </p:nvSpPr>
        <p:spPr>
          <a:xfrm>
            <a:off x="838200" y="1215614"/>
            <a:ext cx="10515600" cy="4961349"/>
          </a:xfrm>
        </p:spPr>
        <p:txBody>
          <a:bodyPr>
            <a:normAutofit/>
          </a:bodyPr>
          <a:lstStyle/>
          <a:p>
            <a:pPr marL="0" indent="0">
              <a:buNone/>
            </a:pPr>
            <a:endParaRPr lang="en-US" altLang="ja-JP" sz="2400" dirty="0" smtClean="0"/>
          </a:p>
        </p:txBody>
      </p:sp>
    </p:spTree>
    <p:extLst>
      <p:ext uri="{BB962C8B-B14F-4D97-AF65-F5344CB8AC3E}">
        <p14:creationId xmlns:p14="http://schemas.microsoft.com/office/powerpoint/2010/main" val="32867598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816853"/>
            <a:ext cx="10515600" cy="2852737"/>
          </a:xfrm>
        </p:spPr>
        <p:txBody>
          <a:bodyPr>
            <a:normAutofit/>
          </a:bodyPr>
          <a:lstStyle/>
          <a:p>
            <a:pPr algn="ctr"/>
            <a:r>
              <a:rPr kumimoji="1" lang="en-US" altLang="ja-JP" sz="4800" dirty="0" smtClean="0"/>
              <a:t>§</a:t>
            </a:r>
            <a:r>
              <a:rPr kumimoji="1" lang="ja-JP" altLang="en-US" sz="4800" dirty="0" smtClean="0"/>
              <a:t>１　量子状態トモグラフィー</a:t>
            </a:r>
            <a:endParaRPr kumimoji="1" lang="ja-JP" altLang="en-US" sz="4800" dirty="0"/>
          </a:p>
        </p:txBody>
      </p:sp>
      <p:sp>
        <p:nvSpPr>
          <p:cNvPr id="3" name="テキスト プレースホルダー 2"/>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29118475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a:xfrm>
                <a:off x="831850" y="816853"/>
                <a:ext cx="10515600" cy="2852737"/>
              </a:xfrm>
            </p:spPr>
            <p:txBody>
              <a:bodyPr>
                <a:normAutofit/>
              </a:bodyPr>
              <a:lstStyle/>
              <a:p>
                <a:pPr algn="ctr"/>
                <a:r>
                  <a:rPr kumimoji="1" lang="en-US" altLang="ja-JP" sz="4400" dirty="0" smtClean="0"/>
                  <a:t>§</a:t>
                </a:r>
                <a:r>
                  <a:rPr kumimoji="1" lang="ja-JP" altLang="en-US" sz="4400" dirty="0" smtClean="0"/>
                  <a:t>１</a:t>
                </a:r>
                <a:r>
                  <a:rPr kumimoji="1" lang="en-US" altLang="ja-JP" sz="4400" dirty="0" smtClean="0"/>
                  <a:t>.</a:t>
                </a:r>
                <a:r>
                  <a:rPr kumimoji="1" lang="ja-JP" altLang="en-US" sz="4400" dirty="0" smtClean="0"/>
                  <a:t>２</a:t>
                </a:r>
                <a:r>
                  <a:rPr kumimoji="1" lang="en-US" altLang="ja-JP" sz="4400" dirty="0" smtClean="0"/>
                  <a:t>.</a:t>
                </a:r>
                <a:r>
                  <a:rPr lang="ja-JP" altLang="en-US" sz="4400" dirty="0" smtClean="0"/>
                  <a:t>２</a:t>
                </a:r>
                <a:r>
                  <a:rPr kumimoji="1" lang="ja-JP" altLang="en-US" sz="4400" dirty="0" smtClean="0"/>
                  <a:t>　</a:t>
                </a:r>
                <a14:m>
                  <m:oMath xmlns:m="http://schemas.openxmlformats.org/officeDocument/2006/math">
                    <m:r>
                      <a:rPr kumimoji="1" lang="en-US" altLang="ja-JP" sz="4400" b="0" i="1" smtClean="0">
                        <a:latin typeface="Cambria Math" panose="02040503050406030204" pitchFamily="18" charset="0"/>
                      </a:rPr>
                      <m:t>𝑅</m:t>
                    </m:r>
                    <m:acc>
                      <m:accPr>
                        <m:chr m:val="̂"/>
                        <m:ctrlPr>
                          <a:rPr kumimoji="1" lang="en-US" altLang="ja-JP" sz="4400" i="1" smtClean="0">
                            <a:latin typeface="Cambria Math" panose="02040503050406030204" pitchFamily="18" charset="0"/>
                          </a:rPr>
                        </m:ctrlPr>
                      </m:accPr>
                      <m:e>
                        <m:r>
                          <a:rPr kumimoji="1" lang="ja-JP" altLang="en-US" sz="4400" b="0" i="1" smtClean="0">
                            <a:latin typeface="Cambria Math" panose="02040503050406030204" pitchFamily="18" charset="0"/>
                          </a:rPr>
                          <m:t>𝜌</m:t>
                        </m:r>
                      </m:e>
                    </m:acc>
                    <m:r>
                      <a:rPr kumimoji="1" lang="en-US" altLang="ja-JP" sz="4400" b="0" i="1" smtClean="0">
                        <a:latin typeface="Cambria Math" panose="02040503050406030204" pitchFamily="18" charset="0"/>
                      </a:rPr>
                      <m:t>𝑅</m:t>
                    </m:r>
                    <m:r>
                      <a:rPr lang="ja-JP" altLang="en-US" sz="4400" b="0" i="1">
                        <a:latin typeface="Cambria Math" panose="02040503050406030204" pitchFamily="18" charset="0"/>
                      </a:rPr>
                      <m:t>アルゴリズム</m:t>
                    </m:r>
                  </m:oMath>
                </a14:m>
                <a:endParaRPr kumimoji="1" lang="ja-JP" altLang="en-US" sz="4400" dirty="0"/>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xfrm>
                <a:off x="831850" y="816853"/>
                <a:ext cx="10515600" cy="2852737"/>
              </a:xfrm>
              <a:blipFill>
                <a:blip r:embed="rId2"/>
                <a:stretch>
                  <a:fillRect b="-10470"/>
                </a:stretch>
              </a:blipFill>
            </p:spPr>
            <p:txBody>
              <a:bodyPr/>
              <a:lstStyle/>
              <a:p>
                <a:r>
                  <a:rPr lang="ja-JP" altLang="en-US">
                    <a:noFill/>
                  </a:rPr>
                  <a:t> </a:t>
                </a:r>
              </a:p>
            </p:txBody>
          </p:sp>
        </mc:Fallback>
      </mc:AlternateContent>
      <p:sp>
        <p:nvSpPr>
          <p:cNvPr id="3" name="テキスト プレースホルダー 2"/>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9790255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a:xfrm>
                <a:off x="838200" y="365125"/>
                <a:ext cx="10515600" cy="473971"/>
              </a:xfrm>
              <a:ln>
                <a:solidFill>
                  <a:schemeClr val="bg1"/>
                </a:solidFill>
              </a:ln>
            </p:spPr>
            <p:txBody>
              <a:bodyPr>
                <a:normAutofit fontScale="90000"/>
              </a:bodyPr>
              <a:lstStyle/>
              <a:p>
                <a:r>
                  <a:rPr lang="en-US" altLang="ja-JP" sz="2800" u="sng" dirty="0"/>
                  <a:t>§</a:t>
                </a:r>
                <a:r>
                  <a:rPr lang="ja-JP" altLang="en-US" sz="2800" u="sng" dirty="0"/>
                  <a:t>１</a:t>
                </a:r>
                <a:r>
                  <a:rPr lang="en-US" altLang="ja-JP" sz="2800" u="sng" dirty="0" smtClean="0"/>
                  <a:t>.</a:t>
                </a:r>
                <a:r>
                  <a:rPr lang="ja-JP" altLang="en-US" sz="2800" u="sng" dirty="0" smtClean="0"/>
                  <a:t>２</a:t>
                </a:r>
                <a:r>
                  <a:rPr lang="en-US" altLang="ja-JP" sz="2800" u="sng" dirty="0" smtClean="0"/>
                  <a:t>.</a:t>
                </a:r>
                <a:r>
                  <a:rPr lang="ja-JP" altLang="en-US" sz="2800" u="sng" dirty="0" smtClean="0"/>
                  <a:t>２</a:t>
                </a:r>
                <a:r>
                  <a:rPr lang="ja-JP" altLang="en-US" sz="2800" u="sng" dirty="0"/>
                  <a:t>　</a:t>
                </a:r>
                <a14:m>
                  <m:oMath xmlns:m="http://schemas.openxmlformats.org/officeDocument/2006/math">
                    <m:r>
                      <a:rPr lang="en-US" altLang="ja-JP" sz="2800" i="1" u="sng">
                        <a:latin typeface="Cambria Math" panose="02040503050406030204" pitchFamily="18" charset="0"/>
                      </a:rPr>
                      <m:t>𝑅</m:t>
                    </m:r>
                    <m:acc>
                      <m:accPr>
                        <m:chr m:val="̂"/>
                        <m:ctrlPr>
                          <a:rPr lang="en-US" altLang="ja-JP" sz="2800" i="1" u="sng">
                            <a:latin typeface="Cambria Math" panose="02040503050406030204" pitchFamily="18" charset="0"/>
                          </a:rPr>
                        </m:ctrlPr>
                      </m:accPr>
                      <m:e>
                        <m:r>
                          <a:rPr lang="ja-JP" altLang="en-US" sz="2800" i="1" u="sng">
                            <a:latin typeface="Cambria Math" panose="02040503050406030204" pitchFamily="18" charset="0"/>
                          </a:rPr>
                          <m:t>𝜌</m:t>
                        </m:r>
                      </m:e>
                    </m:acc>
                    <m:r>
                      <a:rPr lang="en-US" altLang="ja-JP" sz="2800" i="1" u="sng">
                        <a:latin typeface="Cambria Math" panose="02040503050406030204" pitchFamily="18" charset="0"/>
                      </a:rPr>
                      <m:t>𝑅</m:t>
                    </m:r>
                    <m:r>
                      <a:rPr lang="ja-JP" altLang="en-US" sz="2800" i="1" u="sng">
                        <a:latin typeface="Cambria Math" panose="02040503050406030204" pitchFamily="18" charset="0"/>
                      </a:rPr>
                      <m:t>アルゴリズム</m:t>
                    </m:r>
                  </m:oMath>
                </a14:m>
                <a:endParaRPr kumimoji="1" lang="ja-JP" altLang="en-US" sz="2800" u="sng" dirty="0"/>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xfrm>
                <a:off x="838200" y="365125"/>
                <a:ext cx="10515600" cy="473971"/>
              </a:xfrm>
              <a:blipFill>
                <a:blip r:embed="rId2"/>
                <a:stretch>
                  <a:fillRect l="-926" t="-11250" b="-25000"/>
                </a:stretch>
              </a:blipFill>
              <a:ln>
                <a:solidFill>
                  <a:schemeClr val="bg1"/>
                </a:solidFill>
              </a:ln>
            </p:spPr>
            <p:txBody>
              <a:bodyPr/>
              <a:lstStyle/>
              <a:p>
                <a:r>
                  <a:rPr lang="ja-JP" altLang="en-US">
                    <a:noFill/>
                  </a:rPr>
                  <a:t> </a:t>
                </a:r>
              </a:p>
            </p:txBody>
          </p:sp>
        </mc:Fallback>
      </mc:AlternateContent>
      <p:sp>
        <p:nvSpPr>
          <p:cNvPr id="3" name="コンテンツ プレースホルダー 2"/>
          <p:cNvSpPr>
            <a:spLocks noGrp="1"/>
          </p:cNvSpPr>
          <p:nvPr>
            <p:ph idx="1"/>
          </p:nvPr>
        </p:nvSpPr>
        <p:spPr>
          <a:xfrm>
            <a:off x="838200" y="1215614"/>
            <a:ext cx="10515600" cy="4961349"/>
          </a:xfrm>
        </p:spPr>
        <p:txBody>
          <a:bodyPr>
            <a:normAutofit/>
          </a:bodyPr>
          <a:lstStyle/>
          <a:p>
            <a:pPr marL="0" indent="0">
              <a:buNone/>
            </a:pPr>
            <a:endParaRPr lang="en-US" altLang="ja-JP" sz="2400" dirty="0"/>
          </a:p>
        </p:txBody>
      </p:sp>
    </p:spTree>
    <p:extLst>
      <p:ext uri="{BB962C8B-B14F-4D97-AF65-F5344CB8AC3E}">
        <p14:creationId xmlns:p14="http://schemas.microsoft.com/office/powerpoint/2010/main" val="72268889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a:xfrm>
                <a:off x="831850" y="816853"/>
                <a:ext cx="10515600" cy="2852737"/>
              </a:xfrm>
            </p:spPr>
            <p:txBody>
              <a:bodyPr>
                <a:normAutofit/>
              </a:bodyPr>
              <a:lstStyle/>
              <a:p>
                <a:pPr algn="ctr"/>
                <a:r>
                  <a:rPr kumimoji="1" lang="en-US" altLang="ja-JP" sz="4400" dirty="0" smtClean="0"/>
                  <a:t>§</a:t>
                </a:r>
                <a:r>
                  <a:rPr kumimoji="1" lang="ja-JP" altLang="en-US" sz="4400" dirty="0" smtClean="0"/>
                  <a:t>１</a:t>
                </a:r>
                <a:r>
                  <a:rPr kumimoji="1" lang="en-US" altLang="ja-JP" sz="4400" dirty="0" smtClean="0"/>
                  <a:t>.</a:t>
                </a:r>
                <a:r>
                  <a:rPr kumimoji="1" lang="ja-JP" altLang="en-US" sz="4400" dirty="0" smtClean="0"/>
                  <a:t>２</a:t>
                </a:r>
                <a:r>
                  <a:rPr kumimoji="1" lang="en-US" altLang="ja-JP" sz="4400" dirty="0" smtClean="0"/>
                  <a:t>.</a:t>
                </a:r>
                <a:r>
                  <a:rPr lang="ja-JP" altLang="en-US" sz="4400" dirty="0"/>
                  <a:t>３</a:t>
                </a:r>
                <a:r>
                  <a:rPr kumimoji="1" lang="ja-JP" altLang="en-US" sz="4400" dirty="0" smtClean="0"/>
                  <a:t>　</a:t>
                </a:r>
                <a:r>
                  <a:rPr kumimoji="1" lang="en-US" altLang="ja-JP" sz="4400" b="1" dirty="0" smtClean="0"/>
                  <a:t>Duiluted</a:t>
                </a:r>
                <a:r>
                  <a:rPr kumimoji="1" lang="en-US" altLang="ja-JP" sz="4400" dirty="0" smtClean="0"/>
                  <a:t> </a:t>
                </a:r>
                <a14:m>
                  <m:oMath xmlns:m="http://schemas.openxmlformats.org/officeDocument/2006/math">
                    <m:r>
                      <a:rPr kumimoji="1" lang="en-US" altLang="ja-JP" sz="4400" b="0" i="1" smtClean="0">
                        <a:latin typeface="Cambria Math" panose="02040503050406030204" pitchFamily="18" charset="0"/>
                      </a:rPr>
                      <m:t>𝑅</m:t>
                    </m:r>
                    <m:acc>
                      <m:accPr>
                        <m:chr m:val="̂"/>
                        <m:ctrlPr>
                          <a:rPr kumimoji="1" lang="en-US" altLang="ja-JP" sz="4400" b="0" i="1" smtClean="0">
                            <a:latin typeface="Cambria Math" panose="02040503050406030204" pitchFamily="18" charset="0"/>
                          </a:rPr>
                        </m:ctrlPr>
                      </m:accPr>
                      <m:e>
                        <m:r>
                          <a:rPr kumimoji="1" lang="ja-JP" altLang="en-US" sz="4400" b="0" i="1" smtClean="0">
                            <a:latin typeface="Cambria Math" panose="02040503050406030204" pitchFamily="18" charset="0"/>
                          </a:rPr>
                          <m:t>𝜌</m:t>
                        </m:r>
                      </m:e>
                    </m:acc>
                    <m:r>
                      <a:rPr kumimoji="1" lang="en-US" altLang="ja-JP" sz="4400" b="0" i="1" smtClean="0">
                        <a:latin typeface="Cambria Math" panose="02040503050406030204" pitchFamily="18" charset="0"/>
                      </a:rPr>
                      <m:t>𝑅</m:t>
                    </m:r>
                    <m:r>
                      <a:rPr lang="ja-JP" altLang="en-US" sz="4400" i="1">
                        <a:latin typeface="Cambria Math" panose="02040503050406030204" pitchFamily="18" charset="0"/>
                      </a:rPr>
                      <m:t>アルゴリズム</m:t>
                    </m:r>
                  </m:oMath>
                </a14:m>
                <a:endParaRPr kumimoji="1" lang="ja-JP" altLang="en-US" sz="4400" dirty="0"/>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xfrm>
                <a:off x="831850" y="816853"/>
                <a:ext cx="10515600" cy="2852737"/>
              </a:xfrm>
              <a:blipFill>
                <a:blip r:embed="rId2"/>
                <a:stretch>
                  <a:fillRect b="-10470"/>
                </a:stretch>
              </a:blipFill>
            </p:spPr>
            <p:txBody>
              <a:bodyPr/>
              <a:lstStyle/>
              <a:p>
                <a:r>
                  <a:rPr lang="ja-JP" altLang="en-US">
                    <a:noFill/>
                  </a:rPr>
                  <a:t> </a:t>
                </a:r>
              </a:p>
            </p:txBody>
          </p:sp>
        </mc:Fallback>
      </mc:AlternateContent>
      <p:sp>
        <p:nvSpPr>
          <p:cNvPr id="3" name="テキスト プレースホルダー 2"/>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27053592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a:xfrm>
                <a:off x="838200" y="365125"/>
                <a:ext cx="10515600" cy="473971"/>
              </a:xfrm>
              <a:ln>
                <a:solidFill>
                  <a:schemeClr val="bg1"/>
                </a:solidFill>
              </a:ln>
            </p:spPr>
            <p:txBody>
              <a:bodyPr>
                <a:normAutofit fontScale="90000"/>
              </a:bodyPr>
              <a:lstStyle/>
              <a:p>
                <a:r>
                  <a:rPr lang="en-US" altLang="ja-JP" sz="2800" u="sng" dirty="0"/>
                  <a:t>§</a:t>
                </a:r>
                <a:r>
                  <a:rPr lang="ja-JP" altLang="en-US" sz="2800" u="sng" dirty="0"/>
                  <a:t>１</a:t>
                </a:r>
                <a:r>
                  <a:rPr lang="en-US" altLang="ja-JP" sz="2800" u="sng" dirty="0"/>
                  <a:t>.</a:t>
                </a:r>
                <a:r>
                  <a:rPr lang="ja-JP" altLang="en-US" sz="2800" u="sng" dirty="0"/>
                  <a:t>２</a:t>
                </a:r>
                <a:r>
                  <a:rPr lang="en-US" altLang="ja-JP" sz="2800" u="sng" dirty="0"/>
                  <a:t>.</a:t>
                </a:r>
                <a:r>
                  <a:rPr lang="ja-JP" altLang="en-US" sz="2800" u="sng" dirty="0"/>
                  <a:t>３　</a:t>
                </a:r>
                <a:r>
                  <a:rPr lang="en-US" altLang="ja-JP" sz="2800" b="1" u="sng" dirty="0"/>
                  <a:t>Duiluted</a:t>
                </a:r>
                <a:r>
                  <a:rPr lang="en-US" altLang="ja-JP" sz="2800" u="sng" dirty="0"/>
                  <a:t> </a:t>
                </a:r>
                <a14:m>
                  <m:oMath xmlns:m="http://schemas.openxmlformats.org/officeDocument/2006/math">
                    <m:r>
                      <a:rPr lang="en-US" altLang="ja-JP" sz="2800" i="1" u="sng">
                        <a:latin typeface="Cambria Math" panose="02040503050406030204" pitchFamily="18" charset="0"/>
                      </a:rPr>
                      <m:t>𝑅</m:t>
                    </m:r>
                    <m:acc>
                      <m:accPr>
                        <m:chr m:val="̂"/>
                        <m:ctrlPr>
                          <a:rPr lang="en-US" altLang="ja-JP" sz="2800" i="1" u="sng">
                            <a:latin typeface="Cambria Math" panose="02040503050406030204" pitchFamily="18" charset="0"/>
                          </a:rPr>
                        </m:ctrlPr>
                      </m:accPr>
                      <m:e>
                        <m:r>
                          <a:rPr lang="ja-JP" altLang="en-US" sz="2800" i="1" u="sng">
                            <a:latin typeface="Cambria Math" panose="02040503050406030204" pitchFamily="18" charset="0"/>
                          </a:rPr>
                          <m:t>𝜌</m:t>
                        </m:r>
                      </m:e>
                    </m:acc>
                    <m:r>
                      <a:rPr lang="en-US" altLang="ja-JP" sz="2800" i="1" u="sng">
                        <a:latin typeface="Cambria Math" panose="02040503050406030204" pitchFamily="18" charset="0"/>
                      </a:rPr>
                      <m:t>𝑅</m:t>
                    </m:r>
                    <m:r>
                      <a:rPr lang="ja-JP" altLang="en-US" sz="2800" i="1" u="sng">
                        <a:latin typeface="Cambria Math" panose="02040503050406030204" pitchFamily="18" charset="0"/>
                      </a:rPr>
                      <m:t>アルゴリズム</m:t>
                    </m:r>
                  </m:oMath>
                </a14:m>
                <a:endParaRPr kumimoji="1" lang="ja-JP" altLang="en-US" sz="2800" u="sng" dirty="0"/>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xfrm>
                <a:off x="838200" y="365125"/>
                <a:ext cx="10515600" cy="473971"/>
              </a:xfrm>
              <a:blipFill>
                <a:blip r:embed="rId2"/>
                <a:stretch>
                  <a:fillRect l="-926" t="-11250" b="-25000"/>
                </a:stretch>
              </a:blipFill>
              <a:ln>
                <a:solidFill>
                  <a:schemeClr val="bg1"/>
                </a:solidFill>
              </a:ln>
            </p:spPr>
            <p:txBody>
              <a:bodyPr/>
              <a:lstStyle/>
              <a:p>
                <a:r>
                  <a:rPr lang="ja-JP" altLang="en-US">
                    <a:noFill/>
                  </a:rPr>
                  <a:t> </a:t>
                </a:r>
              </a:p>
            </p:txBody>
          </p:sp>
        </mc:Fallback>
      </mc:AlternateContent>
      <p:sp>
        <p:nvSpPr>
          <p:cNvPr id="3" name="コンテンツ プレースホルダー 2"/>
          <p:cNvSpPr>
            <a:spLocks noGrp="1"/>
          </p:cNvSpPr>
          <p:nvPr>
            <p:ph idx="1"/>
          </p:nvPr>
        </p:nvSpPr>
        <p:spPr>
          <a:xfrm>
            <a:off x="838200" y="1215614"/>
            <a:ext cx="10515600" cy="4961349"/>
          </a:xfrm>
        </p:spPr>
        <p:txBody>
          <a:bodyPr>
            <a:normAutofit/>
          </a:bodyPr>
          <a:lstStyle/>
          <a:p>
            <a:pPr marL="0" indent="0">
              <a:buNone/>
            </a:pPr>
            <a:endParaRPr lang="en-US" altLang="ja-JP" sz="2400" dirty="0"/>
          </a:p>
        </p:txBody>
      </p:sp>
    </p:spTree>
    <p:extLst>
      <p:ext uri="{BB962C8B-B14F-4D97-AF65-F5344CB8AC3E}">
        <p14:creationId xmlns:p14="http://schemas.microsoft.com/office/powerpoint/2010/main" val="332039846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816853"/>
            <a:ext cx="10515600" cy="2852737"/>
          </a:xfrm>
        </p:spPr>
        <p:txBody>
          <a:bodyPr>
            <a:normAutofit/>
          </a:bodyPr>
          <a:lstStyle/>
          <a:p>
            <a:pPr algn="ctr"/>
            <a:r>
              <a:rPr kumimoji="1" lang="en-US" altLang="ja-JP" sz="4800" dirty="0" smtClean="0"/>
              <a:t>§</a:t>
            </a:r>
            <a:r>
              <a:rPr lang="ja-JP" altLang="en-US" sz="4800" dirty="0"/>
              <a:t>２</a:t>
            </a:r>
            <a:r>
              <a:rPr kumimoji="1" lang="ja-JP" altLang="en-US" sz="4800" dirty="0" smtClean="0"/>
              <a:t>　実装</a:t>
            </a:r>
            <a:r>
              <a:rPr kumimoji="1" lang="ja-JP" altLang="en-US" sz="4800" dirty="0" smtClean="0"/>
              <a:t>と結果</a:t>
            </a:r>
            <a:endParaRPr kumimoji="1" lang="ja-JP" altLang="en-US" sz="4800" dirty="0"/>
          </a:p>
        </p:txBody>
      </p:sp>
      <p:sp>
        <p:nvSpPr>
          <p:cNvPr id="3" name="テキスト プレースホルダー 2"/>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13406220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816853"/>
            <a:ext cx="10515600" cy="2852737"/>
          </a:xfrm>
        </p:spPr>
        <p:txBody>
          <a:bodyPr>
            <a:normAutofit/>
          </a:bodyPr>
          <a:lstStyle/>
          <a:p>
            <a:pPr algn="ctr"/>
            <a:r>
              <a:rPr kumimoji="1" lang="en-US" altLang="ja-JP" sz="4800" dirty="0" smtClean="0"/>
              <a:t>§</a:t>
            </a:r>
            <a:r>
              <a:rPr lang="ja-JP" altLang="en-US" sz="4800" dirty="0" smtClean="0"/>
              <a:t>３</a:t>
            </a:r>
            <a:r>
              <a:rPr kumimoji="1" lang="ja-JP" altLang="en-US" sz="4800" dirty="0" smtClean="0"/>
              <a:t>　</a:t>
            </a:r>
            <a:r>
              <a:rPr kumimoji="1" lang="ja-JP" altLang="en-US" sz="4800" dirty="0" smtClean="0"/>
              <a:t>考察</a:t>
            </a:r>
            <a:endParaRPr kumimoji="1" lang="ja-JP" altLang="en-US" sz="4800" dirty="0"/>
          </a:p>
        </p:txBody>
      </p:sp>
      <p:sp>
        <p:nvSpPr>
          <p:cNvPr id="3" name="テキスト プレースホルダー 2"/>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367525652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816853"/>
            <a:ext cx="10515600" cy="2852737"/>
          </a:xfrm>
        </p:spPr>
        <p:txBody>
          <a:bodyPr>
            <a:normAutofit/>
          </a:bodyPr>
          <a:lstStyle/>
          <a:p>
            <a:pPr algn="ctr"/>
            <a:r>
              <a:rPr kumimoji="1" lang="en-US" altLang="ja-JP" sz="4800" dirty="0" smtClean="0"/>
              <a:t>§</a:t>
            </a:r>
            <a:r>
              <a:rPr lang="ja-JP" altLang="en-US" sz="4800" dirty="0"/>
              <a:t>４</a:t>
            </a:r>
            <a:r>
              <a:rPr kumimoji="1" lang="ja-JP" altLang="en-US" sz="4800" dirty="0" smtClean="0"/>
              <a:t>　</a:t>
            </a:r>
            <a:r>
              <a:rPr kumimoji="1" lang="en-US" altLang="ja-JP" sz="4800" dirty="0" smtClean="0"/>
              <a:t>Conclusions</a:t>
            </a:r>
            <a:endParaRPr kumimoji="1" lang="ja-JP" altLang="en-US" sz="4800" dirty="0"/>
          </a:p>
        </p:txBody>
      </p:sp>
      <p:sp>
        <p:nvSpPr>
          <p:cNvPr id="3" name="テキスト プレースホルダー 2"/>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10572759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5"/>
            <a:ext cx="10515600" cy="473971"/>
          </a:xfrm>
          <a:ln>
            <a:solidFill>
              <a:schemeClr val="bg1"/>
            </a:solidFill>
          </a:ln>
        </p:spPr>
        <p:txBody>
          <a:bodyPr>
            <a:normAutofit fontScale="90000"/>
          </a:bodyPr>
          <a:lstStyle/>
          <a:p>
            <a:r>
              <a:rPr lang="en-US" altLang="ja-JP" sz="2800" u="sng" dirty="0" smtClean="0"/>
              <a:t>§</a:t>
            </a:r>
            <a:r>
              <a:rPr lang="ja-JP" altLang="en-US" sz="2800" u="sng" dirty="0" smtClean="0"/>
              <a:t>１　量子状態トモグラフィー</a:t>
            </a:r>
            <a:endParaRPr kumimoji="1" lang="ja-JP" altLang="en-US" sz="2800" u="sng" dirty="0"/>
          </a:p>
        </p:txBody>
      </p:sp>
      <p:sp>
        <p:nvSpPr>
          <p:cNvPr id="3" name="コンテンツ プレースホルダー 2"/>
          <p:cNvSpPr>
            <a:spLocks noGrp="1"/>
          </p:cNvSpPr>
          <p:nvPr>
            <p:ph idx="1"/>
          </p:nvPr>
        </p:nvSpPr>
        <p:spPr>
          <a:xfrm>
            <a:off x="838200" y="1215614"/>
            <a:ext cx="10515600" cy="4961349"/>
          </a:xfrm>
        </p:spPr>
        <p:txBody>
          <a:bodyPr>
            <a:normAutofit/>
          </a:bodyPr>
          <a:lstStyle/>
          <a:p>
            <a:r>
              <a:rPr kumimoji="1" lang="ja-JP" altLang="en-US" sz="2400" dirty="0" smtClean="0"/>
              <a:t>量子状態トモグラフィーとは</a:t>
            </a:r>
            <a:endParaRPr kumimoji="1" lang="en-US" altLang="ja-JP" sz="2400" dirty="0" smtClean="0"/>
          </a:p>
          <a:p>
            <a:pPr marL="0" indent="0">
              <a:buNone/>
            </a:pPr>
            <a:r>
              <a:rPr lang="ja-JP" altLang="en-US" sz="2400" dirty="0" smtClean="0"/>
              <a:t>　任意の量子状態に対して実験的に得られた結果から量子状態を推定し再構成すること。</a:t>
            </a:r>
            <a:endParaRPr kumimoji="1" lang="ja-JP" altLang="en-US" sz="2400" dirty="0"/>
          </a:p>
        </p:txBody>
      </p:sp>
    </p:spTree>
    <p:extLst>
      <p:ext uri="{BB962C8B-B14F-4D97-AF65-F5344CB8AC3E}">
        <p14:creationId xmlns:p14="http://schemas.microsoft.com/office/powerpoint/2010/main" val="35705196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816853"/>
            <a:ext cx="10515600" cy="2852737"/>
          </a:xfrm>
        </p:spPr>
        <p:txBody>
          <a:bodyPr>
            <a:normAutofit/>
          </a:bodyPr>
          <a:lstStyle/>
          <a:p>
            <a:pPr algn="ctr"/>
            <a:r>
              <a:rPr kumimoji="1" lang="en-US" altLang="ja-JP" sz="4400" dirty="0" smtClean="0"/>
              <a:t>§</a:t>
            </a:r>
            <a:r>
              <a:rPr kumimoji="1" lang="ja-JP" altLang="en-US" sz="4400" dirty="0" smtClean="0"/>
              <a:t>１</a:t>
            </a:r>
            <a:r>
              <a:rPr kumimoji="1" lang="en-US" altLang="ja-JP" sz="4400" dirty="0" smtClean="0"/>
              <a:t>.</a:t>
            </a:r>
            <a:r>
              <a:rPr kumimoji="1" lang="ja-JP" altLang="en-US" sz="4400" dirty="0" smtClean="0"/>
              <a:t>１　量子状態トモグラフィーの理論</a:t>
            </a:r>
            <a:endParaRPr kumimoji="1" lang="ja-JP" altLang="en-US" sz="4400" dirty="0"/>
          </a:p>
        </p:txBody>
      </p:sp>
      <p:sp>
        <p:nvSpPr>
          <p:cNvPr id="3" name="テキスト プレースホルダー 2"/>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9683388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5"/>
            <a:ext cx="10515600" cy="473971"/>
          </a:xfrm>
          <a:ln>
            <a:solidFill>
              <a:schemeClr val="bg1"/>
            </a:solidFill>
          </a:ln>
        </p:spPr>
        <p:txBody>
          <a:bodyPr>
            <a:normAutofit fontScale="90000"/>
          </a:bodyPr>
          <a:lstStyle/>
          <a:p>
            <a:r>
              <a:rPr lang="en-US" altLang="ja-JP" sz="2800" u="sng" dirty="0" smtClean="0"/>
              <a:t>§</a:t>
            </a:r>
            <a:r>
              <a:rPr lang="ja-JP" altLang="en-US" sz="2800" u="sng" dirty="0" smtClean="0"/>
              <a:t>１</a:t>
            </a:r>
            <a:r>
              <a:rPr lang="en-US" altLang="ja-JP" sz="2800" u="sng" dirty="0" smtClean="0"/>
              <a:t>.</a:t>
            </a:r>
            <a:r>
              <a:rPr lang="ja-JP" altLang="en-US" sz="2800" u="sng" dirty="0" smtClean="0"/>
              <a:t>１　量子状態トモグラフィーの理論</a:t>
            </a:r>
            <a:endParaRPr kumimoji="1" lang="ja-JP" altLang="en-US" sz="2800" u="sng"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215614"/>
                <a:ext cx="10515600" cy="4961349"/>
              </a:xfrm>
            </p:spPr>
            <p:txBody>
              <a:bodyPr>
                <a:normAutofit/>
              </a:bodyPr>
              <a:lstStyle/>
              <a:p>
                <a:pPr marL="0" indent="0">
                  <a:buNone/>
                </a:pPr>
                <a:r>
                  <a:rPr kumimoji="1" lang="ja-JP" altLang="en-US" sz="2400" dirty="0" smtClean="0"/>
                  <a:t>パウリ演算子の導入</a:t>
                </a:r>
                <a:endParaRPr kumimoji="1" lang="en-US" altLang="ja-JP" sz="2400" dirty="0" smtClean="0"/>
              </a:p>
              <a:p>
                <a:pPr marL="0" indent="0">
                  <a:buNone/>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𝐼</m:t>
                      </m:r>
                      <m:r>
                        <a:rPr kumimoji="1" lang="en-US" altLang="ja-JP" sz="2400" b="0" i="1" smtClean="0">
                          <a:latin typeface="Cambria Math" panose="02040503050406030204" pitchFamily="18" charset="0"/>
                          <a:ea typeface="Cambria Math" panose="02040503050406030204" pitchFamily="18" charset="0"/>
                        </a:rPr>
                        <m:t>≡</m:t>
                      </m:r>
                      <m:sSub>
                        <m:sSubPr>
                          <m:ctrlPr>
                            <a:rPr kumimoji="1" lang="en-US" altLang="ja-JP" sz="2400" b="0" i="1" smtClean="0">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smtClean="0">
                                  <a:latin typeface="Cambria Math" panose="02040503050406030204" pitchFamily="18" charset="0"/>
                                  <a:ea typeface="Cambria Math" panose="02040503050406030204" pitchFamily="18" charset="0"/>
                                </a:rPr>
                                <m:t>λ</m:t>
                              </m:r>
                            </m:e>
                          </m:acc>
                        </m:e>
                        <m:sub>
                          <m:r>
                            <a:rPr kumimoji="1" lang="en-US" altLang="ja-JP" sz="2400" b="0" i="1" smtClean="0">
                              <a:latin typeface="Cambria Math" panose="02040503050406030204" pitchFamily="18" charset="0"/>
                              <a:ea typeface="Cambria Math" panose="02040503050406030204" pitchFamily="18" charset="0"/>
                            </a:rPr>
                            <m:t>0</m:t>
                          </m:r>
                        </m:sub>
                      </m:sSub>
                      <m:r>
                        <a:rPr kumimoji="1" lang="en-US" altLang="ja-JP" sz="2400" b="0" i="1" smtClean="0">
                          <a:latin typeface="Cambria Math" panose="02040503050406030204" pitchFamily="18" charset="0"/>
                          <a:ea typeface="Cambria Math" panose="02040503050406030204" pitchFamily="18" charset="0"/>
                        </a:rPr>
                        <m:t>=</m:t>
                      </m:r>
                      <m:d>
                        <m:dPr>
                          <m:begChr m:val="["/>
                          <m:endChr m:val="]"/>
                          <m:ctrlPr>
                            <a:rPr kumimoji="1" lang="en-US" altLang="ja-JP" sz="2400" b="0" i="1" smtClean="0">
                              <a:latin typeface="Cambria Math" panose="02040503050406030204" pitchFamily="18" charset="0"/>
                              <a:ea typeface="Cambria Math" panose="02040503050406030204" pitchFamily="18" charset="0"/>
                            </a:rPr>
                          </m:ctrlPr>
                        </m:dPr>
                        <m:e>
                          <m:m>
                            <m:mPr>
                              <m:mcs>
                                <m:mc>
                                  <m:mcPr>
                                    <m:count m:val="2"/>
                                    <m:mcJc m:val="center"/>
                                  </m:mcPr>
                                </m:mc>
                              </m:mcs>
                              <m:ctrlPr>
                                <a:rPr kumimoji="1" lang="en-US" altLang="ja-JP" sz="2400" b="0" i="1" smtClean="0">
                                  <a:latin typeface="Cambria Math" panose="02040503050406030204" pitchFamily="18" charset="0"/>
                                  <a:ea typeface="Cambria Math" panose="02040503050406030204" pitchFamily="18" charset="0"/>
                                </a:rPr>
                              </m:ctrlPr>
                            </m:mPr>
                            <m:mr>
                              <m:e>
                                <m:r>
                                  <m:rPr>
                                    <m:brk m:alnAt="7"/>
                                  </m:rPr>
                                  <a:rPr kumimoji="1" lang="en-US" altLang="ja-JP" sz="2400" b="0" i="1" smtClean="0">
                                    <a:latin typeface="Cambria Math" panose="02040503050406030204" pitchFamily="18" charset="0"/>
                                    <a:ea typeface="Cambria Math" panose="02040503050406030204" pitchFamily="18" charset="0"/>
                                  </a:rPr>
                                  <m:t>1</m:t>
                                </m:r>
                              </m:e>
                              <m:e>
                                <m:r>
                                  <a:rPr kumimoji="1" lang="en-US" altLang="ja-JP" sz="2400" b="0" i="1" smtClean="0">
                                    <a:latin typeface="Cambria Math" panose="02040503050406030204" pitchFamily="18" charset="0"/>
                                    <a:ea typeface="Cambria Math" panose="02040503050406030204" pitchFamily="18" charset="0"/>
                                  </a:rPr>
                                  <m:t>0</m:t>
                                </m:r>
                              </m:e>
                            </m:mr>
                            <m:mr>
                              <m:e>
                                <m:r>
                                  <a:rPr kumimoji="1" lang="en-US" altLang="ja-JP" sz="2400" b="0" i="1" smtClean="0">
                                    <a:latin typeface="Cambria Math" panose="02040503050406030204" pitchFamily="18" charset="0"/>
                                    <a:ea typeface="Cambria Math" panose="02040503050406030204" pitchFamily="18" charset="0"/>
                                  </a:rPr>
                                  <m:t>0</m:t>
                                </m:r>
                              </m:e>
                              <m:e>
                                <m:r>
                                  <a:rPr kumimoji="1" lang="en-US" altLang="ja-JP" sz="2400" b="0" i="1" smtClean="0">
                                    <a:latin typeface="Cambria Math" panose="02040503050406030204" pitchFamily="18" charset="0"/>
                                    <a:ea typeface="Cambria Math" panose="02040503050406030204" pitchFamily="18" charset="0"/>
                                  </a:rPr>
                                  <m:t>1</m:t>
                                </m:r>
                              </m:e>
                            </m:mr>
                          </m:m>
                        </m:e>
                      </m:d>
                      <m:r>
                        <a:rPr kumimoji="1" lang="en-US" altLang="ja-JP" sz="2400" b="0" i="1" smtClean="0">
                          <a:latin typeface="Cambria Math" panose="02040503050406030204" pitchFamily="18" charset="0"/>
                          <a:ea typeface="Cambria Math" panose="02040503050406030204" pitchFamily="18" charset="0"/>
                        </a:rPr>
                        <m:t>, </m:t>
                      </m:r>
                      <m:r>
                        <a:rPr kumimoji="1" lang="en-US" altLang="ja-JP" sz="2400" b="0" i="1" smtClean="0">
                          <a:latin typeface="Cambria Math" panose="02040503050406030204" pitchFamily="18" charset="0"/>
                          <a:ea typeface="Cambria Math" panose="02040503050406030204" pitchFamily="18" charset="0"/>
                        </a:rPr>
                        <m:t>𝑋</m:t>
                      </m:r>
                      <m:r>
                        <a:rPr lang="en-US" altLang="ja-JP" sz="2400" i="1">
                          <a:latin typeface="Cambria Math" panose="02040503050406030204" pitchFamily="18" charset="0"/>
                          <a:ea typeface="Cambria Math" panose="02040503050406030204" pitchFamily="18" charset="0"/>
                        </a:rPr>
                        <m:t>≡</m:t>
                      </m:r>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smtClean="0">
                                  <a:latin typeface="Cambria Math" panose="02040503050406030204" pitchFamily="18" charset="0"/>
                                  <a:ea typeface="Cambria Math" panose="02040503050406030204" pitchFamily="18" charset="0"/>
                                </a:rPr>
                                <m:t>λ</m:t>
                              </m:r>
                            </m:e>
                          </m:acc>
                        </m:e>
                        <m:sub>
                          <m:r>
                            <a:rPr lang="en-US" altLang="ja-JP" sz="2400" b="0" i="1" smtClean="0">
                              <a:latin typeface="Cambria Math" panose="02040503050406030204" pitchFamily="18" charset="0"/>
                              <a:ea typeface="Cambria Math" panose="02040503050406030204" pitchFamily="18" charset="0"/>
                            </a:rPr>
                            <m:t>1</m:t>
                          </m:r>
                        </m:sub>
                      </m:sSub>
                      <m:r>
                        <a:rPr lang="en-US" altLang="ja-JP" sz="2400" i="1">
                          <a:latin typeface="Cambria Math" panose="02040503050406030204" pitchFamily="18" charset="0"/>
                          <a:ea typeface="Cambria Math" panose="02040503050406030204" pitchFamily="18" charset="0"/>
                        </a:rPr>
                        <m:t>=</m:t>
                      </m:r>
                      <m:d>
                        <m:dPr>
                          <m:begChr m:val="["/>
                          <m:endChr m:val="]"/>
                          <m:ctrlPr>
                            <a:rPr lang="en-US" altLang="ja-JP" sz="2400" i="1">
                              <a:latin typeface="Cambria Math" panose="02040503050406030204" pitchFamily="18" charset="0"/>
                              <a:ea typeface="Cambria Math" panose="02040503050406030204" pitchFamily="18" charset="0"/>
                            </a:rPr>
                          </m:ctrlPr>
                        </m:dPr>
                        <m:e>
                          <m:m>
                            <m:mPr>
                              <m:mcs>
                                <m:mc>
                                  <m:mcPr>
                                    <m:count m:val="2"/>
                                    <m:mcJc m:val="center"/>
                                  </m:mcPr>
                                </m:mc>
                              </m:mcs>
                              <m:ctrlPr>
                                <a:rPr lang="en-US" altLang="ja-JP" sz="2400" i="1">
                                  <a:latin typeface="Cambria Math" panose="02040503050406030204" pitchFamily="18" charset="0"/>
                                  <a:ea typeface="Cambria Math" panose="02040503050406030204" pitchFamily="18" charset="0"/>
                                </a:rPr>
                              </m:ctrlPr>
                            </m:mPr>
                            <m:mr>
                              <m:e>
                                <m:r>
                                  <m:rPr>
                                    <m:brk m:alnAt="7"/>
                                  </m:rPr>
                                  <a:rPr lang="en-US" altLang="ja-JP" sz="2400" b="0" i="1" smtClean="0">
                                    <a:latin typeface="Cambria Math" panose="02040503050406030204" pitchFamily="18" charset="0"/>
                                    <a:ea typeface="Cambria Math" panose="02040503050406030204" pitchFamily="18" charset="0"/>
                                  </a:rPr>
                                  <m:t>0</m:t>
                                </m:r>
                              </m:e>
                              <m:e>
                                <m:r>
                                  <a:rPr lang="en-US" altLang="ja-JP" sz="2400" b="0" i="1" smtClean="0">
                                    <a:latin typeface="Cambria Math" panose="02040503050406030204" pitchFamily="18" charset="0"/>
                                    <a:ea typeface="Cambria Math" panose="02040503050406030204" pitchFamily="18" charset="0"/>
                                  </a:rPr>
                                  <m:t>1</m:t>
                                </m:r>
                              </m:e>
                            </m:mr>
                            <m:mr>
                              <m:e>
                                <m:r>
                                  <a:rPr lang="en-US" altLang="ja-JP" sz="2400" b="0" i="1" smtClean="0">
                                    <a:latin typeface="Cambria Math" panose="02040503050406030204" pitchFamily="18" charset="0"/>
                                    <a:ea typeface="Cambria Math" panose="02040503050406030204" pitchFamily="18" charset="0"/>
                                  </a:rPr>
                                  <m:t>1</m:t>
                                </m:r>
                              </m:e>
                              <m:e>
                                <m:r>
                                  <a:rPr lang="en-US" altLang="ja-JP" sz="2400" b="0" i="1" smtClean="0">
                                    <a:latin typeface="Cambria Math" panose="02040503050406030204" pitchFamily="18" charset="0"/>
                                    <a:ea typeface="Cambria Math" panose="02040503050406030204" pitchFamily="18" charset="0"/>
                                  </a:rPr>
                                  <m:t>0</m:t>
                                </m:r>
                              </m:e>
                            </m:mr>
                          </m:m>
                        </m:e>
                      </m:d>
                      <m:r>
                        <a:rPr lang="en-US" altLang="ja-JP" sz="2400" b="0" i="1" smtClean="0">
                          <a:latin typeface="Cambria Math" panose="02040503050406030204" pitchFamily="18" charset="0"/>
                          <a:ea typeface="Cambria Math" panose="02040503050406030204" pitchFamily="18" charset="0"/>
                        </a:rPr>
                        <m:t>, </m:t>
                      </m:r>
                      <m:r>
                        <a:rPr lang="en-US" altLang="ja-JP" sz="2400" b="0" i="1" smtClean="0">
                          <a:latin typeface="Cambria Math" panose="02040503050406030204" pitchFamily="18" charset="0"/>
                          <a:ea typeface="Cambria Math" panose="02040503050406030204" pitchFamily="18" charset="0"/>
                        </a:rPr>
                        <m:t>𝑌</m:t>
                      </m:r>
                      <m:r>
                        <a:rPr lang="en-US" altLang="ja-JP" sz="2400" i="1">
                          <a:latin typeface="Cambria Math" panose="02040503050406030204" pitchFamily="18" charset="0"/>
                          <a:ea typeface="Cambria Math" panose="02040503050406030204" pitchFamily="18" charset="0"/>
                        </a:rPr>
                        <m:t>≡</m:t>
                      </m:r>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smtClean="0">
                                  <a:latin typeface="Cambria Math" panose="02040503050406030204" pitchFamily="18" charset="0"/>
                                  <a:ea typeface="Cambria Math" panose="02040503050406030204" pitchFamily="18" charset="0"/>
                                </a:rPr>
                                <m:t>λ</m:t>
                              </m:r>
                            </m:e>
                          </m:acc>
                        </m:e>
                        <m:sub>
                          <m:r>
                            <a:rPr lang="en-US" altLang="ja-JP" sz="2400" b="0" i="1" smtClean="0">
                              <a:latin typeface="Cambria Math" panose="02040503050406030204" pitchFamily="18" charset="0"/>
                              <a:ea typeface="Cambria Math" panose="02040503050406030204" pitchFamily="18" charset="0"/>
                            </a:rPr>
                            <m:t>2</m:t>
                          </m:r>
                        </m:sub>
                      </m:sSub>
                      <m:r>
                        <a:rPr lang="en-US" altLang="ja-JP" sz="2400" i="1">
                          <a:latin typeface="Cambria Math" panose="02040503050406030204" pitchFamily="18" charset="0"/>
                          <a:ea typeface="Cambria Math" panose="02040503050406030204" pitchFamily="18" charset="0"/>
                        </a:rPr>
                        <m:t>=</m:t>
                      </m:r>
                      <m:d>
                        <m:dPr>
                          <m:begChr m:val="["/>
                          <m:endChr m:val="]"/>
                          <m:ctrlPr>
                            <a:rPr lang="en-US" altLang="ja-JP" sz="2400" i="1">
                              <a:latin typeface="Cambria Math" panose="02040503050406030204" pitchFamily="18" charset="0"/>
                              <a:ea typeface="Cambria Math" panose="02040503050406030204" pitchFamily="18" charset="0"/>
                            </a:rPr>
                          </m:ctrlPr>
                        </m:dPr>
                        <m:e>
                          <m:m>
                            <m:mPr>
                              <m:mcs>
                                <m:mc>
                                  <m:mcPr>
                                    <m:count m:val="2"/>
                                    <m:mcJc m:val="center"/>
                                  </m:mcPr>
                                </m:mc>
                              </m:mcs>
                              <m:ctrlPr>
                                <a:rPr lang="en-US" altLang="ja-JP" sz="2400" i="1">
                                  <a:latin typeface="Cambria Math" panose="02040503050406030204" pitchFamily="18" charset="0"/>
                                  <a:ea typeface="Cambria Math" panose="02040503050406030204" pitchFamily="18" charset="0"/>
                                </a:rPr>
                              </m:ctrlPr>
                            </m:mPr>
                            <m:mr>
                              <m:e>
                                <m:r>
                                  <m:rPr>
                                    <m:brk m:alnAt="7"/>
                                  </m:rPr>
                                  <a:rPr lang="en-US" altLang="ja-JP" sz="2400" b="0" i="1" smtClean="0">
                                    <a:latin typeface="Cambria Math" panose="02040503050406030204" pitchFamily="18" charset="0"/>
                                    <a:ea typeface="Cambria Math" panose="02040503050406030204" pitchFamily="18" charset="0"/>
                                  </a:rPr>
                                  <m:t>0</m:t>
                                </m:r>
                              </m:e>
                              <m:e>
                                <m:r>
                                  <a:rPr lang="en-US" altLang="ja-JP" sz="2400" b="0" i="1" smtClean="0">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𝑖</m:t>
                                </m:r>
                              </m:e>
                            </m:mr>
                            <m:mr>
                              <m:e>
                                <m:r>
                                  <a:rPr lang="en-US" altLang="ja-JP" sz="2400" b="0" i="1" smtClean="0">
                                    <a:latin typeface="Cambria Math" panose="02040503050406030204" pitchFamily="18" charset="0"/>
                                    <a:ea typeface="Cambria Math" panose="02040503050406030204" pitchFamily="18" charset="0"/>
                                  </a:rPr>
                                  <m:t>𝑖</m:t>
                                </m:r>
                              </m:e>
                              <m:e>
                                <m:r>
                                  <a:rPr lang="en-US" altLang="ja-JP" sz="2400" b="0" i="1" smtClean="0">
                                    <a:latin typeface="Cambria Math" panose="02040503050406030204" pitchFamily="18" charset="0"/>
                                    <a:ea typeface="Cambria Math" panose="02040503050406030204" pitchFamily="18" charset="0"/>
                                  </a:rPr>
                                  <m:t>0</m:t>
                                </m:r>
                              </m:e>
                            </m:mr>
                          </m:m>
                        </m:e>
                      </m:d>
                      <m:r>
                        <a:rPr lang="en-US" altLang="ja-JP" sz="2400" b="0" i="1" smtClean="0">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𝑍</m:t>
                      </m:r>
                      <m:r>
                        <a:rPr lang="en-US" altLang="ja-JP" sz="2400" i="1">
                          <a:latin typeface="Cambria Math" panose="02040503050406030204" pitchFamily="18" charset="0"/>
                          <a:ea typeface="Cambria Math" panose="02040503050406030204" pitchFamily="18" charset="0"/>
                        </a:rPr>
                        <m:t>≡</m:t>
                      </m:r>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smtClean="0">
                                  <a:latin typeface="Cambria Math" panose="02040503050406030204" pitchFamily="18" charset="0"/>
                                  <a:ea typeface="Cambria Math" panose="02040503050406030204" pitchFamily="18" charset="0"/>
                                </a:rPr>
                                <m:t>λ</m:t>
                              </m:r>
                            </m:e>
                          </m:acc>
                        </m:e>
                        <m:sub>
                          <m:r>
                            <a:rPr lang="en-US" altLang="ja-JP" sz="2400" b="0" i="1" smtClean="0">
                              <a:latin typeface="Cambria Math" panose="02040503050406030204" pitchFamily="18" charset="0"/>
                              <a:ea typeface="Cambria Math" panose="02040503050406030204" pitchFamily="18" charset="0"/>
                            </a:rPr>
                            <m:t>3</m:t>
                          </m:r>
                        </m:sub>
                      </m:sSub>
                      <m:r>
                        <a:rPr lang="en-US" altLang="ja-JP" sz="2400" i="1">
                          <a:latin typeface="Cambria Math" panose="02040503050406030204" pitchFamily="18" charset="0"/>
                          <a:ea typeface="Cambria Math" panose="02040503050406030204" pitchFamily="18" charset="0"/>
                        </a:rPr>
                        <m:t>=</m:t>
                      </m:r>
                      <m:d>
                        <m:dPr>
                          <m:begChr m:val="["/>
                          <m:endChr m:val="]"/>
                          <m:ctrlPr>
                            <a:rPr lang="en-US" altLang="ja-JP" sz="2400" i="1">
                              <a:latin typeface="Cambria Math" panose="02040503050406030204" pitchFamily="18" charset="0"/>
                              <a:ea typeface="Cambria Math" panose="02040503050406030204" pitchFamily="18" charset="0"/>
                            </a:rPr>
                          </m:ctrlPr>
                        </m:dPr>
                        <m:e>
                          <m:m>
                            <m:mPr>
                              <m:mcs>
                                <m:mc>
                                  <m:mcPr>
                                    <m:count m:val="2"/>
                                    <m:mcJc m:val="center"/>
                                  </m:mcPr>
                                </m:mc>
                              </m:mcs>
                              <m:ctrlPr>
                                <a:rPr lang="en-US" altLang="ja-JP" sz="2400" i="1">
                                  <a:latin typeface="Cambria Math" panose="02040503050406030204" pitchFamily="18" charset="0"/>
                                  <a:ea typeface="Cambria Math" panose="02040503050406030204" pitchFamily="18" charset="0"/>
                                </a:rPr>
                              </m:ctrlPr>
                            </m:mPr>
                            <m:mr>
                              <m:e>
                                <m:r>
                                  <m:rPr>
                                    <m:brk m:alnAt="7"/>
                                  </m:rPr>
                                  <a:rPr lang="en-US" altLang="ja-JP" sz="2400" i="1">
                                    <a:latin typeface="Cambria Math" panose="02040503050406030204" pitchFamily="18" charset="0"/>
                                    <a:ea typeface="Cambria Math" panose="02040503050406030204" pitchFamily="18" charset="0"/>
                                  </a:rPr>
                                  <m:t>1</m:t>
                                </m:r>
                              </m:e>
                              <m:e>
                                <m:r>
                                  <a:rPr lang="en-US" altLang="ja-JP" sz="2400" i="1">
                                    <a:latin typeface="Cambria Math" panose="02040503050406030204" pitchFamily="18" charset="0"/>
                                    <a:ea typeface="Cambria Math" panose="02040503050406030204" pitchFamily="18" charset="0"/>
                                  </a:rPr>
                                  <m:t>0</m:t>
                                </m:r>
                              </m:e>
                            </m:mr>
                            <m:mr>
                              <m:e>
                                <m:r>
                                  <a:rPr lang="en-US" altLang="ja-JP" sz="2400" i="1">
                                    <a:latin typeface="Cambria Math" panose="02040503050406030204" pitchFamily="18" charset="0"/>
                                    <a:ea typeface="Cambria Math" panose="02040503050406030204" pitchFamily="18" charset="0"/>
                                  </a:rPr>
                                  <m:t>0</m:t>
                                </m:r>
                              </m:e>
                              <m:e>
                                <m:r>
                                  <a:rPr lang="en-US" altLang="ja-JP" sz="2400" b="0" i="1" smtClean="0">
                                    <a:latin typeface="Cambria Math" panose="02040503050406030204" pitchFamily="18" charset="0"/>
                                    <a:ea typeface="Cambria Math" panose="02040503050406030204" pitchFamily="18" charset="0"/>
                                  </a:rPr>
                                  <m:t>−</m:t>
                                </m:r>
                                <m:r>
                                  <a:rPr lang="en-US" altLang="ja-JP" sz="2400" i="1">
                                    <a:latin typeface="Cambria Math" panose="02040503050406030204" pitchFamily="18" charset="0"/>
                                    <a:ea typeface="Cambria Math" panose="02040503050406030204" pitchFamily="18" charset="0"/>
                                  </a:rPr>
                                  <m:t>1</m:t>
                                </m:r>
                              </m:e>
                            </m:mr>
                          </m:m>
                        </m:e>
                      </m:d>
                    </m:oMath>
                  </m:oMathPara>
                </a14:m>
                <a:endParaRPr kumimoji="1" lang="en-US" altLang="ja-JP" sz="2400" dirty="0" smtClean="0"/>
              </a:p>
              <a:p>
                <a:pPr marL="0" indent="0">
                  <a:buNone/>
                </a:pPr>
                <a:r>
                  <a:rPr lang="ja-JP" altLang="en-US" sz="2400" dirty="0" smtClean="0"/>
                  <a:t>パウリ演算子は</a:t>
                </a:r>
                <a:r>
                  <a:rPr lang="en-US" altLang="ja-JP" sz="2400" dirty="0" smtClean="0"/>
                  <a:t>identity </a:t>
                </a:r>
                <a:r>
                  <a:rPr lang="en-US" altLang="ja-JP" sz="2400" dirty="0" err="1" smtClean="0"/>
                  <a:t>operater</a:t>
                </a:r>
                <a:r>
                  <a:rPr lang="en-US" altLang="ja-JP" sz="2400" dirty="0" smtClean="0"/>
                  <a:t> </a:t>
                </a:r>
                <a14:m>
                  <m:oMath xmlns:m="http://schemas.openxmlformats.org/officeDocument/2006/math">
                    <m:r>
                      <a:rPr lang="en-US" altLang="ja-JP" sz="2400" b="0" i="1" smtClean="0">
                        <a:latin typeface="Cambria Math" panose="02040503050406030204" pitchFamily="18" charset="0"/>
                      </a:rPr>
                      <m:t>𝐼</m:t>
                    </m:r>
                  </m:oMath>
                </a14:m>
                <a:r>
                  <a:rPr lang="ja-JP" altLang="en-US" sz="2400" dirty="0" smtClean="0"/>
                  <a:t>と</a:t>
                </a:r>
                <a:r>
                  <a:rPr lang="en-US" altLang="ja-JP" sz="2400" dirty="0" smtClean="0"/>
                  <a:t>the </a:t>
                </a:r>
                <a14:m>
                  <m:oMath xmlns:m="http://schemas.openxmlformats.org/officeDocument/2006/math">
                    <m:r>
                      <a:rPr lang="en-US" altLang="ja-JP" sz="2400" b="0" i="1" smtClean="0">
                        <a:latin typeface="Cambria Math" panose="02040503050406030204" pitchFamily="18" charset="0"/>
                      </a:rPr>
                      <m:t>𝑆𝑈</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2</m:t>
                        </m:r>
                      </m:e>
                    </m:d>
                  </m:oMath>
                </a14:m>
                <a:r>
                  <a:rPr kumimoji="1" lang="ja-JP" altLang="en-US" sz="2400" dirty="0" smtClean="0"/>
                  <a:t> </a:t>
                </a:r>
                <a:r>
                  <a:rPr lang="en-US" altLang="ja-JP" sz="2400" dirty="0" smtClean="0"/>
                  <a:t>group</a:t>
                </a:r>
                <a:r>
                  <a:rPr lang="ja-JP" altLang="en-US" sz="2400" dirty="0"/>
                  <a:t> </a:t>
                </a:r>
                <a14:m>
                  <m:oMath xmlns:m="http://schemas.openxmlformats.org/officeDocument/2006/math">
                    <m:r>
                      <a:rPr lang="en-US" altLang="ja-JP" sz="2400" b="0" i="1" dirty="0" smtClean="0">
                        <a:latin typeface="Cambria Math" panose="02040503050406030204" pitchFamily="18" charset="0"/>
                      </a:rPr>
                      <m:t>𝑋</m:t>
                    </m:r>
                    <m:r>
                      <a:rPr lang="en-US" altLang="ja-JP" sz="2400" b="0" i="1" dirty="0" smtClean="0">
                        <a:latin typeface="Cambria Math" panose="02040503050406030204" pitchFamily="18" charset="0"/>
                      </a:rPr>
                      <m:t>,</m:t>
                    </m:r>
                    <m:r>
                      <a:rPr lang="en-US" altLang="ja-JP" sz="2400" b="0" i="1" dirty="0" smtClean="0">
                        <a:latin typeface="Cambria Math" panose="02040503050406030204" pitchFamily="18" charset="0"/>
                      </a:rPr>
                      <m:t>𝑌</m:t>
                    </m:r>
                    <m:r>
                      <a:rPr lang="en-US" altLang="ja-JP" sz="2400" b="0" i="1" dirty="0" smtClean="0">
                        <a:latin typeface="Cambria Math" panose="02040503050406030204" pitchFamily="18" charset="0"/>
                      </a:rPr>
                      <m:t>,</m:t>
                    </m:r>
                    <m:r>
                      <a:rPr lang="en-US" altLang="ja-JP" sz="2400" b="0" i="1" dirty="0" smtClean="0">
                        <a:latin typeface="Cambria Math" panose="02040503050406030204" pitchFamily="18" charset="0"/>
                      </a:rPr>
                      <m:t>𝑍</m:t>
                    </m:r>
                  </m:oMath>
                </a14:m>
                <a:r>
                  <a:rPr kumimoji="1" lang="ja-JP" altLang="en-US" sz="2400" dirty="0" smtClean="0"/>
                  <a:t>からなる。</a:t>
                </a:r>
                <a:endParaRPr kumimoji="1" lang="en-US" altLang="ja-JP" sz="2400" dirty="0" smtClean="0"/>
              </a:p>
              <a:p>
                <a:pPr marL="0" indent="0">
                  <a:buNone/>
                </a:pPr>
                <a:r>
                  <a:rPr lang="ja-JP" altLang="en-US" sz="2400" dirty="0" smtClean="0"/>
                  <a:t>単一</a:t>
                </a:r>
                <a:r>
                  <a:rPr lang="en-US" altLang="ja-JP" sz="2400" dirty="0" smtClean="0"/>
                  <a:t>qubit</a:t>
                </a:r>
                <a:r>
                  <a:rPr lang="ja-JP" altLang="en-US" sz="2400" dirty="0" smtClean="0"/>
                  <a:t>に対して、量子状態を表す密度行列は次のように表される。</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smtClean="0">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𝜌</m:t>
                              </m:r>
                            </m:e>
                          </m:acc>
                        </m:e>
                        <m:sub>
                          <m:r>
                            <a:rPr lang="en-US" altLang="ja-JP" sz="2400" b="0" i="1" smtClean="0">
                              <a:latin typeface="Cambria Math" panose="02040503050406030204" pitchFamily="18" charset="0"/>
                              <a:ea typeface="Cambria Math" panose="02040503050406030204" pitchFamily="18" charset="0"/>
                            </a:rPr>
                            <m:t>2</m:t>
                          </m:r>
                        </m:sub>
                      </m:sSub>
                      <m:r>
                        <a:rPr lang="en-US" altLang="ja-JP" sz="2400" b="0" i="1" smtClean="0">
                          <a:latin typeface="Cambria Math" panose="02040503050406030204" pitchFamily="18" charset="0"/>
                          <a:ea typeface="Cambria Math" panose="02040503050406030204" pitchFamily="18" charset="0"/>
                        </a:rPr>
                        <m:t>=</m:t>
                      </m:r>
                      <m:f>
                        <m:fPr>
                          <m:ctrlPr>
                            <a:rPr lang="en-US" altLang="ja-JP" sz="2400" b="0" i="1" smtClean="0">
                              <a:latin typeface="Cambria Math" panose="02040503050406030204" pitchFamily="18" charset="0"/>
                              <a:ea typeface="Cambria Math" panose="02040503050406030204" pitchFamily="18" charset="0"/>
                            </a:rPr>
                          </m:ctrlPr>
                        </m:fPr>
                        <m:num>
                          <m:r>
                            <a:rPr lang="en-US" altLang="ja-JP" sz="2400" b="0" i="1" smtClean="0">
                              <a:latin typeface="Cambria Math" panose="02040503050406030204" pitchFamily="18" charset="0"/>
                              <a:ea typeface="Cambria Math" panose="02040503050406030204" pitchFamily="18" charset="0"/>
                            </a:rPr>
                            <m:t>1</m:t>
                          </m:r>
                        </m:num>
                        <m:den>
                          <m:r>
                            <a:rPr lang="en-US" altLang="ja-JP" sz="2400" b="0" i="1" smtClean="0">
                              <a:latin typeface="Cambria Math" panose="02040503050406030204" pitchFamily="18" charset="0"/>
                              <a:ea typeface="Cambria Math" panose="02040503050406030204" pitchFamily="18" charset="0"/>
                            </a:rPr>
                            <m:t>2</m:t>
                          </m:r>
                        </m:den>
                      </m:f>
                      <m:nary>
                        <m:naryPr>
                          <m:chr m:val="∑"/>
                          <m:ctrlPr>
                            <a:rPr lang="en-US" altLang="ja-JP" sz="2400" b="0" i="1" smtClean="0">
                              <a:latin typeface="Cambria Math" panose="02040503050406030204" pitchFamily="18" charset="0"/>
                              <a:ea typeface="Cambria Math" panose="02040503050406030204" pitchFamily="18" charset="0"/>
                            </a:rPr>
                          </m:ctrlPr>
                        </m:naryPr>
                        <m:sub>
                          <m:r>
                            <m:rPr>
                              <m:brk m:alnAt="23"/>
                            </m:rPr>
                            <a:rPr lang="en-US" altLang="ja-JP" sz="2400" b="0" i="1" smtClean="0">
                              <a:latin typeface="Cambria Math" panose="02040503050406030204" pitchFamily="18" charset="0"/>
                              <a:ea typeface="Cambria Math" panose="02040503050406030204" pitchFamily="18" charset="0"/>
                            </a:rPr>
                            <m:t>𝑗</m:t>
                          </m:r>
                          <m:r>
                            <a:rPr lang="en-US" altLang="ja-JP" sz="2400" b="0" i="1" smtClean="0">
                              <a:latin typeface="Cambria Math" panose="02040503050406030204" pitchFamily="18" charset="0"/>
                              <a:ea typeface="Cambria Math" panose="02040503050406030204" pitchFamily="18" charset="0"/>
                            </a:rPr>
                            <m:t>=0</m:t>
                          </m:r>
                        </m:sub>
                        <m:sup>
                          <m:r>
                            <a:rPr lang="en-US" altLang="ja-JP" sz="2400" b="0" i="1" smtClean="0">
                              <a:latin typeface="Cambria Math" panose="02040503050406030204" pitchFamily="18" charset="0"/>
                              <a:ea typeface="Cambria Math" panose="02040503050406030204" pitchFamily="18" charset="0"/>
                            </a:rPr>
                            <m:t>3</m:t>
                          </m:r>
                        </m:sup>
                        <m:e>
                          <m:sSub>
                            <m:sSubPr>
                              <m:ctrlPr>
                                <a:rPr lang="en-US" altLang="ja-JP" sz="2400" b="0" i="1" smtClean="0">
                                  <a:latin typeface="Cambria Math" panose="02040503050406030204" pitchFamily="18" charset="0"/>
                                  <a:ea typeface="Cambria Math" panose="02040503050406030204" pitchFamily="18" charset="0"/>
                                </a:rPr>
                              </m:ctrlPr>
                            </m:sSubPr>
                            <m:e>
                              <m:r>
                                <a:rPr lang="en-US" altLang="ja-JP" sz="2400" b="0" i="1" smtClean="0">
                                  <a:latin typeface="Cambria Math" panose="02040503050406030204" pitchFamily="18" charset="0"/>
                                  <a:ea typeface="Cambria Math" panose="02040503050406030204" pitchFamily="18" charset="0"/>
                                </a:rPr>
                                <m:t>𝑟</m:t>
                              </m:r>
                            </m:e>
                            <m:sub>
                              <m:r>
                                <a:rPr lang="en-US" altLang="ja-JP" sz="2400" b="0" i="1" smtClean="0">
                                  <a:latin typeface="Cambria Math" panose="02040503050406030204" pitchFamily="18" charset="0"/>
                                  <a:ea typeface="Cambria Math" panose="02040503050406030204" pitchFamily="18" charset="0"/>
                                </a:rPr>
                                <m:t>𝑗</m:t>
                              </m:r>
                            </m:sub>
                          </m:sSub>
                          <m:sSub>
                            <m:sSubPr>
                              <m:ctrlPr>
                                <a:rPr lang="en-US" altLang="ja-JP" sz="2400" i="1" smtClean="0">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smtClean="0">
                                      <a:latin typeface="Cambria Math" panose="02040503050406030204" pitchFamily="18" charset="0"/>
                                      <a:ea typeface="Cambria Math" panose="02040503050406030204" pitchFamily="18" charset="0"/>
                                    </a:rPr>
                                    <m:t>λ</m:t>
                                  </m:r>
                                </m:e>
                              </m:acc>
                            </m:e>
                            <m:sub>
                              <m:r>
                                <a:rPr lang="en-US" altLang="ja-JP" sz="2400" b="0" i="1" smtClean="0">
                                  <a:latin typeface="Cambria Math" panose="02040503050406030204" pitchFamily="18" charset="0"/>
                                  <a:ea typeface="Cambria Math" panose="02040503050406030204" pitchFamily="18" charset="0"/>
                                </a:rPr>
                                <m:t>𝑗</m:t>
                              </m:r>
                            </m:sub>
                          </m:sSub>
                        </m:e>
                      </m:nary>
                      <m:r>
                        <a:rPr lang="en-US" altLang="ja-JP" sz="2400" b="0" i="1" smtClean="0">
                          <a:latin typeface="Cambria Math" panose="02040503050406030204" pitchFamily="18" charset="0"/>
                          <a:ea typeface="Cambria Math" panose="02040503050406030204" pitchFamily="18" charset="0"/>
                        </a:rPr>
                        <m:t>,  </m:t>
                      </m:r>
                      <m:sSub>
                        <m:sSubPr>
                          <m:ctrlPr>
                            <a:rPr lang="en-US" altLang="ja-JP" sz="2400" b="0" i="1" smtClean="0">
                              <a:latin typeface="Cambria Math" panose="02040503050406030204" pitchFamily="18" charset="0"/>
                              <a:ea typeface="Cambria Math" panose="02040503050406030204" pitchFamily="18" charset="0"/>
                            </a:rPr>
                          </m:ctrlPr>
                        </m:sSubPr>
                        <m:e>
                          <m:r>
                            <a:rPr lang="en-US" altLang="ja-JP" sz="2400" b="0" i="1" smtClean="0">
                              <a:latin typeface="Cambria Math" panose="02040503050406030204" pitchFamily="18" charset="0"/>
                              <a:ea typeface="Cambria Math" panose="02040503050406030204" pitchFamily="18" charset="0"/>
                            </a:rPr>
                            <m:t>𝑟</m:t>
                          </m:r>
                        </m:e>
                        <m:sub>
                          <m:r>
                            <a:rPr lang="en-US" altLang="ja-JP" sz="2400" b="0" i="1" smtClean="0">
                              <a:latin typeface="Cambria Math" panose="02040503050406030204" pitchFamily="18" charset="0"/>
                              <a:ea typeface="Cambria Math" panose="02040503050406030204" pitchFamily="18" charset="0"/>
                            </a:rPr>
                            <m:t>𝑗</m:t>
                          </m:r>
                        </m:sub>
                      </m:sSub>
                      <m:r>
                        <a:rPr lang="en-US" altLang="ja-JP" sz="2400" b="0" i="1" smtClean="0">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𝑅𝑒</m:t>
                      </m:r>
                    </m:oMath>
                  </m:oMathPara>
                </a14:m>
                <a:endParaRPr kumimoji="1" lang="en-US" altLang="ja-JP" sz="2400" dirty="0" smtClean="0"/>
              </a:p>
              <a:p>
                <a:pPr marL="0" indent="0">
                  <a:buNone/>
                </a:pPr>
                <a14:m>
                  <m:oMath xmlns:m="http://schemas.openxmlformats.org/officeDocument/2006/math">
                    <m:r>
                      <a:rPr lang="en-US" altLang="ja-JP" sz="2400" b="0" i="1" smtClean="0">
                        <a:latin typeface="Cambria Math" panose="02040503050406030204" pitchFamily="18" charset="0"/>
                      </a:rPr>
                      <m:t>𝑆𝑈</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2</m:t>
                        </m:r>
                      </m:e>
                    </m:d>
                  </m:oMath>
                </a14:m>
                <a:r>
                  <a:rPr kumimoji="1" lang="ja-JP" altLang="en-US" sz="2400" dirty="0" smtClean="0"/>
                  <a:t>は</a:t>
                </a:r>
                <a:r>
                  <a:rPr kumimoji="1" lang="en-US" altLang="ja-JP" sz="2400" dirty="0" err="1" smtClean="0"/>
                  <a:t>tarce</a:t>
                </a:r>
                <a:r>
                  <a:rPr kumimoji="1" lang="ja-JP" altLang="en-US" sz="2400" dirty="0" smtClean="0"/>
                  <a:t>が０なので、密度演算子</a:t>
                </a:r>
                <a14:m>
                  <m:oMath xmlns:m="http://schemas.openxmlformats.org/officeDocument/2006/math">
                    <m:sSub>
                      <m:sSubPr>
                        <m:ctrlPr>
                          <a:rPr lang="en-US" altLang="ja-JP" sz="2400" i="1" smtClean="0">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𝜌</m:t>
                            </m:r>
                          </m:e>
                        </m:acc>
                      </m:e>
                      <m:sub>
                        <m:r>
                          <a:rPr lang="en-US" altLang="ja-JP" sz="2400" b="0" i="1" smtClean="0">
                            <a:latin typeface="Cambria Math" panose="02040503050406030204" pitchFamily="18" charset="0"/>
                            <a:ea typeface="Cambria Math" panose="02040503050406030204" pitchFamily="18" charset="0"/>
                          </a:rPr>
                          <m:t>2</m:t>
                        </m:r>
                      </m:sub>
                    </m:sSub>
                  </m:oMath>
                </a14:m>
                <a:r>
                  <a:rPr kumimoji="1" lang="ja-JP" altLang="en-US" sz="2400" dirty="0" smtClean="0"/>
                  <a:t>の規格化のために</a:t>
                </a:r>
                <a14:m>
                  <m:oMath xmlns:m="http://schemas.openxmlformats.org/officeDocument/2006/math">
                    <m:sSub>
                      <m:sSubPr>
                        <m:ctrlPr>
                          <a:rPr lang="en-US" altLang="ja-JP" sz="2400" b="0" i="1" smtClean="0">
                            <a:latin typeface="Cambria Math" panose="02040503050406030204" pitchFamily="18" charset="0"/>
                            <a:ea typeface="Cambria Math" panose="02040503050406030204" pitchFamily="18" charset="0"/>
                          </a:rPr>
                        </m:ctrlPr>
                      </m:sSubPr>
                      <m:e>
                        <m:r>
                          <a:rPr lang="en-US" altLang="ja-JP" sz="2400" b="0" i="1" smtClean="0">
                            <a:latin typeface="Cambria Math" panose="02040503050406030204" pitchFamily="18" charset="0"/>
                            <a:ea typeface="Cambria Math" panose="02040503050406030204" pitchFamily="18" charset="0"/>
                          </a:rPr>
                          <m:t>𝑟</m:t>
                        </m:r>
                      </m:e>
                      <m:sub>
                        <m:r>
                          <a:rPr lang="en-US" altLang="ja-JP" sz="2400" b="0" i="1" smtClean="0">
                            <a:latin typeface="Cambria Math" panose="02040503050406030204" pitchFamily="18" charset="0"/>
                            <a:ea typeface="Cambria Math" panose="02040503050406030204" pitchFamily="18" charset="0"/>
                          </a:rPr>
                          <m:t>0</m:t>
                        </m:r>
                      </m:sub>
                    </m:sSub>
                    <m:r>
                      <a:rPr lang="en-US" altLang="ja-JP" sz="2400" b="0" i="1" smtClean="0">
                        <a:latin typeface="Cambria Math" panose="02040503050406030204" pitchFamily="18" charset="0"/>
                        <a:ea typeface="Cambria Math" panose="02040503050406030204" pitchFamily="18" charset="0"/>
                      </a:rPr>
                      <m:t>=1</m:t>
                    </m:r>
                  </m:oMath>
                </a14:m>
                <a:r>
                  <a:rPr kumimoji="1" lang="ja-JP" altLang="en-US" sz="2400" dirty="0" smtClean="0"/>
                  <a:t>を満たす必要がある。そしてほかのパラメータ</a:t>
                </a:r>
                <a14:m>
                  <m:oMath xmlns:m="http://schemas.openxmlformats.org/officeDocument/2006/math">
                    <m:sSub>
                      <m:sSubPr>
                        <m:ctrlPr>
                          <a:rPr lang="en-US" altLang="ja-JP" sz="2400" b="0" i="1" smtClean="0">
                            <a:latin typeface="Cambria Math" panose="02040503050406030204" pitchFamily="18" charset="0"/>
                            <a:ea typeface="Cambria Math" panose="02040503050406030204" pitchFamily="18" charset="0"/>
                          </a:rPr>
                        </m:ctrlPr>
                      </m:sSubPr>
                      <m:e>
                        <m:r>
                          <a:rPr lang="en-US" altLang="ja-JP" sz="2400" b="0" i="1" smtClean="0">
                            <a:latin typeface="Cambria Math" panose="02040503050406030204" pitchFamily="18" charset="0"/>
                            <a:ea typeface="Cambria Math" panose="02040503050406030204" pitchFamily="18" charset="0"/>
                          </a:rPr>
                          <m:t>𝑟</m:t>
                        </m:r>
                      </m:e>
                      <m:sub>
                        <m:r>
                          <a:rPr lang="en-US" altLang="ja-JP" sz="2400" b="0" i="1" smtClean="0">
                            <a:latin typeface="Cambria Math" panose="02040503050406030204" pitchFamily="18" charset="0"/>
                            <a:ea typeface="Cambria Math" panose="02040503050406030204" pitchFamily="18" charset="0"/>
                          </a:rPr>
                          <m:t>𝑗</m:t>
                        </m:r>
                        <m:r>
                          <a:rPr lang="en-US" altLang="ja-JP" sz="2400" b="0" i="1" smtClean="0">
                            <a:latin typeface="Cambria Math" panose="02040503050406030204" pitchFamily="18" charset="0"/>
                            <a:ea typeface="Cambria Math" panose="02040503050406030204" pitchFamily="18" charset="0"/>
                          </a:rPr>
                          <m:t>=1,…,3</m:t>
                        </m:r>
                      </m:sub>
                    </m:sSub>
                  </m:oMath>
                </a14:m>
                <a:r>
                  <a:rPr kumimoji="1" lang="ja-JP" altLang="en-US" sz="2400" dirty="0" smtClean="0"/>
                  <a:t>は</a:t>
                </a:r>
                <a:endParaRPr kumimoji="1" lang="en-US" altLang="ja-JP" sz="2400" dirty="0" smtClean="0"/>
              </a:p>
              <a:p>
                <a:pPr marL="0" indent="0">
                  <a:buNone/>
                </a:pPr>
                <a14:m>
                  <m:oMathPara xmlns:m="http://schemas.openxmlformats.org/officeDocument/2006/math">
                    <m:oMathParaPr>
                      <m:jc m:val="centerGroup"/>
                    </m:oMathParaPr>
                    <m:oMath xmlns:m="http://schemas.openxmlformats.org/officeDocument/2006/math">
                      <m:sSubSup>
                        <m:sSubSupPr>
                          <m:ctrlPr>
                            <a:rPr kumimoji="1" lang="en-US" altLang="ja-JP" sz="2400" i="1" smtClean="0">
                              <a:latin typeface="Cambria Math" panose="02040503050406030204" pitchFamily="18" charset="0"/>
                            </a:rPr>
                          </m:ctrlPr>
                        </m:sSubSupPr>
                        <m:e>
                          <m:r>
                            <a:rPr kumimoji="1" lang="en-US" altLang="ja-JP" sz="2400" b="0" i="1" smtClean="0">
                              <a:latin typeface="Cambria Math" panose="02040503050406030204" pitchFamily="18" charset="0"/>
                            </a:rPr>
                            <m:t>𝑟</m:t>
                          </m:r>
                        </m:e>
                        <m:sub>
                          <m:r>
                            <a:rPr kumimoji="1" lang="en-US" altLang="ja-JP" sz="2400" b="0" i="1" smtClean="0">
                              <a:latin typeface="Cambria Math" panose="02040503050406030204" pitchFamily="18" charset="0"/>
                            </a:rPr>
                            <m:t>1</m:t>
                          </m:r>
                        </m:sub>
                        <m:sup>
                          <m:r>
                            <a:rPr kumimoji="1" lang="en-US" altLang="ja-JP" sz="2400" b="0" i="1" smtClean="0">
                              <a:latin typeface="Cambria Math" panose="02040503050406030204" pitchFamily="18" charset="0"/>
                            </a:rPr>
                            <m:t>2</m:t>
                          </m:r>
                        </m:sup>
                      </m:sSubSup>
                      <m:r>
                        <a:rPr kumimoji="1" lang="en-US" altLang="ja-JP" sz="2400" b="0" i="1" smtClean="0">
                          <a:latin typeface="Cambria Math" panose="02040503050406030204" pitchFamily="18" charset="0"/>
                        </a:rPr>
                        <m:t>+</m:t>
                      </m:r>
                      <m:sSubSup>
                        <m:sSubSupPr>
                          <m:ctrlPr>
                            <a:rPr lang="en-US" altLang="ja-JP" sz="2400" i="1">
                              <a:latin typeface="Cambria Math" panose="02040503050406030204" pitchFamily="18" charset="0"/>
                            </a:rPr>
                          </m:ctrlPr>
                        </m:sSubSupPr>
                        <m:e>
                          <m:r>
                            <a:rPr lang="en-US" altLang="ja-JP" sz="2400" i="1">
                              <a:latin typeface="Cambria Math" panose="02040503050406030204" pitchFamily="18" charset="0"/>
                            </a:rPr>
                            <m:t>𝑟</m:t>
                          </m:r>
                        </m:e>
                        <m:sub>
                          <m:r>
                            <a:rPr lang="en-US" altLang="ja-JP" sz="2400" b="0" i="1" smtClean="0">
                              <a:latin typeface="Cambria Math" panose="02040503050406030204" pitchFamily="18" charset="0"/>
                            </a:rPr>
                            <m:t>2</m:t>
                          </m:r>
                        </m:sub>
                        <m:sup>
                          <m:r>
                            <a:rPr lang="en-US" altLang="ja-JP" sz="2400" i="1">
                              <a:latin typeface="Cambria Math" panose="02040503050406030204" pitchFamily="18" charset="0"/>
                            </a:rPr>
                            <m:t>2</m:t>
                          </m:r>
                        </m:sup>
                      </m:sSubSup>
                      <m:r>
                        <a:rPr lang="en-US" altLang="ja-JP" sz="2400" i="1">
                          <a:latin typeface="Cambria Math" panose="02040503050406030204" pitchFamily="18" charset="0"/>
                        </a:rPr>
                        <m:t>+</m:t>
                      </m:r>
                      <m:sSubSup>
                        <m:sSubSupPr>
                          <m:ctrlPr>
                            <a:rPr lang="en-US" altLang="ja-JP" sz="2400" i="1">
                              <a:latin typeface="Cambria Math" panose="02040503050406030204" pitchFamily="18" charset="0"/>
                            </a:rPr>
                          </m:ctrlPr>
                        </m:sSubSupPr>
                        <m:e>
                          <m:r>
                            <a:rPr lang="en-US" altLang="ja-JP" sz="2400" i="1">
                              <a:latin typeface="Cambria Math" panose="02040503050406030204" pitchFamily="18" charset="0"/>
                            </a:rPr>
                            <m:t>𝑟</m:t>
                          </m:r>
                        </m:e>
                        <m:sub>
                          <m:r>
                            <a:rPr lang="en-US" altLang="ja-JP" sz="2400" b="0" i="1" smtClean="0">
                              <a:latin typeface="Cambria Math" panose="02040503050406030204" pitchFamily="18" charset="0"/>
                            </a:rPr>
                            <m:t>3</m:t>
                          </m:r>
                        </m:sub>
                        <m:sup>
                          <m:r>
                            <a:rPr lang="en-US" altLang="ja-JP" sz="2400" i="1">
                              <a:latin typeface="Cambria Math" panose="02040503050406030204" pitchFamily="18" charset="0"/>
                            </a:rPr>
                            <m:t>2</m:t>
                          </m:r>
                        </m:sup>
                      </m:sSubSup>
                      <m:r>
                        <a:rPr lang="en-US" altLang="ja-JP" sz="2400" i="1">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1</m:t>
                      </m:r>
                    </m:oMath>
                  </m:oMathPara>
                </a14:m>
                <a:endParaRPr lang="en-US" altLang="ja-JP" sz="2400" dirty="0" smtClean="0"/>
              </a:p>
              <a:p>
                <a:pPr marL="0" indent="0">
                  <a:buNone/>
                </a:pPr>
                <a:r>
                  <a:rPr lang="ja-JP" altLang="en-US" sz="2400" dirty="0" smtClean="0"/>
                  <a:t>の制約のみ満たす。</a:t>
                </a:r>
                <a:endParaRPr lang="en-US" altLang="ja-JP" sz="2400" dirty="0" smtClean="0"/>
              </a:p>
              <a:p>
                <a:pPr marL="0" indent="0">
                  <a:buNone/>
                </a:pPr>
                <a:r>
                  <a:rPr lang="ja-JP" altLang="en-US" sz="2400" dirty="0" smtClean="0"/>
                  <a:t>また、</a:t>
                </a:r>
                <a14:m>
                  <m:oMath xmlns:m="http://schemas.openxmlformats.org/officeDocument/2006/math">
                    <m:sSub>
                      <m:sSubPr>
                        <m:ctrlPr>
                          <a:rPr lang="en-US" altLang="ja-JP" sz="2400" b="0" i="1" smtClean="0">
                            <a:latin typeface="Cambria Math" panose="02040503050406030204" pitchFamily="18" charset="0"/>
                            <a:ea typeface="Cambria Math" panose="02040503050406030204" pitchFamily="18" charset="0"/>
                          </a:rPr>
                        </m:ctrlPr>
                      </m:sSubPr>
                      <m:e>
                        <m:r>
                          <a:rPr lang="en-US" altLang="ja-JP" sz="2400" b="0" i="1" smtClean="0">
                            <a:latin typeface="Cambria Math" panose="02040503050406030204" pitchFamily="18" charset="0"/>
                            <a:ea typeface="Cambria Math" panose="02040503050406030204" pitchFamily="18" charset="0"/>
                          </a:rPr>
                          <m:t>𝑟</m:t>
                        </m:r>
                      </m:e>
                      <m:sub>
                        <m:r>
                          <a:rPr lang="en-US" altLang="ja-JP" sz="2400" b="0" i="1" smtClean="0">
                            <a:latin typeface="Cambria Math" panose="02040503050406030204" pitchFamily="18" charset="0"/>
                            <a:ea typeface="Cambria Math" panose="02040503050406030204" pitchFamily="18" charset="0"/>
                          </a:rPr>
                          <m:t>𝑗</m:t>
                        </m:r>
                      </m:sub>
                    </m:sSub>
                  </m:oMath>
                </a14:m>
                <a:r>
                  <a:rPr lang="ja-JP" altLang="en-US" sz="2400" dirty="0" smtClean="0"/>
                  <a:t>は</a:t>
                </a:r>
                <a14:m>
                  <m:oMath xmlns:m="http://schemas.openxmlformats.org/officeDocument/2006/math">
                    <m:sSub>
                      <m:sSubPr>
                        <m:ctrlPr>
                          <a:rPr lang="en-US" altLang="ja-JP" sz="2400" b="0" i="1" smtClean="0">
                            <a:latin typeface="Cambria Math" panose="02040503050406030204" pitchFamily="18" charset="0"/>
                            <a:ea typeface="Cambria Math" panose="02040503050406030204" pitchFamily="18" charset="0"/>
                          </a:rPr>
                        </m:ctrlPr>
                      </m:sSubPr>
                      <m:e>
                        <m:r>
                          <a:rPr lang="en-US" altLang="ja-JP" sz="2400" b="0" i="1" smtClean="0">
                            <a:latin typeface="Cambria Math" panose="02040503050406030204" pitchFamily="18" charset="0"/>
                            <a:ea typeface="Cambria Math" panose="02040503050406030204" pitchFamily="18" charset="0"/>
                          </a:rPr>
                          <m:t>𝑟</m:t>
                        </m:r>
                      </m:e>
                      <m:sub>
                        <m:r>
                          <a:rPr lang="en-US" altLang="ja-JP" sz="2400" b="0" i="1" smtClean="0">
                            <a:latin typeface="Cambria Math" panose="02040503050406030204" pitchFamily="18" charset="0"/>
                            <a:ea typeface="Cambria Math" panose="02040503050406030204" pitchFamily="18" charset="0"/>
                          </a:rPr>
                          <m:t>𝑗</m:t>
                        </m:r>
                      </m:sub>
                    </m:sSub>
                    <m:r>
                      <a:rPr lang="en-US" altLang="ja-JP" sz="2400" b="0" i="0" smtClean="0">
                        <a:latin typeface="Cambria Math" panose="02040503050406030204" pitchFamily="18" charset="0"/>
                        <a:ea typeface="Cambria Math" panose="02040503050406030204" pitchFamily="18" charset="0"/>
                      </a:rPr>
                      <m:t>=</m:t>
                    </m:r>
                    <m:r>
                      <m:rPr>
                        <m:sty m:val="p"/>
                      </m:rPr>
                      <a:rPr lang="en-US" altLang="ja-JP" sz="2400" b="0" i="0" smtClean="0">
                        <a:latin typeface="Cambria Math" panose="02040503050406030204" pitchFamily="18" charset="0"/>
                        <a:ea typeface="Cambria Math" panose="02040503050406030204" pitchFamily="18" charset="0"/>
                      </a:rPr>
                      <m:t>Tr</m:t>
                    </m:r>
                    <m:d>
                      <m:dPr>
                        <m:begChr m:val="["/>
                        <m:endChr m:val="]"/>
                        <m:ctrlPr>
                          <a:rPr lang="en-US" altLang="ja-JP" sz="2400" b="0" i="1" smtClean="0">
                            <a:latin typeface="Cambria Math" panose="02040503050406030204" pitchFamily="18" charset="0"/>
                            <a:ea typeface="Cambria Math" panose="02040503050406030204" pitchFamily="18" charset="0"/>
                          </a:rPr>
                        </m:ctrlPr>
                      </m:dPr>
                      <m:e>
                        <m:sSub>
                          <m:sSubPr>
                            <m:ctrlPr>
                              <a:rPr lang="en-US" altLang="ja-JP" sz="2400" i="1" smtClean="0">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𝜌</m:t>
                                </m:r>
                              </m:e>
                            </m:acc>
                          </m:e>
                          <m:sub>
                            <m:r>
                              <a:rPr lang="en-US" altLang="ja-JP" sz="2400" b="0" i="1" smtClean="0">
                                <a:latin typeface="Cambria Math" panose="02040503050406030204" pitchFamily="18" charset="0"/>
                                <a:ea typeface="Cambria Math" panose="02040503050406030204" pitchFamily="18" charset="0"/>
                              </a:rPr>
                              <m:t>2</m:t>
                            </m:r>
                          </m:sub>
                        </m:sSub>
                        <m:sSub>
                          <m:sSubPr>
                            <m:ctrlPr>
                              <a:rPr lang="en-US" altLang="ja-JP" sz="2400" i="1" smtClean="0">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smtClean="0">
                                    <a:latin typeface="Cambria Math" panose="02040503050406030204" pitchFamily="18" charset="0"/>
                                    <a:ea typeface="Cambria Math" panose="02040503050406030204" pitchFamily="18" charset="0"/>
                                  </a:rPr>
                                  <m:t>λ</m:t>
                                </m:r>
                              </m:e>
                            </m:acc>
                          </m:e>
                          <m:sub>
                            <m:r>
                              <a:rPr lang="en-US" altLang="ja-JP" sz="2400" b="0" i="1" smtClean="0">
                                <a:latin typeface="Cambria Math" panose="02040503050406030204" pitchFamily="18" charset="0"/>
                                <a:ea typeface="Cambria Math" panose="02040503050406030204" pitchFamily="18" charset="0"/>
                              </a:rPr>
                              <m:t>𝑗</m:t>
                            </m:r>
                          </m:sub>
                        </m:sSub>
                      </m:e>
                    </m:d>
                    <m:r>
                      <a:rPr lang="ja-JP" altLang="en-US" sz="2400" i="1">
                        <a:latin typeface="Cambria Math" panose="02040503050406030204" pitchFamily="18" charset="0"/>
                        <a:ea typeface="Cambria Math" panose="02040503050406030204" pitchFamily="18" charset="0"/>
                      </a:rPr>
                      <m:t>で</m:t>
                    </m:r>
                  </m:oMath>
                </a14:m>
                <a:r>
                  <a:rPr lang="ja-JP" altLang="en-US" sz="2400" dirty="0" smtClean="0"/>
                  <a:t>得られる。</a:t>
                </a:r>
                <a:endParaRPr lang="en-US" altLang="ja-JP" sz="24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215614"/>
                <a:ext cx="10515600" cy="4961349"/>
              </a:xfrm>
              <a:blipFill>
                <a:blip r:embed="rId2"/>
                <a:stretch>
                  <a:fillRect l="-928" t="-1597" r="-174" b="-245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3709592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5"/>
            <a:ext cx="10515600" cy="473971"/>
          </a:xfrm>
          <a:ln>
            <a:solidFill>
              <a:schemeClr val="bg1"/>
            </a:solidFill>
          </a:ln>
        </p:spPr>
        <p:txBody>
          <a:bodyPr>
            <a:normAutofit fontScale="90000"/>
          </a:bodyPr>
          <a:lstStyle/>
          <a:p>
            <a:r>
              <a:rPr lang="en-US" altLang="ja-JP" sz="2800" u="sng" dirty="0" smtClean="0"/>
              <a:t>§</a:t>
            </a:r>
            <a:r>
              <a:rPr lang="ja-JP" altLang="en-US" sz="2800" u="sng" dirty="0" smtClean="0"/>
              <a:t>１</a:t>
            </a:r>
            <a:r>
              <a:rPr lang="en-US" altLang="ja-JP" sz="2800" u="sng" dirty="0" smtClean="0"/>
              <a:t>.</a:t>
            </a:r>
            <a:r>
              <a:rPr lang="ja-JP" altLang="en-US" sz="2800" u="sng" dirty="0" smtClean="0"/>
              <a:t>１　量子状態トモグラフィーの理論</a:t>
            </a:r>
            <a:endParaRPr kumimoji="1" lang="ja-JP" altLang="en-US" sz="2800" u="sng"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215614"/>
                <a:ext cx="10515600" cy="4961349"/>
              </a:xfrm>
            </p:spPr>
            <p:txBody>
              <a:bodyPr>
                <a:normAutofit/>
              </a:bodyPr>
              <a:lstStyle/>
              <a:p>
                <a:pPr marL="0" indent="0">
                  <a:buNone/>
                </a:pPr>
                <a:r>
                  <a:rPr lang="ja-JP" altLang="en-US" sz="2400" dirty="0" smtClean="0"/>
                  <a:t>したがって、単一</a:t>
                </a:r>
                <a:r>
                  <a:rPr lang="en-US" altLang="ja-JP" sz="2400" dirty="0" smtClean="0"/>
                  <a:t>qubit</a:t>
                </a:r>
                <a:r>
                  <a:rPr lang="ja-JP" altLang="en-US" sz="2400" dirty="0" smtClean="0"/>
                  <a:t>の密度行列は</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smtClean="0">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𝜌</m:t>
                              </m:r>
                            </m:e>
                          </m:acc>
                        </m:e>
                        <m:sub>
                          <m:r>
                            <a:rPr lang="en-US" altLang="ja-JP" sz="2400" b="0" i="1" smtClean="0">
                              <a:latin typeface="Cambria Math" panose="02040503050406030204" pitchFamily="18" charset="0"/>
                              <a:ea typeface="Cambria Math" panose="02040503050406030204" pitchFamily="18" charset="0"/>
                            </a:rPr>
                            <m:t>2</m:t>
                          </m:r>
                        </m:sub>
                      </m:sSub>
                      <m:r>
                        <a:rPr lang="en-US" altLang="ja-JP" sz="2400" b="0" i="1" smtClean="0">
                          <a:latin typeface="Cambria Math" panose="02040503050406030204" pitchFamily="18" charset="0"/>
                          <a:ea typeface="Cambria Math" panose="02040503050406030204" pitchFamily="18" charset="0"/>
                        </a:rPr>
                        <m:t>=</m:t>
                      </m:r>
                      <m:f>
                        <m:fPr>
                          <m:ctrlPr>
                            <a:rPr lang="en-US" altLang="ja-JP" sz="2400" b="0" i="1" smtClean="0">
                              <a:latin typeface="Cambria Math" panose="02040503050406030204" pitchFamily="18" charset="0"/>
                              <a:ea typeface="Cambria Math" panose="02040503050406030204" pitchFamily="18" charset="0"/>
                            </a:rPr>
                          </m:ctrlPr>
                        </m:fPr>
                        <m:num>
                          <m:r>
                            <a:rPr lang="en-US" altLang="ja-JP" sz="2400" b="0" i="1" smtClean="0">
                              <a:latin typeface="Cambria Math" panose="02040503050406030204" pitchFamily="18" charset="0"/>
                              <a:ea typeface="Cambria Math" panose="02040503050406030204" pitchFamily="18" charset="0"/>
                            </a:rPr>
                            <m:t>1</m:t>
                          </m:r>
                        </m:num>
                        <m:den>
                          <m:r>
                            <a:rPr lang="en-US" altLang="ja-JP" sz="2400" b="0" i="1" smtClean="0">
                              <a:latin typeface="Cambria Math" panose="02040503050406030204" pitchFamily="18" charset="0"/>
                              <a:ea typeface="Cambria Math" panose="02040503050406030204" pitchFamily="18" charset="0"/>
                            </a:rPr>
                            <m:t>2</m:t>
                          </m:r>
                        </m:den>
                      </m:f>
                      <m:d>
                        <m:dPr>
                          <m:begChr m:val="["/>
                          <m:endChr m:val="]"/>
                          <m:ctrlPr>
                            <a:rPr lang="en-US" altLang="ja-JP" sz="2400" i="1" smtClean="0">
                              <a:latin typeface="Cambria Math" panose="02040503050406030204" pitchFamily="18" charset="0"/>
                              <a:ea typeface="Cambria Math" panose="02040503050406030204" pitchFamily="18" charset="0"/>
                            </a:rPr>
                          </m:ctrlPr>
                        </m:dPr>
                        <m:e>
                          <m:m>
                            <m:mPr>
                              <m:mcs>
                                <m:mc>
                                  <m:mcPr>
                                    <m:count m:val="2"/>
                                    <m:mcJc m:val="center"/>
                                  </m:mcPr>
                                </m:mc>
                              </m:mcs>
                              <m:ctrlPr>
                                <a:rPr lang="en-US" altLang="ja-JP" sz="2400" i="1">
                                  <a:latin typeface="Cambria Math" panose="02040503050406030204" pitchFamily="18" charset="0"/>
                                  <a:ea typeface="Cambria Math" panose="02040503050406030204" pitchFamily="18" charset="0"/>
                                </a:rPr>
                              </m:ctrlPr>
                            </m:mPr>
                            <m:mr>
                              <m:e>
                                <m:r>
                                  <m:rPr>
                                    <m:brk m:alnAt="7"/>
                                  </m:rPr>
                                  <a:rPr lang="en-US" altLang="ja-JP" sz="2400" b="0" i="1" smtClean="0">
                                    <a:latin typeface="Cambria Math" panose="02040503050406030204" pitchFamily="18" charset="0"/>
                                    <a:ea typeface="Cambria Math" panose="02040503050406030204" pitchFamily="18" charset="0"/>
                                  </a:rPr>
                                  <m:t>1</m:t>
                                </m:r>
                                <m:r>
                                  <a:rPr lang="en-US" altLang="ja-JP" sz="2400" b="0" i="1" smtClean="0">
                                    <a:latin typeface="Cambria Math" panose="02040503050406030204" pitchFamily="18" charset="0"/>
                                    <a:ea typeface="Cambria Math" panose="02040503050406030204" pitchFamily="18" charset="0"/>
                                  </a:rPr>
                                  <m:t>+</m:t>
                                </m:r>
                                <m:d>
                                  <m:dPr>
                                    <m:begChr m:val="⟨"/>
                                    <m:endChr m:val="⟩"/>
                                    <m:ctrlPr>
                                      <a:rPr lang="en-US" altLang="ja-JP" sz="2400" b="0" i="1" smtClean="0">
                                        <a:latin typeface="Cambria Math" panose="02040503050406030204" pitchFamily="18" charset="0"/>
                                        <a:ea typeface="Cambria Math" panose="02040503050406030204" pitchFamily="18" charset="0"/>
                                      </a:rPr>
                                    </m:ctrlPr>
                                  </m:dPr>
                                  <m:e>
                                    <m:sSub>
                                      <m:sSubPr>
                                        <m:ctrlPr>
                                          <a:rPr lang="en-US" altLang="ja-JP" sz="2400" i="1" smtClean="0">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smtClean="0">
                                                <a:latin typeface="Cambria Math" panose="02040503050406030204" pitchFamily="18" charset="0"/>
                                                <a:ea typeface="Cambria Math" panose="02040503050406030204" pitchFamily="18" charset="0"/>
                                              </a:rPr>
                                              <m:t>λ</m:t>
                                            </m:r>
                                          </m:e>
                                        </m:acc>
                                      </m:e>
                                      <m:sub>
                                        <m:r>
                                          <a:rPr lang="en-US" altLang="ja-JP" sz="2400" b="0" i="1" smtClean="0">
                                            <a:latin typeface="Cambria Math" panose="02040503050406030204" pitchFamily="18" charset="0"/>
                                            <a:ea typeface="Cambria Math" panose="02040503050406030204" pitchFamily="18" charset="0"/>
                                          </a:rPr>
                                          <m:t>3</m:t>
                                        </m:r>
                                      </m:sub>
                                    </m:sSub>
                                  </m:e>
                                </m:d>
                              </m:e>
                              <m:e>
                                <m:d>
                                  <m:dPr>
                                    <m:begChr m:val="⟨"/>
                                    <m:endChr m:val="⟩"/>
                                    <m:ctrlPr>
                                      <a:rPr lang="en-US" altLang="ja-JP" sz="2400" b="0" i="1" smtClean="0">
                                        <a:latin typeface="Cambria Math" panose="02040503050406030204" pitchFamily="18" charset="0"/>
                                        <a:ea typeface="Cambria Math" panose="02040503050406030204" pitchFamily="18" charset="0"/>
                                      </a:rPr>
                                    </m:ctrlPr>
                                  </m:dPr>
                                  <m:e>
                                    <m:sSub>
                                      <m:sSubPr>
                                        <m:ctrlPr>
                                          <a:rPr lang="en-US" altLang="ja-JP" sz="2400" i="1" smtClean="0">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smtClean="0">
                                                <a:latin typeface="Cambria Math" panose="02040503050406030204" pitchFamily="18" charset="0"/>
                                                <a:ea typeface="Cambria Math" panose="02040503050406030204" pitchFamily="18" charset="0"/>
                                              </a:rPr>
                                              <m:t>λ</m:t>
                                            </m:r>
                                          </m:e>
                                        </m:acc>
                                      </m:e>
                                      <m:sub>
                                        <m:r>
                                          <a:rPr lang="en-US" altLang="ja-JP" sz="2400" b="0" i="1" smtClean="0">
                                            <a:latin typeface="Cambria Math" panose="02040503050406030204" pitchFamily="18" charset="0"/>
                                            <a:ea typeface="Cambria Math" panose="02040503050406030204" pitchFamily="18" charset="0"/>
                                          </a:rPr>
                                          <m:t>1</m:t>
                                        </m:r>
                                      </m:sub>
                                    </m:sSub>
                                  </m:e>
                                </m:d>
                                <m:r>
                                  <a:rPr lang="en-US" altLang="ja-JP" sz="2400" b="0" i="1" smtClean="0">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𝑖</m:t>
                                </m:r>
                                <m:d>
                                  <m:dPr>
                                    <m:begChr m:val="⟨"/>
                                    <m:endChr m:val="⟩"/>
                                    <m:ctrlPr>
                                      <a:rPr lang="en-US" altLang="ja-JP" sz="2400" b="0" i="1" smtClean="0">
                                        <a:latin typeface="Cambria Math" panose="02040503050406030204" pitchFamily="18" charset="0"/>
                                        <a:ea typeface="Cambria Math" panose="02040503050406030204" pitchFamily="18" charset="0"/>
                                      </a:rPr>
                                    </m:ctrlPr>
                                  </m:dPr>
                                  <m:e>
                                    <m:sSub>
                                      <m:sSubPr>
                                        <m:ctrlPr>
                                          <a:rPr lang="en-US" altLang="ja-JP" sz="2400" i="1" smtClean="0">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smtClean="0">
                                                <a:latin typeface="Cambria Math" panose="02040503050406030204" pitchFamily="18" charset="0"/>
                                                <a:ea typeface="Cambria Math" panose="02040503050406030204" pitchFamily="18" charset="0"/>
                                              </a:rPr>
                                              <m:t>λ</m:t>
                                            </m:r>
                                          </m:e>
                                        </m:acc>
                                      </m:e>
                                      <m:sub>
                                        <m:r>
                                          <a:rPr lang="en-US" altLang="ja-JP" sz="2400" b="0" i="1" smtClean="0">
                                            <a:latin typeface="Cambria Math" panose="02040503050406030204" pitchFamily="18" charset="0"/>
                                            <a:ea typeface="Cambria Math" panose="02040503050406030204" pitchFamily="18" charset="0"/>
                                          </a:rPr>
                                          <m:t>2</m:t>
                                        </m:r>
                                      </m:sub>
                                    </m:sSub>
                                  </m:e>
                                </m:d>
                              </m:e>
                            </m:mr>
                            <m:mr>
                              <m:e>
                                <m:d>
                                  <m:dPr>
                                    <m:begChr m:val="⟨"/>
                                    <m:endChr m:val="⟩"/>
                                    <m:ctrlPr>
                                      <a:rPr lang="en-US" altLang="ja-JP" sz="2400" b="0" i="1" smtClean="0">
                                        <a:latin typeface="Cambria Math" panose="02040503050406030204" pitchFamily="18" charset="0"/>
                                        <a:ea typeface="Cambria Math" panose="02040503050406030204" pitchFamily="18" charset="0"/>
                                      </a:rPr>
                                    </m:ctrlPr>
                                  </m:dPr>
                                  <m:e>
                                    <m:sSub>
                                      <m:sSubPr>
                                        <m:ctrlPr>
                                          <a:rPr lang="en-US" altLang="ja-JP" sz="2400" i="1" smtClean="0">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smtClean="0">
                                                <a:latin typeface="Cambria Math" panose="02040503050406030204" pitchFamily="18" charset="0"/>
                                                <a:ea typeface="Cambria Math" panose="02040503050406030204" pitchFamily="18" charset="0"/>
                                              </a:rPr>
                                              <m:t>λ</m:t>
                                            </m:r>
                                          </m:e>
                                        </m:acc>
                                      </m:e>
                                      <m:sub>
                                        <m:r>
                                          <a:rPr lang="en-US" altLang="ja-JP" sz="2400" b="0" i="1" smtClean="0">
                                            <a:latin typeface="Cambria Math" panose="02040503050406030204" pitchFamily="18" charset="0"/>
                                            <a:ea typeface="Cambria Math" panose="02040503050406030204" pitchFamily="18" charset="0"/>
                                          </a:rPr>
                                          <m:t>1</m:t>
                                        </m:r>
                                      </m:sub>
                                    </m:sSub>
                                  </m:e>
                                </m:d>
                                <m:r>
                                  <a:rPr lang="en-US" altLang="ja-JP" sz="2400" b="0" i="1" smtClean="0">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𝑖</m:t>
                                </m:r>
                                <m:d>
                                  <m:dPr>
                                    <m:begChr m:val="⟨"/>
                                    <m:endChr m:val="⟩"/>
                                    <m:ctrlPr>
                                      <a:rPr lang="en-US" altLang="ja-JP" sz="2400" b="0" i="1" smtClean="0">
                                        <a:latin typeface="Cambria Math" panose="02040503050406030204" pitchFamily="18" charset="0"/>
                                        <a:ea typeface="Cambria Math" panose="02040503050406030204" pitchFamily="18" charset="0"/>
                                      </a:rPr>
                                    </m:ctrlPr>
                                  </m:dPr>
                                  <m:e>
                                    <m:sSub>
                                      <m:sSubPr>
                                        <m:ctrlPr>
                                          <a:rPr lang="en-US" altLang="ja-JP" sz="2400" i="1" smtClean="0">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smtClean="0">
                                                <a:latin typeface="Cambria Math" panose="02040503050406030204" pitchFamily="18" charset="0"/>
                                                <a:ea typeface="Cambria Math" panose="02040503050406030204" pitchFamily="18" charset="0"/>
                                              </a:rPr>
                                              <m:t>λ</m:t>
                                            </m:r>
                                          </m:e>
                                        </m:acc>
                                      </m:e>
                                      <m:sub>
                                        <m:r>
                                          <a:rPr lang="en-US" altLang="ja-JP" sz="2400" b="0" i="1" smtClean="0">
                                            <a:latin typeface="Cambria Math" panose="02040503050406030204" pitchFamily="18" charset="0"/>
                                            <a:ea typeface="Cambria Math" panose="02040503050406030204" pitchFamily="18" charset="0"/>
                                          </a:rPr>
                                          <m:t>2</m:t>
                                        </m:r>
                                      </m:sub>
                                    </m:sSub>
                                  </m:e>
                                </m:d>
                              </m:e>
                              <m:e>
                                <m:r>
                                  <a:rPr lang="en-US" altLang="ja-JP" sz="2400" b="0" i="1" smtClean="0">
                                    <a:latin typeface="Cambria Math" panose="02040503050406030204" pitchFamily="18" charset="0"/>
                                    <a:ea typeface="Cambria Math" panose="02040503050406030204" pitchFamily="18" charset="0"/>
                                  </a:rPr>
                                  <m:t>1−</m:t>
                                </m:r>
                                <m:d>
                                  <m:dPr>
                                    <m:begChr m:val="⟨"/>
                                    <m:endChr m:val="⟩"/>
                                    <m:ctrlPr>
                                      <a:rPr lang="en-US" altLang="ja-JP" sz="2400" b="0" i="1" smtClean="0">
                                        <a:latin typeface="Cambria Math" panose="02040503050406030204" pitchFamily="18" charset="0"/>
                                        <a:ea typeface="Cambria Math" panose="02040503050406030204" pitchFamily="18" charset="0"/>
                                      </a:rPr>
                                    </m:ctrlPr>
                                  </m:dPr>
                                  <m:e>
                                    <m:sSub>
                                      <m:sSubPr>
                                        <m:ctrlPr>
                                          <a:rPr lang="en-US" altLang="ja-JP" sz="2400" i="1" smtClean="0">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smtClean="0">
                                                <a:latin typeface="Cambria Math" panose="02040503050406030204" pitchFamily="18" charset="0"/>
                                                <a:ea typeface="Cambria Math" panose="02040503050406030204" pitchFamily="18" charset="0"/>
                                              </a:rPr>
                                              <m:t>λ</m:t>
                                            </m:r>
                                          </m:e>
                                        </m:acc>
                                      </m:e>
                                      <m:sub>
                                        <m:r>
                                          <a:rPr lang="en-US" altLang="ja-JP" sz="2400" b="0" i="1" smtClean="0">
                                            <a:latin typeface="Cambria Math" panose="02040503050406030204" pitchFamily="18" charset="0"/>
                                            <a:ea typeface="Cambria Math" panose="02040503050406030204" pitchFamily="18" charset="0"/>
                                          </a:rPr>
                                          <m:t>3</m:t>
                                        </m:r>
                                      </m:sub>
                                    </m:sSub>
                                  </m:e>
                                </m:d>
                              </m:e>
                            </m:mr>
                          </m:m>
                        </m:e>
                      </m:d>
                    </m:oMath>
                  </m:oMathPara>
                </a14:m>
                <a:endParaRPr lang="en-US" altLang="ja-JP" sz="2400" dirty="0" smtClean="0"/>
              </a:p>
              <a:p>
                <a:pPr marL="0" indent="0">
                  <a:buNone/>
                </a:pPr>
                <a:r>
                  <a:rPr lang="ja-JP" altLang="en-US" sz="2400" dirty="0" smtClean="0"/>
                  <a:t>で表される。</a:t>
                </a:r>
                <a:endParaRPr lang="en-US" altLang="ja-JP" sz="2400" dirty="0" smtClean="0"/>
              </a:p>
              <a:p>
                <a:pPr marL="0" indent="0">
                  <a:buNone/>
                </a:pPr>
                <a:r>
                  <a:rPr lang="ja-JP" altLang="en-US" sz="2400" dirty="0"/>
                  <a:t>上式</a:t>
                </a:r>
                <a:r>
                  <a:rPr lang="ja-JP" altLang="en-US" sz="2400" dirty="0" smtClean="0"/>
                  <a:t>から</a:t>
                </a:r>
                <a:r>
                  <a:rPr lang="en-US" altLang="ja-JP" sz="2400" dirty="0" smtClean="0"/>
                  <a:t>qubit</a:t>
                </a:r>
                <a:r>
                  <a:rPr lang="ja-JP" altLang="en-US" sz="2400" dirty="0" smtClean="0"/>
                  <a:t>の密度行列は</a:t>
                </a:r>
                <a:r>
                  <a:rPr lang="en-US" altLang="ja-JP" sz="2400" dirty="0" smtClean="0"/>
                  <a:t>3</a:t>
                </a:r>
                <a:r>
                  <a:rPr lang="ja-JP" altLang="en-US" sz="2400" dirty="0" err="1" smtClean="0"/>
                  <a:t>つの</a:t>
                </a:r>
                <a:r>
                  <a:rPr lang="ja-JP" altLang="en-US" sz="2400" dirty="0" smtClean="0"/>
                  <a:t>測定だけで求まりそうだが、実験的には４つ目の基底</a:t>
                </a:r>
                <a14:m>
                  <m:oMath xmlns:m="http://schemas.openxmlformats.org/officeDocument/2006/math">
                    <m:sSub>
                      <m:sSubPr>
                        <m:ctrlPr>
                          <a:rPr lang="en-US" altLang="ja-JP" sz="2400" i="1" smtClean="0">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smtClean="0">
                                <a:latin typeface="Cambria Math" panose="02040503050406030204" pitchFamily="18" charset="0"/>
                                <a:ea typeface="Cambria Math" panose="02040503050406030204" pitchFamily="18" charset="0"/>
                              </a:rPr>
                              <m:t>λ</m:t>
                            </m:r>
                          </m:e>
                        </m:acc>
                      </m:e>
                      <m:sub>
                        <m:r>
                          <a:rPr lang="en-US" altLang="ja-JP" sz="2400" b="0" i="1" smtClean="0">
                            <a:latin typeface="Cambria Math" panose="02040503050406030204" pitchFamily="18" charset="0"/>
                            <a:ea typeface="Cambria Math" panose="02040503050406030204" pitchFamily="18" charset="0"/>
                          </a:rPr>
                          <m:t>0</m:t>
                        </m:r>
                      </m:sub>
                    </m:sSub>
                  </m:oMath>
                </a14:m>
                <a:r>
                  <a:rPr lang="ja-JP" altLang="en-US" sz="2400" dirty="0" smtClean="0"/>
                  <a:t>の測定によって密度行列の規格化が必要。</a:t>
                </a:r>
                <a:endParaRPr lang="en-US" altLang="ja-JP" sz="2400" dirty="0" smtClean="0"/>
              </a:p>
              <a:p>
                <a:pPr marL="0" indent="0">
                  <a:buNone/>
                </a:pPr>
                <a:r>
                  <a:rPr lang="ja-JP" altLang="en-US" sz="2400" dirty="0" smtClean="0"/>
                  <a:t>また</a:t>
                </a:r>
                <a:r>
                  <a:rPr lang="ja-JP" altLang="en-US" sz="2400" dirty="0"/>
                  <a:t>、</a:t>
                </a:r>
                <a14:m>
                  <m:oMath xmlns:m="http://schemas.openxmlformats.org/officeDocument/2006/math">
                    <m:d>
                      <m:dPr>
                        <m:begChr m:val="⟨"/>
                        <m:endChr m:val="⟩"/>
                        <m:ctrlPr>
                          <a:rPr lang="en-US" altLang="ja-JP" sz="2400" b="0" i="1" smtClean="0">
                            <a:latin typeface="Cambria Math" panose="02040503050406030204" pitchFamily="18" charset="0"/>
                            <a:ea typeface="Cambria Math" panose="02040503050406030204" pitchFamily="18" charset="0"/>
                          </a:rPr>
                        </m:ctrlPr>
                      </m:dPr>
                      <m:e>
                        <m:sSub>
                          <m:sSubPr>
                            <m:ctrlPr>
                              <a:rPr lang="en-US" altLang="ja-JP" sz="2400" i="1" smtClean="0">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smtClean="0">
                                    <a:latin typeface="Cambria Math" panose="02040503050406030204" pitchFamily="18" charset="0"/>
                                    <a:ea typeface="Cambria Math" panose="02040503050406030204" pitchFamily="18" charset="0"/>
                                  </a:rPr>
                                  <m:t>λ</m:t>
                                </m:r>
                              </m:e>
                            </m:acc>
                          </m:e>
                          <m:sub>
                            <m:r>
                              <a:rPr lang="en-US" altLang="ja-JP" sz="2400" b="0" i="1" smtClean="0">
                                <a:latin typeface="Cambria Math" panose="02040503050406030204" pitchFamily="18" charset="0"/>
                                <a:ea typeface="Cambria Math" panose="02040503050406030204" pitchFamily="18" charset="0"/>
                              </a:rPr>
                              <m:t>𝑗</m:t>
                            </m:r>
                          </m:sub>
                        </m:sSub>
                      </m:e>
                    </m:d>
                  </m:oMath>
                </a14:m>
                <a:r>
                  <a:rPr lang="ja-JP" altLang="en-US" sz="2400" dirty="0" smtClean="0"/>
                  <a:t>の値によっては、</a:t>
                </a:r>
                <a14:m>
                  <m:oMath xmlns:m="http://schemas.openxmlformats.org/officeDocument/2006/math">
                    <m:r>
                      <m:rPr>
                        <m:sty m:val="p"/>
                      </m:rPr>
                      <a:rPr lang="en-US" altLang="ja-JP" sz="2400" b="0" i="0" smtClean="0">
                        <a:latin typeface="Cambria Math" panose="02040503050406030204" pitchFamily="18" charset="0"/>
                        <a:ea typeface="Cambria Math" panose="02040503050406030204" pitchFamily="18" charset="0"/>
                      </a:rPr>
                      <m:t>Tr</m:t>
                    </m:r>
                    <m:d>
                      <m:dPr>
                        <m:begChr m:val="["/>
                        <m:endChr m:val="]"/>
                        <m:ctrlPr>
                          <a:rPr lang="en-US" altLang="ja-JP" sz="2400" b="0" i="1" smtClean="0">
                            <a:latin typeface="Cambria Math" panose="02040503050406030204" pitchFamily="18" charset="0"/>
                            <a:ea typeface="Cambria Math" panose="02040503050406030204" pitchFamily="18" charset="0"/>
                          </a:rPr>
                        </m:ctrlPr>
                      </m:dPr>
                      <m:e>
                        <m:sSub>
                          <m:sSubPr>
                            <m:ctrlPr>
                              <a:rPr lang="en-US" altLang="ja-JP" sz="2400" i="1" smtClean="0">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𝜌</m:t>
                                </m:r>
                              </m:e>
                            </m:acc>
                          </m:e>
                          <m:sub>
                            <m:r>
                              <a:rPr lang="en-US" altLang="ja-JP" sz="2400" b="0" i="1" smtClean="0">
                                <a:latin typeface="Cambria Math" panose="02040503050406030204" pitchFamily="18" charset="0"/>
                                <a:ea typeface="Cambria Math" panose="02040503050406030204" pitchFamily="18" charset="0"/>
                              </a:rPr>
                              <m:t>2</m:t>
                            </m:r>
                          </m:sub>
                        </m:sSub>
                      </m:e>
                    </m:d>
                    <m:r>
                      <a:rPr lang="en-US" altLang="ja-JP" sz="2400" b="0" i="0" smtClean="0">
                        <a:latin typeface="Cambria Math" panose="02040503050406030204" pitchFamily="18" charset="0"/>
                        <a:ea typeface="Cambria Math" panose="02040503050406030204" pitchFamily="18" charset="0"/>
                      </a:rPr>
                      <m:t>=1</m:t>
                    </m:r>
                  </m:oMath>
                </a14:m>
                <a:r>
                  <a:rPr lang="ja-JP" altLang="en-US" sz="2400" dirty="0" smtClean="0"/>
                  <a:t>は満たすが固有値が負の値になることがある。</a:t>
                </a:r>
                <a:endParaRPr lang="en-US" altLang="ja-JP" sz="2400" dirty="0" smtClean="0"/>
              </a:p>
              <a:p>
                <a:pPr marL="0" indent="0">
                  <a:buNone/>
                </a:pPr>
                <a:r>
                  <a:rPr lang="ja-JP" altLang="en-US" sz="2400" dirty="0" smtClean="0"/>
                  <a:t>そこで、最尤推定を用いて物理的に意味のある密度行列を見つける。</a:t>
                </a:r>
                <a:endParaRPr lang="en-US" altLang="ja-JP" sz="2400"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215614"/>
                <a:ext cx="10515600" cy="4961349"/>
              </a:xfrm>
              <a:blipFill>
                <a:blip r:embed="rId2"/>
                <a:stretch>
                  <a:fillRect l="-928" t="-159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0430498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5"/>
            <a:ext cx="10515600" cy="473971"/>
          </a:xfrm>
          <a:ln>
            <a:solidFill>
              <a:schemeClr val="bg1"/>
            </a:solidFill>
          </a:ln>
        </p:spPr>
        <p:txBody>
          <a:bodyPr>
            <a:normAutofit fontScale="90000"/>
          </a:bodyPr>
          <a:lstStyle/>
          <a:p>
            <a:r>
              <a:rPr lang="en-US" altLang="ja-JP" sz="2800" u="sng" dirty="0" smtClean="0"/>
              <a:t>§</a:t>
            </a:r>
            <a:r>
              <a:rPr lang="ja-JP" altLang="en-US" sz="2800" u="sng" dirty="0" smtClean="0"/>
              <a:t>１</a:t>
            </a:r>
            <a:r>
              <a:rPr lang="en-US" altLang="ja-JP" sz="2800" u="sng" dirty="0" smtClean="0"/>
              <a:t>.</a:t>
            </a:r>
            <a:r>
              <a:rPr lang="ja-JP" altLang="en-US" sz="2800" u="sng" dirty="0" smtClean="0"/>
              <a:t>１　量子状態トモグラフィーの理論</a:t>
            </a:r>
            <a:endParaRPr kumimoji="1" lang="ja-JP" altLang="en-US" sz="2800" u="sng"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215614"/>
                <a:ext cx="10515600" cy="4961349"/>
              </a:xfrm>
            </p:spPr>
            <p:txBody>
              <a:bodyPr>
                <a:normAutofit/>
              </a:bodyPr>
              <a:lstStyle/>
              <a:p>
                <a:pPr marL="0" indent="0">
                  <a:buNone/>
                </a:pPr>
                <a14:m>
                  <m:oMath xmlns:m="http://schemas.openxmlformats.org/officeDocument/2006/math">
                    <m:r>
                      <m:rPr>
                        <m:sty m:val="p"/>
                      </m:rPr>
                      <a:rPr lang="en-US" altLang="ja-JP" sz="2400" b="0" i="0" smtClean="0">
                        <a:latin typeface="Cambria Math" panose="02040503050406030204" pitchFamily="18" charset="0"/>
                      </a:rPr>
                      <m:t>SU</m:t>
                    </m:r>
                    <m:r>
                      <a:rPr lang="en-US" altLang="ja-JP" sz="2400" b="0" i="1" smtClean="0">
                        <a:latin typeface="Cambria Math" panose="02040503050406030204" pitchFamily="18" charset="0"/>
                      </a:rPr>
                      <m:t>(2)</m:t>
                    </m:r>
                  </m:oMath>
                </a14:m>
                <a:r>
                  <a:rPr lang="en-US" altLang="ja-JP" sz="2400" dirty="0" smtClean="0"/>
                  <a:t> generators</a:t>
                </a:r>
                <a:r>
                  <a:rPr lang="ja-JP" altLang="en-US" sz="2400" dirty="0" smtClean="0"/>
                  <a:t>はいくつかの物理的状態に一致しないが、</a:t>
                </a:r>
                <a14:m>
                  <m:oMath xmlns:m="http://schemas.openxmlformats.org/officeDocument/2006/math">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a:latin typeface="Cambria Math" panose="02040503050406030204" pitchFamily="18" charset="0"/>
                                <a:ea typeface="Cambria Math" panose="02040503050406030204" pitchFamily="18" charset="0"/>
                              </a:rPr>
                              <m:t>λ</m:t>
                            </m:r>
                          </m:e>
                        </m:acc>
                      </m:e>
                      <m:sub>
                        <m:r>
                          <a:rPr lang="en-US" altLang="ja-JP" sz="2400" b="0" i="1" smtClean="0">
                            <a:latin typeface="Cambria Math" panose="02040503050406030204" pitchFamily="18" charset="0"/>
                            <a:ea typeface="Cambria Math" panose="02040503050406030204" pitchFamily="18" charset="0"/>
                          </a:rPr>
                          <m:t>0, …, 3</m:t>
                        </m:r>
                      </m:sub>
                    </m:sSub>
                    <m:r>
                      <a:rPr lang="ja-JP" altLang="en-US" sz="2400" i="1" smtClean="0">
                        <a:latin typeface="Cambria Math" panose="02040503050406030204" pitchFamily="18" charset="0"/>
                        <a:ea typeface="Cambria Math" panose="02040503050406030204" pitchFamily="18" charset="0"/>
                      </a:rPr>
                      <m:t>は</m:t>
                    </m:r>
                  </m:oMath>
                </a14:m>
                <a:r>
                  <a:rPr lang="en-US" altLang="ja-JP" sz="2400" dirty="0" smtClean="0"/>
                  <a:t> </a:t>
                </a:r>
                <a:r>
                  <a:rPr lang="ja-JP" altLang="en-US" sz="2400" dirty="0" smtClean="0"/>
                  <a:t>常に物理的基底状態の密度行列の線形和で表すことができる。例えば、スピン系ではパウリ</a:t>
                </a:r>
                <a:r>
                  <a:rPr lang="en-US" altLang="ja-JP" sz="2400" dirty="0" smtClean="0"/>
                  <a:t>group</a:t>
                </a:r>
                <a:r>
                  <a:rPr lang="ja-JP" altLang="en-US" sz="2400" dirty="0" smtClean="0"/>
                  <a:t>はうまくいくが、光学ではうまくいかない</a:t>
                </a:r>
                <a:r>
                  <a:rPr lang="en-US" altLang="ja-JP" sz="2400" dirty="0" smtClean="0"/>
                  <a:t>(</a:t>
                </a:r>
                <a:r>
                  <a:rPr lang="ja-JP" altLang="en-US" sz="2400" dirty="0" smtClean="0"/>
                  <a:t>物理的意味がない</a:t>
                </a:r>
                <a:r>
                  <a:rPr lang="en-US" altLang="ja-JP" sz="2400" dirty="0" smtClean="0"/>
                  <a:t>)</a:t>
                </a:r>
                <a:r>
                  <a:rPr lang="ja-JP" altLang="en-US" sz="2400" dirty="0" err="1" smtClean="0"/>
                  <a:t>。</a:t>
                </a:r>
                <a:r>
                  <a:rPr lang="ja-JP" altLang="en-US" sz="2400" dirty="0" smtClean="0"/>
                  <a:t>しかし、偏向基底でよく用いられるものとして以下の場合がある。</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d>
                        <m:dPr>
                          <m:begChr m:val="|"/>
                          <m:endChr m:val="|"/>
                          <m:ctrlPr>
                            <a:rPr lang="en-US" altLang="ja-JP" sz="2400" i="1" smtClean="0">
                              <a:latin typeface="Cambria Math" panose="02040503050406030204" pitchFamily="18" charset="0"/>
                            </a:rPr>
                          </m:ctrlPr>
                        </m:dPr>
                        <m:e>
                          <m:d>
                            <m:dPr>
                              <m:begChr m:val=""/>
                              <m:endChr m:val="⟩"/>
                              <m:ctrlPr>
                                <a:rPr lang="en-US" altLang="ja-JP" sz="2400" i="1">
                                  <a:latin typeface="Cambria Math" panose="02040503050406030204" pitchFamily="18" charset="0"/>
                                </a:rPr>
                              </m:ctrlPr>
                            </m:dPr>
                            <m:e>
                              <m:r>
                                <a:rPr lang="en-US" altLang="ja-JP" sz="2400" b="0" i="1" smtClean="0">
                                  <a:latin typeface="Cambria Math" panose="02040503050406030204" pitchFamily="18" charset="0"/>
                                </a:rPr>
                                <m:t>𝐻</m:t>
                              </m:r>
                            </m:e>
                          </m:d>
                          <m:d>
                            <m:dPr>
                              <m:begChr m:val="⟨"/>
                              <m:endChr m:val=""/>
                              <m:ctrlPr>
                                <a:rPr lang="en-US" altLang="ja-JP" sz="2400" i="1">
                                  <a:latin typeface="Cambria Math" panose="02040503050406030204" pitchFamily="18" charset="0"/>
                                </a:rPr>
                              </m:ctrlPr>
                            </m:dPr>
                            <m:e>
                              <m:r>
                                <a:rPr lang="en-US" altLang="ja-JP" sz="2400" b="0" i="1" smtClean="0">
                                  <a:latin typeface="Cambria Math" panose="02040503050406030204" pitchFamily="18" charset="0"/>
                                </a:rPr>
                                <m:t>𝐻</m:t>
                              </m:r>
                            </m:e>
                          </m:d>
                        </m:e>
                      </m:d>
                      <m:r>
                        <a:rPr lang="en-US" altLang="ja-JP" sz="2400" b="0" i="1" smtClean="0">
                          <a:latin typeface="Cambria Math" panose="02040503050406030204" pitchFamily="18" charset="0"/>
                        </a:rPr>
                        <m:t>=</m:t>
                      </m:r>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1</m:t>
                          </m:r>
                        </m:num>
                        <m:den>
                          <m:r>
                            <a:rPr lang="en-US" altLang="ja-JP" sz="2400" b="0" i="1" smtClean="0">
                              <a:latin typeface="Cambria Math" panose="02040503050406030204" pitchFamily="18" charset="0"/>
                            </a:rPr>
                            <m:t>2</m:t>
                          </m:r>
                        </m:den>
                      </m:f>
                      <m:d>
                        <m:dPr>
                          <m:begChr m:val="["/>
                          <m:endChr m:val="]"/>
                          <m:ctrlPr>
                            <a:rPr lang="en-US" altLang="ja-JP" sz="2400" b="0" i="1" smtClean="0">
                              <a:latin typeface="Cambria Math" panose="02040503050406030204" pitchFamily="18" charset="0"/>
                            </a:rPr>
                          </m:ctrlPr>
                        </m:dPr>
                        <m:e>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a:latin typeface="Cambria Math" panose="02040503050406030204" pitchFamily="18" charset="0"/>
                                      <a:ea typeface="Cambria Math" panose="02040503050406030204" pitchFamily="18" charset="0"/>
                                    </a:rPr>
                                    <m:t>λ</m:t>
                                  </m:r>
                                </m:e>
                              </m:acc>
                            </m:e>
                            <m:sub>
                              <m:r>
                                <a:rPr lang="en-US" altLang="ja-JP" sz="2400" i="1">
                                  <a:latin typeface="Cambria Math" panose="02040503050406030204" pitchFamily="18" charset="0"/>
                                  <a:ea typeface="Cambria Math" panose="02040503050406030204" pitchFamily="18" charset="0"/>
                                </a:rPr>
                                <m:t>0</m:t>
                              </m:r>
                            </m:sub>
                          </m:sSub>
                          <m:r>
                            <a:rPr lang="en-US" altLang="ja-JP" sz="2400" b="0" i="1" smtClean="0">
                              <a:latin typeface="Cambria Math" panose="02040503050406030204" pitchFamily="18" charset="0"/>
                              <a:ea typeface="Cambria Math" panose="02040503050406030204" pitchFamily="18" charset="0"/>
                            </a:rPr>
                            <m:t>+</m:t>
                          </m:r>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a:latin typeface="Cambria Math" panose="02040503050406030204" pitchFamily="18" charset="0"/>
                                      <a:ea typeface="Cambria Math" panose="02040503050406030204" pitchFamily="18" charset="0"/>
                                    </a:rPr>
                                    <m:t>λ</m:t>
                                  </m:r>
                                </m:e>
                              </m:acc>
                            </m:e>
                            <m:sub>
                              <m:r>
                                <a:rPr lang="en-US" altLang="ja-JP" sz="2400" b="0" i="1" smtClean="0">
                                  <a:latin typeface="Cambria Math" panose="02040503050406030204" pitchFamily="18" charset="0"/>
                                  <a:ea typeface="Cambria Math" panose="02040503050406030204" pitchFamily="18" charset="0"/>
                                </a:rPr>
                                <m:t>3</m:t>
                              </m:r>
                            </m:sub>
                          </m:sSub>
                        </m:e>
                      </m:d>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r>
                                <a:rPr lang="en-US" altLang="ja-JP" sz="2400" b="0" i="1" smtClean="0">
                                  <a:latin typeface="Cambria Math" panose="02040503050406030204" pitchFamily="18" charset="0"/>
                                </a:rPr>
                                <m:t>𝑉</m:t>
                              </m:r>
                            </m:e>
                          </m:d>
                          <m:d>
                            <m:dPr>
                              <m:begChr m:val="⟨"/>
                              <m:endChr m:val=""/>
                              <m:ctrlPr>
                                <a:rPr lang="en-US" altLang="ja-JP" sz="2400" i="1">
                                  <a:latin typeface="Cambria Math" panose="02040503050406030204" pitchFamily="18" charset="0"/>
                                </a:rPr>
                              </m:ctrlPr>
                            </m:dPr>
                            <m:e>
                              <m:r>
                                <a:rPr lang="en-US" altLang="ja-JP" sz="2400" b="0" i="1" smtClean="0">
                                  <a:latin typeface="Cambria Math" panose="02040503050406030204" pitchFamily="18" charset="0"/>
                                </a:rPr>
                                <m:t>𝑉</m:t>
                              </m:r>
                            </m:e>
                          </m:d>
                        </m:e>
                      </m:d>
                      <m:r>
                        <a:rPr lang="en-US" altLang="ja-JP" sz="2400" b="0" i="1" smtClean="0">
                          <a:latin typeface="Cambria Math" panose="02040503050406030204" pitchFamily="18" charset="0"/>
                        </a:rPr>
                        <m:t>=</m:t>
                      </m:r>
                      <m:f>
                        <m:fPr>
                          <m:ctrlPr>
                            <a:rPr lang="en-US" altLang="ja-JP" sz="2400" i="1">
                              <a:latin typeface="Cambria Math" panose="02040503050406030204" pitchFamily="18" charset="0"/>
                            </a:rPr>
                          </m:ctrlPr>
                        </m:fPr>
                        <m:num>
                          <m:r>
                            <a:rPr lang="en-US" altLang="ja-JP" sz="2400" i="1">
                              <a:latin typeface="Cambria Math" panose="02040503050406030204" pitchFamily="18" charset="0"/>
                            </a:rPr>
                            <m:t>1</m:t>
                          </m:r>
                        </m:num>
                        <m:den>
                          <m:r>
                            <a:rPr lang="en-US" altLang="ja-JP" sz="2400" i="1">
                              <a:latin typeface="Cambria Math" panose="02040503050406030204" pitchFamily="18" charset="0"/>
                            </a:rPr>
                            <m:t>2</m:t>
                          </m:r>
                        </m:den>
                      </m:f>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a:latin typeface="Cambria Math" panose="02040503050406030204" pitchFamily="18" charset="0"/>
                                      <a:ea typeface="Cambria Math" panose="02040503050406030204" pitchFamily="18" charset="0"/>
                                    </a:rPr>
                                    <m:t>λ</m:t>
                                  </m:r>
                                </m:e>
                              </m:acc>
                            </m:e>
                            <m:sub>
                              <m:r>
                                <a:rPr lang="en-US" altLang="ja-JP" sz="2400" i="1">
                                  <a:latin typeface="Cambria Math" panose="02040503050406030204" pitchFamily="18" charset="0"/>
                                  <a:ea typeface="Cambria Math" panose="02040503050406030204" pitchFamily="18" charset="0"/>
                                </a:rPr>
                                <m:t>0</m:t>
                              </m:r>
                            </m:sub>
                          </m:sSub>
                          <m:r>
                            <a:rPr lang="en-US" altLang="ja-JP" sz="2400" b="0" i="1" smtClean="0">
                              <a:latin typeface="Cambria Math" panose="02040503050406030204" pitchFamily="18" charset="0"/>
                              <a:ea typeface="Cambria Math" panose="02040503050406030204" pitchFamily="18" charset="0"/>
                            </a:rPr>
                            <m:t>−</m:t>
                          </m:r>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a:latin typeface="Cambria Math" panose="02040503050406030204" pitchFamily="18" charset="0"/>
                                      <a:ea typeface="Cambria Math" panose="02040503050406030204" pitchFamily="18" charset="0"/>
                                    </a:rPr>
                                    <m:t>λ</m:t>
                                  </m:r>
                                </m:e>
                              </m:acc>
                            </m:e>
                            <m:sub>
                              <m:r>
                                <a:rPr lang="en-US" altLang="ja-JP" sz="2400" i="1">
                                  <a:latin typeface="Cambria Math" panose="02040503050406030204" pitchFamily="18" charset="0"/>
                                  <a:ea typeface="Cambria Math" panose="02040503050406030204" pitchFamily="18" charset="0"/>
                                </a:rPr>
                                <m:t>3</m:t>
                              </m:r>
                            </m:sub>
                          </m:sSub>
                        </m:e>
                      </m:d>
                    </m:oMath>
                  </m:oMathPara>
                </a14:m>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r>
                                <a:rPr lang="en-US" altLang="ja-JP" sz="2400" b="0" i="1" smtClean="0">
                                  <a:latin typeface="Cambria Math" panose="02040503050406030204" pitchFamily="18" charset="0"/>
                                </a:rPr>
                                <m:t>𝐷</m:t>
                              </m:r>
                            </m:e>
                          </m:d>
                          <m:d>
                            <m:dPr>
                              <m:begChr m:val="⟨"/>
                              <m:endChr m:val=""/>
                              <m:ctrlPr>
                                <a:rPr lang="en-US" altLang="ja-JP" sz="2400" i="1">
                                  <a:latin typeface="Cambria Math" panose="02040503050406030204" pitchFamily="18" charset="0"/>
                                </a:rPr>
                              </m:ctrlPr>
                            </m:dPr>
                            <m:e>
                              <m:r>
                                <a:rPr lang="en-US" altLang="ja-JP" sz="2400" b="0" i="1" smtClean="0">
                                  <a:latin typeface="Cambria Math" panose="02040503050406030204" pitchFamily="18" charset="0"/>
                                </a:rPr>
                                <m:t>𝐷</m:t>
                              </m:r>
                            </m:e>
                          </m:d>
                        </m:e>
                      </m:d>
                      <m:r>
                        <a:rPr lang="en-US" altLang="ja-JP" sz="2400" i="1">
                          <a:latin typeface="Cambria Math" panose="02040503050406030204" pitchFamily="18" charset="0"/>
                        </a:rPr>
                        <m:t>=</m:t>
                      </m:r>
                      <m:f>
                        <m:fPr>
                          <m:ctrlPr>
                            <a:rPr lang="en-US" altLang="ja-JP" sz="2400" i="1">
                              <a:latin typeface="Cambria Math" panose="02040503050406030204" pitchFamily="18" charset="0"/>
                            </a:rPr>
                          </m:ctrlPr>
                        </m:fPr>
                        <m:num>
                          <m:r>
                            <a:rPr lang="en-US" altLang="ja-JP" sz="2400" i="1">
                              <a:latin typeface="Cambria Math" panose="02040503050406030204" pitchFamily="18" charset="0"/>
                            </a:rPr>
                            <m:t>1</m:t>
                          </m:r>
                        </m:num>
                        <m:den>
                          <m:r>
                            <a:rPr lang="en-US" altLang="ja-JP" sz="2400" i="1">
                              <a:latin typeface="Cambria Math" panose="02040503050406030204" pitchFamily="18" charset="0"/>
                            </a:rPr>
                            <m:t>2</m:t>
                          </m:r>
                        </m:den>
                      </m:f>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a:latin typeface="Cambria Math" panose="02040503050406030204" pitchFamily="18" charset="0"/>
                                      <a:ea typeface="Cambria Math" panose="02040503050406030204" pitchFamily="18" charset="0"/>
                                    </a:rPr>
                                    <m:t>λ</m:t>
                                  </m:r>
                                </m:e>
                              </m:acc>
                            </m:e>
                            <m:sub>
                              <m:r>
                                <a:rPr lang="en-US" altLang="ja-JP" sz="2400" i="1">
                                  <a:latin typeface="Cambria Math" panose="02040503050406030204" pitchFamily="18" charset="0"/>
                                  <a:ea typeface="Cambria Math" panose="02040503050406030204" pitchFamily="18" charset="0"/>
                                </a:rPr>
                                <m:t>0</m:t>
                              </m:r>
                            </m:sub>
                          </m:sSub>
                          <m:r>
                            <a:rPr lang="en-US" altLang="ja-JP" sz="2400" i="1">
                              <a:latin typeface="Cambria Math" panose="02040503050406030204" pitchFamily="18" charset="0"/>
                              <a:ea typeface="Cambria Math" panose="02040503050406030204" pitchFamily="18" charset="0"/>
                            </a:rPr>
                            <m:t>+</m:t>
                          </m:r>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a:latin typeface="Cambria Math" panose="02040503050406030204" pitchFamily="18" charset="0"/>
                                      <a:ea typeface="Cambria Math" panose="02040503050406030204" pitchFamily="18" charset="0"/>
                                    </a:rPr>
                                    <m:t>λ</m:t>
                                  </m:r>
                                </m:e>
                              </m:acc>
                            </m:e>
                            <m:sub>
                              <m:r>
                                <a:rPr lang="en-US" altLang="ja-JP" sz="2400" b="0" i="1" smtClean="0">
                                  <a:latin typeface="Cambria Math" panose="02040503050406030204" pitchFamily="18" charset="0"/>
                                  <a:ea typeface="Cambria Math" panose="02040503050406030204" pitchFamily="18" charset="0"/>
                                </a:rPr>
                                <m:t>1</m:t>
                              </m:r>
                            </m:sub>
                          </m:sSub>
                        </m:e>
                      </m:d>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r>
                                <a:rPr lang="en-US" altLang="ja-JP" sz="2400" b="0" i="1" smtClean="0">
                                  <a:latin typeface="Cambria Math" panose="02040503050406030204" pitchFamily="18" charset="0"/>
                                </a:rPr>
                                <m:t>𝐿</m:t>
                              </m:r>
                            </m:e>
                          </m:d>
                          <m:d>
                            <m:dPr>
                              <m:begChr m:val="⟨"/>
                              <m:endChr m:val=""/>
                              <m:ctrlPr>
                                <a:rPr lang="en-US" altLang="ja-JP" sz="2400" i="1">
                                  <a:latin typeface="Cambria Math" panose="02040503050406030204" pitchFamily="18" charset="0"/>
                                </a:rPr>
                              </m:ctrlPr>
                            </m:dPr>
                            <m:e>
                              <m:r>
                                <a:rPr lang="en-US" altLang="ja-JP" sz="2400" b="0" i="1" smtClean="0">
                                  <a:latin typeface="Cambria Math" panose="02040503050406030204" pitchFamily="18" charset="0"/>
                                </a:rPr>
                                <m:t>𝐿</m:t>
                              </m:r>
                            </m:e>
                          </m:d>
                        </m:e>
                      </m:d>
                      <m:r>
                        <a:rPr lang="en-US" altLang="ja-JP" sz="2400" i="1">
                          <a:latin typeface="Cambria Math" panose="02040503050406030204" pitchFamily="18" charset="0"/>
                        </a:rPr>
                        <m:t>=</m:t>
                      </m:r>
                      <m:f>
                        <m:fPr>
                          <m:ctrlPr>
                            <a:rPr lang="en-US" altLang="ja-JP" sz="2400" i="1">
                              <a:latin typeface="Cambria Math" panose="02040503050406030204" pitchFamily="18" charset="0"/>
                            </a:rPr>
                          </m:ctrlPr>
                        </m:fPr>
                        <m:num>
                          <m:r>
                            <a:rPr lang="en-US" altLang="ja-JP" sz="2400" i="1">
                              <a:latin typeface="Cambria Math" panose="02040503050406030204" pitchFamily="18" charset="0"/>
                            </a:rPr>
                            <m:t>1</m:t>
                          </m:r>
                        </m:num>
                        <m:den>
                          <m:r>
                            <a:rPr lang="en-US" altLang="ja-JP" sz="2400" i="1">
                              <a:latin typeface="Cambria Math" panose="02040503050406030204" pitchFamily="18" charset="0"/>
                            </a:rPr>
                            <m:t>2</m:t>
                          </m:r>
                        </m:den>
                      </m:f>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a:latin typeface="Cambria Math" panose="02040503050406030204" pitchFamily="18" charset="0"/>
                                      <a:ea typeface="Cambria Math" panose="02040503050406030204" pitchFamily="18" charset="0"/>
                                    </a:rPr>
                                    <m:t>λ</m:t>
                                  </m:r>
                                </m:e>
                              </m:acc>
                            </m:e>
                            <m:sub>
                              <m:r>
                                <a:rPr lang="en-US" altLang="ja-JP" sz="2400" i="1">
                                  <a:latin typeface="Cambria Math" panose="02040503050406030204" pitchFamily="18" charset="0"/>
                                  <a:ea typeface="Cambria Math" panose="02040503050406030204" pitchFamily="18" charset="0"/>
                                </a:rPr>
                                <m:t>0</m:t>
                              </m:r>
                            </m:sub>
                          </m:sSub>
                          <m:r>
                            <a:rPr lang="en-US" altLang="ja-JP" sz="2400" b="0" i="1" smtClean="0">
                              <a:latin typeface="Cambria Math" panose="02040503050406030204" pitchFamily="18" charset="0"/>
                              <a:ea typeface="Cambria Math" panose="02040503050406030204" pitchFamily="18" charset="0"/>
                            </a:rPr>
                            <m:t>+</m:t>
                          </m:r>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a:latin typeface="Cambria Math" panose="02040503050406030204" pitchFamily="18" charset="0"/>
                                      <a:ea typeface="Cambria Math" panose="02040503050406030204" pitchFamily="18" charset="0"/>
                                    </a:rPr>
                                    <m:t>λ</m:t>
                                  </m:r>
                                </m:e>
                              </m:acc>
                            </m:e>
                            <m:sub>
                              <m:r>
                                <a:rPr lang="en-US" altLang="ja-JP" sz="2400" b="0" i="1" smtClean="0">
                                  <a:latin typeface="Cambria Math" panose="02040503050406030204" pitchFamily="18" charset="0"/>
                                  <a:ea typeface="Cambria Math" panose="02040503050406030204" pitchFamily="18" charset="0"/>
                                </a:rPr>
                                <m:t>2</m:t>
                              </m:r>
                            </m:sub>
                          </m:sSub>
                        </m:e>
                      </m:d>
                    </m:oMath>
                  </m:oMathPara>
                </a14:m>
                <a:endParaRPr lang="en-US" altLang="ja-JP" sz="2400" dirty="0" smtClean="0"/>
              </a:p>
              <a:p>
                <a:pPr marL="0" indent="0">
                  <a:buNone/>
                </a:pPr>
                <a:r>
                  <a:rPr lang="ja-JP" altLang="en-US" sz="2400" dirty="0" smtClean="0"/>
                  <a:t>ここで、</a:t>
                </a:r>
                <a14:m>
                  <m:oMath xmlns:m="http://schemas.openxmlformats.org/officeDocument/2006/math">
                    <m:d>
                      <m:dPr>
                        <m:begChr m:val="|"/>
                        <m:endChr m:val=""/>
                        <m:ctrlPr>
                          <a:rPr lang="en-US" altLang="ja-JP" sz="2400" i="1" smtClean="0">
                            <a:latin typeface="Cambria Math" panose="02040503050406030204" pitchFamily="18" charset="0"/>
                          </a:rPr>
                        </m:ctrlPr>
                      </m:dPr>
                      <m:e>
                        <m:d>
                          <m:dPr>
                            <m:begChr m:val=""/>
                            <m:endChr m:val="⟩"/>
                            <m:ctrlPr>
                              <a:rPr lang="en-US" altLang="ja-JP" sz="2400" i="1" smtClean="0">
                                <a:latin typeface="Cambria Math" panose="02040503050406030204" pitchFamily="18" charset="0"/>
                              </a:rPr>
                            </m:ctrlPr>
                          </m:dPr>
                          <m:e>
                            <m:r>
                              <a:rPr lang="en-US" altLang="ja-JP" sz="2400" b="0" i="1" smtClean="0">
                                <a:latin typeface="Cambria Math" panose="02040503050406030204" pitchFamily="18" charset="0"/>
                              </a:rPr>
                              <m:t>𝐻</m:t>
                            </m:r>
                          </m:e>
                        </m:d>
                      </m:e>
                    </m:d>
                    <m:r>
                      <a:rPr lang="en-US" altLang="ja-JP" sz="2400" b="0" i="1" smtClean="0">
                        <a:latin typeface="Cambria Math" panose="02040503050406030204" pitchFamily="18" charset="0"/>
                      </a:rPr>
                      <m:t>=</m:t>
                    </m:r>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r>
                              <a:rPr lang="en-US" altLang="ja-JP" sz="2400" b="0" i="1" smtClean="0">
                                <a:latin typeface="Cambria Math" panose="02040503050406030204" pitchFamily="18" charset="0"/>
                              </a:rPr>
                              <m:t>0</m:t>
                            </m:r>
                          </m:e>
                        </m:d>
                      </m:e>
                    </m:d>
                    <m:r>
                      <a:rPr lang="en-US" altLang="ja-JP" sz="2400" b="0" i="1" smtClean="0">
                        <a:latin typeface="Cambria Math" panose="02040503050406030204" pitchFamily="18" charset="0"/>
                      </a:rPr>
                      <m:t>,</m:t>
                    </m:r>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r>
                              <a:rPr lang="en-US" altLang="ja-JP" sz="2400" b="0" i="1" smtClean="0">
                                <a:latin typeface="Cambria Math" panose="02040503050406030204" pitchFamily="18" charset="0"/>
                              </a:rPr>
                              <m:t>𝑉</m:t>
                            </m:r>
                          </m:e>
                        </m:d>
                      </m:e>
                    </m:d>
                    <m:r>
                      <a:rPr lang="en-US" altLang="ja-JP" sz="2400" i="1">
                        <a:latin typeface="Cambria Math" panose="02040503050406030204" pitchFamily="18" charset="0"/>
                      </a:rPr>
                      <m:t>=</m:t>
                    </m:r>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r>
                              <a:rPr lang="en-US" altLang="ja-JP" sz="2400" b="0" i="1" smtClean="0">
                                <a:latin typeface="Cambria Math" panose="02040503050406030204" pitchFamily="18" charset="0"/>
                              </a:rPr>
                              <m:t>1</m:t>
                            </m:r>
                          </m:e>
                        </m:d>
                      </m:e>
                    </m:d>
                    <m:r>
                      <a:rPr lang="en-US" altLang="ja-JP" sz="2400" i="1">
                        <a:latin typeface="Cambria Math" panose="02040503050406030204" pitchFamily="18" charset="0"/>
                      </a:rPr>
                      <m:t>,</m:t>
                    </m:r>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r>
                              <a:rPr lang="en-US" altLang="ja-JP" sz="2400" b="0" i="1" smtClean="0">
                                <a:latin typeface="Cambria Math" panose="02040503050406030204" pitchFamily="18" charset="0"/>
                              </a:rPr>
                              <m:t>𝐷</m:t>
                            </m:r>
                          </m:e>
                        </m:d>
                      </m:e>
                    </m:d>
                    <m:r>
                      <a:rPr lang="en-US" altLang="ja-JP" sz="2400" i="1">
                        <a:latin typeface="Cambria Math" panose="02040503050406030204" pitchFamily="18" charset="0"/>
                      </a:rPr>
                      <m:t>=</m:t>
                    </m:r>
                    <m:f>
                      <m:fPr>
                        <m:type m:val="lin"/>
                        <m:ctrlPr>
                          <a:rPr lang="en-US" altLang="ja-JP" sz="2400" i="1" smtClean="0">
                            <a:latin typeface="Cambria Math" panose="02040503050406030204" pitchFamily="18" charset="0"/>
                          </a:rPr>
                        </m:ctrlPr>
                      </m:fPr>
                      <m:num>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0</m:t>
                                    </m:r>
                                  </m:e>
                                </m:d>
                              </m:e>
                            </m:d>
                            <m:r>
                              <a:rPr lang="en-US" altLang="ja-JP" sz="2400" i="1">
                                <a:latin typeface="Cambria Math" panose="02040503050406030204" pitchFamily="18" charset="0"/>
                              </a:rPr>
                              <m:t>+</m:t>
                            </m:r>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1</m:t>
                                    </m:r>
                                  </m:e>
                                </m:d>
                              </m:e>
                            </m:d>
                          </m:e>
                        </m:d>
                      </m:num>
                      <m:den>
                        <m:rad>
                          <m:radPr>
                            <m:degHide m:val="on"/>
                            <m:ctrlPr>
                              <a:rPr lang="en-US" altLang="ja-JP" sz="2400" i="1" smtClean="0">
                                <a:latin typeface="Cambria Math" panose="02040503050406030204" pitchFamily="18" charset="0"/>
                              </a:rPr>
                            </m:ctrlPr>
                          </m:radPr>
                          <m:deg/>
                          <m:e>
                            <m:r>
                              <a:rPr lang="en-US" altLang="ja-JP" sz="2400" b="0" i="1" smtClean="0">
                                <a:latin typeface="Cambria Math" panose="02040503050406030204" pitchFamily="18" charset="0"/>
                              </a:rPr>
                              <m:t>2</m:t>
                            </m:r>
                          </m:e>
                        </m:rad>
                      </m:den>
                    </m:f>
                    <m:r>
                      <a:rPr lang="en-US" altLang="ja-JP" sz="2400" i="1">
                        <a:latin typeface="Cambria Math" panose="02040503050406030204" pitchFamily="18" charset="0"/>
                      </a:rPr>
                      <m:t>,</m:t>
                    </m:r>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r>
                              <a:rPr lang="en-US" altLang="ja-JP" sz="2400" b="0" i="1" smtClean="0">
                                <a:latin typeface="Cambria Math" panose="02040503050406030204" pitchFamily="18" charset="0"/>
                              </a:rPr>
                              <m:t>𝐿</m:t>
                            </m:r>
                          </m:e>
                        </m:d>
                      </m:e>
                    </m:d>
                    <m:r>
                      <a:rPr lang="en-US" altLang="ja-JP" sz="2400" i="1">
                        <a:latin typeface="Cambria Math" panose="02040503050406030204" pitchFamily="18" charset="0"/>
                      </a:rPr>
                      <m:t>=</m:t>
                    </m:r>
                    <m:f>
                      <m:fPr>
                        <m:type m:val="lin"/>
                        <m:ctrlPr>
                          <a:rPr lang="en-US" altLang="ja-JP" sz="2400" i="1">
                            <a:latin typeface="Cambria Math" panose="02040503050406030204" pitchFamily="18" charset="0"/>
                          </a:rPr>
                        </m:ctrlPr>
                      </m:fPr>
                      <m:num>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0</m:t>
                                    </m:r>
                                  </m:e>
                                </m:d>
                              </m:e>
                            </m:d>
                            <m:r>
                              <a:rPr lang="en-US" altLang="ja-JP" sz="2400" i="1">
                                <a:latin typeface="Cambria Math" panose="02040503050406030204" pitchFamily="18" charset="0"/>
                              </a:rPr>
                              <m:t>+</m:t>
                            </m:r>
                            <m:r>
                              <a:rPr lang="en-US" altLang="ja-JP" sz="2400" b="0" i="1" smtClean="0">
                                <a:latin typeface="Cambria Math" panose="02040503050406030204" pitchFamily="18" charset="0"/>
                              </a:rPr>
                              <m:t>𝑖</m:t>
                            </m:r>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1</m:t>
                                    </m:r>
                                  </m:e>
                                </m:d>
                              </m:e>
                            </m:d>
                          </m:e>
                        </m:d>
                      </m:num>
                      <m:den>
                        <m:rad>
                          <m:radPr>
                            <m:degHide m:val="on"/>
                            <m:ctrlPr>
                              <a:rPr lang="en-US" altLang="ja-JP" sz="2400" i="1">
                                <a:latin typeface="Cambria Math" panose="02040503050406030204" pitchFamily="18" charset="0"/>
                              </a:rPr>
                            </m:ctrlPr>
                          </m:radPr>
                          <m:deg/>
                          <m:e>
                            <m:r>
                              <a:rPr lang="en-US" altLang="ja-JP" sz="2400" i="1">
                                <a:latin typeface="Cambria Math" panose="02040503050406030204" pitchFamily="18" charset="0"/>
                              </a:rPr>
                              <m:t>2</m:t>
                            </m:r>
                          </m:e>
                        </m:rad>
                      </m:den>
                    </m:f>
                  </m:oMath>
                </a14:m>
                <a:endParaRPr lang="en-US" altLang="ja-JP" sz="2400" dirty="0" smtClean="0"/>
              </a:p>
              <a:p>
                <a:pPr marL="0" indent="0">
                  <a:buNone/>
                </a:pPr>
                <a:r>
                  <a:rPr lang="ja-JP" altLang="en-US" sz="2400" dirty="0" smtClean="0"/>
                  <a:t>このようにどの直交した測定基底を選んでも他のいくつかの演算子</a:t>
                </a:r>
                <a14:m>
                  <m:oMath xmlns:m="http://schemas.openxmlformats.org/officeDocument/2006/math">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𝜌</m:t>
                            </m:r>
                          </m:e>
                        </m:acc>
                      </m:e>
                      <m:sub>
                        <m:r>
                          <a:rPr lang="en-US" altLang="ja-JP" sz="2400" i="1">
                            <a:latin typeface="Cambria Math" panose="02040503050406030204" pitchFamily="18" charset="0"/>
                            <a:ea typeface="Cambria Math" panose="02040503050406030204" pitchFamily="18" charset="0"/>
                          </a:rPr>
                          <m:t>𝑘</m:t>
                        </m:r>
                      </m:sub>
                    </m:sSub>
                  </m:oMath>
                </a14:m>
                <a:r>
                  <a:rPr lang="ja-JP" altLang="en-US" sz="2400" dirty="0" smtClean="0"/>
                  <a:t>を用いて</a:t>
                </a:r>
                <a14:m>
                  <m:oMath xmlns:m="http://schemas.openxmlformats.org/officeDocument/2006/math">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a:latin typeface="Cambria Math" panose="02040503050406030204" pitchFamily="18" charset="0"/>
                                <a:ea typeface="Cambria Math" panose="02040503050406030204" pitchFamily="18" charset="0"/>
                              </a:rPr>
                              <m:t>λ</m:t>
                            </m:r>
                          </m:e>
                        </m:acc>
                      </m:e>
                      <m:sub>
                        <m:r>
                          <a:rPr lang="en-US" altLang="ja-JP" sz="2400" i="1">
                            <a:latin typeface="Cambria Math" panose="02040503050406030204" pitchFamily="18" charset="0"/>
                            <a:ea typeface="Cambria Math" panose="02040503050406030204" pitchFamily="18" charset="0"/>
                          </a:rPr>
                          <m:t>𝑗</m:t>
                        </m:r>
                      </m:sub>
                    </m:sSub>
                    <m:r>
                      <a:rPr lang="en-US" altLang="ja-JP" sz="2400" i="1">
                        <a:latin typeface="Cambria Math" panose="02040503050406030204" pitchFamily="18" charset="0"/>
                        <a:ea typeface="Cambria Math" panose="02040503050406030204" pitchFamily="18" charset="0"/>
                      </a:rPr>
                      <m:t>=</m:t>
                    </m:r>
                    <m:f>
                      <m:fPr>
                        <m:ctrlPr>
                          <a:rPr lang="en-US" altLang="ja-JP" sz="2400" i="1">
                            <a:latin typeface="Cambria Math" panose="02040503050406030204" pitchFamily="18" charset="0"/>
                            <a:ea typeface="Cambria Math" panose="02040503050406030204" pitchFamily="18" charset="0"/>
                          </a:rPr>
                        </m:ctrlPr>
                      </m:fPr>
                      <m:num>
                        <m:r>
                          <a:rPr lang="en-US" altLang="ja-JP" sz="2400" i="1">
                            <a:latin typeface="Cambria Math" panose="02040503050406030204" pitchFamily="18" charset="0"/>
                            <a:ea typeface="Cambria Math" panose="02040503050406030204" pitchFamily="18" charset="0"/>
                          </a:rPr>
                          <m:t>1</m:t>
                        </m:r>
                      </m:num>
                      <m:den>
                        <m:r>
                          <a:rPr lang="en-US" altLang="ja-JP" sz="2400" i="1">
                            <a:latin typeface="Cambria Math" panose="02040503050406030204" pitchFamily="18" charset="0"/>
                            <a:ea typeface="Cambria Math" panose="02040503050406030204" pitchFamily="18" charset="0"/>
                          </a:rPr>
                          <m:t>2</m:t>
                        </m:r>
                      </m:den>
                    </m:f>
                    <m:nary>
                      <m:naryPr>
                        <m:chr m:val="∑"/>
                        <m:supHide m:val="on"/>
                        <m:ctrlPr>
                          <a:rPr lang="en-US" altLang="ja-JP" sz="2400" i="1" smtClean="0">
                            <a:latin typeface="Cambria Math" panose="02040503050406030204" pitchFamily="18" charset="0"/>
                            <a:ea typeface="Cambria Math" panose="02040503050406030204" pitchFamily="18" charset="0"/>
                          </a:rPr>
                        </m:ctrlPr>
                      </m:naryPr>
                      <m:sub>
                        <m:r>
                          <m:rPr>
                            <m:brk m:alnAt="7"/>
                          </m:rPr>
                          <a:rPr lang="en-US" altLang="ja-JP" sz="2400" b="0" i="1" smtClean="0">
                            <a:latin typeface="Cambria Math" panose="02040503050406030204" pitchFamily="18" charset="0"/>
                            <a:ea typeface="Cambria Math" panose="02040503050406030204" pitchFamily="18" charset="0"/>
                          </a:rPr>
                          <m:t>𝑘</m:t>
                        </m:r>
                      </m:sub>
                      <m:sup/>
                      <m:e>
                        <m:sSub>
                          <m:sSubPr>
                            <m:ctrlPr>
                              <a:rPr lang="en-US" altLang="ja-JP" sz="2400" i="1">
                                <a:latin typeface="Cambria Math" panose="02040503050406030204" pitchFamily="18" charset="0"/>
                                <a:ea typeface="Cambria Math" panose="02040503050406030204" pitchFamily="18" charset="0"/>
                              </a:rPr>
                            </m:ctrlPr>
                          </m:sSubPr>
                          <m:e>
                            <m:r>
                              <a:rPr lang="en-US" altLang="ja-JP" sz="2400" i="1">
                                <a:latin typeface="Cambria Math" panose="02040503050406030204" pitchFamily="18" charset="0"/>
                                <a:ea typeface="Cambria Math" panose="02040503050406030204" pitchFamily="18" charset="0"/>
                              </a:rPr>
                              <m:t>𝑎</m:t>
                            </m:r>
                          </m:e>
                          <m:sub>
                            <m:r>
                              <a:rPr lang="en-US" altLang="ja-JP" sz="2400" i="1">
                                <a:latin typeface="Cambria Math" panose="02040503050406030204" pitchFamily="18" charset="0"/>
                                <a:ea typeface="Cambria Math" panose="02040503050406030204" pitchFamily="18" charset="0"/>
                              </a:rPr>
                              <m:t>𝑗𝑘</m:t>
                            </m:r>
                          </m:sub>
                        </m:sSub>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𝜌</m:t>
                                </m:r>
                              </m:e>
                            </m:acc>
                          </m:e>
                          <m:sub>
                            <m:r>
                              <a:rPr lang="en-US" altLang="ja-JP" sz="2400" i="1">
                                <a:latin typeface="Cambria Math" panose="02040503050406030204" pitchFamily="18" charset="0"/>
                                <a:ea typeface="Cambria Math" panose="02040503050406030204" pitchFamily="18" charset="0"/>
                              </a:rPr>
                              <m:t>𝑘</m:t>
                            </m:r>
                          </m:sub>
                        </m:sSub>
                      </m:e>
                    </m:nary>
                  </m:oMath>
                </a14:m>
                <a:r>
                  <a:rPr lang="ja-JP" altLang="en-US" sz="2400" dirty="0" smtClean="0"/>
                  <a:t>と表される。そして、トモグラフィーは測定結果</a:t>
                </a:r>
                <a14:m>
                  <m:oMath xmlns:m="http://schemas.openxmlformats.org/officeDocument/2006/math">
                    <m:sSub>
                      <m:sSubPr>
                        <m:ctrlPr>
                          <a:rPr lang="en-US" altLang="ja-JP" sz="2400" i="1">
                            <a:latin typeface="Cambria Math" panose="02040503050406030204" pitchFamily="18" charset="0"/>
                            <a:ea typeface="Cambria Math" panose="02040503050406030204" pitchFamily="18" charset="0"/>
                          </a:rPr>
                        </m:ctrlPr>
                      </m:sSubPr>
                      <m:e>
                        <m:r>
                          <a:rPr lang="en-US" altLang="ja-JP" sz="2400" i="1">
                            <a:latin typeface="Cambria Math" panose="02040503050406030204" pitchFamily="18" charset="0"/>
                            <a:ea typeface="Cambria Math" panose="02040503050406030204" pitchFamily="18" charset="0"/>
                          </a:rPr>
                          <m:t>𝑎</m:t>
                        </m:r>
                      </m:e>
                      <m:sub>
                        <m:r>
                          <a:rPr lang="en-US" altLang="ja-JP" sz="2400" i="1">
                            <a:latin typeface="Cambria Math" panose="02040503050406030204" pitchFamily="18" charset="0"/>
                            <a:ea typeface="Cambria Math" panose="02040503050406030204" pitchFamily="18" charset="0"/>
                          </a:rPr>
                          <m:t>𝑗𝑘</m:t>
                        </m:r>
                      </m:sub>
                    </m:sSub>
                    <m:r>
                      <a:rPr lang="en-US" altLang="ja-JP" sz="2400" b="0" i="1" smtClean="0">
                        <a:latin typeface="Cambria Math" panose="02040503050406030204" pitchFamily="18" charset="0"/>
                        <a:ea typeface="Cambria Math" panose="02040503050406030204" pitchFamily="18" charset="0"/>
                      </a:rPr>
                      <m:t>=</m:t>
                    </m:r>
                    <m:d>
                      <m:dPr>
                        <m:begChr m:val="⟨"/>
                        <m:endChr m:val="⟩"/>
                        <m:ctrlPr>
                          <a:rPr lang="en-US" altLang="ja-JP" sz="2400" i="1">
                            <a:latin typeface="Cambria Math" panose="02040503050406030204" pitchFamily="18" charset="0"/>
                            <a:ea typeface="Cambria Math" panose="02040503050406030204" pitchFamily="18" charset="0"/>
                          </a:rPr>
                        </m:ctrlPr>
                      </m:dPr>
                      <m:e>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𝜌</m:t>
                                </m:r>
                              </m:e>
                            </m:acc>
                          </m:e>
                          <m:sub>
                            <m:r>
                              <a:rPr lang="en-US" altLang="ja-JP" sz="2400" i="1">
                                <a:latin typeface="Cambria Math" panose="02040503050406030204" pitchFamily="18" charset="0"/>
                                <a:ea typeface="Cambria Math" panose="02040503050406030204" pitchFamily="18" charset="0"/>
                              </a:rPr>
                              <m:t>𝑘</m:t>
                            </m:r>
                          </m:sub>
                        </m:sSub>
                      </m:e>
                    </m:d>
                    <m:r>
                      <a:rPr lang="en-US" altLang="ja-JP" sz="2400" b="0" i="1" smtClean="0">
                        <a:latin typeface="Cambria Math" panose="02040503050406030204" pitchFamily="18" charset="0"/>
                        <a:ea typeface="Cambria Math" panose="02040503050406030204" pitchFamily="18" charset="0"/>
                      </a:rPr>
                      <m:t>=</m:t>
                    </m:r>
                    <m:r>
                      <m:rPr>
                        <m:sty m:val="p"/>
                      </m:rPr>
                      <a:rPr lang="en-US" altLang="ja-JP" sz="2400">
                        <a:latin typeface="Cambria Math" panose="02040503050406030204" pitchFamily="18" charset="0"/>
                        <a:ea typeface="Cambria Math" panose="02040503050406030204" pitchFamily="18" charset="0"/>
                      </a:rPr>
                      <m:t>Tr</m:t>
                    </m:r>
                    <m:d>
                      <m:dPr>
                        <m:begChr m:val="["/>
                        <m:endChr m:val="]"/>
                        <m:ctrlPr>
                          <a:rPr lang="en-US" altLang="ja-JP" sz="2400" i="1">
                            <a:latin typeface="Cambria Math" panose="02040503050406030204" pitchFamily="18" charset="0"/>
                            <a:ea typeface="Cambria Math" panose="02040503050406030204" pitchFamily="18" charset="0"/>
                          </a:rPr>
                        </m:ctrlPr>
                      </m:dPr>
                      <m:e>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𝜌</m:t>
                                </m:r>
                              </m:e>
                            </m:acc>
                          </m:e>
                          <m:sub>
                            <m:r>
                              <a:rPr lang="en-US" altLang="ja-JP" sz="2400" i="1">
                                <a:latin typeface="Cambria Math" panose="02040503050406030204" pitchFamily="18" charset="0"/>
                                <a:ea typeface="Cambria Math" panose="02040503050406030204" pitchFamily="18" charset="0"/>
                              </a:rPr>
                              <m:t>2</m:t>
                            </m:r>
                          </m:sub>
                        </m:sSub>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𝜌</m:t>
                                </m:r>
                              </m:e>
                            </m:acc>
                          </m:e>
                          <m:sub>
                            <m:r>
                              <a:rPr lang="en-US" altLang="ja-JP" sz="2400" i="1">
                                <a:latin typeface="Cambria Math" panose="02040503050406030204" pitchFamily="18" charset="0"/>
                                <a:ea typeface="Cambria Math" panose="02040503050406030204" pitchFamily="18" charset="0"/>
                              </a:rPr>
                              <m:t>𝑘</m:t>
                            </m:r>
                          </m:sub>
                        </m:sSub>
                      </m:e>
                    </m:d>
                    <m:r>
                      <a:rPr lang="ja-JP" altLang="en-US" sz="2400" i="1" smtClean="0">
                        <a:latin typeface="Cambria Math" panose="02040503050406030204" pitchFamily="18" charset="0"/>
                        <a:ea typeface="Cambria Math" panose="02040503050406030204" pitchFamily="18" charset="0"/>
                      </a:rPr>
                      <m:t>を</m:t>
                    </m:r>
                  </m:oMath>
                </a14:m>
                <a:r>
                  <a:rPr lang="ja-JP" altLang="en-US" sz="2400" dirty="0" smtClean="0"/>
                  <a:t>測定することで行われる。</a:t>
                </a:r>
                <a:endParaRPr lang="en-US" altLang="ja-JP" sz="2400"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215614"/>
                <a:ext cx="10515600" cy="4961349"/>
              </a:xfrm>
              <a:blipFill>
                <a:blip r:embed="rId2"/>
                <a:stretch>
                  <a:fillRect l="-928" t="-110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5057552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5"/>
            <a:ext cx="10515600" cy="473971"/>
          </a:xfrm>
          <a:ln>
            <a:solidFill>
              <a:schemeClr val="bg1"/>
            </a:solidFill>
          </a:ln>
        </p:spPr>
        <p:txBody>
          <a:bodyPr>
            <a:normAutofit fontScale="90000"/>
          </a:bodyPr>
          <a:lstStyle/>
          <a:p>
            <a:r>
              <a:rPr lang="en-US" altLang="ja-JP" sz="2800" u="sng" dirty="0" smtClean="0"/>
              <a:t>§</a:t>
            </a:r>
            <a:r>
              <a:rPr lang="ja-JP" altLang="en-US" sz="2800" u="sng" dirty="0" smtClean="0"/>
              <a:t>１</a:t>
            </a:r>
            <a:r>
              <a:rPr lang="en-US" altLang="ja-JP" sz="2800" u="sng" dirty="0" smtClean="0"/>
              <a:t>.</a:t>
            </a:r>
            <a:r>
              <a:rPr lang="ja-JP" altLang="en-US" sz="2800" u="sng" dirty="0" smtClean="0"/>
              <a:t>１　量子状態トモグラフィーの理論</a:t>
            </a:r>
            <a:endParaRPr kumimoji="1" lang="ja-JP" altLang="en-US" sz="2800" u="sng"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215614"/>
                <a:ext cx="10515600" cy="4961349"/>
              </a:xfrm>
            </p:spPr>
            <p:txBody>
              <a:bodyPr>
                <a:normAutofit lnSpcReduction="10000"/>
              </a:bodyPr>
              <a:lstStyle/>
              <a:p>
                <a:pPr marL="0" indent="0">
                  <a:buNone/>
                </a:pPr>
                <a:r>
                  <a:rPr lang="ja-JP" altLang="en-US" sz="2400" dirty="0" smtClean="0"/>
                  <a:t>非直交基底におけるトモグラフィー</a:t>
                </a:r>
                <a:endParaRPr lang="en-US" altLang="ja-JP" sz="2400" dirty="0" smtClean="0"/>
              </a:p>
              <a:p>
                <a:pPr marL="0" indent="0">
                  <a:buNone/>
                </a:pPr>
                <a:r>
                  <a:rPr lang="ja-JP" altLang="en-US" sz="2400" dirty="0" smtClean="0"/>
                  <a:t>実際には、単一</a:t>
                </a:r>
                <a:r>
                  <a:rPr lang="en-US" altLang="ja-JP" sz="2400" dirty="0" smtClean="0"/>
                  <a:t>qubit</a:t>
                </a:r>
                <a:r>
                  <a:rPr lang="ja-JP" altLang="en-US" sz="2400" dirty="0" smtClean="0"/>
                  <a:t>状態を</a:t>
                </a:r>
                <a14:m>
                  <m:oMath xmlns:m="http://schemas.openxmlformats.org/officeDocument/2006/math">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0</m:t>
                            </m:r>
                          </m:e>
                        </m:d>
                      </m:e>
                    </m:d>
                    <m:r>
                      <a:rPr lang="en-US" altLang="ja-JP" sz="2400" i="1">
                        <a:latin typeface="Cambria Math" panose="02040503050406030204" pitchFamily="18" charset="0"/>
                      </a:rPr>
                      <m:t>+</m:t>
                    </m:r>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1</m:t>
                            </m:r>
                          </m:e>
                        </m:d>
                      </m:e>
                    </m:d>
                  </m:oMath>
                </a14:m>
                <a:r>
                  <a:rPr lang="ja-JP" altLang="en-US" sz="2400" dirty="0" smtClean="0"/>
                  <a:t>や</a:t>
                </a:r>
                <a14:m>
                  <m:oMath xmlns:m="http://schemas.openxmlformats.org/officeDocument/2006/math">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0</m:t>
                            </m:r>
                          </m:e>
                        </m:d>
                      </m:e>
                    </m:d>
                    <m:r>
                      <a:rPr lang="en-US" altLang="ja-JP" sz="2400" i="1">
                        <a:latin typeface="Cambria Math" panose="02040503050406030204" pitchFamily="18" charset="0"/>
                      </a:rPr>
                      <m:t>+</m:t>
                    </m:r>
                    <m:r>
                      <a:rPr lang="en-US" altLang="ja-JP" sz="2400" i="1">
                        <a:latin typeface="Cambria Math" panose="02040503050406030204" pitchFamily="18" charset="0"/>
                      </a:rPr>
                      <m:t>𝑖</m:t>
                    </m:r>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1</m:t>
                            </m:r>
                          </m:e>
                        </m:d>
                      </m:e>
                    </m:d>
                  </m:oMath>
                </a14:m>
                <a:r>
                  <a:rPr lang="ja-JP" altLang="en-US" sz="2400" dirty="0" smtClean="0"/>
                  <a:t>から</a:t>
                </a:r>
                <a14:m>
                  <m:oMath xmlns:m="http://schemas.openxmlformats.org/officeDocument/2006/math">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0</m:t>
                            </m:r>
                          </m:e>
                        </m:d>
                      </m:e>
                    </m:d>
                    <m:r>
                      <a:rPr lang="ja-JP" altLang="en-US" sz="2400" i="1">
                        <a:latin typeface="Cambria Math" panose="02040503050406030204" pitchFamily="18" charset="0"/>
                      </a:rPr>
                      <m:t>の</m:t>
                    </m:r>
                    <m:r>
                      <a:rPr lang="ja-JP" altLang="en-US" sz="2400" i="1" dirty="0">
                        <a:latin typeface="Cambria Math" panose="02040503050406030204" pitchFamily="18" charset="0"/>
                      </a:rPr>
                      <m:t>ような</m:t>
                    </m:r>
                  </m:oMath>
                </a14:m>
                <a:r>
                  <a:rPr lang="ja-JP" altLang="en-US" sz="2400" dirty="0" smtClean="0"/>
                  <a:t>大きな</a:t>
                </a:r>
                <a:r>
                  <a:rPr lang="en-US" altLang="ja-JP" sz="2400" dirty="0" smtClean="0"/>
                  <a:t>rotation</a:t>
                </a:r>
                <a:r>
                  <a:rPr lang="ja-JP" altLang="en-US" sz="2400" dirty="0" smtClean="0"/>
                  <a:t>は難しい。その場合、測定基底を</a:t>
                </a:r>
                <a14:m>
                  <m:oMath xmlns:m="http://schemas.openxmlformats.org/officeDocument/2006/math">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0</m:t>
                            </m:r>
                          </m:e>
                        </m:d>
                      </m:e>
                    </m:d>
                    <m:r>
                      <a:rPr lang="ja-JP" altLang="en-US" sz="2400" i="1">
                        <a:latin typeface="Cambria Math" panose="02040503050406030204" pitchFamily="18" charset="0"/>
                      </a:rPr>
                      <m:t>と</m:t>
                    </m:r>
                  </m:oMath>
                </a14:m>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sSub>
                                <m:sSubPr>
                                  <m:ctrlPr>
                                    <a:rPr lang="en-US" altLang="ja-JP" sz="2400" i="1" smtClean="0">
                                      <a:latin typeface="Cambria Math" panose="02040503050406030204" pitchFamily="18" charset="0"/>
                                    </a:rPr>
                                  </m:ctrlPr>
                                </m:sSubPr>
                                <m:e>
                                  <m:r>
                                    <a:rPr lang="ja-JP" altLang="en-US" sz="2400" i="1" smtClean="0">
                                      <a:latin typeface="Cambria Math" panose="02040503050406030204" pitchFamily="18" charset="0"/>
                                    </a:rPr>
                                    <m:t>𝜃</m:t>
                                  </m:r>
                                </m:e>
                                <m:sub>
                                  <m:r>
                                    <a:rPr lang="en-US" altLang="ja-JP" sz="2400" b="0" i="1" smtClean="0">
                                      <a:latin typeface="Cambria Math" panose="02040503050406030204" pitchFamily="18" charset="0"/>
                                    </a:rPr>
                                    <m:t>+</m:t>
                                  </m:r>
                                </m:sub>
                              </m:sSub>
                            </m:e>
                          </m:d>
                        </m:e>
                      </m:d>
                      <m:r>
                        <a:rPr lang="en-US" altLang="ja-JP" sz="2400" b="0" i="1" smtClean="0">
                          <a:latin typeface="Cambria Math" panose="02040503050406030204" pitchFamily="18" charset="0"/>
                        </a:rPr>
                        <m:t>=</m:t>
                      </m:r>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1</m:t>
                          </m:r>
                        </m:num>
                        <m:den>
                          <m:rad>
                            <m:radPr>
                              <m:degHide m:val="on"/>
                              <m:ctrlPr>
                                <a:rPr lang="en-US" altLang="ja-JP" sz="2400" b="0" i="1" smtClean="0">
                                  <a:latin typeface="Cambria Math" panose="02040503050406030204" pitchFamily="18" charset="0"/>
                                </a:rPr>
                              </m:ctrlPr>
                            </m:radPr>
                            <m:deg/>
                            <m:e>
                              <m:r>
                                <a:rPr lang="en-US" altLang="ja-JP" sz="2400" b="0" i="1" smtClean="0">
                                  <a:latin typeface="Cambria Math" panose="02040503050406030204" pitchFamily="18" charset="0"/>
                                </a:rPr>
                                <m:t>2</m:t>
                              </m:r>
                            </m:e>
                          </m:rad>
                        </m:den>
                      </m:f>
                      <m:d>
                        <m:dPr>
                          <m:begChr m:val="["/>
                          <m:endChr m:val="]"/>
                          <m:ctrlPr>
                            <a:rPr lang="en-US" altLang="ja-JP" sz="2400" b="0" i="1" smtClean="0">
                              <a:latin typeface="Cambria Math" panose="02040503050406030204" pitchFamily="18" charset="0"/>
                            </a:rPr>
                          </m:ctrlPr>
                        </m:dPr>
                        <m:e>
                          <m:func>
                            <m:funcPr>
                              <m:ctrlPr>
                                <a:rPr lang="en-US" altLang="ja-JP" sz="2400" b="0" i="1" smtClean="0">
                                  <a:latin typeface="Cambria Math" panose="02040503050406030204" pitchFamily="18" charset="0"/>
                                </a:rPr>
                              </m:ctrlPr>
                            </m:funcPr>
                            <m:fName>
                              <m:r>
                                <m:rPr>
                                  <m:sty m:val="p"/>
                                </m:rPr>
                                <a:rPr lang="en-US" altLang="ja-JP" sz="2400" b="0" i="0" smtClean="0">
                                  <a:latin typeface="Cambria Math" panose="02040503050406030204" pitchFamily="18" charset="0"/>
                                </a:rPr>
                                <m:t>cos</m:t>
                              </m:r>
                            </m:fName>
                            <m:e>
                              <m:r>
                                <a:rPr lang="ja-JP" altLang="en-US" sz="2400" b="0" i="1" smtClean="0">
                                  <a:latin typeface="Cambria Math" panose="02040503050406030204" pitchFamily="18" charset="0"/>
                                </a:rPr>
                                <m:t>𝜃</m:t>
                              </m:r>
                            </m:e>
                          </m:func>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r>
                                    <a:rPr lang="en-US" altLang="ja-JP" sz="2400" b="0" i="1" smtClean="0">
                                      <a:latin typeface="Cambria Math" panose="02040503050406030204" pitchFamily="18" charset="0"/>
                                    </a:rPr>
                                    <m:t>0</m:t>
                                  </m:r>
                                </m:e>
                              </m:d>
                            </m:e>
                          </m:d>
                          <m:r>
                            <a:rPr lang="en-US" altLang="ja-JP" sz="2400" b="0" i="1" smtClean="0">
                              <a:latin typeface="Cambria Math" panose="02040503050406030204" pitchFamily="18" charset="0"/>
                            </a:rPr>
                            <m:t>+</m:t>
                          </m:r>
                          <m:func>
                            <m:funcPr>
                              <m:ctrlPr>
                                <a:rPr lang="en-US" altLang="ja-JP" sz="2400" b="0" i="1" smtClean="0">
                                  <a:latin typeface="Cambria Math" panose="02040503050406030204" pitchFamily="18" charset="0"/>
                                </a:rPr>
                              </m:ctrlPr>
                            </m:funcPr>
                            <m:fName>
                              <m:r>
                                <m:rPr>
                                  <m:sty m:val="p"/>
                                </m:rPr>
                                <a:rPr lang="en-US" altLang="ja-JP" sz="2400" b="0" i="0" smtClean="0">
                                  <a:latin typeface="Cambria Math" panose="02040503050406030204" pitchFamily="18" charset="0"/>
                                </a:rPr>
                                <m:t>sin</m:t>
                              </m:r>
                            </m:fName>
                            <m:e>
                              <m:r>
                                <a:rPr lang="ja-JP" altLang="en-US" sz="2400" b="0" i="1" smtClean="0">
                                  <a:latin typeface="Cambria Math" panose="02040503050406030204" pitchFamily="18" charset="0"/>
                                </a:rPr>
                                <m:t>𝜃</m:t>
                              </m:r>
                            </m:e>
                          </m:func>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1</m:t>
                                  </m:r>
                                </m:e>
                              </m:d>
                            </m:e>
                          </m:d>
                        </m:e>
                      </m:d>
                    </m:oMath>
                  </m:oMathPara>
                </a14:m>
                <a:endParaRPr lang="en-US" altLang="ja-JP" sz="2400" b="0" dirty="0" smtClean="0"/>
              </a:p>
              <a:p>
                <a:pPr marL="0" indent="0">
                  <a:buNone/>
                </a:pPr>
                <a14:m>
                  <m:oMathPara xmlns:m="http://schemas.openxmlformats.org/officeDocument/2006/math">
                    <m:oMathParaPr>
                      <m:jc m:val="centerGroup"/>
                    </m:oMathParaPr>
                    <m:oMath xmlns:m="http://schemas.openxmlformats.org/officeDocument/2006/math">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smtClean="0">
                                      <a:latin typeface="Cambria Math" panose="02040503050406030204" pitchFamily="18" charset="0"/>
                                      <a:ea typeface="Cambria Math" panose="02040503050406030204" pitchFamily="18" charset="0"/>
                                    </a:rPr>
                                    <m:t>𝜑</m:t>
                                  </m:r>
                                </m:e>
                                <m:sub>
                                  <m:r>
                                    <a:rPr lang="en-US" altLang="ja-JP" sz="2400" i="1">
                                      <a:latin typeface="Cambria Math" panose="02040503050406030204" pitchFamily="18" charset="0"/>
                                    </a:rPr>
                                    <m:t>+</m:t>
                                  </m:r>
                                </m:sub>
                              </m:sSub>
                            </m:e>
                          </m:d>
                        </m:e>
                      </m:d>
                      <m:r>
                        <a:rPr lang="en-US" altLang="ja-JP" sz="2400" i="1">
                          <a:latin typeface="Cambria Math" panose="02040503050406030204" pitchFamily="18" charset="0"/>
                        </a:rPr>
                        <m:t>=</m:t>
                      </m:r>
                      <m:f>
                        <m:fPr>
                          <m:ctrlPr>
                            <a:rPr lang="en-US" altLang="ja-JP" sz="2400" i="1">
                              <a:latin typeface="Cambria Math" panose="02040503050406030204" pitchFamily="18" charset="0"/>
                            </a:rPr>
                          </m:ctrlPr>
                        </m:fPr>
                        <m:num>
                          <m:r>
                            <a:rPr lang="en-US" altLang="ja-JP" sz="2400" i="1">
                              <a:latin typeface="Cambria Math" panose="02040503050406030204" pitchFamily="18" charset="0"/>
                            </a:rPr>
                            <m:t>1</m:t>
                          </m:r>
                        </m:num>
                        <m:den>
                          <m:rad>
                            <m:radPr>
                              <m:degHide m:val="on"/>
                              <m:ctrlPr>
                                <a:rPr lang="en-US" altLang="ja-JP" sz="2400" i="1">
                                  <a:latin typeface="Cambria Math" panose="02040503050406030204" pitchFamily="18" charset="0"/>
                                </a:rPr>
                              </m:ctrlPr>
                            </m:radPr>
                            <m:deg/>
                            <m:e>
                              <m:r>
                                <a:rPr lang="en-US" altLang="ja-JP" sz="2400" i="1">
                                  <a:latin typeface="Cambria Math" panose="02040503050406030204" pitchFamily="18" charset="0"/>
                                </a:rPr>
                                <m:t>2</m:t>
                              </m:r>
                            </m:e>
                          </m:rad>
                        </m:den>
                      </m:f>
                      <m:d>
                        <m:dPr>
                          <m:begChr m:val="["/>
                          <m:endChr m:val="]"/>
                          <m:ctrlPr>
                            <a:rPr lang="en-US" altLang="ja-JP" sz="2400" i="1">
                              <a:latin typeface="Cambria Math" panose="02040503050406030204" pitchFamily="18" charset="0"/>
                            </a:rPr>
                          </m:ctrlPr>
                        </m:dPr>
                        <m:e>
                          <m:func>
                            <m:funcPr>
                              <m:ctrlPr>
                                <a:rPr lang="en-US" altLang="ja-JP" sz="2400" i="1">
                                  <a:latin typeface="Cambria Math" panose="02040503050406030204" pitchFamily="18" charset="0"/>
                                </a:rPr>
                              </m:ctrlPr>
                            </m:funcPr>
                            <m:fName>
                              <m:r>
                                <m:rPr>
                                  <m:sty m:val="p"/>
                                </m:rPr>
                                <a:rPr lang="en-US" altLang="ja-JP" sz="2400">
                                  <a:latin typeface="Cambria Math" panose="02040503050406030204" pitchFamily="18" charset="0"/>
                                </a:rPr>
                                <m:t>cos</m:t>
                              </m:r>
                            </m:fName>
                            <m:e>
                              <m:r>
                                <a:rPr lang="ja-JP" altLang="en-US" sz="2400" i="1" smtClean="0">
                                  <a:latin typeface="Cambria Math" panose="02040503050406030204" pitchFamily="18" charset="0"/>
                                </a:rPr>
                                <m:t>𝜑</m:t>
                              </m:r>
                            </m:e>
                          </m:func>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0</m:t>
                                  </m:r>
                                </m:e>
                              </m:d>
                            </m:e>
                          </m:d>
                          <m:r>
                            <a:rPr lang="en-US" altLang="ja-JP" sz="2400" i="1">
                              <a:latin typeface="Cambria Math" panose="02040503050406030204" pitchFamily="18" charset="0"/>
                            </a:rPr>
                            <m:t>+</m:t>
                          </m:r>
                          <m:r>
                            <a:rPr lang="en-US" altLang="ja-JP" sz="2400" b="0" i="1" smtClean="0">
                              <a:latin typeface="Cambria Math" panose="02040503050406030204" pitchFamily="18" charset="0"/>
                            </a:rPr>
                            <m:t>𝑖</m:t>
                          </m:r>
                          <m:func>
                            <m:funcPr>
                              <m:ctrlPr>
                                <a:rPr lang="en-US" altLang="ja-JP" sz="2400" i="1">
                                  <a:latin typeface="Cambria Math" panose="02040503050406030204" pitchFamily="18" charset="0"/>
                                </a:rPr>
                              </m:ctrlPr>
                            </m:funcPr>
                            <m:fName>
                              <m:r>
                                <m:rPr>
                                  <m:sty m:val="p"/>
                                </m:rPr>
                                <a:rPr lang="en-US" altLang="ja-JP" sz="2400">
                                  <a:latin typeface="Cambria Math" panose="02040503050406030204" pitchFamily="18" charset="0"/>
                                </a:rPr>
                                <m:t>sin</m:t>
                              </m:r>
                            </m:fName>
                            <m:e>
                              <m:r>
                                <a:rPr lang="ja-JP" altLang="en-US" sz="2400" i="1" smtClean="0">
                                  <a:latin typeface="Cambria Math" panose="02040503050406030204" pitchFamily="18" charset="0"/>
                                </a:rPr>
                                <m:t>𝜑</m:t>
                              </m:r>
                            </m:e>
                          </m:func>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1</m:t>
                                  </m:r>
                                </m:e>
                              </m:d>
                            </m:e>
                          </m:d>
                        </m:e>
                      </m:d>
                    </m:oMath>
                  </m:oMathPara>
                </a14:m>
                <a:endParaRPr lang="en-US" altLang="ja-JP" sz="2400" dirty="0" smtClean="0"/>
              </a:p>
              <a:p>
                <a:pPr marL="0" indent="0">
                  <a:buNone/>
                </a:pPr>
                <a:r>
                  <a:rPr lang="ja-JP" altLang="en-US" sz="2400" dirty="0" smtClean="0"/>
                  <a:t>とすることができる。</a:t>
                </a:r>
                <a14:m>
                  <m:oMath xmlns:m="http://schemas.openxmlformats.org/officeDocument/2006/math">
                    <m:r>
                      <a:rPr lang="ja-JP" altLang="en-US" sz="2400" i="1">
                        <a:latin typeface="Cambria Math" panose="02040503050406030204" pitchFamily="18" charset="0"/>
                      </a:rPr>
                      <m:t>𝜃</m:t>
                    </m:r>
                    <m:r>
                      <a:rPr lang="en-US" altLang="ja-JP" sz="2400" b="0" i="1" smtClean="0">
                        <a:latin typeface="Cambria Math" panose="02040503050406030204" pitchFamily="18" charset="0"/>
                      </a:rPr>
                      <m:t>,</m:t>
                    </m:r>
                    <m:r>
                      <a:rPr lang="en-US" altLang="ja-JP" sz="2400" i="1">
                        <a:latin typeface="Cambria Math" panose="02040503050406030204" pitchFamily="18" charset="0"/>
                        <a:ea typeface="Cambria Math" panose="02040503050406030204" pitchFamily="18" charset="0"/>
                      </a:rPr>
                      <m:t>𝜑</m:t>
                    </m:r>
                    <m:r>
                      <a:rPr lang="ja-JP" altLang="en-US" sz="2400" i="1" smtClean="0">
                        <a:latin typeface="Cambria Math" panose="02040503050406030204" pitchFamily="18" charset="0"/>
                        <a:ea typeface="Cambria Math" panose="02040503050406030204" pitchFamily="18" charset="0"/>
                      </a:rPr>
                      <m:t>は</m:t>
                    </m:r>
                  </m:oMath>
                </a14:m>
                <a:r>
                  <a:rPr lang="ja-JP" altLang="en-US" sz="2400" dirty="0" smtClean="0"/>
                  <a:t>小さくてもよい。つまり、</a:t>
                </a:r>
                <a:r>
                  <a:rPr lang="ja-JP" altLang="en-US" sz="2400" dirty="0"/>
                  <a:t>単一</a:t>
                </a:r>
                <a:r>
                  <a:rPr lang="en-US" altLang="ja-JP" sz="2400" dirty="0" smtClean="0"/>
                  <a:t>qubit</a:t>
                </a:r>
                <a:r>
                  <a:rPr lang="ja-JP" altLang="en-US" sz="2400" dirty="0" smtClean="0"/>
                  <a:t>トモグラフィーはある測定基底と少しの摂動</a:t>
                </a:r>
                <a:r>
                  <a:rPr lang="en-US" altLang="ja-JP" sz="2400" dirty="0" smtClean="0"/>
                  <a:t>(perturbation)</a:t>
                </a:r>
                <a:r>
                  <a:rPr lang="ja-JP" altLang="en-US" sz="2400" dirty="0" smtClean="0"/>
                  <a:t>があればいい。実験によってはこれは重要になる。</a:t>
                </a:r>
                <a:endParaRPr lang="en-US" altLang="ja-JP" sz="2400" dirty="0" smtClean="0"/>
              </a:p>
              <a:p>
                <a:pPr marL="0" indent="0">
                  <a:buNone/>
                </a:pPr>
                <a:r>
                  <a:rPr lang="ja-JP" altLang="en-US" sz="2400" dirty="0"/>
                  <a:t>任意</a:t>
                </a:r>
                <a:r>
                  <a:rPr lang="ja-JP" altLang="en-US" sz="2400" dirty="0" smtClean="0"/>
                  <a:t>の</a:t>
                </a:r>
                <a:r>
                  <a:rPr lang="ja-JP" altLang="en-US" sz="2400" dirty="0"/>
                  <a:t>基底</a:t>
                </a:r>
                <a14:m>
                  <m:oMath xmlns:m="http://schemas.openxmlformats.org/officeDocument/2006/math">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sSub>
                              <m:sSubPr>
                                <m:ctrlPr>
                                  <a:rPr lang="en-US" altLang="ja-JP" sz="2400" i="1" smtClean="0">
                                    <a:latin typeface="Cambria Math" panose="02040503050406030204" pitchFamily="18" charset="0"/>
                                  </a:rPr>
                                </m:ctrlPr>
                              </m:sSubPr>
                              <m:e>
                                <m:r>
                                  <a:rPr lang="en-US" altLang="ja-JP" sz="2400" i="1">
                                    <a:latin typeface="Cambria Math" panose="02040503050406030204" pitchFamily="18" charset="0"/>
                                  </a:rPr>
                                  <m:t>𝜓</m:t>
                                </m:r>
                              </m:e>
                              <m:sub>
                                <m:r>
                                  <a:rPr lang="en-US" altLang="ja-JP" sz="2400" i="1">
                                    <a:latin typeface="Cambria Math" panose="02040503050406030204" pitchFamily="18" charset="0"/>
                                  </a:rPr>
                                  <m:t>𝜈</m:t>
                                </m:r>
                              </m:sub>
                            </m:sSub>
                          </m:e>
                        </m:d>
                      </m:e>
                    </m:d>
                  </m:oMath>
                </a14:m>
                <a:r>
                  <a:rPr lang="ja-JP" altLang="en-US" sz="2400" dirty="0" smtClean="0"/>
                  <a:t>での測定は射影子</a:t>
                </a:r>
                <a14:m>
                  <m:oMath xmlns:m="http://schemas.openxmlformats.org/officeDocument/2006/math">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a:latin typeface="Cambria Math" panose="02040503050406030204" pitchFamily="18" charset="0"/>
                                <a:ea typeface="Cambria Math" panose="02040503050406030204" pitchFamily="18" charset="0"/>
                              </a:rPr>
                              <m:t>λ</m:t>
                            </m:r>
                          </m:e>
                        </m:acc>
                      </m:e>
                      <m:sub>
                        <m:r>
                          <a:rPr lang="en-US" altLang="ja-JP" sz="2400" i="1">
                            <a:latin typeface="Cambria Math" panose="02040503050406030204" pitchFamily="18" charset="0"/>
                          </a:rPr>
                          <m:t>𝜈</m:t>
                        </m:r>
                      </m:sub>
                    </m:sSub>
                    <m:r>
                      <a:rPr lang="en-US" altLang="ja-JP" sz="2400" b="0" i="1" smtClean="0">
                        <a:latin typeface="Cambria Math" panose="02040503050406030204" pitchFamily="18" charset="0"/>
                        <a:ea typeface="Cambria Math" panose="02040503050406030204" pitchFamily="18" charset="0"/>
                      </a:rPr>
                      <m:t>=</m:t>
                    </m:r>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𝜓</m:t>
                                </m:r>
                              </m:e>
                              <m:sub>
                                <m:r>
                                  <a:rPr lang="en-US" altLang="ja-JP" sz="2400" i="1">
                                    <a:latin typeface="Cambria Math" panose="02040503050406030204" pitchFamily="18" charset="0"/>
                                  </a:rPr>
                                  <m:t>𝜈</m:t>
                                </m:r>
                              </m:sub>
                            </m:sSub>
                          </m:e>
                        </m:d>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𝜓</m:t>
                                </m:r>
                              </m:e>
                              <m:sub>
                                <m:r>
                                  <a:rPr lang="en-US" altLang="ja-JP" sz="2400" i="1">
                                    <a:latin typeface="Cambria Math" panose="02040503050406030204" pitchFamily="18" charset="0"/>
                                  </a:rPr>
                                  <m:t>𝜈</m:t>
                                </m:r>
                              </m:sub>
                            </m:sSub>
                          </m:e>
                        </m:d>
                      </m:e>
                    </m:d>
                  </m:oMath>
                </a14:m>
                <a:r>
                  <a:rPr lang="ja-JP" altLang="en-US" sz="2400" dirty="0" smtClean="0"/>
                  <a:t>で表され、これらの基底による観測回数は</a:t>
                </a:r>
                <a:endParaRPr lang="en-US" altLang="ja-JP" sz="2400" i="1"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𝑛</m:t>
                          </m:r>
                        </m:e>
                        <m:sub>
                          <m:r>
                            <a:rPr lang="en-US" altLang="ja-JP" sz="2400" i="1">
                              <a:latin typeface="Cambria Math" panose="02040503050406030204" pitchFamily="18" charset="0"/>
                            </a:rPr>
                            <m:t>𝜈</m:t>
                          </m:r>
                        </m:sub>
                      </m:sSub>
                      <m:r>
                        <a:rPr lang="en-US" altLang="ja-JP" sz="2400" i="1">
                          <a:latin typeface="Cambria Math" panose="02040503050406030204" pitchFamily="18" charset="0"/>
                        </a:rPr>
                        <m:t>=</m:t>
                      </m:r>
                      <m:r>
                        <a:rPr lang="en-US" altLang="ja-JP" sz="2400" i="1">
                          <a:latin typeface="Cambria Math" panose="02040503050406030204" pitchFamily="18" charset="0"/>
                        </a:rPr>
                        <m:t>𝑁</m:t>
                      </m:r>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𝜓</m:t>
                              </m:r>
                            </m:e>
                            <m:sub>
                              <m:r>
                                <a:rPr lang="en-US" altLang="ja-JP" sz="2400" i="1">
                                  <a:latin typeface="Cambria Math" panose="02040503050406030204" pitchFamily="18" charset="0"/>
                                </a:rPr>
                                <m:t>𝜈</m:t>
                              </m:r>
                            </m:sub>
                          </m:sSub>
                        </m:e>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𝜌</m:t>
                              </m:r>
                            </m:e>
                          </m:acc>
                        </m:e>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𝜓</m:t>
                              </m:r>
                            </m:e>
                            <m:sub>
                              <m:r>
                                <a:rPr lang="en-US" altLang="ja-JP" sz="2400" i="1">
                                  <a:latin typeface="Cambria Math" panose="02040503050406030204" pitchFamily="18" charset="0"/>
                                </a:rPr>
                                <m:t>𝜈</m:t>
                              </m:r>
                            </m:sub>
                          </m:sSub>
                        </m:e>
                      </m:d>
                    </m:oMath>
                  </m:oMathPara>
                </a14:m>
                <a:endParaRPr lang="en-US" altLang="ja-JP" sz="2400" i="1" dirty="0"/>
              </a:p>
              <a:p>
                <a:pPr marL="0" indent="0">
                  <a:buNone/>
                </a:pPr>
                <a:r>
                  <a:rPr lang="ja-JP" altLang="en-US" sz="2400" dirty="0" smtClean="0"/>
                  <a:t>で表される。</a:t>
                </a:r>
                <a:r>
                  <a:rPr lang="en-US" altLang="ja-JP" sz="2400" dirty="0" smtClean="0"/>
                  <a:t>(</a:t>
                </a:r>
                <a14:m>
                  <m:oMath xmlns:m="http://schemas.openxmlformats.org/officeDocument/2006/math">
                    <m:r>
                      <a:rPr lang="en-US" altLang="ja-JP" sz="2400" i="1">
                        <a:latin typeface="Cambria Math" panose="02040503050406030204" pitchFamily="18" charset="0"/>
                      </a:rPr>
                      <m:t>𝑁</m:t>
                    </m:r>
                  </m:oMath>
                </a14:m>
                <a:r>
                  <a:rPr lang="ja-JP" altLang="en-US" sz="2400" dirty="0" smtClean="0"/>
                  <a:t>は定数</a:t>
                </a:r>
                <a:r>
                  <a:rPr lang="en-US" altLang="ja-JP" sz="2400" dirty="0" smtClean="0"/>
                  <a:t>)</a:t>
                </a:r>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215614"/>
                <a:ext cx="10515600" cy="4961349"/>
              </a:xfrm>
              <a:blipFill>
                <a:blip r:embed="rId2"/>
                <a:stretch>
                  <a:fillRect l="-928" t="-5037" r="-406" b="-307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6902439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5"/>
            <a:ext cx="10515600" cy="473971"/>
          </a:xfrm>
          <a:ln>
            <a:solidFill>
              <a:schemeClr val="bg1"/>
            </a:solidFill>
          </a:ln>
        </p:spPr>
        <p:txBody>
          <a:bodyPr>
            <a:normAutofit fontScale="90000"/>
          </a:bodyPr>
          <a:lstStyle/>
          <a:p>
            <a:r>
              <a:rPr lang="en-US" altLang="ja-JP" sz="2800" u="sng" dirty="0" smtClean="0"/>
              <a:t>§</a:t>
            </a:r>
            <a:r>
              <a:rPr lang="ja-JP" altLang="en-US" sz="2800" u="sng" dirty="0" smtClean="0"/>
              <a:t>１</a:t>
            </a:r>
            <a:r>
              <a:rPr lang="en-US" altLang="ja-JP" sz="2800" u="sng" dirty="0" smtClean="0"/>
              <a:t>.</a:t>
            </a:r>
            <a:r>
              <a:rPr lang="ja-JP" altLang="en-US" sz="2800" u="sng" dirty="0" smtClean="0"/>
              <a:t>１　量子状態トモグラフィーの理論</a:t>
            </a:r>
            <a:endParaRPr kumimoji="1" lang="ja-JP" altLang="en-US" sz="2800" u="sng"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215614"/>
                <a:ext cx="10515600" cy="4961349"/>
              </a:xfrm>
            </p:spPr>
            <p:txBody>
              <a:bodyPr>
                <a:normAutofit/>
              </a:bodyPr>
              <a:lstStyle/>
              <a:p>
                <a:pPr marL="0" indent="0">
                  <a:buNone/>
                </a:pPr>
                <a:r>
                  <a:rPr lang="en-US" altLang="ja-JP" sz="2400" dirty="0" smtClean="0"/>
                  <a:t>Qudit</a:t>
                </a:r>
                <a:r>
                  <a:rPr lang="ja-JP" altLang="en-US" sz="2400" dirty="0" err="1" smtClean="0"/>
                  <a:t>への</a:t>
                </a:r>
                <a:r>
                  <a:rPr lang="ja-JP" altLang="en-US" sz="2400" dirty="0" smtClean="0"/>
                  <a:t>拡張</a:t>
                </a:r>
                <a:endParaRPr lang="en-US" altLang="ja-JP" sz="2400" dirty="0" smtClean="0"/>
              </a:p>
              <a:p>
                <a:pPr marL="0" indent="0">
                  <a:buNone/>
                </a:pPr>
                <a:r>
                  <a:rPr lang="ja-JP" altLang="en-US" sz="2400" dirty="0" smtClean="0"/>
                  <a:t>まず、</a:t>
                </a:r>
                <a:r>
                  <a:rPr lang="en-US" altLang="ja-JP" sz="2400" dirty="0"/>
                  <a:t> </a:t>
                </a:r>
                <a14:m>
                  <m:oMath xmlns:m="http://schemas.openxmlformats.org/officeDocument/2006/math">
                    <m:r>
                      <m:rPr>
                        <m:sty m:val="p"/>
                      </m:rPr>
                      <a:rPr lang="en-US" altLang="ja-JP" sz="2400" i="0">
                        <a:latin typeface="Cambria Math" panose="02040503050406030204" pitchFamily="18" charset="0"/>
                      </a:rPr>
                      <m:t>SU</m:t>
                    </m:r>
                    <m:r>
                      <a:rPr lang="en-US" altLang="ja-JP" sz="2400" i="0">
                        <a:latin typeface="Cambria Math" panose="02040503050406030204" pitchFamily="18" charset="0"/>
                      </a:rPr>
                      <m:t>(</m:t>
                    </m:r>
                    <m:r>
                      <a:rPr lang="en-US" altLang="ja-JP" sz="2400" b="0" i="1" smtClean="0">
                        <a:latin typeface="Cambria Math" panose="02040503050406030204" pitchFamily="18" charset="0"/>
                      </a:rPr>
                      <m:t>𝑑</m:t>
                    </m:r>
                    <m:r>
                      <a:rPr lang="en-US" altLang="ja-JP" sz="2400" i="1">
                        <a:latin typeface="Cambria Math" panose="02040503050406030204" pitchFamily="18" charset="0"/>
                      </a:rPr>
                      <m:t>)</m:t>
                    </m:r>
                  </m:oMath>
                </a14:m>
                <a:r>
                  <a:rPr lang="ja-JP" altLang="en-US" sz="2400" dirty="0" smtClean="0"/>
                  <a:t>を準備する。</a:t>
                </a:r>
                <a:r>
                  <a:rPr lang="en-US" altLang="ja-JP" sz="2400" dirty="0" smtClean="0"/>
                  <a:t>(</a:t>
                </a:r>
                <a14:m>
                  <m:oMath xmlns:m="http://schemas.openxmlformats.org/officeDocument/2006/math">
                    <m:r>
                      <a:rPr lang="en-US" altLang="ja-JP" sz="2400" i="1">
                        <a:latin typeface="Cambria Math" panose="02040503050406030204" pitchFamily="18" charset="0"/>
                      </a:rPr>
                      <m:t>𝑑</m:t>
                    </m:r>
                  </m:oMath>
                </a14:m>
                <a:r>
                  <a:rPr lang="ja-JP" altLang="en-US" sz="2400" dirty="0" smtClean="0"/>
                  <a:t>次元の</a:t>
                </a:r>
                <a14:m>
                  <m:oMath xmlns:m="http://schemas.openxmlformats.org/officeDocument/2006/math">
                    <m:r>
                      <m:rPr>
                        <m:sty m:val="p"/>
                      </m:rPr>
                      <a:rPr lang="en-US" altLang="ja-JP" sz="2400">
                        <a:latin typeface="Cambria Math" panose="02040503050406030204" pitchFamily="18" charset="0"/>
                      </a:rPr>
                      <m:t>SU</m:t>
                    </m:r>
                  </m:oMath>
                </a14:m>
                <a:r>
                  <a:rPr lang="ja-JP" altLang="en-US" sz="2400" dirty="0" smtClean="0"/>
                  <a:t>代数</a:t>
                </a:r>
                <a:r>
                  <a:rPr lang="en-US" altLang="ja-JP" sz="2400" dirty="0" smtClean="0"/>
                  <a:t>)</a:t>
                </a:r>
              </a:p>
              <a:p>
                <a:pPr marL="0" indent="0">
                  <a:buNone/>
                </a:pPr>
                <a14:m>
                  <m:oMath xmlns:m="http://schemas.openxmlformats.org/officeDocument/2006/math">
                    <m:r>
                      <a:rPr lang="en-US" altLang="ja-JP" sz="2400" i="1">
                        <a:latin typeface="Cambria Math" panose="02040503050406030204" pitchFamily="18" charset="0"/>
                      </a:rPr>
                      <m:t>𝑑</m:t>
                    </m:r>
                  </m:oMath>
                </a14:m>
                <a:r>
                  <a:rPr lang="ja-JP" altLang="en-US" sz="2400" dirty="0" smtClean="0"/>
                  <a:t>次元の</a:t>
                </a:r>
                <a:r>
                  <a:rPr lang="en-US" altLang="ja-JP" sz="2400" dirty="0" smtClean="0"/>
                  <a:t>elementary matrix </a:t>
                </a:r>
                <a14:m>
                  <m:oMath xmlns:m="http://schemas.openxmlformats.org/officeDocument/2006/math">
                    <m:d>
                      <m:dPr>
                        <m:begChr m:val="{"/>
                        <m:endChr m:val="}"/>
                        <m:ctrlPr>
                          <a:rPr lang="en-US" altLang="ja-JP" sz="2400" i="1" smtClean="0">
                            <a:latin typeface="Cambria Math" panose="02040503050406030204" pitchFamily="18" charset="0"/>
                          </a:rPr>
                        </m:ctrlPr>
                      </m:dPr>
                      <m:e>
                        <m:sSubSup>
                          <m:sSubSupPr>
                            <m:ctrlPr>
                              <a:rPr lang="en-US" altLang="ja-JP" sz="2400" i="1" smtClean="0">
                                <a:latin typeface="Cambria Math" panose="02040503050406030204" pitchFamily="18" charset="0"/>
                              </a:rPr>
                            </m:ctrlPr>
                          </m:sSubSupPr>
                          <m:e>
                            <m:r>
                              <a:rPr lang="en-US" altLang="ja-JP" sz="2400" b="0" i="1" smtClean="0">
                                <a:latin typeface="Cambria Math" panose="02040503050406030204" pitchFamily="18" charset="0"/>
                              </a:rPr>
                              <m:t>𝑒</m:t>
                            </m:r>
                          </m:e>
                          <m:sub>
                            <m:r>
                              <a:rPr lang="en-US" altLang="ja-JP" sz="2400" b="0" i="1" smtClean="0">
                                <a:latin typeface="Cambria Math" panose="02040503050406030204" pitchFamily="18" charset="0"/>
                              </a:rPr>
                              <m:t>𝑗</m:t>
                            </m:r>
                          </m:sub>
                          <m:sup>
                            <m:r>
                              <a:rPr lang="en-US" altLang="ja-JP" sz="2400" b="0" i="1" smtClean="0">
                                <a:latin typeface="Cambria Math" panose="02040503050406030204" pitchFamily="18" charset="0"/>
                              </a:rPr>
                              <m:t>𝑘</m:t>
                            </m:r>
                          </m:sup>
                        </m:sSubSup>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𝑘</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𝑗</m:t>
                        </m:r>
                        <m:r>
                          <a:rPr lang="en-US" altLang="ja-JP" sz="2400" b="0" i="1" smtClean="0">
                            <a:latin typeface="Cambria Math" panose="02040503050406030204" pitchFamily="18" charset="0"/>
                          </a:rPr>
                          <m:t>=1,…,</m:t>
                        </m:r>
                        <m:r>
                          <a:rPr lang="en-US" altLang="ja-JP" sz="2400" b="0" i="1" smtClean="0">
                            <a:latin typeface="Cambria Math" panose="02040503050406030204" pitchFamily="18" charset="0"/>
                          </a:rPr>
                          <m:t>𝑑</m:t>
                        </m:r>
                      </m:e>
                    </m:d>
                  </m:oMath>
                </a14:m>
                <a:r>
                  <a:rPr lang="ja-JP" altLang="en-US" sz="2400" dirty="0" smtClean="0"/>
                  <a:t>は</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smtClean="0">
                              <a:latin typeface="Cambria Math" panose="02040503050406030204" pitchFamily="18" charset="0"/>
                            </a:rPr>
                          </m:ctrlPr>
                        </m:sSubPr>
                        <m:e>
                          <m:d>
                            <m:dPr>
                              <m:ctrlPr>
                                <a:rPr lang="en-US" altLang="ja-JP" sz="2400" i="1" smtClean="0">
                                  <a:latin typeface="Cambria Math" panose="02040503050406030204" pitchFamily="18" charset="0"/>
                                </a:rPr>
                              </m:ctrlPr>
                            </m:dPr>
                            <m:e>
                              <m:sSubSup>
                                <m:sSubSupPr>
                                  <m:ctrlPr>
                                    <a:rPr lang="en-US" altLang="ja-JP" sz="2400" i="1">
                                      <a:latin typeface="Cambria Math" panose="02040503050406030204" pitchFamily="18" charset="0"/>
                                    </a:rPr>
                                  </m:ctrlPr>
                                </m:sSubSupPr>
                                <m:e>
                                  <m:r>
                                    <a:rPr lang="en-US" altLang="ja-JP" sz="2400" i="1">
                                      <a:latin typeface="Cambria Math" panose="02040503050406030204" pitchFamily="18" charset="0"/>
                                    </a:rPr>
                                    <m:t>𝑒</m:t>
                                  </m:r>
                                </m:e>
                                <m:sub>
                                  <m:r>
                                    <a:rPr lang="en-US" altLang="ja-JP" sz="2400" i="1">
                                      <a:latin typeface="Cambria Math" panose="02040503050406030204" pitchFamily="18" charset="0"/>
                                    </a:rPr>
                                    <m:t>𝑗</m:t>
                                  </m:r>
                                </m:sub>
                                <m:sup>
                                  <m:r>
                                    <a:rPr lang="en-US" altLang="ja-JP" sz="2400" i="1">
                                      <a:latin typeface="Cambria Math" panose="02040503050406030204" pitchFamily="18" charset="0"/>
                                    </a:rPr>
                                    <m:t>𝑘</m:t>
                                  </m:r>
                                </m:sup>
                              </m:sSubSup>
                            </m:e>
                          </m:d>
                        </m:e>
                        <m:sub>
                          <m:r>
                            <a:rPr lang="ja-JP" altLang="en-US" sz="2400" i="1">
                              <a:latin typeface="Cambria Math" panose="02040503050406030204" pitchFamily="18" charset="0"/>
                            </a:rPr>
                            <m:t>𝜇</m:t>
                          </m:r>
                          <m:r>
                            <a:rPr lang="en-US" altLang="ja-JP" sz="2400" i="1">
                              <a:latin typeface="Cambria Math" panose="02040503050406030204" pitchFamily="18" charset="0"/>
                            </a:rPr>
                            <m:t>𝜈</m:t>
                          </m:r>
                        </m:sub>
                      </m:sSub>
                      <m: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a:rPr lang="ja-JP" altLang="en-US" sz="2400" b="0" i="1" smtClean="0">
                              <a:latin typeface="Cambria Math" panose="02040503050406030204" pitchFamily="18" charset="0"/>
                            </a:rPr>
                            <m:t>𝛿</m:t>
                          </m:r>
                        </m:e>
                        <m:sub>
                          <m:r>
                            <a:rPr lang="en-US" altLang="ja-JP" sz="2400" i="1">
                              <a:latin typeface="Cambria Math" panose="02040503050406030204" pitchFamily="18" charset="0"/>
                            </a:rPr>
                            <m:t>𝜈</m:t>
                          </m:r>
                          <m:r>
                            <a:rPr lang="en-US" altLang="ja-JP" sz="2400" b="0" i="1" smtClean="0">
                              <a:latin typeface="Cambria Math" panose="02040503050406030204" pitchFamily="18" charset="0"/>
                            </a:rPr>
                            <m:t>𝑗</m:t>
                          </m:r>
                        </m:sub>
                      </m:sSub>
                      <m:sSub>
                        <m:sSubPr>
                          <m:ctrlPr>
                            <a:rPr lang="en-US" altLang="ja-JP" sz="2400" b="0" i="1" smtClean="0">
                              <a:latin typeface="Cambria Math" panose="02040503050406030204" pitchFamily="18" charset="0"/>
                            </a:rPr>
                          </m:ctrlPr>
                        </m:sSubPr>
                        <m:e>
                          <m:r>
                            <a:rPr lang="ja-JP" altLang="en-US" sz="2400" b="0" i="1" smtClean="0">
                              <a:latin typeface="Cambria Math" panose="02040503050406030204" pitchFamily="18" charset="0"/>
                            </a:rPr>
                            <m:t>𝛿</m:t>
                          </m:r>
                        </m:e>
                        <m:sub>
                          <m:r>
                            <a:rPr lang="ja-JP" altLang="en-US" sz="2400" i="1">
                              <a:latin typeface="Cambria Math" panose="02040503050406030204" pitchFamily="18" charset="0"/>
                            </a:rPr>
                            <m:t>𝜇</m:t>
                          </m:r>
                          <m:r>
                            <a:rPr lang="en-US" altLang="ja-JP" sz="2400" b="0" i="1" smtClean="0">
                              <a:latin typeface="Cambria Math" panose="02040503050406030204" pitchFamily="18" charset="0"/>
                            </a:rPr>
                            <m:t>𝑘</m:t>
                          </m:r>
                        </m:sub>
                      </m:sSub>
                      <m:r>
                        <a:rPr lang="en-US" altLang="ja-JP" sz="2400" b="0" i="1" smtClean="0">
                          <a:latin typeface="Cambria Math" panose="02040503050406030204" pitchFamily="18" charset="0"/>
                        </a:rPr>
                        <m:t>,  1</m:t>
                      </m:r>
                      <m:r>
                        <a:rPr lang="en-US" altLang="ja-JP" sz="2400" b="0" i="1" smtClean="0">
                          <a:latin typeface="Cambria Math" panose="02040503050406030204" pitchFamily="18" charset="0"/>
                          <a:ea typeface="Cambria Math" panose="02040503050406030204" pitchFamily="18" charset="0"/>
                        </a:rPr>
                        <m:t>≤</m:t>
                      </m:r>
                      <m:r>
                        <a:rPr lang="en-US" altLang="ja-JP" sz="2400" i="1">
                          <a:latin typeface="Cambria Math" panose="02040503050406030204" pitchFamily="18" charset="0"/>
                        </a:rPr>
                        <m:t>𝜈</m:t>
                      </m:r>
                      <m:r>
                        <a:rPr lang="en-US" altLang="ja-JP" sz="2400" b="0" i="1" smtClean="0">
                          <a:latin typeface="Cambria Math" panose="02040503050406030204" pitchFamily="18" charset="0"/>
                        </a:rPr>
                        <m:t>,</m:t>
                      </m:r>
                      <m:r>
                        <a:rPr lang="ja-JP" altLang="en-US" sz="2400" i="1">
                          <a:latin typeface="Cambria Math" panose="02040503050406030204" pitchFamily="18" charset="0"/>
                        </a:rPr>
                        <m:t>𝜇</m:t>
                      </m:r>
                      <m:r>
                        <a:rPr lang="ja-JP" altLang="en-US" sz="2400" i="1" smtClean="0">
                          <a:latin typeface="Cambria Math" panose="02040503050406030204" pitchFamily="18" charset="0"/>
                        </a:rPr>
                        <m:t>≤</m:t>
                      </m:r>
                      <m:r>
                        <a:rPr lang="en-US" altLang="ja-JP" sz="2400" b="0" i="1" smtClean="0">
                          <a:latin typeface="Cambria Math" panose="02040503050406030204" pitchFamily="18" charset="0"/>
                        </a:rPr>
                        <m:t>𝑑</m:t>
                      </m:r>
                    </m:oMath>
                  </m:oMathPara>
                </a14:m>
                <a:endParaRPr lang="en-US" altLang="ja-JP" sz="2400" dirty="0" smtClean="0"/>
              </a:p>
              <a:p>
                <a:pPr marL="0" indent="0">
                  <a:buNone/>
                </a:pPr>
                <a:r>
                  <a:rPr lang="ja-JP" altLang="en-US" sz="2400" dirty="0" smtClean="0"/>
                  <a:t>行列の１つの要素が１でほかの要素すべて０である行列。</a:t>
                </a:r>
                <a:endParaRPr lang="en-US" altLang="ja-JP" sz="2400" dirty="0" smtClean="0"/>
              </a:p>
              <a:p>
                <a:pPr marL="0" indent="0">
                  <a:buNone/>
                </a:pPr>
                <a:r>
                  <a:rPr lang="ja-JP" altLang="en-US" sz="2400" dirty="0" smtClean="0"/>
                  <a:t>これらの行列は交換関係を満たす。</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d>
                        <m:dPr>
                          <m:begChr m:val="["/>
                          <m:endChr m:val="]"/>
                          <m:ctrlPr>
                            <a:rPr lang="en-US" altLang="ja-JP" sz="2400" i="1" smtClean="0">
                              <a:latin typeface="Cambria Math" panose="02040503050406030204" pitchFamily="18" charset="0"/>
                            </a:rPr>
                          </m:ctrlPr>
                        </m:dPr>
                        <m:e>
                          <m:sSubSup>
                            <m:sSubSupPr>
                              <m:ctrlPr>
                                <a:rPr lang="en-US" altLang="ja-JP" sz="2400" i="1">
                                  <a:latin typeface="Cambria Math" panose="02040503050406030204" pitchFamily="18" charset="0"/>
                                </a:rPr>
                              </m:ctrlPr>
                            </m:sSubSupPr>
                            <m:e>
                              <m:r>
                                <a:rPr lang="en-US" altLang="ja-JP" sz="2400" i="1">
                                  <a:latin typeface="Cambria Math" panose="02040503050406030204" pitchFamily="18" charset="0"/>
                                </a:rPr>
                                <m:t>𝑒</m:t>
                              </m:r>
                            </m:e>
                            <m:sub>
                              <m:r>
                                <a:rPr lang="en-US" altLang="ja-JP" sz="2400" i="1">
                                  <a:latin typeface="Cambria Math" panose="02040503050406030204" pitchFamily="18" charset="0"/>
                                </a:rPr>
                                <m:t>𝑗</m:t>
                              </m:r>
                            </m:sub>
                            <m:sup>
                              <m:r>
                                <a:rPr lang="en-US" altLang="ja-JP" sz="2400" b="0" i="1" smtClean="0">
                                  <a:latin typeface="Cambria Math" panose="02040503050406030204" pitchFamily="18" charset="0"/>
                                </a:rPr>
                                <m:t>𝑖</m:t>
                              </m:r>
                            </m:sup>
                          </m:sSubSup>
                          <m:r>
                            <a:rPr lang="en-US" altLang="ja-JP" sz="2400" b="0" i="1" smtClean="0">
                              <a:latin typeface="Cambria Math" panose="02040503050406030204" pitchFamily="18" charset="0"/>
                            </a:rPr>
                            <m:t>,</m:t>
                          </m:r>
                          <m:sSubSup>
                            <m:sSubSupPr>
                              <m:ctrlPr>
                                <a:rPr lang="en-US" altLang="ja-JP" sz="2400" i="1">
                                  <a:latin typeface="Cambria Math" panose="02040503050406030204" pitchFamily="18" charset="0"/>
                                </a:rPr>
                              </m:ctrlPr>
                            </m:sSubSupPr>
                            <m:e>
                              <m:r>
                                <a:rPr lang="en-US" altLang="ja-JP" sz="2400" i="1">
                                  <a:latin typeface="Cambria Math" panose="02040503050406030204" pitchFamily="18" charset="0"/>
                                </a:rPr>
                                <m:t>𝑒</m:t>
                              </m:r>
                            </m:e>
                            <m:sub>
                              <m:r>
                                <a:rPr lang="en-US" altLang="ja-JP" sz="2400" b="0" i="1" smtClean="0">
                                  <a:latin typeface="Cambria Math" panose="02040503050406030204" pitchFamily="18" charset="0"/>
                                </a:rPr>
                                <m:t>𝑙</m:t>
                              </m:r>
                            </m:sub>
                            <m:sup>
                              <m:r>
                                <a:rPr lang="en-US" altLang="ja-JP" sz="2400" i="1">
                                  <a:latin typeface="Cambria Math" panose="02040503050406030204" pitchFamily="18" charset="0"/>
                                </a:rPr>
                                <m:t>𝑘</m:t>
                              </m:r>
                            </m:sup>
                          </m:sSubSup>
                        </m:e>
                      </m:d>
                      <m:r>
                        <a:rPr lang="en-US" altLang="ja-JP" sz="2400" b="0" i="1" smtClean="0">
                          <a:latin typeface="Cambria Math" panose="02040503050406030204" pitchFamily="18" charset="0"/>
                        </a:rPr>
                        <m:t>=</m:t>
                      </m:r>
                      <m:sSub>
                        <m:sSubPr>
                          <m:ctrlPr>
                            <a:rPr lang="en-US" altLang="ja-JP" sz="2400" i="1">
                              <a:latin typeface="Cambria Math" panose="02040503050406030204" pitchFamily="18" charset="0"/>
                            </a:rPr>
                          </m:ctrlPr>
                        </m:sSubPr>
                        <m:e>
                          <m:r>
                            <a:rPr lang="ja-JP" altLang="en-US" sz="2400" i="1">
                              <a:latin typeface="Cambria Math" panose="02040503050406030204" pitchFamily="18" charset="0"/>
                            </a:rPr>
                            <m:t>𝛿</m:t>
                          </m:r>
                        </m:e>
                        <m:sub>
                          <m:r>
                            <a:rPr lang="en-US" altLang="ja-JP" sz="2400" b="0" i="1" smtClean="0">
                              <a:latin typeface="Cambria Math" panose="02040503050406030204" pitchFamily="18" charset="0"/>
                            </a:rPr>
                            <m:t>𝑘𝑗</m:t>
                          </m:r>
                        </m:sub>
                      </m:sSub>
                      <m:sSubSup>
                        <m:sSubSupPr>
                          <m:ctrlPr>
                            <a:rPr lang="en-US" altLang="ja-JP" sz="2400" i="1">
                              <a:latin typeface="Cambria Math" panose="02040503050406030204" pitchFamily="18" charset="0"/>
                            </a:rPr>
                          </m:ctrlPr>
                        </m:sSubSupPr>
                        <m:e>
                          <m:r>
                            <a:rPr lang="en-US" altLang="ja-JP" sz="2400" i="1">
                              <a:latin typeface="Cambria Math" panose="02040503050406030204" pitchFamily="18" charset="0"/>
                            </a:rPr>
                            <m:t>𝑒</m:t>
                          </m:r>
                        </m:e>
                        <m:sub>
                          <m:r>
                            <a:rPr lang="en-US" altLang="ja-JP" sz="2400" b="0" i="1" smtClean="0">
                              <a:latin typeface="Cambria Math" panose="02040503050406030204" pitchFamily="18" charset="0"/>
                            </a:rPr>
                            <m:t>𝑙</m:t>
                          </m:r>
                        </m:sub>
                        <m:sup>
                          <m:r>
                            <a:rPr lang="en-US" altLang="ja-JP" sz="2400" i="1">
                              <a:latin typeface="Cambria Math" panose="02040503050406030204" pitchFamily="18" charset="0"/>
                            </a:rPr>
                            <m:t>𝑖</m:t>
                          </m:r>
                        </m:sup>
                      </m:sSubSup>
                      <m:r>
                        <a:rPr lang="en-US" altLang="ja-JP" sz="2400" b="0" i="1" smtClean="0">
                          <a:latin typeface="Cambria Math" panose="02040503050406030204" pitchFamily="18" charset="0"/>
                        </a:rPr>
                        <m:t>−</m:t>
                      </m:r>
                      <m:sSub>
                        <m:sSubPr>
                          <m:ctrlPr>
                            <a:rPr lang="en-US" altLang="ja-JP" sz="2400" i="1">
                              <a:latin typeface="Cambria Math" panose="02040503050406030204" pitchFamily="18" charset="0"/>
                            </a:rPr>
                          </m:ctrlPr>
                        </m:sSubPr>
                        <m:e>
                          <m:r>
                            <a:rPr lang="ja-JP" altLang="en-US" sz="2400" i="1">
                              <a:latin typeface="Cambria Math" panose="02040503050406030204" pitchFamily="18" charset="0"/>
                            </a:rPr>
                            <m:t>𝛿</m:t>
                          </m:r>
                        </m:e>
                        <m:sub>
                          <m:r>
                            <a:rPr lang="en-US" altLang="ja-JP" sz="2400" b="0" i="1" smtClean="0">
                              <a:latin typeface="Cambria Math" panose="02040503050406030204" pitchFamily="18" charset="0"/>
                            </a:rPr>
                            <m:t>𝑖𝑙</m:t>
                          </m:r>
                        </m:sub>
                      </m:sSub>
                      <m:sSubSup>
                        <m:sSubSupPr>
                          <m:ctrlPr>
                            <a:rPr lang="en-US" altLang="ja-JP" sz="2400" i="1">
                              <a:latin typeface="Cambria Math" panose="02040503050406030204" pitchFamily="18" charset="0"/>
                            </a:rPr>
                          </m:ctrlPr>
                        </m:sSubSupPr>
                        <m:e>
                          <m:r>
                            <a:rPr lang="en-US" altLang="ja-JP" sz="2400" i="1">
                              <a:latin typeface="Cambria Math" panose="02040503050406030204" pitchFamily="18" charset="0"/>
                            </a:rPr>
                            <m:t>𝑒</m:t>
                          </m:r>
                        </m:e>
                        <m:sub>
                          <m:r>
                            <a:rPr lang="en-US" altLang="ja-JP" sz="2400" i="1">
                              <a:latin typeface="Cambria Math" panose="02040503050406030204" pitchFamily="18" charset="0"/>
                            </a:rPr>
                            <m:t>𝑗</m:t>
                          </m:r>
                        </m:sub>
                        <m:sup>
                          <m:r>
                            <a:rPr lang="en-US" altLang="ja-JP" sz="2400" b="0" i="1" smtClean="0">
                              <a:latin typeface="Cambria Math" panose="02040503050406030204" pitchFamily="18" charset="0"/>
                            </a:rPr>
                            <m:t>𝑘</m:t>
                          </m:r>
                        </m:sup>
                      </m:sSubSup>
                    </m:oMath>
                  </m:oMathPara>
                </a14:m>
                <a:endParaRPr lang="en-US" altLang="ja-JP" sz="2400" dirty="0" smtClean="0"/>
              </a:p>
              <a:p>
                <a:pPr marL="0" indent="0">
                  <a:buNone/>
                </a:pPr>
                <a14:m>
                  <m:oMath xmlns:m="http://schemas.openxmlformats.org/officeDocument/2006/math">
                    <m:r>
                      <a:rPr lang="en-US" altLang="ja-JP" sz="2400" i="1">
                        <a:latin typeface="Cambria Math" panose="02040503050406030204" pitchFamily="18" charset="0"/>
                      </a:rPr>
                      <m:t>𝑑</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𝑑</m:t>
                    </m:r>
                    <m:r>
                      <a:rPr lang="en-US" altLang="ja-JP" sz="2400" b="0" i="1" smtClean="0">
                        <a:latin typeface="Cambria Math" panose="02040503050406030204" pitchFamily="18" charset="0"/>
                      </a:rPr>
                      <m:t>−1)</m:t>
                    </m:r>
                  </m:oMath>
                </a14:m>
                <a:r>
                  <a:rPr lang="ja-JP" altLang="en-US" sz="2400" dirty="0" smtClean="0"/>
                  <a:t>個の</a:t>
                </a:r>
                <a:r>
                  <a:rPr lang="en-US" altLang="ja-JP" sz="2400" dirty="0" smtClean="0"/>
                  <a:t>Traceless</a:t>
                </a:r>
                <a:r>
                  <a:rPr lang="ja-JP" altLang="en-US" sz="2400" dirty="0" smtClean="0"/>
                  <a:t>行列が存在する。</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Sup>
                        <m:sSubSupPr>
                          <m:ctrlPr>
                            <a:rPr lang="en-US" altLang="ja-JP" sz="2400" i="1" dirty="0" smtClean="0">
                              <a:latin typeface="Cambria Math" panose="02040503050406030204" pitchFamily="18" charset="0"/>
                            </a:rPr>
                          </m:ctrlPr>
                        </m:sSubSupPr>
                        <m:e>
                          <m:r>
                            <m:rPr>
                              <m:sty m:val="p"/>
                            </m:rPr>
                            <a:rPr lang="en-US" altLang="ja-JP" sz="2400" i="0" dirty="0">
                              <a:latin typeface="Cambria Math" panose="02040503050406030204" pitchFamily="18" charset="0"/>
                            </a:rPr>
                            <m:t>Θ</m:t>
                          </m:r>
                        </m:e>
                        <m:sub>
                          <m:r>
                            <a:rPr lang="en-US" altLang="ja-JP" sz="2400" b="0" i="1" dirty="0" smtClean="0">
                              <a:latin typeface="Cambria Math" panose="02040503050406030204" pitchFamily="18" charset="0"/>
                            </a:rPr>
                            <m:t>𝑗</m:t>
                          </m:r>
                        </m:sub>
                        <m:sup>
                          <m:r>
                            <a:rPr lang="en-US" altLang="ja-JP" sz="2400" b="0" i="1" dirty="0" smtClean="0">
                              <a:latin typeface="Cambria Math" panose="02040503050406030204" pitchFamily="18" charset="0"/>
                            </a:rPr>
                            <m:t>𝑘</m:t>
                          </m:r>
                        </m:sup>
                      </m:sSubSup>
                      <m:r>
                        <a:rPr lang="en-US" altLang="ja-JP" sz="2400" b="0" i="1" dirty="0" smtClean="0">
                          <a:latin typeface="Cambria Math" panose="02040503050406030204" pitchFamily="18" charset="0"/>
                        </a:rPr>
                        <m:t>=</m:t>
                      </m:r>
                      <m:sSubSup>
                        <m:sSubSupPr>
                          <m:ctrlPr>
                            <a:rPr lang="en-US" altLang="ja-JP" sz="2400" i="1">
                              <a:latin typeface="Cambria Math" panose="02040503050406030204" pitchFamily="18" charset="0"/>
                            </a:rPr>
                          </m:ctrlPr>
                        </m:sSubSupPr>
                        <m:e>
                          <m:r>
                            <a:rPr lang="en-US" altLang="ja-JP" sz="2400" i="1">
                              <a:latin typeface="Cambria Math" panose="02040503050406030204" pitchFamily="18" charset="0"/>
                            </a:rPr>
                            <m:t>𝑒</m:t>
                          </m:r>
                        </m:e>
                        <m:sub>
                          <m:r>
                            <a:rPr lang="en-US" altLang="ja-JP" sz="2400" i="1">
                              <a:latin typeface="Cambria Math" panose="02040503050406030204" pitchFamily="18" charset="0"/>
                            </a:rPr>
                            <m:t>𝑗</m:t>
                          </m:r>
                        </m:sub>
                        <m:sup>
                          <m:r>
                            <a:rPr lang="en-US" altLang="ja-JP" sz="2400" i="1">
                              <a:latin typeface="Cambria Math" panose="02040503050406030204" pitchFamily="18" charset="0"/>
                            </a:rPr>
                            <m:t>𝑘</m:t>
                          </m:r>
                        </m:sup>
                      </m:sSubSup>
                      <m:r>
                        <a:rPr lang="en-US" altLang="ja-JP" sz="2400" b="0" i="0" smtClean="0">
                          <a:latin typeface="Cambria Math" panose="02040503050406030204" pitchFamily="18" charset="0"/>
                        </a:rPr>
                        <m:t>+</m:t>
                      </m:r>
                      <m:sSubSup>
                        <m:sSubSupPr>
                          <m:ctrlPr>
                            <a:rPr lang="en-US" altLang="ja-JP" sz="2400" i="1">
                              <a:latin typeface="Cambria Math" panose="02040503050406030204" pitchFamily="18" charset="0"/>
                            </a:rPr>
                          </m:ctrlPr>
                        </m:sSubSupPr>
                        <m:e>
                          <m:r>
                            <a:rPr lang="en-US" altLang="ja-JP" sz="2400" i="1">
                              <a:latin typeface="Cambria Math" panose="02040503050406030204" pitchFamily="18" charset="0"/>
                            </a:rPr>
                            <m:t>𝑒</m:t>
                          </m:r>
                        </m:e>
                        <m:sub>
                          <m:r>
                            <a:rPr lang="en-US" altLang="ja-JP" sz="2400" b="0" i="1" smtClean="0">
                              <a:latin typeface="Cambria Math" panose="02040503050406030204" pitchFamily="18" charset="0"/>
                            </a:rPr>
                            <m:t>𝑘</m:t>
                          </m:r>
                        </m:sub>
                        <m:sup>
                          <m:r>
                            <a:rPr lang="en-US" altLang="ja-JP" sz="2400" b="0" i="1" smtClean="0">
                              <a:latin typeface="Cambria Math" panose="02040503050406030204" pitchFamily="18" charset="0"/>
                            </a:rPr>
                            <m:t>𝑗</m:t>
                          </m:r>
                        </m:sup>
                      </m:sSubSup>
                    </m:oMath>
                  </m:oMathPara>
                </a14:m>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Sup>
                        <m:sSubSupPr>
                          <m:ctrlPr>
                            <a:rPr lang="en-US" altLang="ja-JP" sz="2400" i="1" smtClean="0">
                              <a:latin typeface="Cambria Math" panose="02040503050406030204" pitchFamily="18" charset="0"/>
                            </a:rPr>
                          </m:ctrlPr>
                        </m:sSubSupPr>
                        <m:e>
                          <m:r>
                            <a:rPr lang="ja-JP" altLang="en-US" sz="2400" i="1" smtClean="0">
                              <a:latin typeface="Cambria Math" panose="02040503050406030204" pitchFamily="18" charset="0"/>
                            </a:rPr>
                            <m:t>𝛽</m:t>
                          </m:r>
                        </m:e>
                        <m:sub>
                          <m:r>
                            <a:rPr lang="en-US" altLang="ja-JP" sz="2400" b="0" i="1" smtClean="0">
                              <a:latin typeface="Cambria Math" panose="02040503050406030204" pitchFamily="18" charset="0"/>
                            </a:rPr>
                            <m:t>𝑗</m:t>
                          </m:r>
                        </m:sub>
                        <m:sup>
                          <m:r>
                            <a:rPr lang="en-US" altLang="ja-JP" sz="2400" b="0" i="1" smtClean="0">
                              <a:latin typeface="Cambria Math" panose="02040503050406030204" pitchFamily="18" charset="0"/>
                            </a:rPr>
                            <m:t>𝑘</m:t>
                          </m:r>
                        </m:sup>
                      </m:sSubSup>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𝑖</m:t>
                      </m:r>
                      <m:d>
                        <m:dPr>
                          <m:ctrlPr>
                            <a:rPr lang="en-US" altLang="ja-JP" sz="2400" b="0" i="1" smtClean="0">
                              <a:latin typeface="Cambria Math" panose="02040503050406030204" pitchFamily="18" charset="0"/>
                            </a:rPr>
                          </m:ctrlPr>
                        </m:dPr>
                        <m:e>
                          <m:sSubSup>
                            <m:sSubSupPr>
                              <m:ctrlPr>
                                <a:rPr lang="en-US" altLang="ja-JP" sz="2400" i="1">
                                  <a:latin typeface="Cambria Math" panose="02040503050406030204" pitchFamily="18" charset="0"/>
                                </a:rPr>
                              </m:ctrlPr>
                            </m:sSubSupPr>
                            <m:e>
                              <m:r>
                                <a:rPr lang="en-US" altLang="ja-JP" sz="2400" i="1">
                                  <a:latin typeface="Cambria Math" panose="02040503050406030204" pitchFamily="18" charset="0"/>
                                </a:rPr>
                                <m:t>𝑒</m:t>
                              </m:r>
                            </m:e>
                            <m:sub>
                              <m:r>
                                <a:rPr lang="en-US" altLang="ja-JP" sz="2400" i="1">
                                  <a:latin typeface="Cambria Math" panose="02040503050406030204" pitchFamily="18" charset="0"/>
                                </a:rPr>
                                <m:t>𝑗</m:t>
                              </m:r>
                            </m:sub>
                            <m:sup>
                              <m:r>
                                <a:rPr lang="en-US" altLang="ja-JP" sz="2400" i="1">
                                  <a:latin typeface="Cambria Math" panose="02040503050406030204" pitchFamily="18" charset="0"/>
                                </a:rPr>
                                <m:t>𝑘</m:t>
                              </m:r>
                            </m:sup>
                          </m:sSubSup>
                          <m:r>
                            <a:rPr lang="en-US" altLang="ja-JP" sz="2400" b="0" i="0" smtClean="0">
                              <a:latin typeface="Cambria Math" panose="02040503050406030204" pitchFamily="18" charset="0"/>
                            </a:rPr>
                            <m:t>−</m:t>
                          </m:r>
                          <m:sSubSup>
                            <m:sSubSupPr>
                              <m:ctrlPr>
                                <a:rPr lang="en-US" altLang="ja-JP" sz="2400" i="1">
                                  <a:latin typeface="Cambria Math" panose="02040503050406030204" pitchFamily="18" charset="0"/>
                                </a:rPr>
                              </m:ctrlPr>
                            </m:sSubSupPr>
                            <m:e>
                              <m:r>
                                <a:rPr lang="en-US" altLang="ja-JP" sz="2400" i="1">
                                  <a:latin typeface="Cambria Math" panose="02040503050406030204" pitchFamily="18" charset="0"/>
                                </a:rPr>
                                <m:t>𝑒</m:t>
                              </m:r>
                            </m:e>
                            <m:sub>
                              <m:r>
                                <a:rPr lang="en-US" altLang="ja-JP" sz="2400" i="1">
                                  <a:latin typeface="Cambria Math" panose="02040503050406030204" pitchFamily="18" charset="0"/>
                                </a:rPr>
                                <m:t>𝑘</m:t>
                              </m:r>
                            </m:sub>
                            <m:sup>
                              <m:r>
                                <a:rPr lang="en-US" altLang="ja-JP" sz="2400" i="1">
                                  <a:latin typeface="Cambria Math" panose="02040503050406030204" pitchFamily="18" charset="0"/>
                                </a:rPr>
                                <m:t>𝑗</m:t>
                              </m:r>
                            </m:sup>
                          </m:sSubSup>
                        </m:e>
                      </m:d>
                      <m:r>
                        <a:rPr lang="en-US" altLang="ja-JP" sz="2400" b="0" i="1" smtClean="0">
                          <a:latin typeface="Cambria Math" panose="02040503050406030204" pitchFamily="18" charset="0"/>
                        </a:rPr>
                        <m:t>,  1</m:t>
                      </m:r>
                      <m:r>
                        <a:rPr lang="en-US" altLang="ja-JP" sz="2400" b="0" i="1" smtClean="0">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𝑘</m:t>
                      </m:r>
                      <m:r>
                        <a:rPr lang="en-US" altLang="ja-JP" sz="2400" b="0" i="1" smtClean="0">
                          <a:latin typeface="Cambria Math" panose="02040503050406030204" pitchFamily="18" charset="0"/>
                          <a:ea typeface="Cambria Math" panose="02040503050406030204" pitchFamily="18" charset="0"/>
                        </a:rPr>
                        <m:t>&lt;</m:t>
                      </m:r>
                      <m:r>
                        <a:rPr lang="en-US" altLang="ja-JP" sz="2400" b="0" i="1" smtClean="0">
                          <a:latin typeface="Cambria Math" panose="02040503050406030204" pitchFamily="18" charset="0"/>
                          <a:ea typeface="Cambria Math" panose="02040503050406030204" pitchFamily="18" charset="0"/>
                        </a:rPr>
                        <m:t>𝑗</m:t>
                      </m:r>
                      <m:r>
                        <a:rPr lang="en-US" altLang="ja-JP" sz="2400" b="0" i="1" smtClean="0">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𝑑</m:t>
                      </m:r>
                    </m:oMath>
                  </m:oMathPara>
                </a14:m>
                <a:endParaRPr lang="en-US" altLang="ja-JP" sz="2400" dirty="0" smtClean="0"/>
              </a:p>
              <a:p>
                <a:pPr marL="0" indent="0">
                  <a:buNone/>
                </a:pPr>
                <a:r>
                  <a:rPr lang="ja-JP" altLang="en-US" sz="2400" dirty="0" smtClean="0"/>
                  <a:t>これら</a:t>
                </a:r>
                <a:r>
                  <a:rPr lang="ja-JP" altLang="en-US" sz="2400" dirty="0"/>
                  <a:t>は</a:t>
                </a:r>
                <a14:m>
                  <m:oMath xmlns:m="http://schemas.openxmlformats.org/officeDocument/2006/math">
                    <m:r>
                      <m:rPr>
                        <m:sty m:val="p"/>
                      </m:rPr>
                      <a:rPr lang="en-US" altLang="ja-JP" sz="2400">
                        <a:latin typeface="Cambria Math" panose="02040503050406030204" pitchFamily="18" charset="0"/>
                      </a:rPr>
                      <m:t>SU</m:t>
                    </m:r>
                    <m:r>
                      <a:rPr lang="en-US" altLang="ja-JP" sz="2400">
                        <a:latin typeface="Cambria Math" panose="02040503050406030204" pitchFamily="18" charset="0"/>
                      </a:rPr>
                      <m:t>(</m:t>
                    </m:r>
                    <m:r>
                      <a:rPr lang="en-US" altLang="ja-JP" sz="2400" i="1">
                        <a:latin typeface="Cambria Math" panose="02040503050406030204" pitchFamily="18" charset="0"/>
                      </a:rPr>
                      <m:t>𝑑</m:t>
                    </m:r>
                    <m:r>
                      <a:rPr lang="en-US" altLang="ja-JP" sz="2400" i="1">
                        <a:latin typeface="Cambria Math" panose="02040503050406030204" pitchFamily="18" charset="0"/>
                      </a:rPr>
                      <m:t>)</m:t>
                    </m:r>
                  </m:oMath>
                </a14:m>
                <a:r>
                  <a:rPr lang="en-US" altLang="ja-JP" sz="2400" dirty="0" smtClean="0"/>
                  <a:t> group</a:t>
                </a:r>
                <a:r>
                  <a:rPr lang="ja-JP" altLang="en-US" sz="2400" dirty="0" smtClean="0"/>
                  <a:t>の非対角</a:t>
                </a:r>
                <a:r>
                  <a:rPr lang="en-US" altLang="ja-JP" sz="2400" dirty="0" smtClean="0"/>
                  <a:t>generators</a:t>
                </a:r>
                <a:r>
                  <a:rPr lang="ja-JP" altLang="en-US" sz="2400" dirty="0" smtClean="0"/>
                  <a:t>である。</a:t>
                </a:r>
                <a:endParaRPr lang="en-US" altLang="ja-JP" sz="2400" dirty="0" smtClean="0"/>
              </a:p>
              <a:p>
                <a:pPr marL="0" indent="0">
                  <a:buNone/>
                </a:pPr>
                <a:endParaRPr lang="en-US" altLang="ja-JP" sz="2400" dirty="0" smtClean="0"/>
              </a:p>
              <a:p>
                <a:pPr marL="0" indent="0">
                  <a:buNone/>
                </a:pPr>
                <a:endParaRPr lang="en-US" altLang="ja-JP" sz="2400"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215614"/>
                <a:ext cx="10515600" cy="4961349"/>
              </a:xfrm>
              <a:blipFill>
                <a:blip r:embed="rId2"/>
                <a:stretch>
                  <a:fillRect l="-928" t="-1597" b="-258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62815028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722</TotalTime>
  <Words>297</Words>
  <Application>Microsoft Office PowerPoint</Application>
  <PresentationFormat>ワイド画面</PresentationFormat>
  <Paragraphs>123</Paragraphs>
  <Slides>26</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26</vt:i4>
      </vt:variant>
    </vt:vector>
  </HeadingPairs>
  <TitlesOfParts>
    <vt:vector size="31" baseType="lpstr">
      <vt:lpstr>游ゴシック</vt:lpstr>
      <vt:lpstr>游ゴシック Light</vt:lpstr>
      <vt:lpstr>Arial</vt:lpstr>
      <vt:lpstr>Cambria Math</vt:lpstr>
      <vt:lpstr>Office テーマ</vt:lpstr>
      <vt:lpstr>量子状態トモグラフィー</vt:lpstr>
      <vt:lpstr>§１　量子状態トモグラフィー</vt:lpstr>
      <vt:lpstr>§１　量子状態トモグラフィー</vt:lpstr>
      <vt:lpstr>§１.１　量子状態トモグラフィーの理論</vt:lpstr>
      <vt:lpstr>§１.１　量子状態トモグラフィーの理論</vt:lpstr>
      <vt:lpstr>§１.１　量子状態トモグラフィーの理論</vt:lpstr>
      <vt:lpstr>§１.１　量子状態トモグラフィーの理論</vt:lpstr>
      <vt:lpstr>§１.１　量子状態トモグラフィーの理論</vt:lpstr>
      <vt:lpstr>§１.１　量子状態トモグラフィーの理論</vt:lpstr>
      <vt:lpstr>§１.１　量子状態トモグラフィーの理論</vt:lpstr>
      <vt:lpstr>§１.１　量子状態トモグラフィーの理論</vt:lpstr>
      <vt:lpstr>§１.１　量子状態トモグラフィーの理論</vt:lpstr>
      <vt:lpstr>§１.１　量子状態トモグラフィーの理論</vt:lpstr>
      <vt:lpstr>§１.１　量子状態トモグラフィーの理論</vt:lpstr>
      <vt:lpstr>§１.１　量子状態トモグラフィーの理論</vt:lpstr>
      <vt:lpstr>§１.１　量子状態トモグラフィーの理論</vt:lpstr>
      <vt:lpstr>§１.２　最尤推定</vt:lpstr>
      <vt:lpstr>§１.２.１　Cholesky Decomposition</vt:lpstr>
      <vt:lpstr>§１.２.１　Cholesky Decomposition</vt:lpstr>
      <vt:lpstr>§１.２.２　Rρ ̂Rアルゴリズム</vt:lpstr>
      <vt:lpstr>§１.２.２　Rρ ̂Rアルゴリズム</vt:lpstr>
      <vt:lpstr>§１.２.３　Duiluted Rρ ̂Rアルゴリズム</vt:lpstr>
      <vt:lpstr>§１.２.３　Duiluted Rρ ̂Rアルゴリズム</vt:lpstr>
      <vt:lpstr>§２　実装と結果</vt:lpstr>
      <vt:lpstr>§３　考察</vt:lpstr>
      <vt:lpstr>§４　Conclusions</vt:lpstr>
    </vt:vector>
  </TitlesOfParts>
  <Company>HP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量子状態トモグラフィー</dc:title>
  <dc:creator>Kobayashi Tetsuya</dc:creator>
  <cp:lastModifiedBy>Kobayashi Tetsuya</cp:lastModifiedBy>
  <cp:revision>61</cp:revision>
  <dcterms:created xsi:type="dcterms:W3CDTF">2020-02-03T09:22:08Z</dcterms:created>
  <dcterms:modified xsi:type="dcterms:W3CDTF">2020-02-05T07:03:46Z</dcterms:modified>
</cp:coreProperties>
</file>