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2" r:id="rId3"/>
    <p:sldId id="260" r:id="rId4"/>
    <p:sldId id="343" r:id="rId5"/>
    <p:sldId id="257" r:id="rId6"/>
    <p:sldId id="263" r:id="rId7"/>
    <p:sldId id="346" r:id="rId8"/>
    <p:sldId id="261" r:id="rId9"/>
    <p:sldId id="301" r:id="rId10"/>
    <p:sldId id="302" r:id="rId11"/>
    <p:sldId id="303" r:id="rId12"/>
    <p:sldId id="304" r:id="rId13"/>
    <p:sldId id="305" r:id="rId14"/>
    <p:sldId id="306" r:id="rId15"/>
    <p:sldId id="307" r:id="rId16"/>
    <p:sldId id="308" r:id="rId17"/>
    <p:sldId id="309" r:id="rId18"/>
    <p:sldId id="329" r:id="rId19"/>
    <p:sldId id="278" r:id="rId20"/>
    <p:sldId id="310" r:id="rId21"/>
    <p:sldId id="279" r:id="rId22"/>
    <p:sldId id="311" r:id="rId23"/>
    <p:sldId id="312" r:id="rId24"/>
    <p:sldId id="313" r:id="rId25"/>
    <p:sldId id="330" r:id="rId26"/>
    <p:sldId id="314" r:id="rId27"/>
    <p:sldId id="331" r:id="rId28"/>
    <p:sldId id="264" r:id="rId29"/>
    <p:sldId id="315" r:id="rId30"/>
    <p:sldId id="316" r:id="rId31"/>
    <p:sldId id="317" r:id="rId32"/>
    <p:sldId id="318" r:id="rId33"/>
    <p:sldId id="344" r:id="rId34"/>
    <p:sldId id="319" r:id="rId35"/>
    <p:sldId id="270" r:id="rId36"/>
    <p:sldId id="320" r:id="rId37"/>
    <p:sldId id="321" r:id="rId38"/>
    <p:sldId id="322" r:id="rId39"/>
    <p:sldId id="323" r:id="rId40"/>
    <p:sldId id="281" r:id="rId41"/>
    <p:sldId id="332" r:id="rId42"/>
    <p:sldId id="345" r:id="rId43"/>
    <p:sldId id="333" r:id="rId44"/>
    <p:sldId id="341" r:id="rId45"/>
    <p:sldId id="340" r:id="rId46"/>
    <p:sldId id="334" r:id="rId47"/>
    <p:sldId id="335" r:id="rId48"/>
    <p:sldId id="327" r:id="rId49"/>
    <p:sldId id="326" r:id="rId50"/>
    <p:sldId id="336" r:id="rId51"/>
    <p:sldId id="337" r:id="rId52"/>
    <p:sldId id="338" r:id="rId53"/>
    <p:sldId id="325" r:id="rId54"/>
    <p:sldId id="283" r:id="rId55"/>
    <p:sldId id="328"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3399"/>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2020/3/5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lnSpcReduction="10000"/>
              </a:bodyPr>
              <a:lstStyle/>
              <a:p>
                <a:pPr marL="0" indent="0">
                  <a:buNone/>
                </a:pPr>
                <a:r>
                  <a:rPr lang="en-US" altLang="ja-JP" sz="2200" u="sng" dirty="0" smtClean="0"/>
                  <a:t>1 qubit</a:t>
                </a:r>
                <a:r>
                  <a:rPr lang="ja-JP" altLang="en-US" sz="2200" u="sng" dirty="0"/>
                  <a:t>の</a:t>
                </a:r>
                <a:r>
                  <a:rPr lang="ja-JP" altLang="en-US" sz="2200" u="sng" dirty="0" smtClean="0"/>
                  <a:t>場合</a:t>
                </a:r>
                <a:endParaRPr lang="en-US" altLang="ja-JP" sz="2200" dirty="0" smtClean="0">
                  <a:latin typeface="Cambria Math" panose="02040503050406030204" pitchFamily="18" charset="0"/>
                </a:endParaRPr>
              </a:p>
              <a:p>
                <a:pPr marL="0" indent="0">
                  <a:lnSpc>
                    <a:spcPct val="15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5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5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566" b="-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a:t>1 qubit</a:t>
                </a:r>
                <a:r>
                  <a:rPr lang="ja-JP" altLang="en-US" sz="2000" u="sng" dirty="0"/>
                  <a:t>の</a:t>
                </a:r>
                <a:r>
                  <a:rPr lang="ja-JP" altLang="en-US" sz="2000" u="sng" dirty="0" smtClean="0"/>
                  <a:t>場合</a:t>
                </a:r>
                <a:r>
                  <a:rPr lang="en-US" altLang="ja-JP" sz="2000" u="sng" dirty="0" smtClean="0"/>
                  <a:t>(</a:t>
                </a:r>
                <a:r>
                  <a:rPr lang="ja-JP" altLang="en-US" sz="2000" u="sng" dirty="0"/>
                  <a:t>非直交基底</a:t>
                </a:r>
                <a:r>
                  <a:rPr lang="en-US" altLang="ja-JP" sz="2000" u="sng" dirty="0" smtClean="0"/>
                  <a:t>)</a:t>
                </a:r>
                <a:endParaRPr lang="en-US" altLang="ja-JP" sz="2000" dirty="0" smtClean="0"/>
              </a:p>
              <a:p>
                <a:pPr marL="0" indent="0">
                  <a:lnSpc>
                    <a:spcPct val="100000"/>
                  </a:lnSpc>
                  <a:buNone/>
                </a:pPr>
                <a:endParaRPr lang="en-US" altLang="ja-JP" sz="1800" dirty="0" smtClean="0"/>
              </a:p>
              <a:p>
                <a:pPr marL="0" indent="0">
                  <a:lnSpc>
                    <a:spcPct val="100000"/>
                  </a:lnSpc>
                  <a:buNone/>
                </a:pPr>
                <a:r>
                  <a:rPr lang="ja-JP" altLang="en-US" sz="1800" dirty="0" smtClean="0"/>
                  <a:t>実際</a:t>
                </a:r>
                <a:r>
                  <a:rPr lang="ja-JP" altLang="en-US" sz="1800" dirty="0"/>
                  <a:t>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a:t>Qudit</a:t>
                </a:r>
                <a:r>
                  <a:rPr lang="ja-JP" altLang="en-US" sz="2000" u="sng" dirty="0" err="1"/>
                  <a:t>への</a:t>
                </a:r>
                <a:r>
                  <a:rPr lang="ja-JP" altLang="en-US" sz="2000" u="sng" dirty="0" smtClean="0"/>
                  <a:t>拡張</a:t>
                </a:r>
                <a:endParaRPr lang="en-US" altLang="ja-JP" sz="2000" u="sng" dirty="0"/>
              </a:p>
              <a:p>
                <a:pPr marL="0" indent="0">
                  <a:lnSpc>
                    <a:spcPct val="110000"/>
                  </a:lnSpc>
                  <a:buNone/>
                </a:pPr>
                <a:endParaRPr lang="en-US" altLang="ja-JP" sz="1800" dirty="0" smtClean="0"/>
              </a:p>
              <a:p>
                <a:pPr marL="0" indent="0">
                  <a:lnSpc>
                    <a:spcPct val="11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1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10000"/>
                  </a:lnSpc>
                  <a:buNone/>
                </a:pPr>
                <a:r>
                  <a:rPr lang="ja-JP" altLang="en-US" sz="1800" dirty="0"/>
                  <a:t>行列の１つの要素が１でほかの要素すべて０である行列。</a:t>
                </a:r>
                <a:endParaRPr lang="en-US" altLang="ja-JP" sz="1800" dirty="0"/>
              </a:p>
              <a:p>
                <a:pPr marL="0" indent="0">
                  <a:lnSpc>
                    <a:spcPct val="110000"/>
                  </a:lnSpc>
                  <a:buNone/>
                </a:pPr>
                <a:r>
                  <a:rPr lang="ja-JP" altLang="en-US" sz="1800" dirty="0"/>
                  <a:t>これらの行列は交換関係を満たす。</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1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altLang="ja-JP" sz="1800" i="1" smtClean="0">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1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err="1"/>
                  <a:t>Qudit</a:t>
                </a:r>
                <a:r>
                  <a:rPr lang="ja-JP" altLang="en-US" sz="2000" u="sng" dirty="0" err="1"/>
                  <a:t>への</a:t>
                </a:r>
                <a:r>
                  <a:rPr lang="ja-JP" altLang="en-US" sz="2000" u="sng" dirty="0" smtClean="0"/>
                  <a:t>拡張</a:t>
                </a:r>
                <a:endParaRPr lang="en-US" altLang="ja-JP" sz="20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err="1"/>
                  <a:t>Qudit</a:t>
                </a:r>
                <a:r>
                  <a:rPr lang="ja-JP" altLang="en-US" sz="2000" u="sng" dirty="0" err="1"/>
                  <a:t>への</a:t>
                </a:r>
                <a:r>
                  <a:rPr lang="ja-JP" altLang="en-US" sz="2000" u="sng" dirty="0" smtClean="0"/>
                  <a:t>拡張</a:t>
                </a:r>
                <a:endParaRPr lang="en-US" altLang="ja-JP" sz="20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5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5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a:t>Multi </a:t>
                </a:r>
                <a:r>
                  <a:rPr lang="en-US" altLang="ja-JP" sz="2000" u="sng" dirty="0" err="1"/>
                  <a:t>qudits</a:t>
                </a:r>
                <a:r>
                  <a:rPr lang="ja-JP" altLang="en-US" sz="2000" u="sng" dirty="0" err="1"/>
                  <a:t>への</a:t>
                </a:r>
                <a:r>
                  <a:rPr lang="ja-JP" altLang="en-US" sz="2000" u="sng" dirty="0" smtClean="0"/>
                  <a:t>拡張</a:t>
                </a:r>
                <a:endParaRPr lang="en-US" altLang="ja-JP" sz="20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2000" u="sng" dirty="0" smtClean="0"/>
                  <a:t>密度行列の再構成</a:t>
                </a:r>
                <a:endParaRPr lang="en-US" altLang="ja-JP" sz="20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773"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2000" u="sng" dirty="0" smtClean="0"/>
                  <a:t>密度行列の再構成</a:t>
                </a:r>
                <a:endParaRPr lang="en-US" altLang="ja-JP" sz="20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2000" u="sng" dirty="0" smtClean="0"/>
                  <a:t>密度行列の再構</a:t>
                </a:r>
                <a:r>
                  <a:rPr lang="ja-JP" altLang="en-US" sz="2000" u="sng" dirty="0" smtClean="0"/>
                  <a:t>成</a:t>
                </a:r>
                <a:endParaRPr lang="en-US" altLang="ja-JP" sz="2000" u="sng" dirty="0" smtClean="0"/>
              </a:p>
              <a:p>
                <a:pPr marL="0" indent="0">
                  <a:buNone/>
                </a:pPr>
                <a:endParaRPr lang="en-US" altLang="ja-JP" sz="2000" dirty="0"/>
              </a:p>
              <a:p>
                <a:pPr marL="0" indent="0">
                  <a:lnSpc>
                    <a:spcPct val="15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5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50000"/>
                  </a:lnSpc>
                  <a:buNone/>
                </a:pPr>
                <a:r>
                  <a:rPr lang="ja-JP" altLang="en-US" sz="1800" dirty="0"/>
                  <a:t>したがって、</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5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800" dirty="0"/>
              <a:t>§</a:t>
            </a:r>
            <a:r>
              <a:rPr lang="ja-JP" altLang="en-US" sz="1800" dirty="0"/>
              <a:t>１</a:t>
            </a:r>
            <a:r>
              <a:rPr lang="en-US" altLang="ja-JP" sz="1800" dirty="0"/>
              <a:t>.</a:t>
            </a:r>
            <a:r>
              <a:rPr lang="ja-JP" altLang="en-US" sz="1800" dirty="0"/>
              <a:t>１　量子状態トモグラフィーの</a:t>
            </a:r>
            <a:r>
              <a:rPr lang="ja-JP" altLang="en-US" sz="1800" dirty="0" smtClean="0"/>
              <a:t>理論</a:t>
            </a:r>
            <a:r>
              <a:rPr lang="en-US" altLang="ja-JP" sz="1800" dirty="0" smtClean="0"/>
              <a:t/>
            </a:r>
            <a:br>
              <a:rPr lang="en-US" altLang="ja-JP" sz="1800" dirty="0" smtClean="0"/>
            </a:br>
            <a:r>
              <a:rPr lang="en-US" altLang="ja-JP" sz="1800" dirty="0"/>
              <a:t/>
            </a:r>
            <a:br>
              <a:rPr lang="en-US" altLang="ja-JP" sz="1800" dirty="0"/>
            </a:br>
            <a:r>
              <a:rPr lang="en-US" altLang="ja-JP" sz="3300" b="1" dirty="0" smtClean="0"/>
              <a:t>§</a:t>
            </a:r>
            <a:r>
              <a:rPr lang="ja-JP" altLang="en-US" sz="3300" b="1" dirty="0"/>
              <a:t>１</a:t>
            </a:r>
            <a:r>
              <a:rPr lang="en-US" altLang="ja-JP" sz="3300" b="1" dirty="0"/>
              <a:t>.</a:t>
            </a:r>
            <a:r>
              <a:rPr lang="ja-JP" altLang="en-US" sz="3300" b="1"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smtClean="0"/>
              <a:t>§</a:t>
            </a:r>
            <a:r>
              <a:rPr lang="ja-JP" altLang="en-US" sz="2400" u="sng" dirty="0" smtClean="0"/>
              <a:t>１　量子状態トモグラフィー</a:t>
            </a:r>
            <a:endParaRPr lang="ja-JP" altLang="en-US" sz="2400" u="sng"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u="sng" dirty="0" smtClean="0"/>
              <a:t>目次</a:t>
            </a:r>
            <a:endParaRPr kumimoji="1" lang="ja-JP" altLang="en-US" b="1" u="sng" dirty="0"/>
          </a:p>
        </p:txBody>
      </p:sp>
      <p:sp>
        <p:nvSpPr>
          <p:cNvPr id="3" name="コンテンツ プレースホルダー 2"/>
          <p:cNvSpPr>
            <a:spLocks noGrp="1"/>
          </p:cNvSpPr>
          <p:nvPr>
            <p:ph idx="1"/>
          </p:nvPr>
        </p:nvSpPr>
        <p:spPr/>
        <p:txBody>
          <a:bodyPr/>
          <a:lstStyle/>
          <a:p>
            <a:pPr marL="0" indent="0" algn="ctr">
              <a:lnSpc>
                <a:spcPct val="200000"/>
              </a:lnSpc>
              <a:buNone/>
            </a:pPr>
            <a:r>
              <a:rPr kumimoji="1" lang="en-US" altLang="ja-JP" dirty="0" smtClean="0"/>
              <a:t>§</a:t>
            </a:r>
            <a:r>
              <a:rPr kumimoji="1" lang="ja-JP" altLang="en-US" dirty="0" smtClean="0"/>
              <a:t>１　量子状態トモグラフィー</a:t>
            </a:r>
            <a:endParaRPr kumimoji="1" lang="en-US" altLang="ja-JP" dirty="0" smtClean="0"/>
          </a:p>
          <a:p>
            <a:pPr marL="0" indent="0" algn="ctr">
              <a:lnSpc>
                <a:spcPct val="200000"/>
              </a:lnSpc>
              <a:buNone/>
            </a:pPr>
            <a:r>
              <a:rPr lang="en-US" altLang="ja-JP" dirty="0" smtClean="0"/>
              <a:t>§</a:t>
            </a:r>
            <a:r>
              <a:rPr lang="ja-JP" altLang="en-US" dirty="0" smtClean="0"/>
              <a:t>２　実装と結果</a:t>
            </a:r>
            <a:endParaRPr lang="en-US" altLang="ja-JP" dirty="0" smtClean="0"/>
          </a:p>
          <a:p>
            <a:pPr marL="0" indent="0" algn="ctr">
              <a:lnSpc>
                <a:spcPct val="200000"/>
              </a:lnSpc>
              <a:buNone/>
            </a:pPr>
            <a:r>
              <a:rPr kumimoji="1" lang="en-US" altLang="ja-JP" dirty="0" smtClean="0"/>
              <a:t>§</a:t>
            </a:r>
            <a:r>
              <a:rPr kumimoji="1" lang="ja-JP" altLang="en-US" dirty="0" smtClean="0"/>
              <a:t>３　</a:t>
            </a:r>
            <a:r>
              <a:rPr lang="en-US" altLang="ja-JP" dirty="0" smtClean="0"/>
              <a:t>Concluding</a:t>
            </a:r>
            <a:endParaRPr kumimoji="1" lang="ja-JP" altLang="en-US" dirty="0"/>
          </a:p>
        </p:txBody>
      </p:sp>
    </p:spTree>
    <p:extLst>
      <p:ext uri="{BB962C8B-B14F-4D97-AF65-F5344CB8AC3E}">
        <p14:creationId xmlns:p14="http://schemas.microsoft.com/office/powerpoint/2010/main" val="123058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89"/>
                <a:ext cx="7886700" cy="3658065"/>
              </a:xfrm>
            </p:spPr>
            <p:txBody>
              <a:bodyPr>
                <a:normAutofit/>
              </a:bodyPr>
              <a:lstStyle/>
              <a:p>
                <a:pPr algn="ct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１　</a:t>
                </a:r>
                <a:r>
                  <a:rPr lang="ja-JP" altLang="en-US" sz="3300" b="1" dirty="0" smtClean="0"/>
                  <a:t>密度行列の確認</a:t>
                </a:r>
                <a:r>
                  <a:rPr lang="en-US" altLang="ja-JP" sz="3300" b="1" dirty="0" smtClean="0"/>
                  <a:t/>
                </a:r>
                <a:br>
                  <a:rPr lang="en-US" altLang="ja-JP" sz="3300" b="1" dirty="0" smtClean="0"/>
                </a:br>
                <a:r>
                  <a:rPr lang="en-US" altLang="ja-JP" sz="3300" b="1" dirty="0" smtClean="0"/>
                  <a:t>(</a:t>
                </a:r>
                <a:r>
                  <a:rPr lang="en-US" altLang="ja-JP" sz="3300" b="1" dirty="0" err="1"/>
                  <a:t>Cholesky</a:t>
                </a:r>
                <a:r>
                  <a:rPr lang="en-US" altLang="ja-JP" sz="3300" b="1" dirty="0"/>
                  <a:t> Decomposition</a:t>
                </a:r>
                <a:r>
                  <a:rPr lang="en-US" altLang="ja-JP" sz="3300" b="1" dirty="0" smtClean="0"/>
                  <a:t>)</a:t>
                </a:r>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en-US" altLang="ja-JP" sz="1800" b="1" dirty="0" smtClean="0"/>
                  <a:t/>
                </a:r>
                <a:br>
                  <a:rPr lang="en-US" altLang="ja-JP" sz="1800" b="1" dirty="0" smtClean="0"/>
                </a:br>
                <a:r>
                  <a:rPr lang="en-US" altLang="ja-JP" sz="3300" b="1" dirty="0" smtClean="0"/>
                  <a:t/>
                </a:r>
                <a:br>
                  <a:rPr lang="en-US" altLang="ja-JP" sz="3300" b="1" dirty="0" smtClean="0"/>
                </a:b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89"/>
                <a:ext cx="7886700" cy="3658065"/>
              </a:xfrm>
              <a:blipFill>
                <a:blip r:embed="rId2"/>
                <a:stretch>
                  <a:fillRect b="-2667"/>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
        <p:nvSpPr>
          <p:cNvPr id="4"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a:t>§</a:t>
            </a:r>
            <a:r>
              <a:rPr lang="ja-JP" altLang="en-US" sz="2400" u="sng" dirty="0"/>
              <a:t>１</a:t>
            </a:r>
            <a:r>
              <a:rPr lang="en-US" altLang="ja-JP" sz="2400" u="sng" dirty="0"/>
              <a:t>.</a:t>
            </a:r>
            <a:r>
              <a:rPr lang="ja-JP" altLang="en-US" sz="2400" u="sng" dirty="0"/>
              <a:t>２　最尤推定</a:t>
            </a:r>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ja-JP" altLang="en-US" sz="2100" u="sng" dirty="0" smtClean="0"/>
              <a:t>密度行列の確認</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密度行列の確認</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smtClean="0"/>
              <a:t>１</a:t>
            </a:r>
            <a:r>
              <a:rPr lang="en-US" altLang="ja-JP" sz="2100" u="sng" dirty="0" smtClean="0"/>
              <a:t>.</a:t>
            </a:r>
            <a:r>
              <a:rPr lang="ja-JP" altLang="en-US" sz="2100" u="sng" dirty="0" smtClean="0"/>
              <a:t>２</a:t>
            </a:r>
            <a:r>
              <a:rPr lang="en-US" altLang="ja-JP" sz="2100" u="sng" dirty="0" smtClean="0"/>
              <a:t>.</a:t>
            </a:r>
            <a:r>
              <a:rPr lang="ja-JP" altLang="en-US" sz="2100" u="sng" dirty="0" smtClean="0"/>
              <a:t>１　</a:t>
            </a:r>
            <a:r>
              <a:rPr lang="en-US" altLang="ja-JP" sz="2100" u="sng" dirty="0" err="1" smtClean="0"/>
              <a:t>Cholesky</a:t>
            </a:r>
            <a:r>
              <a:rPr lang="en-US" altLang="ja-JP" sz="2100" u="sng" dirty="0" smtClean="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smtClean="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970436"/>
              </a:xfrm>
            </p:spPr>
            <p:txBody>
              <a:bodyPr>
                <a:normAutofit/>
              </a:bodyPr>
              <a:lstStyle/>
              <a:p>
                <a:pPr algn="ct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１　</a:t>
                </a:r>
                <a:r>
                  <a:rPr lang="en-US" altLang="ja-JP" sz="1800" dirty="0" err="1"/>
                  <a:t>Cholesky</a:t>
                </a:r>
                <a:r>
                  <a:rPr lang="en-US" altLang="ja-JP" sz="1800" dirty="0"/>
                  <a:t> </a:t>
                </a:r>
                <a:r>
                  <a:rPr lang="en-US" altLang="ja-JP" sz="1800" dirty="0" smtClean="0"/>
                  <a:t>Decomposition</a:t>
                </a:r>
                <a:br>
                  <a:rPr lang="en-US" altLang="ja-JP" sz="1800" dirty="0" smtClean="0"/>
                </a:br>
                <a:r>
                  <a:rPr lang="en-US" altLang="ja-JP" sz="3300" b="1" dirty="0"/>
                  <a:t/>
                </a:r>
                <a:br>
                  <a:rPr lang="en-US" altLang="ja-JP" sz="3300" b="1" dirty="0"/>
                </a:b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２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r>
                      <a:rPr lang="ja-JP" altLang="en-US" sz="3300" b="1" i="1">
                        <a:latin typeface="Cambria Math" panose="02040503050406030204" pitchFamily="18" charset="0"/>
                      </a:rPr>
                      <m:t>アルゴリズム</m:t>
                    </m:r>
                  </m:oMath>
                </a14:m>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970436"/>
              </a:xfrm>
              <a:blipFill>
                <a:blip r:embed="rId2"/>
                <a:stretch>
                  <a:fillRect b="-3491"/>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
        <p:nvSpPr>
          <p:cNvPr id="4"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a:t>§</a:t>
            </a:r>
            <a:r>
              <a:rPr lang="ja-JP" altLang="en-US" sz="2400" u="sng" dirty="0"/>
              <a:t>１</a:t>
            </a:r>
            <a:r>
              <a:rPr lang="en-US" altLang="ja-JP" sz="2400" u="sng" dirty="0"/>
              <a:t>.</a:t>
            </a:r>
            <a:r>
              <a:rPr lang="ja-JP" altLang="en-US" sz="2400" u="sng" dirty="0"/>
              <a:t>２　最尤推定</a:t>
            </a:r>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smtClean="0"/>
                  <a:t>トモグラフィー</a:t>
                </a:r>
                <a:r>
                  <a:rPr lang="ja-JP" altLang="en-US" sz="1800" dirty="0"/>
                  <a:t>で用いられる一般の測定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2072570"/>
            <a:ext cx="7886700" cy="2806668"/>
          </a:xfrm>
        </p:spPr>
        <p:txBody>
          <a:bodyPr>
            <a:normAutofit/>
          </a:bodyPr>
          <a:lstStyle/>
          <a:p>
            <a:pPr algn="ctr">
              <a:lnSpc>
                <a:spcPct val="100000"/>
              </a:lnSpc>
            </a:pPr>
            <a:r>
              <a:rPr lang="en-US" altLang="ja-JP" sz="3600" b="1" dirty="0" smtClean="0"/>
              <a:t>§</a:t>
            </a:r>
            <a:r>
              <a:rPr lang="ja-JP" altLang="en-US" sz="3600" b="1" dirty="0"/>
              <a:t>１　量子状態</a:t>
            </a:r>
            <a:r>
              <a:rPr lang="ja-JP" altLang="en-US" sz="3600" b="1" dirty="0" smtClean="0"/>
              <a:t>トモグラフィー</a:t>
            </a:r>
            <a:r>
              <a:rPr lang="en-US" altLang="ja-JP" sz="3600" dirty="0"/>
              <a:t/>
            </a:r>
            <a:br>
              <a:rPr lang="en-US" altLang="ja-JP" sz="3600" dirty="0"/>
            </a:br>
            <a:r>
              <a:rPr lang="en-US" altLang="ja-JP" sz="3600" dirty="0" smtClean="0"/>
              <a:t/>
            </a:r>
            <a:br>
              <a:rPr lang="en-US" altLang="ja-JP" sz="3600" dirty="0" smtClean="0"/>
            </a:br>
            <a:r>
              <a:rPr lang="en-US" altLang="ja-JP" sz="1800" dirty="0" smtClean="0"/>
              <a:t>§</a:t>
            </a:r>
            <a:r>
              <a:rPr lang="ja-JP" altLang="en-US" sz="1800" dirty="0" smtClean="0"/>
              <a:t>２</a:t>
            </a:r>
            <a:r>
              <a:rPr lang="ja-JP" altLang="en-US" sz="1800" dirty="0"/>
              <a:t>　</a:t>
            </a:r>
            <a:r>
              <a:rPr lang="ja-JP" altLang="en-US" sz="1800" dirty="0" smtClean="0"/>
              <a:t>実装と結果</a:t>
            </a:r>
            <a:r>
              <a:rPr lang="en-US" altLang="ja-JP" sz="1800" dirty="0" smtClean="0"/>
              <a:t/>
            </a:r>
            <a:br>
              <a:rPr lang="en-US" altLang="ja-JP" sz="1800" dirty="0" smtClean="0"/>
            </a:br>
            <a:r>
              <a:rPr lang="en-US" altLang="ja-JP" sz="1800" dirty="0" smtClean="0"/>
              <a:t/>
            </a:r>
            <a:br>
              <a:rPr lang="en-US" altLang="ja-JP" sz="1800" dirty="0" smtClean="0"/>
            </a:br>
            <a:r>
              <a:rPr lang="en-US" altLang="ja-JP" sz="1600" dirty="0" smtClean="0"/>
              <a:t>§</a:t>
            </a:r>
            <a:r>
              <a:rPr lang="ja-JP" altLang="en-US" sz="1600" dirty="0" smtClean="0"/>
              <a:t>３</a:t>
            </a:r>
            <a:r>
              <a:rPr lang="ja-JP" altLang="en-US" sz="1600" dirty="0"/>
              <a:t>　</a:t>
            </a:r>
            <a:r>
              <a:rPr lang="en-US" altLang="ja-JP" sz="1600" dirty="0" smtClean="0"/>
              <a:t>Conclusion</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2200" u="sng" dirty="0"/>
                  <a:t>尤度関数の</a:t>
                </a:r>
                <a:r>
                  <a:rPr lang="ja-JP" altLang="en-US" sz="2200" u="sng" dirty="0" smtClean="0"/>
                  <a:t>増加</a:t>
                </a:r>
                <a:endParaRPr lang="en-US" altLang="ja-JP" sz="22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2000" u="sng" dirty="0" smtClean="0"/>
                  <a:t>尤度関数の増加</a:t>
                </a:r>
                <a:endParaRPr lang="en-US" altLang="ja-JP" sz="20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b="0" i="1" smtClean="0">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b="0" i="1" smtClean="0">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2000" u="sng" dirty="0" smtClean="0"/>
                  <a:t>収束性</a:t>
                </a:r>
                <a:endParaRPr lang="en-US" altLang="ja-JP" sz="2000" u="sng" dirty="0" smtClean="0"/>
              </a:p>
              <a:p>
                <a:pPr marL="0" indent="0">
                  <a:lnSpc>
                    <a:spcPct val="100000"/>
                  </a:lnSpc>
                  <a:buNone/>
                </a:pP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smtClean="0"/>
              </a:p>
              <a:p>
                <a:pPr marL="0" indent="0">
                  <a:lnSpc>
                    <a:spcPct val="100000"/>
                  </a:lnSpc>
                  <a:buNone/>
                </a:pPr>
                <a:r>
                  <a:rPr lang="ja-JP" altLang="en-US" sz="1800" dirty="0" smtClean="0"/>
                  <a:t>また</a:t>
                </a:r>
                <a:r>
                  <a:rPr lang="ja-JP" altLang="en-US" sz="1800" dirty="0"/>
                  <a:t>、</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2000" u="sng" dirty="0" smtClean="0"/>
                  <a:t>収束性</a:t>
                </a:r>
                <a:endParaRPr lang="en-US" altLang="ja-JP" sz="2000" dirty="0"/>
              </a:p>
              <a:p>
                <a:pPr marL="0" indent="0">
                  <a:lnSpc>
                    <a:spcPct val="15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5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5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5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15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93152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50000"/>
                  </a:lnSpc>
                  <a:buNone/>
                </a:pPr>
                <a:endParaRPr lang="en-US" altLang="ja-JP" sz="1800" dirty="0"/>
              </a:p>
              <a:p>
                <a:pPr marL="0" indent="0">
                  <a:lnSpc>
                    <a:spcPct val="15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5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5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5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5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２</a:t>
                </a:r>
                <a:r>
                  <a:rPr lang="en-US" altLang="ja-JP" sz="1600" dirty="0"/>
                  <a:t>.</a:t>
                </a:r>
                <a:r>
                  <a:rPr lang="ja-JP" altLang="en-US" sz="1600" dirty="0"/>
                  <a:t>１　</a:t>
                </a:r>
                <a:r>
                  <a:rPr lang="en-US" altLang="ja-JP" sz="1600" dirty="0" err="1"/>
                  <a:t>Cholesky</a:t>
                </a:r>
                <a:r>
                  <a:rPr lang="en-US" altLang="ja-JP" sz="1600" dirty="0"/>
                  <a:t> </a:t>
                </a:r>
                <a:r>
                  <a:rPr lang="en-US" altLang="ja-JP" sz="1600" dirty="0" smtClean="0"/>
                  <a:t>Decomposition</a:t>
                </a:r>
                <a:r>
                  <a:rPr lang="en-US" altLang="ja-JP" b="1" dirty="0"/>
                  <a:t/>
                </a:r>
                <a:br>
                  <a:rPr lang="en-US" altLang="ja-JP" b="1" dirty="0"/>
                </a:br>
                <a:r>
                  <a:rPr lang="en-US" altLang="ja-JP" sz="1800" b="1" dirty="0"/>
                  <a:t/>
                </a:r>
                <a:br>
                  <a:rPr lang="en-US" altLang="ja-JP" sz="1800" b="1" dirty="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b="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r>
                      <a:rPr lang="ja-JP" altLang="en-US" sz="1800" b="0" i="1">
                        <a:latin typeface="Cambria Math" panose="02040503050406030204" pitchFamily="18" charset="0"/>
                      </a:rPr>
                      <m:t>アルゴリズム</m:t>
                    </m:r>
                  </m:oMath>
                </a14:m>
                <a:r>
                  <a:rPr lang="en-US" altLang="ja-JP" sz="5400" b="1" dirty="0"/>
                  <a:t/>
                </a:r>
                <a:br>
                  <a:rPr lang="en-US" altLang="ja-JP" sz="5400" b="1" dirty="0"/>
                </a:br>
                <a:r>
                  <a:rPr lang="en-US" altLang="ja-JP" sz="3300" dirty="0" smtClean="0"/>
                  <a:t/>
                </a:r>
                <a:br>
                  <a:rPr lang="en-US" altLang="ja-JP" sz="3300" dirty="0" smtClean="0"/>
                </a:br>
                <a:r>
                  <a:rPr lang="en-US" altLang="ja-JP" sz="3300" b="1" dirty="0" smtClean="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３　</a:t>
                </a:r>
                <a:r>
                  <a:rPr lang="en-US" altLang="ja-JP" sz="3300" b="1" dirty="0"/>
                  <a:t>Duiluted</a:t>
                </a:r>
                <a:r>
                  <a:rPr lang="ja-JP" altLang="en-US" sz="3300" b="1" dirty="0"/>
                  <a:t>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oMath>
                </a14:m>
                <a:r>
                  <a:rPr lang="ja-JP" altLang="en-US" sz="3300" b="1" dirty="0" smtClean="0"/>
                  <a:t>アルゴリズム</a:t>
                </a:r>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
        <p:nvSpPr>
          <p:cNvPr id="4"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a:t>§</a:t>
            </a:r>
            <a:r>
              <a:rPr lang="ja-JP" altLang="en-US" sz="2400" u="sng" dirty="0"/>
              <a:t>１</a:t>
            </a:r>
            <a:r>
              <a:rPr lang="en-US" altLang="ja-JP" sz="2400" u="sng" dirty="0"/>
              <a:t>.</a:t>
            </a:r>
            <a:r>
              <a:rPr lang="ja-JP" altLang="en-US" sz="2400" u="sng" dirty="0"/>
              <a:t>２　最尤推定</a:t>
            </a:r>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2400" u="sng" dirty="0"/>
                  <a:t>尤度関数の</a:t>
                </a:r>
                <a:r>
                  <a:rPr lang="ja-JP" altLang="en-US" sz="2400" u="sng" dirty="0" smtClean="0"/>
                  <a:t>増加</a:t>
                </a:r>
                <a:endParaRPr lang="en-US" altLang="ja-JP" sz="24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2000" u="sng" dirty="0"/>
                  <a:t>尤度関数の</a:t>
                </a:r>
                <a:r>
                  <a:rPr lang="ja-JP" altLang="en-US" sz="2000" u="sng" dirty="0" smtClean="0"/>
                  <a:t>増加</a:t>
                </a:r>
                <a:endParaRPr lang="en-US" altLang="ja-JP" sz="20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14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2400" u="sng" dirty="0" smtClean="0"/>
                  <a:t>非完全な測定基底の場合</a:t>
                </a:r>
                <a:endParaRPr lang="en-US" altLang="ja-JP" sz="24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smtClean="0"/>
                  <a:t>として同様に考えられる。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3888" y="1628115"/>
            <a:ext cx="7886700" cy="4351338"/>
          </a:xfrm>
        </p:spPr>
        <p:txBody>
          <a:bodyPr/>
          <a:lstStyle/>
          <a:p>
            <a:pPr marL="0" indent="0" algn="ctr">
              <a:lnSpc>
                <a:spcPct val="200000"/>
              </a:lnSpc>
              <a:buNone/>
            </a:pPr>
            <a:endParaRPr kumimoji="1" lang="en-US" altLang="ja-JP" dirty="0" smtClean="0"/>
          </a:p>
          <a:p>
            <a:pPr marL="0" indent="0" algn="ctr">
              <a:lnSpc>
                <a:spcPct val="200000"/>
              </a:lnSpc>
              <a:buNone/>
            </a:pPr>
            <a:r>
              <a:rPr kumimoji="1" lang="en-US" altLang="ja-JP" dirty="0" smtClean="0"/>
              <a:t>§</a:t>
            </a:r>
            <a:r>
              <a:rPr kumimoji="1" lang="ja-JP" altLang="en-US" dirty="0" smtClean="0"/>
              <a:t>１</a:t>
            </a:r>
            <a:r>
              <a:rPr kumimoji="1" lang="en-US" altLang="ja-JP" dirty="0" smtClean="0"/>
              <a:t>.</a:t>
            </a:r>
            <a:r>
              <a:rPr kumimoji="1" lang="ja-JP" altLang="en-US" dirty="0" smtClean="0"/>
              <a:t>１　量子状態トモグラフィーの理論</a:t>
            </a:r>
            <a:endParaRPr kumimoji="1" lang="en-US" altLang="ja-JP" dirty="0" smtClean="0"/>
          </a:p>
          <a:p>
            <a:pPr marL="0" indent="0" algn="ctr">
              <a:lnSpc>
                <a:spcPct val="200000"/>
              </a:lnSpc>
              <a:buNone/>
            </a:pPr>
            <a:r>
              <a:rPr lang="en-US" altLang="ja-JP" dirty="0" smtClean="0"/>
              <a:t>§</a:t>
            </a:r>
            <a:r>
              <a:rPr lang="ja-JP" altLang="en-US" dirty="0" smtClean="0"/>
              <a:t>１</a:t>
            </a:r>
            <a:r>
              <a:rPr lang="en-US" altLang="ja-JP" dirty="0" smtClean="0"/>
              <a:t>.</a:t>
            </a:r>
            <a:r>
              <a:rPr lang="ja-JP" altLang="en-US" dirty="0" smtClean="0"/>
              <a:t>２　最尤推定</a:t>
            </a:r>
          </a:p>
        </p:txBody>
      </p:sp>
      <p:sp>
        <p:nvSpPr>
          <p:cNvPr id="5"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smtClean="0"/>
              <a:t>§</a:t>
            </a:r>
            <a:r>
              <a:rPr lang="ja-JP" altLang="en-US" sz="2400" u="sng" dirty="0" smtClean="0"/>
              <a:t>１　量子状態トモグラフィー</a:t>
            </a:r>
            <a:endParaRPr lang="ja-JP" altLang="en-US" sz="2400" u="sng" dirty="0"/>
          </a:p>
        </p:txBody>
      </p:sp>
    </p:spTree>
    <p:extLst>
      <p:ext uri="{BB962C8B-B14F-4D97-AF65-F5344CB8AC3E}">
        <p14:creationId xmlns:p14="http://schemas.microsoft.com/office/powerpoint/2010/main" val="497845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521096"/>
            <a:ext cx="7886700" cy="2729035"/>
          </a:xfrm>
        </p:spPr>
        <p:txBody>
          <a:bodyPr>
            <a:normAutofit/>
          </a:bodyPr>
          <a:lstStyle/>
          <a:p>
            <a:pPr algn="ctr"/>
            <a:r>
              <a:rPr lang="en-US" altLang="ja-JP" sz="1800" dirty="0"/>
              <a:t>§</a:t>
            </a:r>
            <a:r>
              <a:rPr lang="ja-JP" altLang="en-US" sz="1800" dirty="0"/>
              <a:t>１　量子状態</a:t>
            </a:r>
            <a:r>
              <a:rPr lang="ja-JP" altLang="en-US" sz="1800" dirty="0" smtClean="0"/>
              <a:t>トモグラフィー</a:t>
            </a:r>
            <a:r>
              <a:rPr lang="en-US" altLang="ja-JP" sz="1800" dirty="0" smtClean="0"/>
              <a:t/>
            </a:r>
            <a:br>
              <a:rPr lang="en-US" altLang="ja-JP" sz="1800" dirty="0" smtClean="0"/>
            </a:br>
            <a:r>
              <a:rPr lang="en-US" altLang="ja-JP" sz="3600" b="1" dirty="0" smtClean="0"/>
              <a:t/>
            </a:r>
            <a:br>
              <a:rPr lang="en-US" altLang="ja-JP" sz="3600" b="1" dirty="0" smtClean="0"/>
            </a:br>
            <a:r>
              <a:rPr lang="en-US" altLang="ja-JP" sz="3600" b="1" dirty="0" smtClean="0"/>
              <a:t>§</a:t>
            </a:r>
            <a:r>
              <a:rPr lang="ja-JP" altLang="en-US" sz="3600" b="1" dirty="0"/>
              <a:t>２　実装と</a:t>
            </a:r>
            <a:r>
              <a:rPr lang="ja-JP" altLang="en-US" sz="3600" b="1" dirty="0" smtClean="0"/>
              <a:t>結果</a:t>
            </a:r>
            <a:r>
              <a:rPr lang="en-US" altLang="ja-JP" sz="3600" b="1" dirty="0"/>
              <a:t/>
            </a:r>
            <a:br>
              <a:rPr lang="en-US" altLang="ja-JP" sz="3600" b="1" dirty="0"/>
            </a:br>
            <a:r>
              <a:rPr lang="en-US" altLang="ja-JP" sz="1800" b="1" dirty="0"/>
              <a:t/>
            </a:r>
            <a:br>
              <a:rPr lang="en-US" altLang="ja-JP" sz="1800" b="1" dirty="0"/>
            </a:br>
            <a:r>
              <a:rPr lang="en-US" altLang="ja-JP" sz="1800" dirty="0" smtClean="0"/>
              <a:t>§</a:t>
            </a:r>
            <a:r>
              <a:rPr lang="ja-JP" altLang="en-US" sz="1800" dirty="0"/>
              <a:t>３　</a:t>
            </a:r>
            <a:r>
              <a:rPr lang="en-US" altLang="ja-JP" sz="1800" dirty="0"/>
              <a:t>Conclusion</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計算</a:t>
            </a:r>
            <a:r>
              <a:rPr lang="ja-JP" altLang="en-US" sz="1800" dirty="0" smtClean="0"/>
              <a:t>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endParaRPr lang="en-US" altLang="ja-JP" sz="1800" dirty="0" smtClean="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a:t>
            </a:r>
            <a:r>
              <a:rPr lang="en-US" altLang="ja-JP" sz="1800" dirty="0" smtClean="0"/>
              <a:t>github.com/outk/graduate_thesis</a:t>
            </a:r>
            <a:endParaRPr lang="en-US" altLang="ja-JP" sz="1800" dirty="0" smtClean="0"/>
          </a:p>
        </p:txBody>
      </p:sp>
      <p:graphicFrame>
        <p:nvGraphicFramePr>
          <p:cNvPr id="8" name="表 7"/>
          <p:cNvGraphicFramePr>
            <a:graphicFrameLocks noGrp="1"/>
          </p:cNvGraphicFramePr>
          <p:nvPr>
            <p:extLst>
              <p:ext uri="{D42A27DB-BD31-4B8C-83A1-F6EECF244321}">
                <p14:modId xmlns:p14="http://schemas.microsoft.com/office/powerpoint/2010/main" val="3699532345"/>
              </p:ext>
            </p:extLst>
          </p:nvPr>
        </p:nvGraphicFramePr>
        <p:xfrm>
          <a:off x="1915364" y="2757830"/>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588105" y="2388498"/>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50000"/>
                  </a:lnSpc>
                  <a:buNone/>
                </a:pPr>
                <a:r>
                  <a:rPr lang="ja-JP" altLang="en-US" sz="1800" dirty="0" smtClean="0"/>
                  <a:t>計算</a:t>
                </a:r>
                <a:r>
                  <a:rPr lang="ja-JP" altLang="en-US" sz="1800" dirty="0" smtClean="0"/>
                  <a:t>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密度行列から理想実験データを作成し、それぞれのデータをポアソン分布に従って独立に変化させたものを</a:t>
                </a:r>
                <a:r>
                  <a:rPr lang="en-US" altLang="ja-JP" sz="1800" dirty="0" smtClean="0"/>
                  <a:t>100</a:t>
                </a:r>
                <a:r>
                  <a:rPr lang="ja-JP" altLang="en-US" sz="1800" dirty="0" smtClean="0"/>
                  <a:t>パターン作成しています</a:t>
                </a:r>
                <a:r>
                  <a:rPr lang="ja-JP" altLang="en-US" sz="1800" dirty="0" smtClean="0"/>
                  <a:t>。</a:t>
                </a:r>
                <a:endParaRPr lang="en-US" altLang="ja-JP" sz="1800" dirty="0" smtClean="0"/>
              </a:p>
              <a:p>
                <a:pPr marL="0" indent="0">
                  <a:lnSpc>
                    <a:spcPct val="150000"/>
                  </a:lnSpc>
                  <a:buNone/>
                </a:pPr>
                <a:r>
                  <a:rPr lang="ja-JP" altLang="en-US" sz="1800" dirty="0" smtClean="0"/>
                  <a:t>また、計算時間短縮のために初めは</a:t>
                </a:r>
                <a14:m>
                  <m:oMath xmlns:m="http://schemas.openxmlformats.org/officeDocument/2006/math">
                    <m:r>
                      <a:rPr lang="ja-JP" altLang="en-US" sz="1800" i="1" smtClean="0">
                        <a:latin typeface="Cambria Math" panose="02040503050406030204" pitchFamily="18" charset="0"/>
                      </a:rPr>
                      <m:t>𝜖</m:t>
                    </m:r>
                    <m:r>
                      <a:rPr lang="en-US" altLang="ja-JP" sz="1800" b="0" i="1" smtClean="0">
                        <a:latin typeface="Cambria Math" panose="02040503050406030204" pitchFamily="18" charset="0"/>
                      </a:rPr>
                      <m:t>=1000</m:t>
                    </m:r>
                  </m:oMath>
                </a14:m>
                <a:r>
                  <a:rPr lang="ja-JP" altLang="en-US" sz="1800" dirty="0" smtClean="0"/>
                  <a:t>として、密度行列の更新によって尤度関数が減少したところから</a:t>
                </a:r>
                <a14:m>
                  <m:oMath xmlns:m="http://schemas.openxmlformats.org/officeDocument/2006/math">
                    <m:r>
                      <a:rPr lang="ja-JP" altLang="en-US" sz="1800" i="1" smtClean="0">
                        <a:latin typeface="Cambria Math" panose="02040503050406030204" pitchFamily="18" charset="0"/>
                      </a:rPr>
                      <m:t>𝜖</m:t>
                    </m:r>
                    <m:r>
                      <a:rPr lang="en-US" altLang="ja-JP" sz="1800" i="1" smtClean="0">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0.1</m:t>
                    </m:r>
                  </m:oMath>
                </a14:m>
                <a:r>
                  <a:rPr lang="ja-JP" altLang="en-US" sz="1800" dirty="0" smtClean="0"/>
                  <a:t>として再び更新を続けるという方針で計算しています。</a:t>
                </a:r>
                <a:endParaRPr lang="en-US" altLang="ja-JP" sz="1800" dirty="0" smtClean="0"/>
              </a:p>
              <a:p>
                <a:pPr marL="0" indent="0">
                  <a:lnSpc>
                    <a:spcPct val="150000"/>
                  </a:lnSpc>
                  <a:buNone/>
                </a:pPr>
                <a:r>
                  <a:rPr lang="ja-JP" altLang="en-US" sz="1800" dirty="0" smtClean="0"/>
                  <a:t>終了</a:t>
                </a:r>
                <a:r>
                  <a:rPr lang="ja-JP" altLang="en-US" sz="1800" dirty="0" smtClean="0"/>
                  <a:t>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9624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2000" u="sng" dirty="0" smtClean="0"/>
                  <a:t>Multi qubits</a:t>
                </a:r>
                <a:r>
                  <a:rPr lang="ja-JP" altLang="en-US" sz="2000" u="sng" dirty="0"/>
                  <a:t>の</a:t>
                </a:r>
                <a:r>
                  <a:rPr lang="ja-JP" altLang="en-US" sz="2000" u="sng" dirty="0" smtClean="0"/>
                  <a:t>結果</a:t>
                </a:r>
                <a:endParaRPr lang="en-US" altLang="ja-JP" sz="20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671"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Call Graph</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536" y="1471866"/>
            <a:ext cx="5869858" cy="4590430"/>
          </a:xfrm>
          <a:prstGeom prst="rect">
            <a:avLst/>
          </a:prstGeom>
        </p:spPr>
      </p:pic>
    </p:spTree>
    <p:extLst>
      <p:ext uri="{BB962C8B-B14F-4D97-AF65-F5344CB8AC3E}">
        <p14:creationId xmlns:p14="http://schemas.microsoft.com/office/powerpoint/2010/main" val="3079491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2000" u="sng" dirty="0" smtClean="0"/>
                  <a:t>Multi qubits</a:t>
                </a:r>
                <a:r>
                  <a:rPr lang="ja-JP" altLang="en-US" sz="2000" u="sng" dirty="0" smtClean="0"/>
                  <a:t>の結果</a:t>
                </a:r>
                <a:endParaRPr lang="en-US" altLang="ja-JP" sz="20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671"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2000" u="sng" dirty="0" smtClean="0"/>
                  <a:t>Multi qubits</a:t>
                </a:r>
                <a:r>
                  <a:rPr lang="ja-JP" altLang="en-US" sz="2000" u="sng" dirty="0" smtClean="0"/>
                  <a:t>の結果</a:t>
                </a:r>
                <a:endParaRPr lang="en-US" altLang="ja-JP" sz="20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2000" u="sng" dirty="0"/>
              <a:t>初期値</a:t>
            </a:r>
            <a:r>
              <a:rPr lang="ja-JP" altLang="en-US" sz="2000" u="sng" dirty="0" smtClean="0"/>
              <a:t>を予想した場合</a:t>
            </a:r>
            <a:r>
              <a:rPr lang="ja-JP" altLang="en-US" sz="2000" u="sng" dirty="0"/>
              <a:t>と</a:t>
            </a:r>
            <a:r>
              <a:rPr lang="en-US" altLang="ja-JP" sz="2000" u="sng" dirty="0"/>
              <a:t>identity</a:t>
            </a:r>
            <a:r>
              <a:rPr lang="ja-JP" altLang="en-US" sz="2000" u="sng" dirty="0"/>
              <a:t>から始めた場合の</a:t>
            </a:r>
            <a:r>
              <a:rPr lang="ja-JP" altLang="en-US" sz="2000" u="sng" dirty="0" smtClean="0"/>
              <a:t>計算</a:t>
            </a:r>
            <a:r>
              <a:rPr lang="ja-JP" altLang="en-US" sz="2000" u="sng" dirty="0"/>
              <a:t>量</a:t>
            </a:r>
            <a:r>
              <a:rPr lang="ja-JP" altLang="en-US" sz="2000" u="sng" dirty="0" smtClean="0"/>
              <a:t>の差</a:t>
            </a:r>
            <a:endParaRPr lang="en-US" altLang="ja-JP" sz="20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dirty="0" smtClean="0"/>
          </a:p>
          <a:p>
            <a:pPr marL="0" indent="0">
              <a:buNone/>
            </a:pPr>
            <a:r>
              <a:rPr lang="ja-JP" altLang="en-US" sz="1800" dirty="0" smtClean="0"/>
              <a:t>データセットによって計算時間、計算量に大きな違いがある。</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02" y="1881834"/>
            <a:ext cx="4520796" cy="3390597"/>
          </a:xfrm>
          <a:prstGeom prst="rect">
            <a:avLst/>
          </a:prstGeom>
        </p:spPr>
      </p:pic>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2000" u="sng" dirty="0" smtClean="0"/>
              <a:t>計算時間</a:t>
            </a:r>
            <a:endParaRPr lang="en-US" altLang="ja-JP" sz="2000" u="sng" dirty="0" smtClean="0"/>
          </a:p>
          <a:p>
            <a:pPr marL="0" indent="0">
              <a:buNone/>
            </a:pPr>
            <a:r>
              <a:rPr lang="ja-JP" altLang="en-US" sz="1800" u="sng" dirty="0"/>
              <a:t>並列化</a:t>
            </a:r>
            <a:endParaRPr lang="en-US" altLang="ja-JP" sz="1800" u="sng"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69105"/>
            <a:ext cx="5852172" cy="4389129"/>
          </a:xfrm>
          <a:prstGeom prst="rect">
            <a:avLst/>
          </a:prstGeom>
        </p:spPr>
      </p:pic>
      <p:sp>
        <p:nvSpPr>
          <p:cNvPr id="7" name="テキスト ボックス 6"/>
          <p:cNvSpPr txBox="1"/>
          <p:nvPr/>
        </p:nvSpPr>
        <p:spPr>
          <a:xfrm>
            <a:off x="4462503" y="3328501"/>
            <a:ext cx="2362810" cy="369332"/>
          </a:xfrm>
          <a:prstGeom prst="rect">
            <a:avLst/>
          </a:prstGeom>
          <a:noFill/>
        </p:spPr>
        <p:txBody>
          <a:bodyPr wrap="square" rtlCol="0">
            <a:spAutoFit/>
          </a:bodyPr>
          <a:lstStyle/>
          <a:p>
            <a:r>
              <a:rPr kumimoji="1" lang="ja-JP" altLang="en-US" dirty="0" smtClean="0">
                <a:solidFill>
                  <a:srgbClr val="FF0000"/>
                </a:solidFill>
              </a:rPr>
              <a:t>およそ</a:t>
            </a:r>
            <a:r>
              <a:rPr kumimoji="1" lang="en-US" altLang="ja-JP" dirty="0" smtClean="0">
                <a:solidFill>
                  <a:srgbClr val="FF0000"/>
                </a:solidFill>
              </a:rPr>
              <a:t>5</a:t>
            </a:r>
            <a:r>
              <a:rPr kumimoji="1" lang="ja-JP" altLang="en-US" dirty="0" smtClean="0">
                <a:solidFill>
                  <a:srgbClr val="FF0000"/>
                </a:solidFill>
              </a:rPr>
              <a:t>倍の高速化</a:t>
            </a:r>
            <a:endParaRPr kumimoji="1" lang="ja-JP" altLang="en-US" dirty="0">
              <a:solidFill>
                <a:srgbClr val="FF0000"/>
              </a:solidFill>
            </a:endParaRPr>
          </a:p>
        </p:txBody>
      </p:sp>
      <p:sp>
        <p:nvSpPr>
          <p:cNvPr id="8" name="楕円 7"/>
          <p:cNvSpPr/>
          <p:nvPr/>
        </p:nvSpPr>
        <p:spPr>
          <a:xfrm>
            <a:off x="4301338" y="3013862"/>
            <a:ext cx="2399385" cy="980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pPr>
              <a:lnSpc>
                <a:spcPct val="100000"/>
              </a:lnSpc>
            </a:pPr>
            <a:r>
              <a:rPr lang="ja-JP" altLang="en-US" sz="1800" dirty="0"/>
              <a:t>量子状態トモグラフィーとは</a:t>
            </a:r>
            <a:endParaRPr lang="en-US" altLang="ja-JP" sz="1800" dirty="0"/>
          </a:p>
          <a:p>
            <a:pPr marL="0" indent="0">
              <a:lnSpc>
                <a:spcPct val="100000"/>
              </a:lnSpc>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a:t>F</a:t>
            </a:r>
            <a:r>
              <a:rPr lang="en-US" altLang="ja-JP" sz="2000" u="sng" dirty="0" smtClean="0"/>
              <a:t>idelity</a:t>
            </a:r>
            <a:r>
              <a:rPr lang="ja-JP" altLang="en-US" sz="2000" u="sng" dirty="0" smtClean="0"/>
              <a:t>の推移</a:t>
            </a:r>
            <a:endParaRPr lang="en-US" altLang="ja-JP" sz="20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a:t>F</a:t>
            </a:r>
            <a:r>
              <a:rPr lang="en-US" altLang="ja-JP" sz="2000" u="sng" dirty="0" smtClean="0"/>
              <a:t>idelity</a:t>
            </a:r>
            <a:r>
              <a:rPr lang="ja-JP" altLang="en-US" sz="2000" u="sng" dirty="0" smtClean="0"/>
              <a:t>の推移</a:t>
            </a:r>
            <a:endParaRPr lang="en-US" altLang="ja-JP" sz="20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solidFill>
                <a:srgbClr val="FF0000"/>
              </a:solidFill>
            </a:endParaRPr>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569" y="888477"/>
            <a:ext cx="4526862" cy="339514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初期値を推定したので初期</a:t>
                </a:r>
                <a:r>
                  <a:rPr lang="en-US" altLang="ja-JP" sz="1800" dirty="0" smtClean="0"/>
                  <a:t>fidelity</a:t>
                </a:r>
                <a:r>
                  <a:rPr lang="ja-JP" altLang="en-US" sz="1800" dirty="0" smtClean="0"/>
                  <a:t>は比較的大きくなっているにもかかわらず、計算量が１０倍近く増えることもある。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007" r="-386" b="-1678"/>
                </a:stretch>
              </a:blipFill>
            </p:spPr>
            <p:txBody>
              <a:bodyPr/>
              <a:lstStyle/>
              <a:p>
                <a:r>
                  <a:rPr lang="ja-JP" altLang="en-US">
                    <a:noFill/>
                  </a:rPr>
                  <a:t> </a:t>
                </a:r>
              </a:p>
            </p:txBody>
          </p:sp>
        </mc:Fallback>
      </mc:AlternateContent>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2000" u="sng" dirty="0" err="1"/>
                  <a:t>Q</a:t>
                </a:r>
                <a:r>
                  <a:rPr lang="en-US" altLang="ja-JP" sz="2000" u="sng" dirty="0" err="1" smtClean="0"/>
                  <a:t>udit</a:t>
                </a:r>
                <a:r>
                  <a:rPr lang="ja-JP" altLang="en-US" sz="2000" u="sng" dirty="0"/>
                  <a:t>の</a:t>
                </a:r>
                <a:r>
                  <a:rPr lang="ja-JP" altLang="en-US" sz="2000" u="sng" dirty="0" smtClean="0"/>
                  <a:t>結果</a:t>
                </a:r>
                <a:endParaRPr lang="en-US" altLang="ja-JP" sz="20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773"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１　量子状態トモグラフィーの</a:t>
            </a:r>
            <a:r>
              <a:rPr lang="ja-JP" altLang="en-US" sz="1600" dirty="0" smtClean="0"/>
              <a:t>理論</a:t>
            </a:r>
            <a:r>
              <a:rPr lang="en-US" altLang="ja-JP" b="1" dirty="0"/>
              <a:t/>
            </a:r>
            <a:br>
              <a:rPr lang="en-US" altLang="ja-JP" b="1" dirty="0"/>
            </a:br>
            <a:r>
              <a:rPr lang="en-US" altLang="ja-JP" sz="1800" b="1" dirty="0" smtClean="0"/>
              <a:t/>
            </a:r>
            <a:br>
              <a:rPr lang="en-US" altLang="ja-JP" sz="1800" b="1" dirty="0" smtClean="0"/>
            </a:br>
            <a:r>
              <a:rPr lang="en-US" altLang="ja-JP" sz="2000" dirty="0" smtClean="0"/>
              <a:t>§</a:t>
            </a:r>
            <a:r>
              <a:rPr lang="ja-JP" altLang="en-US" sz="2000" dirty="0"/>
              <a:t>２　実装と</a:t>
            </a:r>
            <a:r>
              <a:rPr lang="ja-JP" altLang="en-US" sz="2000" dirty="0" smtClean="0"/>
              <a:t>結果</a:t>
            </a:r>
            <a:r>
              <a:rPr lang="en-US" altLang="ja-JP" sz="2000" dirty="0" smtClean="0"/>
              <a:t/>
            </a:r>
            <a:br>
              <a:rPr lang="en-US" altLang="ja-JP" sz="2000" dirty="0" smtClean="0"/>
            </a:br>
            <a:r>
              <a:rPr lang="en-US" altLang="ja-JP" sz="2000" dirty="0" smtClean="0"/>
              <a:t/>
            </a:r>
            <a:br>
              <a:rPr lang="en-US" altLang="ja-JP" sz="2000" dirty="0" smtClean="0"/>
            </a:br>
            <a:r>
              <a:rPr lang="en-US" altLang="ja-JP" sz="3600" b="1" dirty="0" smtClean="0"/>
              <a:t>§</a:t>
            </a:r>
            <a:r>
              <a:rPr lang="ja-JP" altLang="en-US" sz="3600" b="1" dirty="0"/>
              <a:t>３　</a:t>
            </a:r>
            <a:r>
              <a:rPr lang="en-US" altLang="ja-JP" sz="3600" b="1" dirty="0" smtClean="0"/>
              <a:t>Conclusion</a:t>
            </a:r>
            <a:endParaRPr lang="ja-JP" altLang="en-US" sz="3600" b="1"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Autofit/>
          </a:bodyPr>
          <a:lstStyle/>
          <a:p>
            <a:r>
              <a:rPr lang="en-US" altLang="ja-JP" sz="2400" u="sng" dirty="0"/>
              <a:t>§</a:t>
            </a:r>
            <a:r>
              <a:rPr lang="ja-JP" altLang="en-US" sz="2400" u="sng" dirty="0"/>
              <a:t>３　</a:t>
            </a:r>
            <a:r>
              <a:rPr lang="en-US" altLang="ja-JP" sz="2400" u="sng" dirty="0" smtClean="0"/>
              <a:t>Conclusion</a:t>
            </a:r>
            <a:endParaRPr lang="ja-JP" altLang="en-US" sz="24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endParaRPr lang="en-US" altLang="ja-JP" sz="1800" dirty="0" smtClean="0"/>
          </a:p>
          <a:p>
            <a:endParaRPr lang="en-US" altLang="ja-JP" sz="1800" dirty="0"/>
          </a:p>
          <a:p>
            <a:pPr marL="0" indent="0">
              <a:buNone/>
            </a:pPr>
            <a:endParaRPr lang="en-US" altLang="ja-JP" sz="1800" dirty="0"/>
          </a:p>
          <a:p>
            <a:pPr>
              <a:lnSpc>
                <a:spcPct val="150000"/>
              </a:lnSpc>
            </a:pPr>
            <a:r>
              <a:rPr lang="ja-JP" altLang="en-US" sz="1800" dirty="0" smtClean="0"/>
              <a:t>今回</a:t>
            </a:r>
            <a:r>
              <a:rPr lang="ja-JP" altLang="en-US" sz="1800" dirty="0"/>
              <a:t>、</a:t>
            </a:r>
            <a:r>
              <a:rPr lang="en-US" altLang="ja-JP" sz="1800" dirty="0"/>
              <a:t>Iterative</a:t>
            </a:r>
            <a:r>
              <a:rPr lang="ja-JP" altLang="en-US" sz="1800" dirty="0"/>
              <a:t>なアルゴリズムを用いて最尤推定を行い、量子状態トモグラフィーを実装しました。</a:t>
            </a:r>
            <a:endParaRPr lang="en-US" altLang="ja-JP" sz="1800" dirty="0"/>
          </a:p>
          <a:p>
            <a:pPr>
              <a:lnSpc>
                <a:spcPct val="150000"/>
              </a:lnSpc>
            </a:pPr>
            <a:r>
              <a:rPr lang="ja-JP" altLang="en-US" sz="1800" dirty="0" smtClean="0"/>
              <a:t>測定基底を再帰的に指定することで、</a:t>
            </a:r>
            <a:r>
              <a:rPr lang="en-US" altLang="ja-JP" sz="1800" dirty="0" smtClean="0"/>
              <a:t>Multi Qubits</a:t>
            </a:r>
            <a:r>
              <a:rPr lang="ja-JP" altLang="en-US" sz="1800" dirty="0" smtClean="0"/>
              <a:t>トモグラフィーを容易に一般化させることができました。</a:t>
            </a:r>
            <a:r>
              <a:rPr lang="en-US" altLang="ja-JP" sz="1800" dirty="0" smtClean="0"/>
              <a:t>(</a:t>
            </a:r>
            <a:r>
              <a:rPr lang="ja-JP" altLang="en-US" sz="1800" dirty="0" smtClean="0"/>
              <a:t>もちろん、測定基底を指定することで一般の測定基底についてもトモグラフィーが可能。</a:t>
            </a:r>
            <a:r>
              <a:rPr lang="en-US" altLang="ja-JP" sz="1800" dirty="0" smtClean="0"/>
              <a:t>)</a:t>
            </a:r>
          </a:p>
          <a:p>
            <a:pPr>
              <a:lnSpc>
                <a:spcPct val="150000"/>
              </a:lnSpc>
            </a:pPr>
            <a:r>
              <a:rPr lang="ja-JP" altLang="en-US" sz="1800" dirty="0" smtClean="0"/>
              <a:t>多次元</a:t>
            </a:r>
            <a:r>
              <a:rPr lang="en-US" altLang="ja-JP" sz="1800" dirty="0" err="1" smtClean="0"/>
              <a:t>Qudit</a:t>
            </a:r>
            <a:r>
              <a:rPr lang="ja-JP" altLang="en-US" sz="1800" dirty="0" smtClean="0"/>
              <a:t>においても測定基底を指定することで、トモグラフィーを実現しました。</a:t>
            </a:r>
            <a:endParaRPr lang="en-US" altLang="ja-JP" sz="1800" dirty="0" smtClean="0"/>
          </a:p>
          <a:p>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919230"/>
          </a:xfrm>
        </p:spPr>
        <p:txBody>
          <a:bodyPr>
            <a:normAutofit/>
          </a:bodyPr>
          <a:lstStyle/>
          <a:p>
            <a:pPr algn="ctr">
              <a:lnSpc>
                <a:spcPct val="100000"/>
              </a:lnSpc>
            </a:pPr>
            <a:r>
              <a:rPr lang="en-US" altLang="ja-JP" sz="3300" b="1" dirty="0"/>
              <a:t>§</a:t>
            </a:r>
            <a:r>
              <a:rPr lang="ja-JP" altLang="en-US" sz="3300" b="1" dirty="0"/>
              <a:t>１</a:t>
            </a:r>
            <a:r>
              <a:rPr lang="en-US" altLang="ja-JP" sz="3300" b="1" dirty="0"/>
              <a:t>.</a:t>
            </a:r>
            <a:r>
              <a:rPr lang="ja-JP" altLang="en-US" sz="3300" b="1" dirty="0"/>
              <a:t>１　量子状態トモグラフィーの</a:t>
            </a:r>
            <a:r>
              <a:rPr lang="ja-JP" altLang="en-US" sz="3300" b="1" dirty="0" smtClean="0"/>
              <a:t>理論</a:t>
            </a:r>
            <a:r>
              <a:rPr lang="en-US" altLang="ja-JP" sz="3300" dirty="0"/>
              <a:t/>
            </a:r>
            <a:br>
              <a:rPr lang="en-US" altLang="ja-JP" sz="3300" dirty="0"/>
            </a:br>
            <a:r>
              <a:rPr lang="en-US" altLang="ja-JP" sz="3300" dirty="0" smtClean="0"/>
              <a:t/>
            </a:r>
            <a:br>
              <a:rPr lang="en-US" altLang="ja-JP" sz="3300" dirty="0" smtClean="0"/>
            </a:br>
            <a:r>
              <a:rPr lang="en-US" altLang="ja-JP" sz="1800" dirty="0" smtClean="0"/>
              <a:t>§</a:t>
            </a:r>
            <a:r>
              <a:rPr lang="ja-JP" altLang="en-US" sz="1800" dirty="0"/>
              <a:t>１</a:t>
            </a:r>
            <a:r>
              <a:rPr lang="en-US" altLang="ja-JP" sz="1800" dirty="0"/>
              <a:t>.</a:t>
            </a:r>
            <a:r>
              <a:rPr lang="ja-JP" altLang="en-US" sz="18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
        <p:nvSpPr>
          <p:cNvPr id="5"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smtClean="0"/>
              <a:t>§</a:t>
            </a:r>
            <a:r>
              <a:rPr lang="ja-JP" altLang="en-US" sz="2400" u="sng" dirty="0" smtClean="0"/>
              <a:t>１　量子状態トモグラフィー</a:t>
            </a:r>
            <a:endParaRPr lang="ja-JP" altLang="en-US" sz="2400" u="sng"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23888" y="1850745"/>
            <a:ext cx="7886700" cy="4835348"/>
          </a:xfrm>
        </p:spPr>
        <p:txBody>
          <a:bodyPr>
            <a:normAutofit/>
          </a:bodyPr>
          <a:lstStyle/>
          <a:p>
            <a:pPr algn="ctr">
              <a:lnSpc>
                <a:spcPct val="150000"/>
              </a:lnSpc>
            </a:pPr>
            <a:r>
              <a:rPr lang="en-US" altLang="ja-JP" sz="2000" dirty="0" smtClean="0"/>
              <a:t>1 qubit</a:t>
            </a:r>
          </a:p>
          <a:p>
            <a:pPr algn="ctr">
              <a:lnSpc>
                <a:spcPct val="150000"/>
              </a:lnSpc>
            </a:pPr>
            <a:r>
              <a:rPr kumimoji="1" lang="ja-JP" altLang="en-US" sz="2000" dirty="0" smtClean="0">
                <a:solidFill>
                  <a:srgbClr val="FF0000"/>
                </a:solidFill>
              </a:rPr>
              <a:t>↓</a:t>
            </a:r>
            <a:endParaRPr kumimoji="1" lang="en-US" altLang="ja-JP" sz="2000" dirty="0" smtClean="0">
              <a:solidFill>
                <a:srgbClr val="FF0000"/>
              </a:solidFill>
            </a:endParaRPr>
          </a:p>
          <a:p>
            <a:pPr algn="ctr">
              <a:lnSpc>
                <a:spcPct val="150000"/>
              </a:lnSpc>
            </a:pPr>
            <a:r>
              <a:rPr lang="en-US" altLang="ja-JP" sz="2000" dirty="0" smtClean="0"/>
              <a:t>Multi</a:t>
            </a:r>
            <a:r>
              <a:rPr lang="ja-JP" altLang="en-US" sz="2000" dirty="0"/>
              <a:t> </a:t>
            </a:r>
            <a:r>
              <a:rPr lang="en-US" altLang="ja-JP" sz="2000" dirty="0" smtClean="0"/>
              <a:t>qubits</a:t>
            </a:r>
          </a:p>
          <a:p>
            <a:pPr algn="ctr">
              <a:lnSpc>
                <a:spcPct val="150000"/>
              </a:lnSpc>
            </a:pPr>
            <a:r>
              <a:rPr lang="ja-JP" altLang="en-US" sz="2000" dirty="0" smtClean="0">
                <a:solidFill>
                  <a:srgbClr val="FF0000"/>
                </a:solidFill>
              </a:rPr>
              <a:t>↓</a:t>
            </a:r>
            <a:endParaRPr lang="en-US" altLang="ja-JP" sz="2000" dirty="0" smtClean="0">
              <a:solidFill>
                <a:srgbClr val="FF0000"/>
              </a:solidFill>
            </a:endParaRPr>
          </a:p>
          <a:p>
            <a:pPr algn="ctr">
              <a:lnSpc>
                <a:spcPct val="150000"/>
              </a:lnSpc>
            </a:pPr>
            <a:r>
              <a:rPr kumimoji="1" lang="en-US" altLang="ja-JP" sz="2000" dirty="0" smtClean="0"/>
              <a:t>1</a:t>
            </a:r>
            <a:r>
              <a:rPr kumimoji="1" lang="ja-JP" altLang="en-US" sz="2000" dirty="0"/>
              <a:t> </a:t>
            </a:r>
            <a:r>
              <a:rPr kumimoji="1" lang="en-US" altLang="ja-JP" sz="2000" dirty="0" err="1" smtClean="0"/>
              <a:t>qudit</a:t>
            </a:r>
            <a:endParaRPr kumimoji="1" lang="en-US" altLang="ja-JP" sz="2000" dirty="0" smtClean="0"/>
          </a:p>
          <a:p>
            <a:pPr algn="ctr">
              <a:lnSpc>
                <a:spcPct val="150000"/>
              </a:lnSpc>
            </a:pPr>
            <a:r>
              <a:rPr lang="ja-JP" altLang="en-US" sz="2000" dirty="0" smtClean="0">
                <a:solidFill>
                  <a:srgbClr val="FF0000"/>
                </a:solidFill>
              </a:rPr>
              <a:t>↓</a:t>
            </a:r>
            <a:endParaRPr lang="en-US" altLang="ja-JP" sz="2000" dirty="0" smtClean="0">
              <a:solidFill>
                <a:srgbClr val="FF0000"/>
              </a:solidFill>
            </a:endParaRPr>
          </a:p>
          <a:p>
            <a:pPr algn="ctr">
              <a:lnSpc>
                <a:spcPct val="150000"/>
              </a:lnSpc>
            </a:pPr>
            <a:r>
              <a:rPr kumimoji="1" lang="en-US" altLang="ja-JP" sz="2000" dirty="0" smtClean="0"/>
              <a:t>Multi </a:t>
            </a:r>
            <a:r>
              <a:rPr kumimoji="1" lang="en-US" altLang="ja-JP" sz="2000" dirty="0" err="1" smtClean="0"/>
              <a:t>qudits</a:t>
            </a:r>
            <a:endParaRPr kumimoji="1" lang="ja-JP" altLang="en-US" sz="2000" dirty="0"/>
          </a:p>
        </p:txBody>
      </p:sp>
      <p:sp>
        <p:nvSpPr>
          <p:cNvPr id="5" name="タイトル 1"/>
          <p:cNvSpPr txBox="1">
            <a:spLocks/>
          </p:cNvSpPr>
          <p:nvPr/>
        </p:nvSpPr>
        <p:spPr>
          <a:xfrm>
            <a:off x="623888" y="489869"/>
            <a:ext cx="7886700" cy="615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400" u="sng" dirty="0"/>
              <a:t>§</a:t>
            </a:r>
            <a:r>
              <a:rPr lang="ja-JP" altLang="en-US" sz="2400" u="sng" dirty="0"/>
              <a:t>１</a:t>
            </a:r>
            <a:r>
              <a:rPr lang="en-US" altLang="ja-JP" sz="2400" u="sng" dirty="0"/>
              <a:t>.</a:t>
            </a:r>
            <a:r>
              <a:rPr lang="ja-JP" altLang="en-US" sz="2400" u="sng" dirty="0"/>
              <a:t>１　量子状態トモグラフィーの理論</a:t>
            </a:r>
          </a:p>
        </p:txBody>
      </p:sp>
      <p:sp>
        <p:nvSpPr>
          <p:cNvPr id="10" name="テキスト ボックス 9"/>
          <p:cNvSpPr txBox="1"/>
          <p:nvPr/>
        </p:nvSpPr>
        <p:spPr>
          <a:xfrm>
            <a:off x="1053388" y="1470355"/>
            <a:ext cx="1528877" cy="461665"/>
          </a:xfrm>
          <a:prstGeom prst="rect">
            <a:avLst/>
          </a:prstGeom>
          <a:noFill/>
        </p:spPr>
        <p:txBody>
          <a:bodyPr wrap="square" rtlCol="0">
            <a:spAutoFit/>
          </a:bodyPr>
          <a:lstStyle/>
          <a:p>
            <a:r>
              <a:rPr kumimoji="1" lang="ja-JP" altLang="en-US" sz="2400" u="sng" dirty="0" smtClean="0"/>
              <a:t>構成</a:t>
            </a:r>
            <a:endParaRPr kumimoji="1" lang="ja-JP" altLang="en-US" sz="2400" u="sng" dirty="0"/>
          </a:p>
        </p:txBody>
      </p:sp>
    </p:spTree>
    <p:extLst>
      <p:ext uri="{BB962C8B-B14F-4D97-AF65-F5344CB8AC3E}">
        <p14:creationId xmlns:p14="http://schemas.microsoft.com/office/powerpoint/2010/main" val="2045640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2000" u="sng" dirty="0" smtClean="0"/>
                  <a:t>1 qubit</a:t>
                </a:r>
                <a:r>
                  <a:rPr lang="ja-JP" altLang="en-US" sz="2000" u="sng" dirty="0" smtClean="0"/>
                  <a:t>の場合</a:t>
                </a:r>
                <a:endParaRPr lang="en-US" altLang="ja-JP" sz="20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a:t>
                </a:r>
                <a:r>
                  <a:rPr lang="ja-JP" altLang="en-US" sz="1800" dirty="0" smtClean="0"/>
                  <a:t>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smtClean="0"/>
                  <a:t>規格化</a:t>
                </a:r>
                <a:r>
                  <a:rPr lang="ja-JP" altLang="en-US" sz="1800" dirty="0"/>
                  <a:t>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lnSpcReduction="10000"/>
              </a:bodyPr>
              <a:lstStyle/>
              <a:p>
                <a:pPr marL="0" indent="0">
                  <a:lnSpc>
                    <a:spcPct val="100000"/>
                  </a:lnSpc>
                  <a:buNone/>
                </a:pPr>
                <a:r>
                  <a:rPr lang="en-US" altLang="ja-JP" sz="2200" u="sng" dirty="0" smtClean="0"/>
                  <a:t>1 </a:t>
                </a:r>
                <a:r>
                  <a:rPr lang="en-US" altLang="ja-JP" sz="2200" u="sng" dirty="0"/>
                  <a:t>qubit</a:t>
                </a:r>
                <a:r>
                  <a:rPr lang="ja-JP" altLang="en-US" sz="2200" u="sng" dirty="0"/>
                  <a:t>の</a:t>
                </a:r>
                <a:r>
                  <a:rPr lang="ja-JP" altLang="en-US" sz="2200" u="sng" dirty="0" smtClean="0"/>
                  <a:t>場合</a:t>
                </a:r>
                <a:endParaRPr lang="en-US" altLang="ja-JP" sz="2200" u="sng" dirty="0" smtClean="0"/>
              </a:p>
              <a:p>
                <a:pPr marL="0" indent="0">
                  <a:lnSpc>
                    <a:spcPct val="100000"/>
                  </a:lnSpc>
                  <a:buNone/>
                </a:pPr>
                <a:endParaRPr lang="en-US" altLang="ja-JP" sz="1800" dirty="0"/>
              </a:p>
              <a:p>
                <a:pPr marL="0" indent="0">
                  <a:lnSpc>
                    <a:spcPct val="15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50000"/>
                  </a:lnSpc>
                  <a:buNone/>
                </a:pPr>
                <a:r>
                  <a:rPr lang="ja-JP" altLang="en-US" sz="1800" dirty="0"/>
                  <a:t>で表される。</a:t>
                </a:r>
                <a:endParaRPr lang="en-US" altLang="ja-JP" sz="1800" dirty="0"/>
              </a:p>
              <a:p>
                <a:pPr marL="0" indent="0">
                  <a:lnSpc>
                    <a:spcPct val="15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5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5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773"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5671</TotalTime>
  <Words>1088</Words>
  <Application>Microsoft Office PowerPoint</Application>
  <PresentationFormat>画面に合わせる (4:3)</PresentationFormat>
  <Paragraphs>455</Paragraphs>
  <Slides>55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55</vt:i4>
      </vt:variant>
    </vt:vector>
  </HeadingPairs>
  <TitlesOfParts>
    <vt:vector size="63"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目次</vt:lpstr>
      <vt:lpstr>§１　量子状態トモグラフィー  §２　実装と結果  §３　Conclusion</vt:lpstr>
      <vt:lpstr>PowerPoint プレゼンテーション</vt:lpstr>
      <vt:lpstr>§１　量子状態トモグラフィー</vt:lpstr>
      <vt:lpstr>§１.１　量子状態トモグラフィーの理論  §１.２　最尤推定</vt:lpstr>
      <vt:lpstr>PowerPoint プレゼンテーション</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  §１.２　最尤推定</vt:lpstr>
      <vt:lpstr>§１.２　最尤推定</vt:lpstr>
      <vt:lpstr>§１.２.１　密度行列の確認 (Cholesky Decomposition)  §１.２.２　R ̂ρ ̂R ̂アルゴリズム  §１.２.３　Duiluted R ̂ρ ̂R ̂アルゴリズム</vt:lpstr>
      <vt:lpstr>§１.２.１　密度行列の確認</vt:lpstr>
      <vt:lpstr>§１.２.１　密度行列の確認</vt:lpstr>
      <vt:lpstr>§１.２.１　Cholesky Decomposition</vt:lpstr>
      <vt:lpstr>§１.２.１　Cholesky Decomposition</vt:lpstr>
      <vt:lpstr>§１.２.１　Cholesky Decomposition</vt:lpstr>
      <vt:lpstr>§１.２.１　Cholesky Decomposition</vt:lpstr>
      <vt:lpstr>§１.２.１　Cholesky Decomposition  §１.２.２　R ̂ρ ̂R ̂アルゴリズム  §１.２.３　Duiluted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§１.２.１　Cholesky Decomposition  §１.２.２　R ̂ρ ̂R ̂アルゴリズム  §１.２.３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　量子状態トモグラフィー  §２　実装と結果  §３　Conclusion</vt:lpstr>
      <vt:lpstr>§２　実装と結果</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§１.１　量子状態トモグラフィーの理論  §２　実装と結果  §３　Conclusion</vt:lpstr>
      <vt:lpstr>§３　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252</cp:revision>
  <dcterms:created xsi:type="dcterms:W3CDTF">2020-02-03T09:22:08Z</dcterms:created>
  <dcterms:modified xsi:type="dcterms:W3CDTF">2020-03-05T07:39:51Z</dcterms:modified>
</cp:coreProperties>
</file>