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69" r:id="rId16"/>
    <p:sldId id="278" r:id="rId17"/>
    <p:sldId id="277" r:id="rId18"/>
    <p:sldId id="279" r:id="rId19"/>
    <p:sldId id="280" r:id="rId20"/>
    <p:sldId id="285" r:id="rId21"/>
    <p:sldId id="286" r:id="rId22"/>
    <p:sldId id="287" r:id="rId23"/>
    <p:sldId id="264" r:id="rId24"/>
    <p:sldId id="265" r:id="rId25"/>
    <p:sldId id="289" r:id="rId26"/>
    <p:sldId id="290" r:id="rId27"/>
    <p:sldId id="288" r:id="rId28"/>
    <p:sldId id="270" r:id="rId29"/>
    <p:sldId id="282" r:id="rId30"/>
    <p:sldId id="281" r:id="rId31"/>
    <p:sldId id="284" r:id="rId32"/>
    <p:sldId id="283"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0" dirty="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latin typeface="Cambria Math" panose="02040503050406030204" pitchFamily="18" charset="0"/>
                  </a:rPr>
                  <a:t>Error due to count statistics</a:t>
                </a:r>
              </a:p>
              <a:p>
                <a:pPr marL="0" indent="0">
                  <a:buNone/>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は統計的に</a:t>
                </a:r>
                <a:r>
                  <a:rPr lang="en-US" altLang="ja-JP" sz="2400" dirty="0" err="1"/>
                  <a:t>P</a:t>
                </a:r>
                <a:r>
                  <a:rPr lang="en-US" altLang="ja-JP" sz="2400" dirty="0" err="1" smtClean="0"/>
                  <a:t>oissonian</a:t>
                </a:r>
                <a:r>
                  <a:rPr lang="en-US" altLang="ja-JP" sz="2400" dirty="0" smtClean="0"/>
                  <a:t> random variable</a:t>
                </a:r>
                <a:r>
                  <a:rPr lang="ja-JP" altLang="en-US" sz="2400" dirty="0" smtClean="0"/>
                  <a:t>であるので、次の式を満たす。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ja-JP" altLang="en-US" sz="2400" i="1" smtClean="0">
                                  <a:latin typeface="Cambria Math" panose="02040503050406030204" pitchFamily="18" charset="0"/>
                                </a:rPr>
                                <m:t>𝜇</m:t>
                              </m:r>
                            </m:sub>
                          </m:sSub>
                        </m:e>
                      </m:acc>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oMath>
                  </m:oMathPara>
                </a14:m>
                <a:endParaRPr lang="en-US" altLang="ja-JP" sz="2400" dirty="0" smtClean="0"/>
              </a:p>
              <a:p>
                <a:pPr marL="0" indent="0">
                  <a:buNone/>
                </a:pPr>
                <a:r>
                  <a:rPr lang="ja-JP" altLang="en-US" sz="2400" dirty="0" smtClean="0"/>
                  <a:t>非直交基底</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d>
                  </m:oMath>
                </a14:m>
                <a:r>
                  <a:rPr lang="ja-JP" altLang="en-US" sz="2400" dirty="0" smtClean="0"/>
                  <a:t>に対する観測回数を</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oMath>
                </a14:m>
                <a:r>
                  <a:rPr lang="ja-JP" altLang="en-US" sz="2400" dirty="0" smtClean="0"/>
                  <a:t>とした</a:t>
                </a:r>
                <a:r>
                  <a:rPr lang="ja-JP" altLang="en-US" sz="2400" dirty="0"/>
                  <a:t>測定と直交基底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e>
                    </m:d>
                  </m:oMath>
                </a14:m>
                <a:r>
                  <a:rPr lang="ja-JP" altLang="en-US" sz="2400" dirty="0" smtClean="0"/>
                  <a:t>の関係は次のようになる。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𝑁</m:t>
                      </m:r>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したがって、エラーは次のように考えることができる。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𝛿</m:t>
                          </m:r>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b="0" i="1" smtClean="0">
                                  <a:latin typeface="Cambria Math" panose="02040503050406030204" pitchFamily="18" charset="0"/>
                                </a:rPr>
                                <m:t>′</m:t>
                              </m:r>
                            </m:sup>
                          </m:sSubSup>
                          <m:r>
                            <a:rPr lang="ja-JP" altLang="en-US" sz="2400" i="1">
                              <a:latin typeface="Cambria Math" panose="02040503050406030204" pitchFamily="18" charset="0"/>
                            </a:rPr>
                            <m:t>𝛿</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ja-JP" altLang="en-US" sz="2400" i="1">
                                  <a:latin typeface="Cambria Math" panose="02040503050406030204" pitchFamily="18" charset="0"/>
                                </a:rPr>
                                <m:t>𝜇</m:t>
                              </m:r>
                            </m:sub>
                            <m:sup>
                              <m:r>
                                <a:rPr lang="en-US" altLang="ja-JP" sz="2400" i="1">
                                  <a:latin typeface="Cambria Math" panose="02040503050406030204" pitchFamily="18" charset="0"/>
                                </a:rPr>
                                <m:t>′</m:t>
                              </m:r>
                            </m:sup>
                          </m:sSubSup>
                        </m:e>
                      </m:acc>
                      <m:r>
                        <a:rPr lang="en-US" altLang="ja-JP" sz="2400" i="1">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num>
                        <m:den>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den>
                      </m:f>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a14:m>
                <a:r>
                  <a:rPr lang="ja-JP" altLang="en-US" sz="2400" dirty="0" smtClean="0"/>
                  <a:t>のとき、観測回数とエラーは直交基底の場合に帰結する。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0456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　最尤推定</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まず、密度行列の性質を満たす行列を生成する。</a:t>
                </a:r>
                <a:endParaRPr lang="en-US" altLang="ja-JP" sz="2400" dirty="0" smtClean="0"/>
              </a:p>
              <a:p>
                <a:pPr marL="0" indent="0">
                  <a:buNone/>
                </a:pPr>
                <a:r>
                  <a:rPr lang="ja-JP" altLang="en-US" sz="2400" dirty="0" smtClean="0"/>
                  <a:t>半正定値行列</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𝐺</m:t>
                        </m:r>
                      </m:e>
                    </m:acc>
                  </m:oMath>
                </a14:m>
                <a:r>
                  <a:rPr lang="ja-JP" altLang="en-US" sz="2400" dirty="0" smtClean="0"/>
                  <a:t>は以下の式を満たす。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𝜓</m:t>
                          </m:r>
                        </m:e>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e>
                        <m:e>
                          <m:r>
                            <a:rPr lang="en-US" altLang="ja-JP" sz="2400" i="1">
                              <a:latin typeface="Cambria Math" panose="02040503050406030204" pitchFamily="18" charset="0"/>
                            </a:rPr>
                            <m:t>𝜓</m:t>
                          </m:r>
                        </m:e>
                      </m:d>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0     </m:t>
                      </m:r>
                      <m:sPre>
                        <m:sPrePr>
                          <m:ctrlPr>
                            <a:rPr lang="en-US" altLang="ja-JP" sz="2400" b="0" i="1" smtClean="0">
                              <a:latin typeface="Cambria Math" panose="02040503050406030204" pitchFamily="18" charset="0"/>
                              <a:ea typeface="Cambria Math" panose="02040503050406030204" pitchFamily="18" charset="0"/>
                            </a:rPr>
                          </m:ctrlPr>
                        </m:sPrePr>
                        <m:sub/>
                        <m:sup>
                          <m:r>
                            <a:rPr lang="ja-JP" altLang="en-US" i="1" smtClean="0">
                              <a:latin typeface="Cambria Math" panose="02040503050406030204" pitchFamily="18" charset="0"/>
                            </a:rPr>
                            <m:t>∀</m:t>
                          </m:r>
                        </m:sup>
                        <m:e>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e>
                          </m:d>
                        </m:e>
                      </m:sPre>
                    </m:oMath>
                  </m:oMathPara>
                </a14:m>
                <a:endParaRPr lang="en-US" altLang="ja-JP" sz="2400" i="1"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smtClean="0">
                            <a:latin typeface="Cambria Math" panose="02040503050406030204" pitchFamily="18" charset="0"/>
                          </a:rPr>
                          <m:t>𝐺</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𝑇</m:t>
                        </m:r>
                      </m:e>
                    </m:acc>
                  </m:oMath>
                </a14:m>
                <a:r>
                  <a:rPr lang="ja-JP" altLang="en-US" sz="2400" dirty="0" smtClean="0"/>
                  <a:t>と書けるどの行列も半正定値行列となる。</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e>
                          <m:r>
                            <a:rPr lang="en-US" altLang="ja-JP" sz="2400" i="1">
                              <a:latin typeface="Cambria Math" panose="02040503050406030204" pitchFamily="18" charset="0"/>
                            </a:rPr>
                            <m:t>𝜓</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r>
                        <a:rPr lang="en-US" altLang="ja-JP" sz="2400" b="0" i="1" smtClean="0">
                          <a:latin typeface="Cambria Math" panose="02040503050406030204" pitchFamily="18" charset="0"/>
                          <a:ea typeface="Cambria Math" panose="02040503050406030204" pitchFamily="18" charset="0"/>
                        </a:rPr>
                        <m:t>≥0</m:t>
                      </m:r>
                    </m:oMath>
                  </m:oMathPara>
                </a14:m>
                <a:endParaRPr lang="en-US" altLang="ja-JP" sz="2400" i="1" dirty="0" smtClean="0"/>
              </a:p>
              <a:p>
                <a:pPr marL="0" indent="0">
                  <a:buNone/>
                </a:pPr>
                <a:r>
                  <a:rPr lang="ja-JP" altLang="en-US" sz="2400" dirty="0" smtClean="0"/>
                  <a:t>ここで</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e>
                    </m:d>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d>
                      </m:e>
                    </m:d>
                  </m:oMath>
                </a14:m>
                <a:r>
                  <a:rPr lang="ja-JP" altLang="en-US" sz="2400" dirty="0" smtClean="0"/>
                  <a:t>である。</a:t>
                </a:r>
                <a:endParaRPr lang="en-US" altLang="ja-JP" sz="2400" dirty="0" smtClean="0"/>
              </a:p>
              <a:p>
                <a:pPr marL="0" indent="0">
                  <a:buNone/>
                </a:pPr>
                <a:r>
                  <a:rPr lang="ja-JP" altLang="en-US" sz="2400" dirty="0" smtClean="0"/>
                  <a:t>さらに、</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err="1" smtClean="0"/>
                  <a:t>、</a:t>
                </a:r>
                <a:r>
                  <a:rPr lang="ja-JP" altLang="en-US" sz="2400" dirty="0" smtClean="0"/>
                  <a:t>すなわち</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oMath>
                </a14:m>
                <a:r>
                  <a:rPr lang="ja-JP" altLang="en-US" sz="2400" dirty="0" smtClean="0"/>
                  <a:t>はエルミートである。</a:t>
                </a:r>
                <a:endParaRPr lang="en-US" altLang="ja-JP" sz="2400" dirty="0" smtClean="0"/>
              </a:p>
              <a:p>
                <a:pPr marL="0" indent="0">
                  <a:buNone/>
                </a:pPr>
                <a:r>
                  <a:rPr lang="ja-JP" altLang="en-US" sz="2400" dirty="0"/>
                  <a:t>規格化</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b="0" i="1" smtClean="0">
                              <a:latin typeface="Cambria Math" panose="02040503050406030204" pitchFamily="18" charset="0"/>
                            </a:rPr>
                            <m:t>𝑔</m:t>
                          </m:r>
                        </m:e>
                      </m:acc>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den>
                      </m:f>
                    </m:oMath>
                  </m:oMathPara>
                </a14:m>
                <a:endParaRPr lang="en-US" altLang="ja-JP" sz="2400" dirty="0" smtClean="0"/>
              </a:p>
              <a:p>
                <a:pPr marL="0" indent="0">
                  <a:buNone/>
                </a:pPr>
                <a:r>
                  <a:rPr lang="ja-JP" altLang="en-US" sz="2400" dirty="0" smtClean="0"/>
                  <a:t>とすると、</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𝑔</m:t>
                        </m:r>
                      </m:e>
                    </m:acc>
                  </m:oMath>
                </a14:m>
                <a:r>
                  <a:rPr lang="ja-JP" altLang="en-US" sz="2400" dirty="0" smtClean="0"/>
                  <a:t>は密度行列の数学的条件をすべて満たす。</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35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smtClean="0">
                    <a:latin typeface="Cambria Math" panose="02040503050406030204" pitchFamily="18" charset="0"/>
                  </a:rPr>
                  <a:t>を</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oMath>
                </a14:m>
                <a:r>
                  <a:rPr lang="ja-JP" altLang="en-US" sz="2400" dirty="0" smtClean="0">
                    <a:latin typeface="Cambria Math" panose="02040503050406030204" pitchFamily="18" charset="0"/>
                  </a:rPr>
                  <a:t>個の実数変数</a:t>
                </a:r>
                <a14:m>
                  <m:oMath xmlns:m="http://schemas.openxmlformats.org/officeDocument/2006/math">
                    <m:r>
                      <a:rPr lang="en-US" altLang="ja-JP" sz="2400" b="0" i="1" smtClean="0">
                        <a:latin typeface="Cambria Math" panose="02040503050406030204" pitchFamily="18" charset="0"/>
                      </a:rPr>
                      <m:t>𝑡</m:t>
                    </m:r>
                  </m:oMath>
                </a14:m>
                <a:r>
                  <a:rPr lang="ja-JP" altLang="en-US" sz="2400" dirty="0" smtClean="0">
                    <a:latin typeface="Cambria Math" panose="02040503050406030204" pitchFamily="18" charset="0"/>
                  </a:rPr>
                  <a:t>を用いて、</a:t>
                </a:r>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e>
                          </m:d>
                        </m:sub>
                      </m:sSub>
                      <m:r>
                        <a:rPr lang="en-US" altLang="ja-JP" sz="1800" b="0" i="1" smtClean="0">
                          <a:latin typeface="Cambria Math" panose="02040503050406030204" pitchFamily="18" charset="0"/>
                        </a:rPr>
                        <m:t>=</m:t>
                      </m:r>
                      <m:d>
                        <m:dPr>
                          <m:ctrlPr>
                            <a:rPr lang="en-US" altLang="ja-JP" sz="1800" i="1" smtClean="0">
                              <a:latin typeface="Cambria Math" panose="02040503050406030204" pitchFamily="18" charset="0"/>
                            </a:rPr>
                          </m:ctrlPr>
                        </m:dPr>
                        <m:e>
                          <m:m>
                            <m:mPr>
                              <m:mcs>
                                <m:mc>
                                  <m:mcPr>
                                    <m:count m:val="3"/>
                                    <m:mcJc m:val="center"/>
                                  </m:mcPr>
                                </m:mc>
                              </m:mcs>
                              <m:ctrlPr>
                                <a:rPr lang="en-US" altLang="ja-JP" sz="1800" i="1" smtClean="0">
                                  <a:latin typeface="Cambria Math" panose="02040503050406030204" pitchFamily="18" charset="0"/>
                                </a:rPr>
                              </m:ctrlPr>
                            </m:mPr>
                            <m:mr>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2</m:t>
                                          </m:r>
                                        </m:sub>
                                      </m:sSub>
                                    </m:e>
                                  </m:mr>
                                </m:m>
                              </m:e>
                              <m:e>
                                <m:eqArr>
                                  <m:eqArrPr>
                                    <m:ctrlPr>
                                      <a:rPr lang="en-US" altLang="ja-JP" sz="1800" i="1" smtClean="0">
                                        <a:latin typeface="Cambria Math" panose="02040503050406030204" pitchFamily="18" charset="0"/>
                                      </a:rPr>
                                    </m:ctrlPr>
                                  </m:eqArrPr>
                                  <m:e/>
                                  <m:e/>
                                </m:eqArr>
                              </m:e>
                              <m:e>
                                <m:m>
                                  <m:mPr>
                                    <m:mcs>
                                      <m:mc>
                                        <m:mcPr>
                                          <m:count m:val="2"/>
                                          <m:mcJc m:val="center"/>
                                        </m:mcPr>
                                      </m:mc>
                                    </m:mcs>
                                    <m:ctrlPr>
                                      <a:rPr lang="en-US" altLang="ja-JP" sz="1800" i="1" smtClean="0">
                                        <a:latin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r>
                                        <a:rPr lang="en-US" altLang="ja-JP" sz="1800" b="0" i="1" smtClean="0">
                                          <a:latin typeface="Cambria Math" panose="02040503050406030204" pitchFamily="18" charset="0"/>
                                        </a:rPr>
                                        <m:t>                   0</m:t>
                                      </m:r>
                                    </m:e>
                                  </m:mr>
                                  <m:mr>
                                    <m:e/>
                                    <m:e/>
                                  </m:mr>
                                </m:m>
                              </m:e>
                            </m:mr>
                            <m:mr>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m:rPr>
                                              <m:brk m:alnAt="7"/>
                                            </m:rPr>
                                            <a:rPr lang="en-US" altLang="ja-JP" sz="1800" i="1" smtClean="0">
                                              <a:latin typeface="Cambria Math" panose="02040503050406030204" pitchFamily="18" charset="0"/>
                                              <a:ea typeface="Cambria Math" panose="02040503050406030204" pitchFamily="18" charset="0"/>
                                            </a:rPr>
                                            <m:t>⋮</m:t>
                                          </m:r>
                                        </m:e>
                                        <m:e/>
                                      </m:mr>
                                    </m:m>
                                  </m:e>
                                </m:eqArr>
                              </m:e>
                              <m:e>
                                <m:r>
                                  <a:rPr lang="en-US" altLang="ja-JP" sz="1800" i="1" smtClean="0">
                                    <a:latin typeface="Cambria Math" panose="02040503050406030204" pitchFamily="18" charset="0"/>
                                    <a:ea typeface="Cambria Math" panose="02040503050406030204" pitchFamily="18" charset="0"/>
                                  </a:rPr>
                                  <m:t>⋱</m:t>
                                </m:r>
                              </m:e>
                              <m:e>
                                <m:eqArr>
                                  <m:eqArrPr>
                                    <m:ctrlPr>
                                      <a:rPr lang="en-US" altLang="ja-JP" sz="1800" i="1" smtClean="0">
                                        <a:latin typeface="Cambria Math" panose="02040503050406030204" pitchFamily="18" charset="0"/>
                                      </a:rPr>
                                    </m:ctrlPr>
                                  </m:eqArrPr>
                                  <m:e>
                                    <m:m>
                                      <m:mPr>
                                        <m:mcs>
                                          <m:mc>
                                            <m:mcPr>
                                              <m:count m:val="2"/>
                                              <m:mcJc m:val="center"/>
                                            </m:mcPr>
                                          </m:mc>
                                        </m:mcs>
                                        <m:ctrlPr>
                                          <a:rPr lang="en-US" altLang="ja-JP" sz="1800" i="1" smtClean="0">
                                            <a:latin typeface="Cambria Math" panose="02040503050406030204" pitchFamily="18" charset="0"/>
                                          </a:rPr>
                                        </m:ctrlPr>
                                      </m:mPr>
                                      <m:mr>
                                        <m:e/>
                                        <m:e>
                                          <m:r>
                                            <a:rPr lang="en-US" altLang="ja-JP" sz="1800" b="0" i="1" smtClean="0">
                                              <a:latin typeface="Cambria Math" panose="02040503050406030204" pitchFamily="18" charset="0"/>
                                            </a:rPr>
                                            <m:t>                   </m:t>
                                          </m:r>
                                          <m:r>
                                            <m:rPr>
                                              <m:brk m:alnAt="7"/>
                                            </m:rPr>
                                            <a:rPr lang="en-US" altLang="ja-JP" sz="180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800" i="1" smtClean="0">
                                        <a:latin typeface="Cambria Math" panose="02040503050406030204" pitchFamily="18" charset="0"/>
                                      </a:rPr>
                                    </m:ctrlPr>
                                  </m:mPr>
                                  <m:mr>
                                    <m:e/>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mr>
                                </m:m>
                              </m:e>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sub>
                                      </m:sSub>
                                    </m:e>
                                  </m:mr>
                                </m:m>
                              </m:e>
                            </m:mr>
                          </m:m>
                        </m:e>
                      </m:d>
                    </m:oMath>
                  </m:oMathPara>
                </a14:m>
                <a:endParaRPr lang="en-US" altLang="ja-JP" sz="2400" dirty="0" smtClean="0"/>
              </a:p>
              <a:p>
                <a:pPr marL="0" indent="0">
                  <a:buNone/>
                </a:pPr>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m:t>
                      </m:r>
                      <m:f>
                        <m:fPr>
                          <m:type m:val="lin"/>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e>
                          </m:d>
                        </m:den>
                      </m:f>
                    </m:oMath>
                  </m:oMathPara>
                </a14:m>
                <a:endParaRPr lang="en-US" altLang="ja-JP" sz="2400" dirty="0" smtClean="0"/>
              </a:p>
              <a:p>
                <a:pPr marL="0" indent="0">
                  <a:buNone/>
                </a:pPr>
                <a:r>
                  <a:rPr lang="ja-JP" altLang="en-US" sz="2400" dirty="0" smtClean="0"/>
                  <a:t>は明らかに密度行列の条件を満たす。</a:t>
                </a:r>
                <a:endParaRPr lang="en-US" altLang="ja-JP" sz="2400" dirty="0" smtClean="0"/>
              </a:p>
              <a:p>
                <a:pPr marL="0" indent="0">
                  <a:buNone/>
                </a:pPr>
                <a:r>
                  <a:rPr lang="ja-JP" altLang="en-US" sz="2400" dirty="0" smtClean="0"/>
                  <a:t>実験値から直接求めた密度行列が</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𝑝</m:t>
                        </m:r>
                      </m:sub>
                    </m:sSub>
                  </m:oMath>
                </a14:m>
                <a:r>
                  <a:rPr lang="ja-JP" altLang="en-US" sz="2400" dirty="0" smtClean="0"/>
                  <a:t>となっているかを確認する。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3733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47500" lnSpcReduction="20000"/>
              </a:bodyPr>
              <a:lstStyle/>
              <a:p>
                <a:pPr marL="0" indent="0">
                  <a:buNone/>
                </a:pPr>
                <a:r>
                  <a:rPr lang="ja-JP" altLang="en-US" sz="2400" dirty="0" smtClean="0"/>
                  <a:t>直接計算する。</a:t>
                </a:r>
                <a:endParaRPr lang="en-US" altLang="ja-JP" sz="2400" dirty="0" smtClean="0"/>
              </a:p>
              <a:p>
                <a:pPr marL="0" indent="0">
                  <a:buNone/>
                </a:pPr>
                <a:r>
                  <a:rPr lang="ja-JP" altLang="en-US" sz="2400" dirty="0" smtClean="0"/>
                  <a:t>まず対角項は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11</m:t>
                                  </m:r>
                                </m:sub>
                              </m:sSub>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22</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𝑑</m:t>
                          </m:r>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𝑖</m:t>
                                      </m:r>
                                    </m:sub>
                                  </m:sSub>
                                </m:e>
                              </m:d>
                            </m:e>
                            <m:sup>
                              <m:r>
                                <a:rPr lang="en-US" altLang="ja-JP" sz="2400" i="1">
                                  <a:latin typeface="Cambria Math" panose="02040503050406030204" pitchFamily="18" charset="0"/>
                                </a:rPr>
                                <m:t>2</m:t>
                              </m:r>
                            </m:sup>
                          </m:sSup>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𝑑𝑑</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𝑑𝑑</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非対角項は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22</m:t>
                          </m:r>
                        </m:sub>
                      </m:sSub>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r>
                        <a:rPr lang="en-US" altLang="ja-JP" sz="2400">
                          <a:latin typeface="Cambria Math" panose="02040503050406030204" pitchFamily="18" charset="0"/>
                        </a:rPr>
                        <m:t>+</m:t>
                      </m:r>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2</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m:t>
                              </m:r>
                            </m:sub>
                          </m:sSub>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𝑑</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𝑑</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4</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4</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𝑖𝑗</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𝑗</m:t>
                          </m:r>
                        </m:sub>
                      </m:sSub>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𝑘</m:t>
                          </m: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𝑘𝑗</m:t>
                              </m:r>
                            </m:sub>
                          </m:sSub>
                        </m:e>
                      </m:nary>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&lt;</m:t>
                      </m:r>
                      <m:r>
                        <m:rPr>
                          <m:sty m:val="p"/>
                        </m:rPr>
                        <a:rPr lang="en-US" altLang="ja-JP" sz="2400" b="0" i="0" smtClean="0">
                          <a:latin typeface="Cambria Math" panose="02040503050406030204" pitchFamily="18" charset="0"/>
                        </a:rPr>
                        <m:t>j</m:t>
                      </m:r>
                      <m:r>
                        <a:rPr lang="en-US" altLang="ja-JP" sz="2400" b="0" i="0" smtClean="0">
                          <a:latin typeface="Cambria Math" panose="02040503050406030204" pitchFamily="18" charset="0"/>
                        </a:rPr>
                        <m:t>)</m:t>
                      </m:r>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t="-860" b="-54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124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e>
                      </m:ra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b="0" i="1" smtClean="0">
                                      <a:latin typeface="Cambria Math" panose="02040503050406030204" pitchFamily="18" charset="0"/>
                                    </a:rPr>
                                    <m:t>2</m:t>
                                  </m:r>
                                </m:sup>
                              </m:sSup>
                            </m:num>
                            <m:den>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i="1">
                                                  <a:latin typeface="Cambria Math" panose="02040503050406030204" pitchFamily="18" charset="0"/>
                                                </a:rPr>
                                                <m:t>2</m:t>
                                              </m:r>
                                            </m:sup>
                                          </m:sSup>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den>
                              </m:f>
                            </m:e>
                          </m:d>
                        </m:e>
                        <m:sup>
                          <m:r>
                            <a:rPr lang="en-US" altLang="ja-JP" sz="2400" i="1">
                              <a:latin typeface="Cambria Math" panose="02040503050406030204" pitchFamily="18" charset="0"/>
                            </a:rPr>
                            <m:t>†</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r>
                  <a:rPr lang="ja-JP" altLang="en-US" sz="2400" dirty="0" smtClean="0"/>
                  <a:t>このようにして、</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が実験データから得られた既知の密度行列より求まる。</a:t>
                </a:r>
                <a:endParaRPr lang="en-US" altLang="ja-JP" sz="2400" dirty="0" smtClean="0"/>
              </a:p>
              <a:p>
                <a:pPr marL="0" indent="0">
                  <a:buNone/>
                </a:pPr>
                <a:r>
                  <a:rPr lang="ja-JP" altLang="en-US" sz="2400" dirty="0" smtClean="0"/>
                  <a:t>こ</a:t>
                </a:r>
                <a:r>
                  <a:rPr lang="ja-JP" altLang="en-US" sz="2400" dirty="0"/>
                  <a:t>の</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が前述の条件を満たしていればその行列はすでに密度行列となっているので以降の最尤</a:t>
                </a:r>
                <a:r>
                  <a:rPr lang="ja-JP" altLang="en-US" sz="2400" dirty="0"/>
                  <a:t>推定</a:t>
                </a:r>
                <a:r>
                  <a:rPr lang="ja-JP" altLang="en-US" sz="2400" dirty="0" smtClean="0"/>
                  <a:t>は必要ない。</a:t>
                </a: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b="-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6205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b="0" i="1">
                        <a:latin typeface="Cambria Math" panose="02040503050406030204" pitchFamily="18" charset="0"/>
                      </a:rPr>
                      <m:t>アルゴリズム</m:t>
                    </m:r>
                  </m:oMath>
                </a14:m>
                <a:endParaRPr kumimoji="1" lang="ja-JP" altLang="en-US" sz="4400"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85000" lnSpcReduction="10000"/>
              </a:bodyPr>
              <a:lstStyle/>
              <a:p>
                <a:pPr marL="0" indent="0">
                  <a:buNone/>
                </a:pPr>
                <a:r>
                  <a:rPr lang="ja-JP" altLang="en-US" sz="2400" dirty="0" smtClean="0"/>
                  <a:t>尤度関数を導入する。</a:t>
                </a:r>
                <a:endParaRPr lang="en-US" altLang="ja-JP" sz="2400" dirty="0" smtClean="0"/>
              </a:p>
              <a:p>
                <a:pPr marL="0" indent="0">
                  <a:buNone/>
                </a:pPr>
                <a:r>
                  <a:rPr lang="ja-JP" altLang="en-US" sz="2400" dirty="0" smtClean="0"/>
                  <a:t>一般のトモグラフィーで用いられる測定</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𝑗</m:t>
                        </m:r>
                      </m:sub>
                    </m:sSub>
                  </m:oMath>
                </a14:m>
                <a:r>
                  <a:rPr lang="ja-JP" altLang="en-US" sz="2400" dirty="0" smtClean="0"/>
                  <a:t>は</a:t>
                </a:r>
                <a:r>
                  <a:rPr lang="en-US" altLang="ja-JP" sz="2400" dirty="0" smtClean="0"/>
                  <a:t>POVM</a:t>
                </a:r>
                <a:r>
                  <a:rPr lang="ja-JP" altLang="en-US" sz="2400" dirty="0" smtClean="0"/>
                  <a:t>で</a:t>
                </a:r>
                <a:r>
                  <a:rPr lang="ja-JP" altLang="en-US" sz="2400" dirty="0"/>
                  <a:t>表</a:t>
                </a:r>
                <a:r>
                  <a:rPr lang="ja-JP" altLang="en-US" sz="2400" dirty="0" smtClean="0"/>
                  <a:t>されるので、</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en-US" altLang="ja-JP" sz="2400" dirty="0" smtClean="0"/>
                  <a:t>, </a:t>
                </a:r>
                <a14:m>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e>
                    </m:nary>
                    <m:r>
                      <a:rPr lang="en-US" altLang="ja-JP" sz="2400" b="0" i="1" smtClean="0">
                        <a:latin typeface="Cambria Math" panose="02040503050406030204" pitchFamily="18" charset="0"/>
                      </a:rPr>
                      <m:t>=1</m:t>
                    </m:r>
                  </m:oMath>
                </a14:m>
                <a:r>
                  <a:rPr lang="ja-JP" altLang="en-US" sz="2400" dirty="0" smtClean="0"/>
                  <a:t>を満たす。</a:t>
                </a:r>
                <a:endParaRPr lang="en-US" altLang="ja-JP" sz="2400" dirty="0" smtClean="0"/>
              </a:p>
              <a:p>
                <a:pPr marL="0" indent="0">
                  <a:buNone/>
                </a:pPr>
                <a:r>
                  <a:rPr lang="ja-JP" altLang="en-US" sz="2400" dirty="0" smtClean="0"/>
                  <a:t>ここで総測定回数を</a:t>
                </a:r>
                <a14:m>
                  <m:oMath xmlns:m="http://schemas.openxmlformats.org/officeDocument/2006/math">
                    <m:r>
                      <a:rPr lang="en-US" altLang="ja-JP" sz="2400" b="0" i="1" smtClean="0">
                        <a:latin typeface="Cambria Math" panose="02040503050406030204" pitchFamily="18" charset="0"/>
                      </a:rPr>
                      <m:t>𝑁</m:t>
                    </m:r>
                  </m:oMath>
                </a14:m>
                <a:r>
                  <a:rPr lang="ja-JP" altLang="en-US" sz="2400" dirty="0" err="1" smtClean="0"/>
                  <a:t>、</a:t>
                </a:r>
                <a:r>
                  <a:rPr lang="ja-JP" altLang="en-US" sz="2400" dirty="0" smtClean="0"/>
                  <a:t>それぞれの測定基底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oMath>
                </a14:m>
                <a:r>
                  <a:rPr lang="ja-JP" altLang="en-US" sz="2400" dirty="0" smtClean="0"/>
                  <a:t>における測定回数を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𝑗</m:t>
                        </m:r>
                      </m:sub>
                    </m:sSub>
                  </m:oMath>
                </a14:m>
                <a:r>
                  <a:rPr lang="ja-JP" altLang="en-US" sz="2400" dirty="0" smtClean="0"/>
                  <a:t>とする。</a:t>
                </a:r>
                <a:endParaRPr lang="en-US" altLang="ja-JP" sz="2400" dirty="0" smtClean="0"/>
              </a:p>
              <a:p>
                <a:pPr marL="0" indent="0">
                  <a:buNone/>
                </a:pPr>
                <a:r>
                  <a:rPr lang="ja-JP" altLang="en-US" sz="2400" dirty="0" smtClean="0"/>
                  <a:t>量子状態</a:t>
                </a:r>
                <a14:m>
                  <m:oMath xmlns:m="http://schemas.openxmlformats.org/officeDocument/2006/math">
                    <m:acc>
                      <m:accPr>
                        <m:chr m:val="̂"/>
                        <m:ctrlPr>
                          <a:rPr lang="ja-JP" altLang="en-US" sz="2400" i="1" smtClean="0">
                            <a:latin typeface="Cambria Math" panose="02040503050406030204" pitchFamily="18" charset="0"/>
                          </a:rPr>
                        </m:ctrlPr>
                      </m:accPr>
                      <m:e>
                        <m:r>
                          <a:rPr lang="ja-JP" altLang="en-US" sz="2400" i="1" smtClean="0">
                            <a:latin typeface="Cambria Math" panose="02040503050406030204" pitchFamily="18" charset="0"/>
                          </a:rPr>
                          <m:t>𝜌</m:t>
                        </m:r>
                      </m:e>
                    </m:acc>
                  </m:oMath>
                </a14:m>
                <a:r>
                  <a:rPr lang="ja-JP" altLang="en-US" sz="2400" dirty="0" smtClean="0"/>
                  <a:t>に</a:t>
                </a:r>
                <a:r>
                  <a:rPr lang="ja-JP" altLang="en-US" sz="2400" dirty="0" smtClean="0">
                    <a:latin typeface="+mn-ea"/>
                  </a:rPr>
                  <a:t>おける</a:t>
                </a:r>
                <a:r>
                  <a:rPr lang="ja-JP" altLang="en-US" sz="2400" dirty="0" smtClean="0"/>
                  <a:t>ある測定回数集合</a:t>
                </a:r>
                <a14:m>
                  <m:oMath xmlns:m="http://schemas.openxmlformats.org/officeDocument/2006/math">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e>
                    </m:d>
                    <m:r>
                      <a:rPr lang="ja-JP" altLang="en-US" sz="2400" i="1">
                        <a:latin typeface="Cambria Math" panose="02040503050406030204" pitchFamily="18" charset="0"/>
                      </a:rPr>
                      <m:t>の</m:t>
                    </m:r>
                  </m:oMath>
                </a14:m>
                <a:r>
                  <a:rPr lang="ja-JP" altLang="en-US" sz="2400" dirty="0" smtClean="0"/>
                  <a:t>尤度関数は</a:t>
                </a:r>
                <a:endParaRPr lang="en-US" altLang="ja-JP" sz="2400" dirty="0" smtClean="0"/>
              </a:p>
              <a:p>
                <a:pPr marL="0" indent="0">
                  <a:buNone/>
                </a:pPr>
                <a14:m>
                  <m:oMath xmlns:m="http://schemas.openxmlformats.org/officeDocument/2006/math">
                    <m:r>
                      <m:rPr>
                        <m:nor/>
                      </m:rPr>
                      <a:rPr lang="en-US" altLang="ja-JP" sz="2400" dirty="0">
                        <a:latin typeface="Lucida Calligraphy" panose="03010101010101010101" pitchFamily="66" charset="0"/>
                      </a:rPr>
                      <m:t>L</m:t>
                    </m:r>
                    <m:d>
                      <m:dPr>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𝑗</m:t>
                        </m:r>
                      </m:sub>
                      <m:sup/>
                      <m:e>
                        <m:sSubSup>
                          <m:sSubSupPr>
                            <m:ctrlPr>
                              <a:rPr lang="en-US" altLang="ja-JP" sz="2400" i="1">
                                <a:latin typeface="Cambria Math" panose="02040503050406030204" pitchFamily="18" charset="0"/>
                              </a:rPr>
                            </m:ctrlPr>
                          </m:sSubSup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sup>
                        </m:sSubSup>
                      </m:e>
                    </m:nary>
                  </m:oMath>
                </a14:m>
                <a:r>
                  <a:rPr lang="ja-JP" altLang="en-US" sz="2400" dirty="0" smtClean="0">
                    <a:latin typeface="+mn-ea"/>
                  </a:rPr>
                  <a:t>で得られる。</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oMath>
                </a14:m>
                <a:r>
                  <a:rPr lang="ja-JP" altLang="en-US" sz="2400" dirty="0" smtClean="0">
                    <a:latin typeface="Lucida Calligraphy" panose="03010101010101010101" pitchFamily="66" charset="0"/>
                  </a:rPr>
                  <a:t>はそれぞれの基底で得られる確率である。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0</m:t>
                        </m:r>
                      </m:sub>
                    </m:sSub>
                  </m:oMath>
                </a14:m>
                <a:r>
                  <a:rPr lang="ja-JP" altLang="en-US" sz="2400" dirty="0" smtClean="0">
                    <a:latin typeface="Lucida Calligraphy" panose="03010101010101010101" pitchFamily="66" charset="0"/>
                  </a:rPr>
                  <a:t>を見つけることである。</a:t>
                </a:r>
              </a:p>
              <a:p>
                <a:pPr marL="0" indent="0">
                  <a:buNone/>
                </a:pPr>
                <a:r>
                  <a:rPr lang="ja-JP" altLang="en-US" sz="2400" dirty="0" smtClean="0">
                    <a:latin typeface="Lucida Calligraphy" panose="03010101010101010101" pitchFamily="66" charset="0"/>
                  </a:rPr>
                  <a:t>ここで相対頻度を</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𝑓</m:t>
                            </m:r>
                          </m:e>
                        </m:acc>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num>
                      <m:den>
                        <m:r>
                          <a:rPr lang="en-US" altLang="ja-JP" sz="2400" b="0" i="1" smtClean="0">
                            <a:latin typeface="Cambria Math" panose="02040503050406030204" pitchFamily="18" charset="0"/>
                          </a:rPr>
                          <m:t>𝑁</m:t>
                        </m:r>
                      </m:den>
                    </m:f>
                  </m:oMath>
                </a14:m>
                <a:r>
                  <a:rPr lang="ja-JP" altLang="en-US" sz="2400" dirty="0" smtClean="0">
                    <a:latin typeface="Lucida Calligraphy" panose="03010101010101010101" pitchFamily="66" charset="0"/>
                  </a:rPr>
                  <a:t>とする。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ja-JP" altLang="en-US" sz="2400" dirty="0" smtClean="0">
                    <a:latin typeface="Lucida Calligraphy" panose="03010101010101010101" pitchFamily="66" charset="0"/>
                  </a:rPr>
                  <a:t>とする。</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ja-JP" altLang="en-US" sz="2400" dirty="0" smtClean="0">
                    <a:latin typeface="Lucida Calligraphy" panose="03010101010101010101" pitchFamily="66" charset="0"/>
                  </a:rPr>
                  <a:t>は正規直交基底。</a:t>
                </a:r>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5"/>
                <a:stretch>
                  <a:fillRect l="-638" t="-3194" r="-1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smtClean="0">
                              <a:latin typeface="Cambria Math" panose="02040503050406030204" pitchFamily="18" charset="0"/>
                            </a:rPr>
                          </m:ctrlPr>
                        </m:funcPr>
                        <m:fName>
                          <m:r>
                            <m:rPr>
                              <m:sty m:val="p"/>
                            </m:rPr>
                            <a:rPr lang="en-US" altLang="ja-JP" sz="2400" i="0" dirty="0" smtClean="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i="1">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a:latin typeface="Lucida Calligraphy" panose="03010101010101010101" pitchFamily="66" charset="0"/>
                </a:endParaRPr>
              </a:p>
              <a:p>
                <a:pPr marL="0" indent="0">
                  <a:buNone/>
                </a:pPr>
                <a:r>
                  <a:rPr lang="ja-JP" altLang="en-US" sz="2400" dirty="0">
                    <a:latin typeface="Lucida Calligraphy" panose="03010101010101010101" pitchFamily="66" charset="0"/>
                  </a:rPr>
                  <a:t>と</a:t>
                </a:r>
                <a:r>
                  <a:rPr lang="ja-JP" altLang="en-US" sz="2400" dirty="0" smtClean="0">
                    <a:latin typeface="Lucida Calligraphy" panose="03010101010101010101" pitchFamily="66" charset="0"/>
                  </a:rPr>
                  <a:t>すると、</a:t>
                </a:r>
                <a:endParaRPr lang="en-US" altLang="ja-JP" sz="2400" dirty="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m:t>
                              </m:r>
                              <m:r>
                                <m:rPr>
                                  <m:sty m:val="p"/>
                                </m:rPr>
                                <a:rPr lang="en-US" altLang="ja-JP" sz="2400" smtClean="0">
                                  <a:latin typeface="Cambria Math" panose="02040503050406030204" pitchFamily="18" charset="0"/>
                                </a:rPr>
                                <m:t>o</m:t>
                              </m:r>
                              <m:r>
                                <m:rPr>
                                  <m:sty m:val="p"/>
                                </m:rPr>
                                <a:rPr lang="en-US" altLang="ja-JP" sz="2400">
                                  <a:latin typeface="Cambria Math" panose="02040503050406030204" pitchFamily="18" charset="0"/>
                                </a:rPr>
                                <m:t>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nary>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よって、</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oMath>
                  </m:oMathPara>
                </a14:m>
                <a:endParaRPr lang="en-US" altLang="ja-JP" sz="2400" dirty="0" smtClean="0">
                  <a:latin typeface="Lucida Calligraphy" panose="03010101010101010101" pitchFamily="66"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232" t="-16462" b="-13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9273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14:m>
                  <m:oMath xmlns:m="http://schemas.openxmlformats.org/officeDocument/2006/math">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=1,   0&lt;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&lt;1</m:t>
                    </m:r>
                  </m:oMath>
                </a14:m>
                <a:r>
                  <a:rPr lang="ja-JP" altLang="en-US" sz="2400" dirty="0" err="1" smtClean="0">
                    <a:latin typeface="Lucida Calligraphy" panose="03010101010101010101" pitchFamily="66" charset="0"/>
                  </a:rPr>
                  <a:t>なの</a:t>
                </a:r>
                <a:r>
                  <a:rPr lang="ja-JP" altLang="en-US" sz="2400" dirty="0" smtClean="0">
                    <a:latin typeface="Lucida Calligraphy" panose="03010101010101010101" pitchFamily="66" charset="0"/>
                  </a:rPr>
                  <a:t>で</a:t>
                </a:r>
                <a:r>
                  <a:rPr lang="en-US" altLang="ja-JP" sz="2400" dirty="0" smtClean="0">
                    <a:latin typeface="+mn-ea"/>
                  </a:rPr>
                  <a:t>(</a:t>
                </a:r>
                <a:r>
                  <a:rPr lang="ja-JP" altLang="en-US" sz="2400" dirty="0" smtClean="0">
                    <a:latin typeface="+mn-ea"/>
                  </a:rPr>
                  <a:t>相対エントロピー</a:t>
                </a:r>
                <a:r>
                  <a:rPr lang="en-US" altLang="ja-JP" sz="2400" dirty="0" smtClean="0">
                    <a:latin typeface="+mn-ea"/>
                  </a:rPr>
                  <a:t>)</a:t>
                </a:r>
              </a:p>
              <a:p>
                <a:pPr marL="0" indent="0">
                  <a:buNone/>
                </a:pPr>
                <a:r>
                  <a:rPr lang="en-US" altLang="ja-JP" sz="2400" dirty="0"/>
                  <a:t>Jensen</a:t>
                </a:r>
                <a:r>
                  <a:rPr lang="ja-JP" altLang="en-US" sz="2400" dirty="0"/>
                  <a:t>の不等式</a:t>
                </a:r>
                <a:endParaRPr lang="en-US" altLang="ja-JP" sz="2400" dirty="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ja-JP" altLang="en-US" sz="2400" i="1">
                          <a:latin typeface="Cambria Math" panose="02040503050406030204" pitchFamily="18" charset="0"/>
                          <a:ea typeface="Cambria Math" panose="02040503050406030204" pitchFamily="18" charset="0"/>
                        </a:rPr>
                        <m:t>　　　</m:t>
                      </m:r>
                      <m:d>
                        <m:dPr>
                          <m:ctrlPr>
                            <a:rPr lang="en-US" altLang="ja-JP" sz="2400" i="1">
                              <a:latin typeface="Cambria Math" panose="02040503050406030204" pitchFamily="18" charset="0"/>
                              <a:ea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r>
                            <a:rPr lang="ja-JP" altLang="en-US" sz="2400">
                              <a:latin typeface="Cambria Math" panose="02040503050406030204" pitchFamily="18" charset="0"/>
                            </a:rPr>
                            <m:t>&gt;</m:t>
                          </m:r>
                          <m:r>
                            <a:rPr lang="en-US" altLang="ja-JP" sz="2400">
                              <a:latin typeface="Cambria Math" panose="02040503050406030204" pitchFamily="18" charset="0"/>
                            </a:rPr>
                            <m:t>0</m:t>
                          </m:r>
                          <m:r>
                            <m:rPr>
                              <m:nor/>
                            </m:rPr>
                            <a:rPr lang="en-US" altLang="ja-JP" sz="2400" dirty="0"/>
                            <m:t> </m:t>
                          </m:r>
                        </m:e>
                      </m:d>
                    </m:oMath>
                  </m:oMathPara>
                </a14:m>
                <a:endParaRPr lang="en-US" altLang="ja-JP" sz="2400" dirty="0" smtClean="0">
                  <a:latin typeface="+mn-ea"/>
                </a:endParaRPr>
              </a:p>
              <a:p>
                <a:pPr marL="0" indent="0">
                  <a:buNone/>
                </a:pPr>
                <a:r>
                  <a:rPr lang="ja-JP" altLang="en-US" sz="2400" dirty="0" smtClean="0">
                    <a:latin typeface="+mn-ea"/>
                  </a:rPr>
                  <a:t>を</a:t>
                </a:r>
                <a:r>
                  <a:rPr lang="ja-JP" altLang="en-US" sz="2400" dirty="0">
                    <a:latin typeface="+mn-ea"/>
                  </a:rPr>
                  <a:t>用</a:t>
                </a:r>
                <a:r>
                  <a:rPr lang="ja-JP" altLang="en-US" sz="2400" dirty="0" smtClean="0">
                    <a:latin typeface="+mn-ea"/>
                  </a:rPr>
                  <a:t>いると、</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𝑗</m:t>
                                  </m:r>
                                </m:sub>
                                <m:sup/>
                                <m:e>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e>
                          </m:d>
                        </m:e>
                      </m:func>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nary>
                            </m:e>
                          </m:d>
                        </m:e>
                      </m:func>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r>
                            <a:rPr lang="en-US" altLang="ja-JP" sz="2400" b="0" i="1" smtClean="0">
                              <a:latin typeface="Cambria Math" panose="02040503050406030204" pitchFamily="18" charset="0"/>
                            </a:rPr>
                            <m:t>1</m:t>
                          </m:r>
                        </m:e>
                      </m:func>
                      <m:r>
                        <a:rPr lang="en-US" altLang="ja-JP" sz="2400" b="0" i="0" smtClean="0">
                          <a:latin typeface="Cambria Math" panose="02040503050406030204" pitchFamily="18" charset="0"/>
                        </a:rPr>
                        <m:t>=0</m:t>
                      </m:r>
                    </m:oMath>
                  </m:oMathPara>
                </a14:m>
                <a:endParaRPr lang="en-US" altLang="ja-JP" sz="2400" dirty="0" smtClean="0">
                  <a:latin typeface="+mn-ea"/>
                </a:endParaRPr>
              </a:p>
              <a:p>
                <a:pPr marL="0" indent="0">
                  <a:buNone/>
                </a:pPr>
                <a:r>
                  <a:rPr lang="ja-JP" altLang="en-US" sz="2400" dirty="0" smtClean="0">
                    <a:latin typeface="+mn-ea"/>
                  </a:rPr>
                  <a:t>より、対数尤度関数は増加する。</a:t>
                </a:r>
                <a:endParaRPr lang="en-US" altLang="ja-JP" sz="2400" dirty="0" smtClean="0">
                  <a:latin typeface="+mn-ea"/>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2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628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fontScale="55000" lnSpcReduction="20000"/>
              </a:bodyPr>
              <a:lstStyle/>
              <a:p>
                <a:pPr marL="0" indent="0">
                  <a:buNone/>
                </a:pPr>
                <a:r>
                  <a:rPr lang="ja-JP" altLang="en-US" sz="2400" dirty="0" smtClean="0"/>
                  <a:t>したがって、</a:t>
                </a:r>
                <a14:m>
                  <m:oMath xmlns:m="http://schemas.openxmlformats.org/officeDocument/2006/math">
                    <m:sSup>
                      <m:sSupPr>
                        <m:ctrlPr>
                          <a:rPr lang="en-US" altLang="ja-JP" sz="2400" i="1" smtClean="0">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e>
                        </m:d>
                      </m:sup>
                    </m:sSup>
                    <m:r>
                      <a:rPr lang="en-US" altLang="ja-JP" sz="2400" b="0" i="1" smtClean="0">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oMath>
                </a14:m>
                <a:r>
                  <a:rPr lang="ja-JP" altLang="en-US" sz="2400" dirty="0" smtClean="0"/>
                  <a:t>と密度行列を更新していけば尤度関数は必ず増加する。しかし、これは正規直交基底での測定でなければ一般に密度行列の正値性を満たさない。</a:t>
                </a:r>
                <a:endParaRPr lang="en-US" altLang="ja-JP" sz="2400" dirty="0" smtClean="0"/>
              </a:p>
              <a:p>
                <a:pPr marL="0" indent="0">
                  <a:buNone/>
                </a:pPr>
                <a:r>
                  <a:rPr lang="ja-JP" altLang="en-US" sz="2400" dirty="0" smtClean="0"/>
                  <a:t>また、</a:t>
                </a:r>
                <a:r>
                  <a:rPr lang="en-US" altLang="ja-JP" sz="2400" dirty="0"/>
                  <a:t> </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i="1">
                        <a:latin typeface="Cambria Math" panose="02040503050406030204" pitchFamily="18" charset="0"/>
                      </a:rPr>
                      <m:t>=1</m:t>
                    </m:r>
                  </m:oMath>
                </a14:m>
                <a:r>
                  <a:rPr lang="ja-JP" altLang="en-US" sz="2400" dirty="0" smtClean="0"/>
                  <a:t>のために規格化定数</a:t>
                </a:r>
                <a:r>
                  <a:rPr lang="en-US" altLang="ja-JP" sz="2400" dirty="0" smtClean="0"/>
                  <a:t>N</a:t>
                </a:r>
                <a:r>
                  <a:rPr lang="ja-JP" altLang="en-US" sz="2400" dirty="0" smtClean="0"/>
                  <a:t>を用いて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b="0" i="1" smtClean="0">
                          <a:latin typeface="Cambria Math" panose="02040503050406030204" pitchFamily="18" charset="0"/>
                        </a:rPr>
                        <m:t>𝑁</m:t>
                      </m:r>
                      <m:d>
                        <m:dPr>
                          <m:begChr m:val="["/>
                          <m:endChr m:val="]"/>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d>
                    </m:oMath>
                  </m:oMathPara>
                </a14:m>
                <a:endParaRPr lang="en-US" altLang="ja-JP" sz="2400" dirty="0" smtClean="0"/>
              </a:p>
              <a:p>
                <a:pPr marL="0" indent="0">
                  <a:buNone/>
                </a:pPr>
                <a:r>
                  <a:rPr lang="ja-JP" altLang="en-US" sz="2400" dirty="0" smtClean="0"/>
                  <a:t>とする</a:t>
                </a:r>
                <a:r>
                  <a:rPr lang="ja-JP" altLang="en-US" sz="2400" dirty="0" smtClean="0"/>
                  <a:t>。</a:t>
                </a:r>
                <a:endParaRPr lang="en-US" altLang="ja-JP" sz="2400" dirty="0" smtClean="0"/>
              </a:p>
              <a:p>
                <a:pPr marL="0" indent="0">
                  <a:buNone/>
                </a:pPr>
                <a:r>
                  <a:rPr lang="ja-JP" altLang="en-US" sz="2400" dirty="0"/>
                  <a:t>収束性</a:t>
                </a:r>
                <a:r>
                  <a:rPr lang="ja-JP" altLang="en-US" sz="2400" dirty="0" smtClean="0"/>
                  <a:t>は、</a:t>
                </a:r>
                <a:r>
                  <a:rPr lang="en-US" altLang="ja-JP" sz="2400" dirty="0" smtClean="0"/>
                  <a:t>Jensen</a:t>
                </a:r>
                <a:r>
                  <a:rPr lang="ja-JP" altLang="en-US" sz="2400" dirty="0" smtClean="0"/>
                  <a:t>の不等式から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en-US" altLang="ja-JP" sz="2400" b="0" i="1" smtClean="0">
                          <a:latin typeface="Cambria Math" panose="02040503050406030204" pitchFamily="18" charset="0"/>
                        </a:rPr>
                        <m:t>  </m:t>
                      </m:r>
                      <m:r>
                        <a:rPr lang="ja-JP" altLang="en-US" sz="2400" i="1">
                          <a:latin typeface="Cambria Math" panose="02040503050406030204" pitchFamily="18" charset="0"/>
                        </a:rPr>
                        <m:t>⇔</m:t>
                      </m:r>
                      <m:r>
                        <a:rPr lang="en-US" altLang="ja-JP" sz="2400" b="0" i="1" smtClean="0">
                          <a:latin typeface="Cambria Math" panose="02040503050406030204" pitchFamily="18" charset="0"/>
                        </a:rPr>
                        <m:t>  </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𝑘</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𝑘</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oMath>
                  </m:oMathPara>
                </a14:m>
                <a:endParaRPr lang="en-US" altLang="ja-JP" sz="2400" dirty="0" smtClean="0"/>
              </a:p>
              <a:p>
                <a:pPr marL="0" indent="0">
                  <a:buNone/>
                </a:pPr>
                <a:r>
                  <a:rPr lang="ja-JP" altLang="en-US" sz="2400" dirty="0" smtClean="0"/>
                  <a:t>より</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smtClean="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1"/>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𝑘</m:t>
                              </m:r>
                            </m:sub>
                          </m:sSub>
                          <m:f>
                            <m:fPr>
                              <m:ctrlPr>
                                <a:rPr lang="en-US" altLang="ja-JP" sz="2400" i="1">
                                  <a:latin typeface="Cambria Math" panose="02040503050406030204" pitchFamily="18" charset="0"/>
                                </a:rPr>
                              </m:ctrlPr>
                            </m:fPr>
                            <m:num>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𝒂</m:t>
                              </m:r>
                            </m:e>
                          </m:d>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r>
                        <a:rPr lang="en-US" altLang="ja-JP" sz="2400" b="0" i="0"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smtClean="0"/>
              </a:p>
              <a:p>
                <a:pPr marL="0" indent="0">
                  <a:buNone/>
                </a:pPr>
                <a:r>
                  <a:rPr lang="ja-JP" altLang="en-US" sz="2400" dirty="0" smtClean="0"/>
                  <a:t>ここで任意の半正値演算子</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e>
                        </m:d>
                      </m:e>
                    </m:nary>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ja-JP" altLang="en-US" sz="2400" dirty="0" smtClean="0"/>
                  <a:t>の最大固有値を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𝑚𝑎𝑥</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a14:m>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1"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𝑚𝑎𝑥</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m:oMathPara>
                </a14:m>
                <a:endParaRPr lang="en-US" altLang="ja-JP" sz="2400" dirty="0" smtClean="0"/>
              </a:p>
              <a:p>
                <a:pPr marL="0" indent="0">
                  <a:buNone/>
                </a:pPr>
                <a:r>
                  <a:rPr lang="ja-JP" altLang="en-US" sz="2400" dirty="0" smtClean="0"/>
                  <a:t>よって、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oMath>
                </a14:m>
                <a:r>
                  <a:rPr lang="ja-JP" altLang="en-US" sz="2400" dirty="0" smtClean="0"/>
                  <a:t>の最大固有値を</a:t>
                </a:r>
                <a14:m>
                  <m:oMath xmlns:m="http://schemas.openxmlformats.org/officeDocument/2006/math">
                    <m:r>
                      <m:rPr>
                        <m:sty m:val="p"/>
                      </m:rPr>
                      <a:rPr lang="en-US" altLang="ja-JP" sz="2400" i="1">
                        <a:latin typeface="Cambria Math" panose="02040503050406030204" pitchFamily="18" charset="0"/>
                        <a:ea typeface="Cambria Math" panose="02040503050406030204" pitchFamily="18" charset="0"/>
                      </a:rPr>
                      <m:t>λ</m:t>
                    </m:r>
                    <m:d>
                      <m:dPr>
                        <m:ctrlPr>
                          <a:rPr lang="en-US" altLang="ja-JP" sz="2400" i="1">
                            <a:latin typeface="Cambria Math" panose="02040503050406030204" pitchFamily="18" charset="0"/>
                            <a:ea typeface="Cambria Math" panose="02040503050406030204" pitchFamily="18" charset="0"/>
                          </a:rPr>
                        </m:ctrlPr>
                      </m:dPr>
                      <m:e>
                        <m:r>
                          <a:rPr lang="en-US" altLang="ja-JP" sz="2400" b="1" i="1">
                            <a:latin typeface="Cambria Math" panose="02040503050406030204" pitchFamily="18" charset="0"/>
                            <a:ea typeface="Cambria Math" panose="02040503050406030204" pitchFamily="18" charset="0"/>
                          </a:rPr>
                          <m:t>𝒚</m:t>
                        </m:r>
                        <m:r>
                          <a:rPr lang="en-US" altLang="ja-JP" sz="2400" b="1" i="1">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oMath>
                </a14:m>
                <a:r>
                  <a:rPr lang="ja-JP" altLang="en-US" sz="2400" dirty="0" smtClean="0"/>
                  <a:t>として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i="1">
                          <a:latin typeface="Cambria Math" panose="02040503050406030204" pitchFamily="18" charset="0"/>
                          <a:ea typeface="Cambria Math" panose="02040503050406030204" pitchFamily="18" charset="0"/>
                        </a:rPr>
                        <m:t>≤</m:t>
                      </m:r>
                      <m:r>
                        <m:rPr>
                          <m:sty m:val="p"/>
                        </m:rPr>
                        <a:rPr lang="en-US" altLang="ja-JP" sz="2400" i="1" smtClean="0">
                          <a:latin typeface="Cambria Math" panose="02040503050406030204" pitchFamily="18" charset="0"/>
                          <a:ea typeface="Cambria Math" panose="02040503050406030204" pitchFamily="18" charset="0"/>
                        </a:rPr>
                        <m:t>λ</m:t>
                      </m:r>
                      <m:d>
                        <m:dPr>
                          <m:ctrlPr>
                            <a:rPr lang="en-US" altLang="ja-JP" sz="2400" i="1" smtClean="0">
                              <a:latin typeface="Cambria Math" panose="02040503050406030204" pitchFamily="18" charset="0"/>
                              <a:ea typeface="Cambria Math" panose="02040503050406030204" pitchFamily="18" charset="0"/>
                            </a:rPr>
                          </m:ctrlPr>
                        </m:dPr>
                        <m:e>
                          <m:r>
                            <a:rPr lang="en-US" altLang="ja-JP" sz="2400" b="1" i="1" smtClean="0">
                              <a:latin typeface="Cambria Math" panose="02040503050406030204" pitchFamily="18" charset="0"/>
                              <a:ea typeface="Cambria Math" panose="02040503050406030204" pitchFamily="18" charset="0"/>
                            </a:rPr>
                            <m:t>𝒚</m:t>
                          </m:r>
                          <m:r>
                            <a:rPr lang="en-US" altLang="ja-JP" sz="2400" b="1" i="1" smtClean="0">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oMath>
                  </m:oMathPara>
                </a14:m>
                <a:endParaRPr lang="en-US" altLang="ja-JP" sz="2400" dirty="0" smtClean="0"/>
              </a:p>
              <a:p>
                <a:pPr marL="0" indent="0">
                  <a:buNone/>
                </a:pPr>
                <a:r>
                  <a:rPr lang="ja-JP" altLang="en-US" sz="2400" dirty="0" smtClean="0"/>
                  <a:t>最大固有ベクトルを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𝒚</m:t>
                                </m:r>
                                <m:r>
                                  <a:rPr lang="en-US" altLang="ja-JP" sz="2400" b="1" i="1" smtClean="0">
                                    <a:latin typeface="Cambria Math" panose="02040503050406030204" pitchFamily="18" charset="0"/>
                                  </a:rPr>
                                  <m:t>, </m:t>
                                </m:r>
                                <m:r>
                                  <a:rPr lang="en-US" altLang="ja-JP" sz="2400" b="1" i="1">
                                    <a:latin typeface="Cambria Math" panose="02040503050406030204" pitchFamily="18" charset="0"/>
                                  </a:rPr>
                                  <m:t>𝒂</m:t>
                                </m:r>
                              </m:e>
                            </m:d>
                          </m:e>
                        </m:d>
                      </m:e>
                    </m:d>
                  </m:oMath>
                </a14:m>
                <a:r>
                  <a:rPr lang="ja-JP" altLang="en-US" sz="2400" dirty="0" smtClean="0"/>
                  <a:t>とすると、</a:t>
                </a:r>
                <a:r>
                  <a:rPr lang="ja-JP" altLang="en-US" sz="2400" dirty="0"/>
                  <a:t>等式</a:t>
                </a:r>
                <a:r>
                  <a:rPr lang="ja-JP" altLang="en-US" sz="2400" dirty="0" smtClean="0"/>
                  <a:t>が</a:t>
                </a:r>
                <a:r>
                  <a:rPr lang="ja-JP" altLang="en-US" sz="2400" dirty="0"/>
                  <a:t>成立</a:t>
                </a:r>
                <a:r>
                  <a:rPr lang="ja-JP" altLang="en-US" sz="2400" dirty="0" smtClean="0"/>
                  <a:t>するのは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r>
                                        <a:rPr lang="en-US" altLang="ja-JP" sz="2400" i="1">
                                          <a:latin typeface="Cambria Math" panose="02040503050406030204" pitchFamily="18" charset="0"/>
                                        </a:rPr>
                                        <m:t>𝜓</m:t>
                                      </m:r>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𝒚</m:t>
                                          </m:r>
                                          <m:r>
                                            <a:rPr lang="en-US" altLang="ja-JP" sz="2400" b="1" i="1">
                                              <a:latin typeface="Cambria Math" panose="02040503050406030204" pitchFamily="18" charset="0"/>
                                            </a:rPr>
                                            <m:t>, </m:t>
                                          </m:r>
                                          <m:r>
                                            <a:rPr lang="en-US" altLang="ja-JP" sz="2400" b="1" i="1">
                                              <a:latin typeface="Cambria Math" panose="02040503050406030204" pitchFamily="18" charset="0"/>
                                            </a:rPr>
                                            <m:t>𝒂</m:t>
                                          </m:r>
                                        </m:e>
                                      </m:d>
                                    </m:e>
                                  </m:d>
                                </m:e>
                              </m:d>
                            </m:e>
                            <m:sup>
                              <m:r>
                                <a:rPr lang="en-US" altLang="ja-JP" sz="2400" b="0" i="1" smtClean="0">
                                  <a:latin typeface="Cambria Math" panose="02040503050406030204" pitchFamily="18" charset="0"/>
                                </a:rPr>
                                <m:t>2</m:t>
                              </m:r>
                            </m:sup>
                          </m:sSup>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𝑐𝑜𝑛𝑠𝑡</m:t>
                      </m:r>
                    </m:oMath>
                  </m:oMathPara>
                </a14:m>
                <a:endParaRPr lang="en-US" altLang="ja-JP" sz="2400" dirty="0" smtClean="0"/>
              </a:p>
              <a:p>
                <a:pPr marL="0" indent="0">
                  <a:buNone/>
                </a:pPr>
                <a:r>
                  <a:rPr lang="ja-JP" altLang="en-US" sz="2400" dirty="0" smtClean="0"/>
                  <a:t>これによ</a:t>
                </a:r>
                <a:r>
                  <a:rPr lang="ja-JP" altLang="en-US" sz="2400" dirty="0"/>
                  <a:t>り</a:t>
                </a:r>
                <a:r>
                  <a:rPr lang="ja-JP" altLang="en-US" sz="2400" dirty="0" smtClean="0"/>
                  <a:t>収束性が示された。</a:t>
                </a: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116" t="-737" b="-12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033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r>
                  <a:rPr kumimoji="1" lang="en-US" altLang="ja-JP" sz="4400" dirty="0" smtClean="0"/>
                  <a:t> </a:t>
                </a:r>
                <a14:m>
                  <m:oMath xmlns:m="http://schemas.openxmlformats.org/officeDocument/2006/math">
                    <m:r>
                      <a:rPr kumimoji="1" lang="en-US" altLang="ja-JP" sz="4400" b="0" i="1" smtClean="0">
                        <a:latin typeface="Cambria Math" panose="02040503050406030204" pitchFamily="18" charset="0"/>
                      </a:rPr>
                      <m:t>𝑅</m:t>
                    </m:r>
                    <m:acc>
                      <m:accPr>
                        <m:chr m:val="̂"/>
                        <m:ctrlPr>
                          <a:rPr kumimoji="1" lang="en-US" altLang="ja-JP" sz="4400" b="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r>
                      <a:rPr kumimoji="1" lang="en-US" altLang="ja-JP" sz="4400" b="0" i="1" smtClean="0">
                        <a:latin typeface="Cambria Math" panose="02040503050406030204" pitchFamily="18" charset="0"/>
                      </a:rPr>
                      <m:t>𝑅</m:t>
                    </m:r>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470"/>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r>
                  <a:rPr lang="en-US" altLang="ja-JP"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endParaRPr lang="en-US" altLang="ja-JP" sz="2400" dirty="0"/>
          </a:p>
        </p:txBody>
      </p:sp>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smtClean="0"/>
              <a:t>３</a:t>
            </a:r>
            <a:r>
              <a:rPr kumimoji="1" lang="ja-JP" altLang="en-US" sz="4800" dirty="0" smtClean="0"/>
              <a:t>　考察</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75256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４</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en-US" altLang="ja-JP" sz="2400" dirty="0" smtClean="0"/>
                  <a:t>identity </a:t>
                </a:r>
                <a:r>
                  <a:rPr lang="en-US" altLang="ja-JP" sz="2400" dirty="0" err="1" smtClean="0"/>
                  <a:t>operater</a:t>
                </a:r>
                <a:r>
                  <a:rPr lang="en-US" altLang="ja-JP" sz="2400" dirty="0" smtClean="0"/>
                  <a:t> </a:t>
                </a:r>
                <a14:m>
                  <m:oMath xmlns:m="http://schemas.openxmlformats.org/officeDocument/2006/math">
                    <m:r>
                      <a:rPr lang="en-US" altLang="ja-JP" sz="2400" b="0" i="1" smtClean="0">
                        <a:latin typeface="Cambria Math" panose="02040503050406030204" pitchFamily="18" charset="0"/>
                      </a:rPr>
                      <m:t>𝐼</m:t>
                    </m:r>
                  </m:oMath>
                </a14:m>
                <a:r>
                  <a:rPr lang="ja-JP" altLang="en-US" sz="2400" dirty="0" smtClean="0"/>
                  <a:t>と</a:t>
                </a:r>
                <a:r>
                  <a:rPr lang="en-US" altLang="ja-JP" sz="2400" dirty="0" smtClean="0"/>
                  <a:t>the </a:t>
                </a: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 </a:t>
                </a:r>
                <a:r>
                  <a:rPr lang="en-US" altLang="ja-JP" sz="2400" dirty="0" smtClean="0"/>
                  <a:t>group</a:t>
                </a:r>
                <a:r>
                  <a:rPr lang="ja-JP" altLang="en-US" sz="2400" dirty="0"/>
                  <a:t> </a:t>
                </a:r>
                <a14:m>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a:t>
                </a:r>
                <a:r>
                  <a:rPr kumimoji="1" lang="en-US" altLang="ja-JP" sz="2400" dirty="0" err="1" smtClean="0"/>
                  <a:t>tarce</a:t>
                </a:r>
                <a:r>
                  <a:rPr kumimoji="1" lang="ja-JP" altLang="en-US" sz="2400" dirty="0" smtClean="0"/>
                  <a:t>が０なので、密度演算子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en-US" altLang="ja-JP" sz="2400" dirty="0" smtClean="0"/>
                  <a:t> generators</a:t>
                </a:r>
                <a:r>
                  <a:rPr lang="ja-JP" altLang="en-US" sz="2400" dirty="0" smtClean="0"/>
                  <a:t>はいくつかの物理的状態に一致しないが、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常に物理的基底状態の密度行列の線形和で表すことができる。例えば、スピン系ではパウリ</a:t>
                </a:r>
                <a:r>
                  <a:rPr lang="en-US" altLang="ja-JP" sz="2400" dirty="0" smtClean="0"/>
                  <a:t>group</a:t>
                </a:r>
                <a:r>
                  <a:rPr lang="ja-JP" altLang="en-US" sz="2400" dirty="0" smtClean="0"/>
                  <a:t>はうまくいくが、光学ではうまくいかない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b="0" dirty="0" smtClean="0"/>
              </a:p>
              <a:p>
                <a:pPr marL="0" indent="0">
                  <a:buNone/>
                </a:pPr>
                <a:r>
                  <a:rPr lang="ja-JP" altLang="en-US" sz="2400" dirty="0" smtClean="0"/>
                  <a:t>で表される。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TotalTime>
  <Words>382</Words>
  <Application>Microsoft Office PowerPoint</Application>
  <PresentationFormat>ワイド画面</PresentationFormat>
  <Paragraphs>217</Paragraphs>
  <Slides>32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游ゴシック</vt:lpstr>
      <vt:lpstr>游ゴシック Light</vt:lpstr>
      <vt:lpstr>Arial</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Rρ ̂Rアルゴリズム</vt:lpstr>
      <vt:lpstr>§１.２.３　Duiluted Rρ ̂Rアルゴリズム</vt:lpstr>
      <vt:lpstr>§２　実装と結果</vt:lpstr>
      <vt:lpstr>§３　考察</vt:lpstr>
      <vt:lpstr>§４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131</cp:revision>
  <dcterms:created xsi:type="dcterms:W3CDTF">2020-02-03T09:22:08Z</dcterms:created>
  <dcterms:modified xsi:type="dcterms:W3CDTF">2020-02-11T11:11:31Z</dcterms:modified>
</cp:coreProperties>
</file>