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78" r:id="rId16"/>
    <p:sldId id="277" r:id="rId17"/>
    <p:sldId id="279" r:id="rId18"/>
    <p:sldId id="280" r:id="rId19"/>
    <p:sldId id="285" r:id="rId20"/>
    <p:sldId id="286" r:id="rId21"/>
    <p:sldId id="287" r:id="rId22"/>
    <p:sldId id="264" r:id="rId23"/>
    <p:sldId id="265" r:id="rId24"/>
    <p:sldId id="289" r:id="rId25"/>
    <p:sldId id="290" r:id="rId26"/>
    <p:sldId id="291" r:id="rId27"/>
    <p:sldId id="288" r:id="rId28"/>
    <p:sldId id="270" r:id="rId29"/>
    <p:sldId id="282" r:id="rId30"/>
    <p:sldId id="292" r:id="rId31"/>
    <p:sldId id="293" r:id="rId32"/>
    <p:sldId id="295" r:id="rId33"/>
    <p:sldId id="281" r:id="rId34"/>
    <p:sldId id="296" r:id="rId35"/>
    <p:sldId id="297" r:id="rId36"/>
    <p:sldId id="299" r:id="rId37"/>
    <p:sldId id="298" r:id="rId38"/>
    <p:sldId id="283" r:id="rId39"/>
    <p:sldId id="300"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en-US" altLang="ja-JP"/>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en-US" altLang="ja-JP" sz="2400"/>
                      <m:t>⊗</m:t>
                    </m:r>
                    <m:r>
                      <a:rPr lang="ja-JP" altLang="en-US" sz="2400" i="1" dirty="0" smtClean="0">
                        <a:latin typeface="Cambria Math" panose="02040503050406030204" pitchFamily="18" charset="0"/>
                      </a:rPr>
                      <m:t>⋯</m:t>
                    </m:r>
                    <m:r>
                      <m:rPr>
                        <m:nor/>
                      </m:rPr>
                      <a:rPr lang="en-US" altLang="ja-JP" sz="240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en-US" altLang="ja-JP" sz="2400"/>
                            <m:t>⊗</m:t>
                          </m:r>
                          <m:r>
                            <a:rPr lang="ja-JP" altLang="en-US" sz="2400" i="1" dirty="0" smtClean="0">
                              <a:latin typeface="Cambria Math" panose="02040503050406030204" pitchFamily="18" charset="0"/>
                            </a:rPr>
                            <m:t>⋯</m:t>
                          </m:r>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en-US" altLang="ja-JP" sz="2400"/>
                        <m:t>⊗</m:t>
                      </m:r>
                      <m:r>
                        <a:rPr lang="ja-JP" altLang="en-US" sz="2400" i="0" dirty="0">
                          <a:latin typeface="Cambria Math" panose="02040503050406030204" pitchFamily="18" charset="0"/>
                        </a:rPr>
                        <m:t>⋯</m:t>
                      </m:r>
                      <m:r>
                        <m:rPr>
                          <m:nor/>
                        </m:rPr>
                        <a:rPr lang="en-US" altLang="ja-JP" sz="240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　最尤推定</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e>
                    </m:nary>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1</m:t>
                        </m:r>
                      </m:e>
                    </m:acc>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sup>
                        </m:sSubSup>
                      </m:e>
                    </m:nary>
                  </m:oMath>
                </a14:m>
                <a:r>
                  <a:rPr lang="ja-JP" altLang="en-US" sz="2400" dirty="0" smtClean="0">
                    <a:latin typeface="+mn-ea"/>
                  </a:rPr>
                  <a:t>で得られる。</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0</m:t>
                        </m:r>
                      </m:sub>
                    </m:sSub>
                  </m:oMath>
                </a14:m>
                <a:r>
                  <a:rPr lang="ja-JP" altLang="en-US" sz="2400" dirty="0" smtClean="0">
                    <a:latin typeface="Lucida Calligraphy" panose="03010101010101010101" pitchFamily="66" charset="0"/>
                  </a:rPr>
                  <a:t>を見つけることである。</a:t>
                </a:r>
              </a:p>
              <a:p>
                <a:pPr marL="0" indent="0">
                  <a:buNone/>
                </a:pPr>
                <a:r>
                  <a:rPr lang="ja-JP" altLang="en-US" sz="2400" dirty="0" smtClean="0">
                    <a:latin typeface="Lucida Calligraphy" panose="03010101010101010101" pitchFamily="66" charset="0"/>
                  </a:rPr>
                  <a:t>ここで相対頻度を</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𝑓</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num>
                      <m:den>
                        <m:r>
                          <a:rPr lang="en-US" altLang="ja-JP" sz="2400" b="0" i="1" smtClean="0">
                            <a:latin typeface="Cambria Math" panose="02040503050406030204" pitchFamily="18" charset="0"/>
                          </a:rPr>
                          <m:t>𝑁</m:t>
                        </m:r>
                      </m:den>
                    </m:f>
                  </m:oMath>
                </a14:m>
                <a:r>
                  <a:rPr lang="ja-JP" altLang="en-US" sz="2400" dirty="0" smtClean="0">
                    <a:latin typeface="Lucida Calligraphy" panose="03010101010101010101" pitchFamily="66" charset="0"/>
                  </a:rPr>
                  <a:t>とする。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en-US" altLang="ja-JP" sz="2400" dirty="0" smtClean="0">
                    <a:latin typeface="+mn-ea"/>
                  </a:rPr>
                  <a:t>(</a:t>
                </a:r>
                <a:r>
                  <a:rPr lang="ja-JP" altLang="en-US" sz="2400" dirty="0" smtClean="0">
                    <a:latin typeface="+mn-ea"/>
                  </a:rPr>
                  <a:t>射影測定</a:t>
                </a:r>
                <a:r>
                  <a:rPr lang="en-US" altLang="ja-JP" sz="2400" dirty="0" smtClean="0">
                    <a:latin typeface="+mn-ea"/>
                  </a:rPr>
                  <a:t>)</a:t>
                </a:r>
                <a:r>
                  <a:rPr lang="ja-JP" altLang="en-US" sz="2400" dirty="0" smtClean="0">
                    <a:latin typeface="Lucida Calligraphy" panose="03010101010101010101" pitchFamily="66" charset="0"/>
                  </a:rPr>
                  <a:t>とする。</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ja-JP" altLang="en-US" sz="2400" dirty="0" smtClean="0">
                    <a:latin typeface="Lucida Calligraphy" panose="03010101010101010101" pitchFamily="66" charset="0"/>
                  </a:rPr>
                  <a:t>は正規直交基底。</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638" t="-3317" b="-115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latin typeface="+mn-ea"/>
                  </a:rPr>
                  <a:t>対数尤度関数は</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smtClean="0">
                              <a:latin typeface="Cambria Math" panose="02040503050406030204" pitchFamily="18" charset="0"/>
                            </a:rPr>
                          </m:ctrlPr>
                        </m:funcPr>
                        <m:fName>
                          <m:r>
                            <m:rPr>
                              <m:sty m:val="p"/>
                            </m:rPr>
                            <a:rPr lang="en-US" altLang="ja-JP" sz="2400" i="0" dirty="0" smtClean="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i="1">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a:latin typeface="Lucida Calligraphy" panose="03010101010101010101" pitchFamily="66" charset="0"/>
                </a:endParaRPr>
              </a:p>
              <a:p>
                <a:pPr marL="0" indent="0">
                  <a:buNone/>
                </a:pPr>
                <a:r>
                  <a:rPr lang="ja-JP" altLang="en-US" sz="2400" dirty="0">
                    <a:latin typeface="Lucida Calligraphy" panose="03010101010101010101" pitchFamily="66" charset="0"/>
                  </a:rPr>
                  <a:t>と</a:t>
                </a:r>
                <a:r>
                  <a:rPr lang="ja-JP" altLang="en-US" sz="2400" dirty="0" smtClean="0">
                    <a:latin typeface="Lucida Calligraphy" panose="03010101010101010101" pitchFamily="66" charset="0"/>
                  </a:rPr>
                  <a:t>すると、</a:t>
                </a:r>
                <a:endParaRPr lang="en-US" altLang="ja-JP" sz="2400" dirty="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m:t>
                              </m:r>
                              <m:r>
                                <m:rPr>
                                  <m:sty m:val="p"/>
                                </m:rPr>
                                <a:rPr lang="en-US" altLang="ja-JP" sz="2400" smtClean="0">
                                  <a:latin typeface="Cambria Math" panose="02040503050406030204" pitchFamily="18" charset="0"/>
                                </a:rPr>
                                <m:t>o</m:t>
                              </m:r>
                              <m:r>
                                <m:rPr>
                                  <m:sty m:val="p"/>
                                </m:rPr>
                                <a:rPr lang="en-US" altLang="ja-JP" sz="2400">
                                  <a:latin typeface="Cambria Math" panose="02040503050406030204" pitchFamily="18" charset="0"/>
                                </a:rPr>
                                <m:t>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nary>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よって、</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232" t="-13268" b="-163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9273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14:m>
                  <m:oMath xmlns:m="http://schemas.openxmlformats.org/officeDocument/2006/math">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=1,   0&lt;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&lt;1</m:t>
                    </m:r>
                  </m:oMath>
                </a14:m>
                <a:r>
                  <a:rPr lang="ja-JP" altLang="en-US" sz="2400" dirty="0" err="1" smtClean="0">
                    <a:latin typeface="Lucida Calligraphy" panose="03010101010101010101" pitchFamily="66" charset="0"/>
                  </a:rPr>
                  <a:t>なの</a:t>
                </a:r>
                <a:r>
                  <a:rPr lang="ja-JP" altLang="en-US" sz="2400" dirty="0" smtClean="0">
                    <a:latin typeface="Lucida Calligraphy" panose="03010101010101010101" pitchFamily="66" charset="0"/>
                  </a:rPr>
                  <a:t>で</a:t>
                </a:r>
                <a:r>
                  <a:rPr lang="en-US" altLang="ja-JP" sz="2400" dirty="0" smtClean="0">
                    <a:latin typeface="+mn-ea"/>
                  </a:rPr>
                  <a:t>(</a:t>
                </a:r>
                <a:r>
                  <a:rPr lang="ja-JP" altLang="en-US" sz="2400" dirty="0" smtClean="0">
                    <a:latin typeface="+mn-ea"/>
                  </a:rPr>
                  <a:t>相対エントロピー</a:t>
                </a:r>
                <a:r>
                  <a:rPr lang="en-US" altLang="ja-JP" sz="2400" dirty="0" smtClean="0">
                    <a:latin typeface="+mn-ea"/>
                  </a:rPr>
                  <a:t>)</a:t>
                </a:r>
              </a:p>
              <a:p>
                <a:pPr marL="0" indent="0">
                  <a:buNone/>
                </a:pPr>
                <a:r>
                  <a:rPr lang="en-US" altLang="ja-JP" sz="2400" dirty="0"/>
                  <a:t>Jensen</a:t>
                </a:r>
                <a:r>
                  <a:rPr lang="ja-JP" altLang="en-US" sz="2400" dirty="0"/>
                  <a:t>の不等式</a:t>
                </a: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ja-JP" altLang="en-US" sz="2400" i="1">
                          <a:latin typeface="Cambria Math" panose="02040503050406030204" pitchFamily="18" charset="0"/>
                          <a:ea typeface="Cambria Math" panose="02040503050406030204" pitchFamily="18" charset="0"/>
                        </a:rPr>
                        <m:t>　　　</m:t>
                      </m:r>
                      <m:d>
                        <m:dPr>
                          <m:ctrlPr>
                            <a:rPr lang="en-US" altLang="ja-JP" sz="2400" i="1">
                              <a:latin typeface="Cambria Math" panose="02040503050406030204" pitchFamily="18" charset="0"/>
                              <a:ea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r>
                            <a:rPr lang="ja-JP" altLang="en-US" sz="2400">
                              <a:latin typeface="Cambria Math" panose="02040503050406030204" pitchFamily="18" charset="0"/>
                            </a:rPr>
                            <m:t>&gt;</m:t>
                          </m:r>
                          <m:r>
                            <a:rPr lang="en-US" altLang="ja-JP" sz="2400">
                              <a:latin typeface="Cambria Math" panose="02040503050406030204" pitchFamily="18" charset="0"/>
                            </a:rPr>
                            <m:t>0</m:t>
                          </m:r>
                          <m:r>
                            <m:rPr>
                              <m:nor/>
                            </m:rPr>
                            <a:rPr lang="en-US" altLang="ja-JP" sz="2400" dirty="0"/>
                            <m:t> </m:t>
                          </m:r>
                        </m:e>
                      </m:d>
                    </m:oMath>
                  </m:oMathPara>
                </a14:m>
                <a:endParaRPr lang="en-US" altLang="ja-JP" sz="2400" dirty="0" smtClean="0">
                  <a:latin typeface="+mn-ea"/>
                </a:endParaRPr>
              </a:p>
              <a:p>
                <a:pPr marL="0" indent="0">
                  <a:buNone/>
                </a:pPr>
                <a:r>
                  <a:rPr lang="ja-JP" altLang="en-US" sz="2400" dirty="0" smtClean="0">
                    <a:latin typeface="+mn-ea"/>
                  </a:rPr>
                  <a:t>を</a:t>
                </a:r>
                <a:r>
                  <a:rPr lang="ja-JP" altLang="en-US" sz="2400" dirty="0">
                    <a:latin typeface="+mn-ea"/>
                  </a:rPr>
                  <a:t>用</a:t>
                </a:r>
                <a:r>
                  <a:rPr lang="ja-JP" altLang="en-US" sz="2400" dirty="0" smtClean="0">
                    <a:latin typeface="+mn-ea"/>
                  </a:rPr>
                  <a:t>いると、</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e>
                          </m:d>
                        </m:e>
                      </m:func>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nary>
                            </m:e>
                          </m:d>
                        </m:e>
                      </m:func>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r>
                            <a:rPr lang="en-US" altLang="ja-JP" sz="2400" b="0" i="1" smtClean="0">
                              <a:latin typeface="Cambria Math" panose="02040503050406030204" pitchFamily="18" charset="0"/>
                            </a:rPr>
                            <m:t>1</m:t>
                          </m:r>
                        </m:e>
                      </m:func>
                      <m:r>
                        <a:rPr lang="en-US" altLang="ja-JP" sz="2400" b="0" i="0" smtClean="0">
                          <a:latin typeface="Cambria Math" panose="02040503050406030204" pitchFamily="18" charset="0"/>
                        </a:rPr>
                        <m:t>=0</m:t>
                      </m:r>
                    </m:oMath>
                  </m:oMathPara>
                </a14:m>
                <a:endParaRPr lang="en-US" altLang="ja-JP" sz="2400" dirty="0" smtClean="0">
                  <a:latin typeface="+mn-ea"/>
                </a:endParaRPr>
              </a:p>
              <a:p>
                <a:pPr marL="0" indent="0">
                  <a:buNone/>
                </a:pPr>
                <a:r>
                  <a:rPr lang="ja-JP" altLang="en-US" sz="2400" dirty="0"/>
                  <a:t>したがって、</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oMath>
                </a14:m>
                <a:r>
                  <a:rPr lang="ja-JP" altLang="en-US" sz="2400" dirty="0"/>
                  <a:t>と密度行列を更新していけば尤度関数は必ず増加する。</a:t>
                </a:r>
                <a:endParaRPr lang="en-US" altLang="ja-JP" sz="2400" dirty="0"/>
              </a:p>
              <a:p>
                <a:pPr marL="0" indent="0">
                  <a:buNone/>
                </a:pPr>
                <a:endParaRPr lang="en-US" altLang="ja-JP" sz="2400" dirty="0" smtClean="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229" b="-2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628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収束性は、</a:t>
                </a:r>
                <a:r>
                  <a:rPr lang="en-US" altLang="ja-JP" sz="2400" dirty="0" smtClean="0"/>
                  <a:t>Jensen</a:t>
                </a:r>
                <a:r>
                  <a:rPr lang="ja-JP" altLang="en-US" sz="2400" dirty="0" smtClean="0"/>
                  <a:t>の不等式から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en-US" altLang="ja-JP" sz="2400" b="0" i="1" smtClean="0">
                          <a:latin typeface="Cambria Math" panose="02040503050406030204" pitchFamily="18" charset="0"/>
                        </a:rPr>
                        <m:t>  </m:t>
                      </m:r>
                      <m:r>
                        <a:rPr lang="ja-JP" altLang="en-US" sz="2400" i="1">
                          <a:latin typeface="Cambria Math" panose="02040503050406030204" pitchFamily="18" charset="0"/>
                        </a:rPr>
                        <m:t>⇔</m:t>
                      </m:r>
                      <m:r>
                        <a:rPr lang="en-US" altLang="ja-JP" sz="2400" b="0" i="1" smtClean="0">
                          <a:latin typeface="Cambria Math" panose="02040503050406030204" pitchFamily="18" charset="0"/>
                        </a:rPr>
                        <m:t>  </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𝑘</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𝑘</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oMath>
                  </m:oMathPara>
                </a14:m>
                <a:endParaRPr lang="en-US" altLang="ja-JP" sz="2400" dirty="0" smtClean="0"/>
              </a:p>
              <a:p>
                <a:pPr marL="0" indent="0">
                  <a:buNone/>
                </a:pPr>
                <a:r>
                  <a:rPr lang="ja-JP" altLang="en-US" sz="2400" dirty="0" smtClean="0"/>
                  <a:t>より</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smtClean="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1"/>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𝑘</m:t>
                              </m:r>
                            </m:sub>
                          </m:sSub>
                          <m:f>
                            <m:fPr>
                              <m:ctrlPr>
                                <a:rPr lang="en-US" altLang="ja-JP" sz="2400" i="1">
                                  <a:latin typeface="Cambria Math" panose="02040503050406030204" pitchFamily="18" charset="0"/>
                                </a:rPr>
                              </m:ctrlPr>
                            </m:fPr>
                            <m:num>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𝒂</m:t>
                              </m:r>
                            </m:e>
                          </m:d>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r>
                        <a:rPr lang="en-US" altLang="ja-JP" sz="2400" b="0" i="0"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smtClean="0"/>
              </a:p>
              <a:p>
                <a:pPr marL="0" indent="0">
                  <a:buNone/>
                </a:pPr>
                <a:r>
                  <a:rPr lang="ja-JP" altLang="en-US" sz="2400" dirty="0" smtClean="0"/>
                  <a:t>ここで任意の半正値演算子</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e>
                        </m:d>
                      </m:e>
                    </m:nary>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ja-JP" altLang="en-US" sz="2400" dirty="0" smtClean="0"/>
                  <a:t>の最大固有値を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𝑚𝑎𝑥</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a14:m>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1"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𝑚𝑎𝑥</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m:oMathPara>
                </a14:m>
                <a:endParaRPr lang="en-US" altLang="ja-JP" sz="2400" dirty="0" smtClean="0"/>
              </a:p>
              <a:p>
                <a:pPr marL="0" indent="0">
                  <a:buNone/>
                </a:pPr>
                <a:r>
                  <a:rPr lang="ja-JP" altLang="en-US" sz="2400" dirty="0" smtClean="0"/>
                  <a:t>よって、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oMath>
                </a14:m>
                <a:r>
                  <a:rPr lang="ja-JP" altLang="en-US" sz="2400" dirty="0" smtClean="0"/>
                  <a:t>の最大固有値を</a:t>
                </a:r>
                <a14:m>
                  <m:oMath xmlns:m="http://schemas.openxmlformats.org/officeDocument/2006/math">
                    <m:r>
                      <m:rPr>
                        <m:sty m:val="p"/>
                      </m:rPr>
                      <a:rPr lang="en-US" altLang="ja-JP" sz="2400" i="1">
                        <a:latin typeface="Cambria Math" panose="02040503050406030204" pitchFamily="18" charset="0"/>
                        <a:ea typeface="Cambria Math" panose="02040503050406030204" pitchFamily="18" charset="0"/>
                      </a:rPr>
                      <m:t>λ</m:t>
                    </m:r>
                    <m:d>
                      <m:dPr>
                        <m:ctrlPr>
                          <a:rPr lang="en-US" altLang="ja-JP" sz="2400" i="1">
                            <a:latin typeface="Cambria Math" panose="02040503050406030204" pitchFamily="18" charset="0"/>
                            <a:ea typeface="Cambria Math" panose="02040503050406030204" pitchFamily="18" charset="0"/>
                          </a:rPr>
                        </m:ctrlPr>
                      </m:dPr>
                      <m:e>
                        <m:r>
                          <a:rPr lang="en-US" altLang="ja-JP" sz="2400" b="1" i="1">
                            <a:latin typeface="Cambria Math" panose="02040503050406030204" pitchFamily="18" charset="0"/>
                            <a:ea typeface="Cambria Math" panose="02040503050406030204" pitchFamily="18" charset="0"/>
                          </a:rPr>
                          <m:t>𝒚</m:t>
                        </m:r>
                        <m:r>
                          <a:rPr lang="en-US" altLang="ja-JP" sz="2400" b="1" i="1">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oMath>
                </a14:m>
                <a:r>
                  <a:rPr lang="ja-JP" altLang="en-US" sz="2400" dirty="0" smtClean="0"/>
                  <a:t>として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i="1">
                          <a:latin typeface="Cambria Math" panose="02040503050406030204" pitchFamily="18" charset="0"/>
                          <a:ea typeface="Cambria Math" panose="02040503050406030204" pitchFamily="18" charset="0"/>
                        </a:rPr>
                        <m:t>≤</m:t>
                      </m:r>
                      <m:r>
                        <m:rPr>
                          <m:sty m:val="p"/>
                        </m:rPr>
                        <a:rPr lang="en-US" altLang="ja-JP" sz="2400" i="1" smtClean="0">
                          <a:latin typeface="Cambria Math" panose="02040503050406030204" pitchFamily="18" charset="0"/>
                          <a:ea typeface="Cambria Math" panose="02040503050406030204" pitchFamily="18" charset="0"/>
                        </a:rPr>
                        <m:t>λ</m:t>
                      </m:r>
                      <m:d>
                        <m:dPr>
                          <m:ctrlPr>
                            <a:rPr lang="en-US" altLang="ja-JP" sz="2400" i="1" smtClean="0">
                              <a:latin typeface="Cambria Math" panose="02040503050406030204" pitchFamily="18" charset="0"/>
                              <a:ea typeface="Cambria Math" panose="02040503050406030204" pitchFamily="18" charset="0"/>
                            </a:rPr>
                          </m:ctrlPr>
                        </m:dPr>
                        <m:e>
                          <m:r>
                            <a:rPr lang="en-US" altLang="ja-JP" sz="2400" b="1" i="1" smtClean="0">
                              <a:latin typeface="Cambria Math" panose="02040503050406030204" pitchFamily="18" charset="0"/>
                              <a:ea typeface="Cambria Math" panose="02040503050406030204" pitchFamily="18" charset="0"/>
                            </a:rPr>
                            <m:t>𝒚</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oMath>
                  </m:oMathPara>
                </a14:m>
                <a:endParaRPr lang="en-US" altLang="ja-JP" sz="2400" dirty="0" smtClean="0"/>
              </a:p>
              <a:p>
                <a:pPr marL="0" indent="0">
                  <a:buNone/>
                </a:pPr>
                <a:r>
                  <a:rPr lang="ja-JP" altLang="en-US" sz="2400" dirty="0" smtClean="0"/>
                  <a:t>最大固有ベクトルを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𝒚</m:t>
                                </m:r>
                                <m:r>
                                  <a:rPr lang="en-US" altLang="ja-JP" sz="2400" b="1" i="1" smtClean="0">
                                    <a:latin typeface="Cambria Math" panose="02040503050406030204" pitchFamily="18" charset="0"/>
                                  </a:rPr>
                                  <m:t>, </m:t>
                                </m:r>
                                <m:r>
                                  <a:rPr lang="en-US" altLang="ja-JP" sz="2400" b="1" i="1">
                                    <a:latin typeface="Cambria Math" panose="02040503050406030204" pitchFamily="18" charset="0"/>
                                  </a:rPr>
                                  <m:t>𝒂</m:t>
                                </m:r>
                              </m:e>
                            </m:d>
                          </m:e>
                        </m:d>
                      </m:e>
                    </m:d>
                  </m:oMath>
                </a14:m>
                <a:r>
                  <a:rPr lang="ja-JP" altLang="en-US" sz="2400" dirty="0" smtClean="0"/>
                  <a:t>とすると、</a:t>
                </a:r>
                <a:r>
                  <a:rPr lang="ja-JP" altLang="en-US" sz="2400" dirty="0"/>
                  <a:t>等式</a:t>
                </a:r>
                <a:r>
                  <a:rPr lang="ja-JP" altLang="en-US" sz="2400" dirty="0" smtClean="0"/>
                  <a:t>が</a:t>
                </a:r>
                <a:r>
                  <a:rPr lang="ja-JP" altLang="en-US" sz="2400" dirty="0"/>
                  <a:t>成立</a:t>
                </a:r>
                <a:r>
                  <a:rPr lang="ja-JP" altLang="en-US" sz="2400" dirty="0" smtClean="0"/>
                  <a:t>するのは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r>
                                        <a:rPr lang="en-US" altLang="ja-JP" sz="2400" i="1">
                                          <a:latin typeface="Cambria Math" panose="02040503050406030204" pitchFamily="18" charset="0"/>
                                        </a:rPr>
                                        <m:t>𝜓</m:t>
                                      </m:r>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𝒚</m:t>
                                          </m:r>
                                          <m:r>
                                            <a:rPr lang="en-US" altLang="ja-JP" sz="2400" b="1" i="1">
                                              <a:latin typeface="Cambria Math" panose="02040503050406030204" pitchFamily="18" charset="0"/>
                                            </a:rPr>
                                            <m:t>, </m:t>
                                          </m:r>
                                          <m:r>
                                            <a:rPr lang="en-US" altLang="ja-JP" sz="2400" b="1" i="1">
                                              <a:latin typeface="Cambria Math" panose="02040503050406030204" pitchFamily="18" charset="0"/>
                                            </a:rPr>
                                            <m:t>𝒂</m:t>
                                          </m:r>
                                        </m:e>
                                      </m:d>
                                    </m:e>
                                  </m:d>
                                </m:e>
                              </m:d>
                            </m:e>
                            <m:sup>
                              <m:r>
                                <a:rPr lang="en-US" altLang="ja-JP" sz="2400" b="0" i="1" smtClean="0">
                                  <a:latin typeface="Cambria Math" panose="02040503050406030204" pitchFamily="18" charset="0"/>
                                </a:rPr>
                                <m:t>2</m:t>
                              </m:r>
                            </m:sup>
                          </m:sSup>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𝑐𝑜𝑛𝑠𝑡</m:t>
                      </m:r>
                    </m:oMath>
                  </m:oMathPara>
                </a14:m>
                <a:endParaRPr lang="en-US" altLang="ja-JP" sz="2400" dirty="0" smtClean="0"/>
              </a:p>
              <a:p>
                <a:pPr marL="0" indent="0">
                  <a:buNone/>
                </a:pPr>
                <a:r>
                  <a:rPr lang="ja-JP" altLang="en-US" sz="2400" dirty="0" smtClean="0"/>
                  <a:t>これにより尤度関数の上限が存在することがわか</a:t>
                </a:r>
                <a:r>
                  <a:rPr lang="ja-JP" altLang="en-US" sz="2400" dirty="0"/>
                  <a:t>る</a:t>
                </a:r>
                <a:r>
                  <a:rPr lang="ja-JP" altLang="en-US" sz="2400" dirty="0" smtClean="0"/>
                  <a:t>。</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632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oMath>
                </a14:m>
                <a:r>
                  <a:rPr kumimoji="1" lang="ja-JP" altLang="en-US" sz="2800" u="sng" dirty="0" smtClean="0"/>
                  <a:t>アルゴリズム</a:t>
                </a:r>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しかし、</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ja-JP" altLang="en-US" sz="2400" i="1">
                        <a:latin typeface="Cambria Math" panose="02040503050406030204" pitchFamily="18" charset="0"/>
                      </a:rPr>
                      <m:t>は</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が対角行列または</a:t>
                </a:r>
                <a14:m>
                  <m:oMath xmlns:m="http://schemas.openxmlformats.org/officeDocument/2006/math">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が対角行列でないと密度行列の正値性が保証されない。</a:t>
                </a:r>
                <a:endParaRPr lang="en-US" altLang="ja-JP" sz="2400" dirty="0" smtClean="0"/>
              </a:p>
              <a:p>
                <a:pPr marL="0" indent="0">
                  <a:buNone/>
                </a:pPr>
                <a:r>
                  <a:rPr lang="ja-JP" altLang="en-US" sz="2400" dirty="0" smtClean="0"/>
                  <a:t>そこで</a:t>
                </a:r>
                <a:r>
                  <a:rPr lang="en-US" altLang="ja-JP" sz="2400" dirty="0" smtClean="0"/>
                  <a:t> </a:t>
                </a:r>
                <a:r>
                  <a:rPr lang="ja-JP" altLang="en-US" sz="2400" dirty="0" smtClean="0"/>
                  <a:t>密度行列の収束性を利用して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となる</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が存在すると仮定して、規格化定数</a:t>
                </a:r>
                <a:r>
                  <a:rPr lang="en-US" altLang="ja-JP" sz="2400" dirty="0" smtClean="0"/>
                  <a:t>N</a:t>
                </a:r>
                <a:r>
                  <a:rPr lang="ja-JP" altLang="en-US" sz="2400" dirty="0" smtClean="0"/>
                  <a:t>を用いて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b="0" i="1" smtClean="0">
                          <a:latin typeface="Cambria Math" panose="02040503050406030204" pitchFamily="18" charset="0"/>
                        </a:rPr>
                        <m:t>𝑁</m:t>
                      </m:r>
                      <m:d>
                        <m:dPr>
                          <m:begChr m:val="["/>
                          <m:endChr m:val="]"/>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d>
                    </m:oMath>
                  </m:oMathPara>
                </a14:m>
                <a:endParaRPr lang="en-US" altLang="ja-JP" sz="2400" dirty="0" smtClean="0"/>
              </a:p>
              <a:p>
                <a:pPr marL="0" indent="0">
                  <a:buNone/>
                </a:pPr>
                <a:r>
                  <a:rPr lang="ja-JP" altLang="en-US" sz="2400" dirty="0" smtClean="0"/>
                  <a:t>を</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i="1">
                        <a:latin typeface="Cambria Math" panose="02040503050406030204" pitchFamily="18" charset="0"/>
                      </a:rPr>
                      <m:t>アルゴリズム</m:t>
                    </m:r>
                  </m:oMath>
                </a14:m>
                <a:r>
                  <a:rPr lang="ja-JP" altLang="en-US" sz="2400" dirty="0" smtClean="0"/>
                  <a:t>と呼ぶことにする。</a:t>
                </a:r>
                <a:endParaRPr lang="en-US" altLang="ja-JP" sz="2400" dirty="0" smtClean="0"/>
              </a:p>
              <a:p>
                <a:pPr marL="0" indent="0">
                  <a:buNone/>
                </a:pPr>
                <a:r>
                  <a:rPr lang="ja-JP" altLang="en-US" sz="2400" dirty="0" smtClean="0"/>
                  <a:t>一般</a:t>
                </a:r>
                <a:r>
                  <a:rPr lang="ja-JP" altLang="en-US" sz="2400" dirty="0"/>
                  <a:t>に</a:t>
                </a:r>
                <a:r>
                  <a:rPr lang="ja-JP" altLang="en-US" sz="2400" dirty="0" smtClean="0"/>
                  <a:t>、</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アルゴリズムは尤度関数が常に増加するとは言えない。</a:t>
                </a:r>
                <a:endParaRPr lang="en-US" altLang="ja-JP" sz="2400" dirty="0" smtClean="0"/>
              </a:p>
              <a:p>
                <a:pPr marL="0" indent="0">
                  <a:buNone/>
                </a:pPr>
                <a:r>
                  <a:rPr lang="ja-JP" altLang="en-US" sz="2400" dirty="0" smtClean="0"/>
                  <a:t>そこで非負の値</a:t>
                </a:r>
                <a14:m>
                  <m:oMath xmlns:m="http://schemas.openxmlformats.org/officeDocument/2006/math">
                    <m:r>
                      <a:rPr lang="ja-JP" altLang="en-US" sz="2400" i="1" smtClean="0">
                        <a:latin typeface="Cambria Math" panose="02040503050406030204" pitchFamily="18" charset="0"/>
                      </a:rPr>
                      <m:t>𝜖</m:t>
                    </m:r>
                  </m:oMath>
                </a14:m>
                <a:r>
                  <a:rPr lang="ja-JP" altLang="en-US" sz="2400" dirty="0" smtClean="0"/>
                  <a:t>を導入することでこの問題を解決する。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8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lang="en-US" altLang="ja-JP" sz="4400" i="1">
                            <a:latin typeface="Cambria Math" panose="02040503050406030204" pitchFamily="18" charset="0"/>
                          </a:rPr>
                        </m:ctrlPr>
                      </m:accPr>
                      <m:e>
                        <m:r>
                          <a:rPr lang="ja-JP" altLang="en-US" sz="4400" i="1">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Duiluted</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b="0" i="1">
                        <a:latin typeface="Cambria Math" panose="02040503050406030204" pitchFamily="18" charset="0"/>
                      </a:rPr>
                      <m:t>アルゴリズム</m:t>
                    </m:r>
                  </m:oMath>
                </a14:m>
                <a:r>
                  <a:rPr lang="ja-JP" altLang="en-US" sz="2400" dirty="0" smtClean="0"/>
                  <a:t>とは以下のとおりである。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smtClean="0">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b="0" i="1" smtClean="0">
                                  <a:latin typeface="Cambria Math" panose="02040503050406030204" pitchFamily="18" charset="0"/>
                                </a:rPr>
                                <m:t>1+</m:t>
                              </m:r>
                              <m:r>
                                <a:rPr lang="ja-JP" altLang="en-US" sz="2400" b="0" i="1" smtClean="0">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b="0" i="1" smtClean="0">
                        <a:latin typeface="Cambria Math" panose="02040503050406030204" pitchFamily="18" charset="0"/>
                      </a:rPr>
                      <m:t>≪1</m:t>
                    </m:r>
                  </m:oMath>
                </a14:m>
                <a:r>
                  <a:rPr lang="ja-JP" altLang="en-US" sz="2400" dirty="0" smtClean="0"/>
                  <a:t>であれば尤度関数は常に増加する。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尤度関数の増加</a:t>
                </a:r>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i="1">
                        <a:latin typeface="Cambria Math" panose="02040503050406030204" pitchFamily="18" charset="0"/>
                      </a:rPr>
                      <m:t>≪1</m:t>
                    </m:r>
                  </m:oMath>
                </a14:m>
                <a:r>
                  <a:rPr lang="ja-JP" altLang="en-US" sz="2400" dirty="0" smtClean="0"/>
                  <a:t>で</a:t>
                </a:r>
                <a14:m>
                  <m:oMath xmlns:m="http://schemas.openxmlformats.org/officeDocument/2006/math">
                    <m:r>
                      <a:rPr lang="ja-JP" altLang="en-US" sz="2400" i="1">
                        <a:latin typeface="Cambria Math" panose="02040503050406030204" pitchFamily="18" charset="0"/>
                      </a:rPr>
                      <m:t>𝜖</m:t>
                    </m:r>
                  </m:oMath>
                </a14:m>
                <a:r>
                  <a:rPr lang="ja-JP" altLang="en-US" sz="2400" dirty="0" smtClean="0"/>
                  <a:t>の</a:t>
                </a:r>
                <a:r>
                  <a:rPr lang="en-US" altLang="ja-JP" sz="2400" dirty="0" smtClean="0"/>
                  <a:t>1</a:t>
                </a:r>
                <a:r>
                  <a:rPr lang="ja-JP" altLang="en-US" sz="2400" dirty="0" smtClean="0"/>
                  <a:t>次までの近似をとると、</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1+</m:t>
                            </m:r>
                            <m:r>
                              <a:rPr lang="ja-JP" altLang="en-US" sz="2400" i="1">
                                <a:latin typeface="Cambria Math" panose="02040503050406030204" pitchFamily="18" charset="0"/>
                              </a:rPr>
                              <m:t>𝜖</m:t>
                            </m:r>
                          </m:e>
                        </m:d>
                      </m:e>
                      <m:sup>
                        <m:r>
                          <a:rPr lang="en-US" altLang="ja-JP" sz="2400" b="0" i="1" smtClean="0">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1−2</m:t>
                    </m:r>
                    <m:r>
                      <a:rPr lang="ja-JP" altLang="en-US" sz="2400" i="1">
                        <a:latin typeface="Cambria Math" panose="02040503050406030204" pitchFamily="18" charset="0"/>
                      </a:rPr>
                      <m:t>𝜖</m:t>
                    </m:r>
                  </m:oMath>
                </a14:m>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  </m:t>
                      </m:r>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r>
                        <a:rPr lang="ja-JP" altLang="en-US" sz="2400" i="1">
                          <a:latin typeface="Cambria Math" panose="02040503050406030204" pitchFamily="18" charset="0"/>
                        </a:rPr>
                        <m:t>𝜖</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−2</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oMath>
                  </m:oMathPara>
                </a14:m>
                <a:endParaRPr lang="en-US" altLang="ja-JP" sz="2400" b="0" dirty="0" smtClean="0"/>
              </a:p>
              <a:p>
                <a:pPr marL="0" indent="0">
                  <a:buNone/>
                </a:pPr>
                <a:r>
                  <a:rPr lang="ja-JP" altLang="en-US" sz="2400" dirty="0" smtClean="0"/>
                  <a:t>また、</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N</m:t>
                      </m:r>
                      <m:r>
                        <a:rPr lang="en-US" altLang="ja-JP" sz="2400" b="0" i="0" smtClean="0">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oMath>
                </a14:m>
                <a:r>
                  <a:rPr lang="ja-JP" altLang="en-US" sz="2400" dirty="0" err="1" smtClean="0"/>
                  <a:t>の対数尤</a:t>
                </a:r>
                <a:r>
                  <a:rPr lang="ja-JP" altLang="en-US" sz="2400" dirty="0" smtClean="0"/>
                  <a:t>度関数は、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func>
                      <m:r>
                        <a:rPr lang="en-US" altLang="ja-JP" sz="2400" b="0" i="1" smtClean="0">
                          <a:latin typeface="Cambria Math" panose="02040503050406030204" pitchFamily="18" charset="0"/>
                        </a:rPr>
                        <m:t>=</m:t>
                      </m:r>
                      <m:nary>
                        <m:naryPr>
                          <m:chr m:val="∑"/>
                          <m:subHide m:val="on"/>
                          <m:supHide m:val="on"/>
                          <m:ctrlPr>
                            <a:rPr lang="en-US" altLang="ja-JP" sz="2400" b="0" i="1" smtClean="0">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d>
                            </m:e>
                          </m:func>
                        </m:e>
                      </m:nary>
                    </m:oMath>
                  </m:oMathPara>
                </a14:m>
                <a:endParaRPr lang="en-US" altLang="ja-JP"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0"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
                            <m:dPr>
                              <m:begChr m:val="{"/>
                              <m:endChr m:val="}"/>
                              <m:ctrlPr>
                                <a:rPr lang="en-US" altLang="ja-JP" sz="2400" i="1" smtClean="0">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a:rPr lang="en-US" altLang="ja-JP" sz="2400">
                                          <a:latin typeface="Cambria Math" panose="02040503050406030204" pitchFamily="18" charset="0"/>
                                        </a:rPr>
                                        <m:t>1+</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d>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nary>
                      <m:r>
                        <a:rPr lang="en-US" altLang="ja-JP" sz="2400" b="0" i="1" smtClean="0">
                          <a:latin typeface="Cambria Math" panose="02040503050406030204" pitchFamily="18" charset="0"/>
                        </a:rPr>
                        <m:t>          </m:t>
                      </m:r>
                      <m:d>
                        <m:dPr>
                          <m:ctrlPr>
                            <a:rPr lang="en-US" altLang="ja-JP" sz="240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𝑎</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𝑖𝑓</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≪1</m:t>
                              </m:r>
                            </m:e>
                          </m:fun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+2</m:t>
                      </m:r>
                      <m:r>
                        <a:rPr lang="ja-JP" altLang="en-US" sz="2400" i="1">
                          <a:latin typeface="Cambria Math" panose="02040503050406030204" pitchFamily="18" charset="0"/>
                        </a:rPr>
                        <m:t>𝜖</m:t>
                      </m:r>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1" smtClean="0">
                              <a:latin typeface="Cambria Math" panose="02040503050406030204" pitchFamily="18" charset="0"/>
                            </a:rPr>
                            <m:t>−1</m:t>
                          </m:r>
                        </m:e>
                      </m:d>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523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92500" lnSpcReduction="10000"/>
              </a:bodyPr>
              <a:lstStyle/>
              <a:p>
                <a:pPr marL="0" indent="0">
                  <a:buNone/>
                </a:pPr>
                <a14:m>
                  <m:oMath xmlns:m="http://schemas.openxmlformats.org/officeDocument/2006/math">
                    <m:r>
                      <m:rPr>
                        <m:sty m:val="p"/>
                      </m:rPr>
                      <a:rPr lang="en-US" altLang="ja-JP" sz="240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r>
                      <a:rPr lang="en-US" altLang="ja-JP" sz="2400" i="1">
                        <a:latin typeface="Cambria Math" panose="02040503050406030204" pitchFamily="18" charset="0"/>
                      </a:rPr>
                      <m:t>1</m:t>
                    </m:r>
                    <m:r>
                      <a:rPr lang="ja-JP" altLang="en-US" sz="2400" i="1" smtClean="0">
                        <a:latin typeface="Cambria Math" panose="02040503050406030204" pitchFamily="18" charset="0"/>
                      </a:rPr>
                      <m:t>を</m:t>
                    </m:r>
                    <m:r>
                      <a:rPr lang="ja-JP" altLang="en-US" sz="2400" i="1" dirty="0" smtClean="0">
                        <a:latin typeface="Cambria Math" panose="02040503050406030204" pitchFamily="18" charset="0"/>
                      </a:rPr>
                      <m:t>示す</m:t>
                    </m:r>
                  </m:oMath>
                </a14:m>
                <a:r>
                  <a:rPr lang="ja-JP" altLang="en-US" sz="2400" dirty="0" smtClean="0"/>
                  <a:t>。</a:t>
                </a:r>
                <a:endParaRPr lang="en-US" altLang="ja-JP" sz="2400" dirty="0" smtClean="0"/>
              </a:p>
              <a:p>
                <a:pPr marL="0" indent="0">
                  <a:buNone/>
                </a:pPr>
                <a:r>
                  <a:rPr lang="ja-JP" altLang="en-US" sz="2400" dirty="0" smtClean="0"/>
                  <a:t>正値行列</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は</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sup>
                        <m:r>
                          <a:rPr lang="en-US" altLang="ja-JP" sz="2400" b="0" i="1" smtClean="0">
                            <a:latin typeface="Cambria Math" panose="02040503050406030204" pitchFamily="18" charset="0"/>
                          </a:rPr>
                          <m:t>2</m:t>
                        </m:r>
                      </m:sup>
                    </m:sSup>
                  </m:oMath>
                </a14:m>
                <a:r>
                  <a:rPr lang="ja-JP" altLang="en-US" sz="2400" dirty="0" smtClean="0"/>
                  <a:t>が存在するので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d>
                        <m:dPr>
                          <m:ctrlPr>
                            <a:rPr lang="en-US" altLang="ja-JP" sz="2400" b="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oMath>
                  </m:oMathPara>
                </a14:m>
                <a:endParaRPr lang="en-US" altLang="ja-JP" sz="2400" dirty="0" smtClean="0"/>
              </a:p>
              <a:p>
                <a:pPr marL="0" indent="0">
                  <a:buNone/>
                </a:pPr>
                <a:r>
                  <a:rPr lang="ja-JP" altLang="en-US" sz="2400" dirty="0" smtClean="0"/>
                  <a:t>また、</a:t>
                </a:r>
                <a14:m>
                  <m:oMath xmlns:m="http://schemas.openxmlformats.org/officeDocument/2006/math">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r>
                                  <a:rPr lang="ja-JP" altLang="en-US" sz="2400" i="1" smtClean="0">
                                    <a:latin typeface="Cambria Math" panose="02040503050406030204" pitchFamily="18" charset="0"/>
                                  </a:rPr>
                                  <m:t> </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d>
                      </m:e>
                      <m:sup>
                        <m:r>
                          <a:rPr lang="en-US" altLang="ja-JP" sz="2400" b="0" i="1" smtClean="0">
                            <a:latin typeface="Cambria Math" panose="02040503050406030204" pitchFamily="18" charset="0"/>
                          </a:rPr>
                          <m:t>2</m:t>
                        </m:r>
                      </m:sup>
                    </m:sSup>
                  </m:oMath>
                </a14:m>
                <a:endParaRPr lang="en-US" altLang="ja-JP" sz="2400" dirty="0" smtClean="0"/>
              </a:p>
              <a:p>
                <a:pPr marL="0" indent="0">
                  <a:buNone/>
                </a:pPr>
                <a:r>
                  <a:rPr lang="ja-JP" altLang="en-US" sz="2400" dirty="0" smtClean="0"/>
                  <a:t>ここで</a:t>
                </a:r>
                <a14:m>
                  <m:oMath xmlns:m="http://schemas.openxmlformats.org/officeDocument/2006/math">
                    <m:d>
                      <m:dPr>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𝐴</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𝐵</m:t>
                            </m:r>
                          </m:e>
                        </m:acc>
                      </m:e>
                    </m:d>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𝐴</m:t>
                            </m:r>
                          </m:e>
                          <m:sub>
                            <m:r>
                              <a:rPr lang="en-US" altLang="ja-JP" sz="2400" b="0" i="1" smtClean="0">
                                <a:latin typeface="Cambria Math" panose="02040503050406030204" pitchFamily="18" charset="0"/>
                              </a:rPr>
                              <m:t>𝑖𝑗</m:t>
                            </m:r>
                          </m:sub>
                          <m:sup>
                            <m:r>
                              <a:rPr lang="en-US" altLang="ja-JP" sz="2400" b="0" i="1" smtClean="0">
                                <a:latin typeface="Cambria Math" panose="02040503050406030204" pitchFamily="18" charset="0"/>
                              </a:rPr>
                              <m:t>∗</m:t>
                            </m:r>
                          </m:sup>
                        </m:sSub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b="0" i="1" smtClean="0">
                                <a:latin typeface="Cambria Math" panose="02040503050406030204" pitchFamily="18" charset="0"/>
                              </a:rPr>
                              <m:t>𝑗𝑖</m:t>
                            </m:r>
                          </m:sub>
                        </m:sSub>
                      </m:e>
                    </m:nary>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𝐴</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𝐵</m:t>
                            </m:r>
                          </m:e>
                        </m:acc>
                      </m:e>
                    </m:d>
                  </m:oMath>
                </a14:m>
                <a:endParaRPr lang="en-US" altLang="ja-JP" sz="2400" dirty="0" smtClean="0"/>
              </a:p>
              <a:p>
                <a:pPr marL="0" indent="0">
                  <a:buNone/>
                </a:pPr>
                <a:r>
                  <a:rPr lang="en-US" altLang="ja-JP" sz="2400" dirty="0" smtClean="0"/>
                  <a:t>Cauchy-Schwarz</a:t>
                </a:r>
                <a:r>
                  <a:rPr lang="ja-JP" altLang="en-US" sz="2400" dirty="0" smtClean="0"/>
                  <a:t>の不等式より、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r>
                  <a:rPr lang="ja-JP" altLang="en-US" sz="2400" dirty="0" smtClean="0"/>
                  <a:t>よって、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=1</m:t>
                    </m:r>
                  </m:oMath>
                </a14:m>
                <a:r>
                  <a:rPr lang="ja-JP" altLang="en-US" sz="2400" dirty="0"/>
                  <a:t>が成り立つのは</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a14:m>
                <a:r>
                  <a:rPr lang="ja-JP" altLang="en-US" sz="2400" dirty="0"/>
                  <a:t>、つまり</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a:t>のときのみである</a:t>
                </a:r>
                <a:r>
                  <a:rPr lang="ja-JP" altLang="en-US" sz="2400" dirty="0" smtClean="0"/>
                  <a:t>。</a:t>
                </a:r>
                <a:endParaRPr lang="en-US" altLang="ja-JP" sz="2400" dirty="0" smtClean="0"/>
              </a:p>
              <a:p>
                <a:pPr marL="0" indent="0">
                  <a:buNone/>
                </a:pPr>
                <a:r>
                  <a:rPr lang="ja-JP" altLang="en-US" sz="2400" dirty="0" smtClean="0"/>
                  <a:t>これで尤度関数が常に増加することが言える。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754" t="-1597" b="-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731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7500" lnSpcReduction="20000"/>
              </a:bodyPr>
              <a:lstStyle/>
              <a:p>
                <a:pPr marL="0" indent="0">
                  <a:buNone/>
                </a:pPr>
                <a:r>
                  <a:rPr lang="ja-JP" altLang="en-US" sz="2400" dirty="0" smtClean="0"/>
                  <a:t>これま</a:t>
                </a:r>
                <a:r>
                  <a:rPr lang="ja-JP" altLang="en-US" sz="2400" dirty="0"/>
                  <a:t>で</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a14:m>
                <a:r>
                  <a:rPr lang="ja-JP" altLang="en-US" sz="2400" dirty="0" smtClean="0"/>
                  <a:t>の関係を満たす、つまり測定基底が完全性を満たしていたが、満たさない場合の測定についても次のようにすることで上記のアルゴリズムは同様に適用することができる。</a:t>
                </a:r>
                <a:endParaRPr lang="en-US" altLang="ja-JP" sz="2400" dirty="0"/>
              </a:p>
              <a:p>
                <a:pPr marL="0" indent="0">
                  <a:buNone/>
                </a:pPr>
                <a:r>
                  <a:rPr lang="ja-JP" altLang="en-US" sz="2400" dirty="0" smtClean="0"/>
                  <a:t>射影測定なので一般に</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𝐻</m:t>
                        </m:r>
                      </m:e>
                    </m:acc>
                  </m:oMath>
                </a14:m>
                <a:r>
                  <a:rPr lang="ja-JP" altLang="en-US" sz="2400" dirty="0" smtClean="0"/>
                  <a:t>と表されるので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p>
              <a:p>
                <a:pPr marL="0" indent="0">
                  <a:buNone/>
                </a:pPr>
                <a:r>
                  <a:rPr lang="ja-JP" altLang="en-US" sz="2400" dirty="0" smtClean="0"/>
                  <a:t>と考える</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ja-JP" altLang="en-US" sz="240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2400" i="1">
                                  <a:latin typeface="Cambria Math" panose="02040503050406030204" pitchFamily="18" charset="0"/>
                                </a:rPr>
                              </m:ctrlPr>
                            </m:naryP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r>
                  <a:rPr lang="ja-JP" altLang="en-US" sz="2400" dirty="0" smtClean="0"/>
                  <a:t>とすれば、</a:t>
                </a:r>
                <a:endParaRPr lang="en-US" altLang="ja-JP" sz="2400"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smtClean="0">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−1</m:t>
                          </m:r>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p>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m:oMathPara>
                </a14:m>
                <a:endParaRPr lang="en-US" altLang="ja-JP" sz="2400" dirty="0" smtClean="0"/>
              </a:p>
              <a:p>
                <a:pPr marL="0" indent="0">
                  <a:buNone/>
                </a:pPr>
                <a:r>
                  <a:rPr lang="ja-JP" altLang="en-US" sz="2400" dirty="0" smtClean="0"/>
                  <a:t>で収束する。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580" t="-10565" r="-928" b="-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2052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494" y="3627588"/>
            <a:ext cx="3764462" cy="282334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494" y="839096"/>
            <a:ext cx="3764462" cy="2823346"/>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033" y="3627590"/>
            <a:ext cx="3764462" cy="2823346"/>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033" y="839096"/>
            <a:ext cx="3764461" cy="2823346"/>
          </a:xfrm>
          <a:prstGeom prst="rect">
            <a:avLst/>
          </a:prstGeom>
        </p:spPr>
      </p:pic>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Multi qubits</a:t>
            </a:r>
            <a:r>
              <a:rPr lang="ja-JP" altLang="en-US" sz="2400" dirty="0" smtClean="0"/>
              <a:t>の結果</a:t>
            </a:r>
            <a:endParaRPr lang="en-US" altLang="ja-JP" sz="2400" dirty="0" smtClean="0"/>
          </a:p>
        </p:txBody>
      </p:sp>
    </p:spTree>
    <p:extLst>
      <p:ext uri="{BB962C8B-B14F-4D97-AF65-F5344CB8AC3E}">
        <p14:creationId xmlns:p14="http://schemas.microsoft.com/office/powerpoint/2010/main" val="20376986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err="1" smtClean="0"/>
              <a:t>qudit</a:t>
            </a:r>
            <a:r>
              <a:rPr lang="ja-JP" altLang="en-US" sz="2400" dirty="0" smtClean="0"/>
              <a:t>の結果</a:t>
            </a:r>
            <a:endParaRPr lang="en-US" altLang="ja-JP" sz="2400" dirty="0" smtClean="0"/>
          </a:p>
        </p:txBody>
      </p:sp>
    </p:spTree>
    <p:extLst>
      <p:ext uri="{BB962C8B-B14F-4D97-AF65-F5344CB8AC3E}">
        <p14:creationId xmlns:p14="http://schemas.microsoft.com/office/powerpoint/2010/main" val="2923548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並列化</a:t>
            </a:r>
            <a:endParaRPr lang="en-US" altLang="ja-JP" sz="2400" dirty="0" smtClean="0"/>
          </a:p>
          <a:p>
            <a:pPr marL="0" indent="0">
              <a:buNone/>
            </a:pPr>
            <a:endParaRPr lang="en-US" altLang="ja-JP" sz="2400"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628" y="705046"/>
            <a:ext cx="5852172" cy="4389129"/>
          </a:xfrm>
          <a:prstGeom prst="rect">
            <a:avLst/>
          </a:prstGeom>
        </p:spPr>
      </p:pic>
    </p:spTree>
    <p:extLst>
      <p:ext uri="{BB962C8B-B14F-4D97-AF65-F5344CB8AC3E}">
        <p14:creationId xmlns:p14="http://schemas.microsoft.com/office/powerpoint/2010/main" val="1144435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２　実装と結果</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初期値を変えた場合と</a:t>
            </a:r>
            <a:r>
              <a:rPr lang="en-US" altLang="ja-JP" sz="2400" dirty="0" smtClean="0"/>
              <a:t>identity</a:t>
            </a:r>
            <a:r>
              <a:rPr lang="ja-JP" altLang="en-US" sz="2400" dirty="0" smtClean="0"/>
              <a:t>から始めた場合の計算時間の差</a:t>
            </a:r>
            <a:endParaRPr lang="en-US" altLang="ja-JP" sz="2400" dirty="0" smtClean="0"/>
          </a:p>
        </p:txBody>
      </p:sp>
    </p:spTree>
    <p:extLst>
      <p:ext uri="{BB962C8B-B14F-4D97-AF65-F5344CB8AC3E}">
        <p14:creationId xmlns:p14="http://schemas.microsoft.com/office/powerpoint/2010/main" val="29547887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３</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３　</a:t>
            </a:r>
            <a:r>
              <a:rPr lang="en-US" altLang="ja-JP" sz="2800" u="sng" dirty="0"/>
              <a:t>Conclusions</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まとめ</a:t>
            </a:r>
            <a:endParaRPr lang="en-US" altLang="ja-JP" sz="2400" dirty="0" smtClean="0"/>
          </a:p>
        </p:txBody>
      </p:sp>
    </p:spTree>
    <p:extLst>
      <p:ext uri="{BB962C8B-B14F-4D97-AF65-F5344CB8AC3E}">
        <p14:creationId xmlns:p14="http://schemas.microsoft.com/office/powerpoint/2010/main" val="2273115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operator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smtClean="0"/>
                  <a:t>trace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b="0" dirty="0" smtClean="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472</Words>
  <Application>Microsoft Office PowerPoint</Application>
  <PresentationFormat>ワイド画面</PresentationFormat>
  <Paragraphs>264</Paragraphs>
  <Slides>39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游ゴシック</vt:lpstr>
      <vt:lpstr>游ゴシック Light</vt:lpstr>
      <vt:lpstr>Arial</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DuilutedR ̂ρ ̂R ̂アルゴリズム</vt:lpstr>
      <vt:lpstr>§１.２.３　DuilutedR ̂ρ ̂R ̂アルゴリズム</vt:lpstr>
      <vt:lpstr>§１.２.３　DuilutedR ̂ρ ̂R ̂アルゴリズム</vt:lpstr>
      <vt:lpstr>§１.２.３　DuilutedR ̂ρ ̂R ̂アルゴリズム</vt:lpstr>
      <vt:lpstr>§１.２.３　DuilutedR ̂ρ ̂R ̂アルゴリズム</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165</cp:revision>
  <dcterms:created xsi:type="dcterms:W3CDTF">2020-02-03T09:22:08Z</dcterms:created>
  <dcterms:modified xsi:type="dcterms:W3CDTF">2020-02-13T10:21:19Z</dcterms:modified>
</cp:coreProperties>
</file>