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63" r:id="rId5"/>
    <p:sldId id="261" r:id="rId6"/>
    <p:sldId id="301" r:id="rId7"/>
    <p:sldId id="302" r:id="rId8"/>
    <p:sldId id="303" r:id="rId9"/>
    <p:sldId id="304" r:id="rId10"/>
    <p:sldId id="305" r:id="rId11"/>
    <p:sldId id="306" r:id="rId12"/>
    <p:sldId id="307" r:id="rId13"/>
    <p:sldId id="308" r:id="rId14"/>
    <p:sldId id="309" r:id="rId15"/>
    <p:sldId id="329" r:id="rId16"/>
    <p:sldId id="278" r:id="rId17"/>
    <p:sldId id="310" r:id="rId18"/>
    <p:sldId id="279" r:id="rId19"/>
    <p:sldId id="311" r:id="rId20"/>
    <p:sldId id="312" r:id="rId21"/>
    <p:sldId id="313" r:id="rId22"/>
    <p:sldId id="330" r:id="rId23"/>
    <p:sldId id="314" r:id="rId24"/>
    <p:sldId id="331" r:id="rId25"/>
    <p:sldId id="264" r:id="rId26"/>
    <p:sldId id="315" r:id="rId27"/>
    <p:sldId id="316" r:id="rId28"/>
    <p:sldId id="317" r:id="rId29"/>
    <p:sldId id="318" r:id="rId30"/>
    <p:sldId id="319" r:id="rId31"/>
    <p:sldId id="270" r:id="rId32"/>
    <p:sldId id="320" r:id="rId33"/>
    <p:sldId id="321" r:id="rId34"/>
    <p:sldId id="322" r:id="rId35"/>
    <p:sldId id="323" r:id="rId36"/>
    <p:sldId id="281" r:id="rId37"/>
    <p:sldId id="324" r:id="rId38"/>
    <p:sldId id="325" r:id="rId39"/>
    <p:sldId id="326" r:id="rId40"/>
    <p:sldId id="327" r:id="rId41"/>
    <p:sldId id="283" r:id="rId42"/>
    <p:sldId id="328" r:id="rId4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31" d="100"/>
          <a:sy n="131" d="100"/>
        </p:scale>
        <p:origin x="20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563126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15866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749543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74901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4193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425658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A0E85D1A-51D4-4A02-939E-733F82A6E593}" type="datetimeFigureOut">
              <a:rPr kumimoji="1" lang="ja-JP" altLang="en-US" smtClean="0"/>
              <a:t>2020/2/17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45201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0E85D1A-51D4-4A02-939E-733F82A6E593}" type="datetimeFigureOut">
              <a:rPr kumimoji="1" lang="ja-JP" altLang="en-US" smtClean="0"/>
              <a:t>2020/2/17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09731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85D1A-51D4-4A02-939E-733F82A6E593}" type="datetimeFigureOut">
              <a:rPr kumimoji="1" lang="ja-JP" altLang="en-US" smtClean="0"/>
              <a:t>2020/2/17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203988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571859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402910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85D1A-51D4-4A02-939E-733F82A6E593}" type="datetimeFigureOut">
              <a:rPr kumimoji="1" lang="ja-JP" altLang="en-US" smtClean="0"/>
              <a:t>2020/2/17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238812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5400" dirty="0" smtClean="0"/>
              <a:t>量子状態トモグラフィー</a:t>
            </a:r>
            <a:endParaRPr kumimoji="1" lang="ja-JP" altLang="en-US" sz="5400" dirty="0"/>
          </a:p>
        </p:txBody>
      </p:sp>
      <p:sp>
        <p:nvSpPr>
          <p:cNvPr id="3" name="サブタイトル 2"/>
          <p:cNvSpPr>
            <a:spLocks noGrp="1"/>
          </p:cNvSpPr>
          <p:nvPr>
            <p:ph type="subTitle" idx="1"/>
          </p:nvPr>
        </p:nvSpPr>
        <p:spPr/>
        <p:txBody>
          <a:bodyPr>
            <a:normAutofit/>
          </a:bodyPr>
          <a:lstStyle/>
          <a:p>
            <a:r>
              <a:rPr kumimoji="1" lang="ja-JP" altLang="en-US" sz="1800" dirty="0" smtClean="0"/>
              <a:t>大阪大学基礎工学部電子物理科学科物性物理科学コース</a:t>
            </a:r>
            <a:r>
              <a:rPr kumimoji="1" lang="en-US" altLang="ja-JP" sz="1800" dirty="0" smtClean="0"/>
              <a:t>4</a:t>
            </a:r>
            <a:r>
              <a:rPr kumimoji="1" lang="ja-JP" altLang="en-US" sz="1800" dirty="0" smtClean="0"/>
              <a:t>年</a:t>
            </a:r>
            <a:endParaRPr kumimoji="1" lang="en-US" altLang="ja-JP" sz="1800" dirty="0" smtClean="0"/>
          </a:p>
          <a:p>
            <a:r>
              <a:rPr lang="ja-JP" altLang="en-US" sz="1800" dirty="0"/>
              <a:t>山本</a:t>
            </a:r>
            <a:r>
              <a:rPr lang="ja-JP" altLang="en-US" sz="1800" dirty="0" smtClean="0"/>
              <a:t>研究室　学籍番号</a:t>
            </a:r>
            <a:r>
              <a:rPr lang="en-US" altLang="ja-JP" sz="1800" dirty="0" smtClean="0"/>
              <a:t>09D16031</a:t>
            </a:r>
            <a:r>
              <a:rPr lang="ja-JP" altLang="en-US" sz="1800" dirty="0" smtClean="0"/>
              <a:t>　小林哲也</a:t>
            </a:r>
            <a:endParaRPr kumimoji="1" lang="ja-JP" altLang="en-US" sz="1800" dirty="0"/>
          </a:p>
        </p:txBody>
      </p:sp>
    </p:spTree>
    <p:extLst>
      <p:ext uri="{BB962C8B-B14F-4D97-AF65-F5344CB8AC3E}">
        <p14:creationId xmlns:p14="http://schemas.microsoft.com/office/powerpoint/2010/main" val="432670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endParaRPr lang="ja-JP" altLang="en-US" sz="2100" u="sng"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err="1"/>
                  <a:t>Qudit</a:t>
                </a:r>
                <a:r>
                  <a:rPr lang="ja-JP" altLang="en-US" sz="1800" u="sng" dirty="0" err="1"/>
                  <a:t>への</a:t>
                </a:r>
                <a:r>
                  <a:rPr lang="ja-JP" altLang="en-US" sz="1800" u="sng" dirty="0" smtClean="0"/>
                  <a:t>拡張</a:t>
                </a:r>
                <a:endParaRPr lang="en-US" altLang="ja-JP" sz="1800" dirty="0" smtClean="0"/>
              </a:p>
              <a:p>
                <a:pPr marL="0" indent="0">
                  <a:lnSpc>
                    <a:spcPct val="100000"/>
                  </a:lnSpc>
                  <a:buNone/>
                </a:pPr>
                <a:r>
                  <a:rPr lang="ja-JP" altLang="en-US" sz="1800" dirty="0" smtClean="0"/>
                  <a:t>対角生成子と</a:t>
                </a:r>
                <a:r>
                  <a:rPr lang="ja-JP" altLang="en-US" sz="1800" dirty="0"/>
                  <a:t>して残り</a:t>
                </a:r>
                <a14:m>
                  <m:oMath xmlns:m="http://schemas.openxmlformats.org/officeDocument/2006/math">
                    <m:r>
                      <a:rPr lang="en-US" altLang="ja-JP" sz="1800" i="1">
                        <a:latin typeface="Cambria Math" panose="02040503050406030204" pitchFamily="18" charset="0"/>
                      </a:rPr>
                      <m:t>𝑑</m:t>
                    </m:r>
                    <m:r>
                      <a:rPr lang="en-US" altLang="ja-JP" sz="1800" i="1">
                        <a:latin typeface="Cambria Math" panose="02040503050406030204" pitchFamily="18" charset="0"/>
                      </a:rPr>
                      <m:t>−1</m:t>
                    </m:r>
                  </m:oMath>
                </a14:m>
                <a:r>
                  <a:rPr lang="ja-JP" altLang="en-US" sz="1800" dirty="0"/>
                  <a:t>個</a:t>
                </a:r>
                <a:r>
                  <a:rPr lang="ja-JP" altLang="en-US" sz="1800" dirty="0" smtClean="0"/>
                  <a:t>の</a:t>
                </a:r>
                <a:r>
                  <a:rPr lang="ja-JP" altLang="en-US" sz="1800" dirty="0"/>
                  <a:t>トレースが０の</a:t>
                </a:r>
                <a:r>
                  <a:rPr lang="ja-JP" altLang="en-US" sz="1800" dirty="0" smtClean="0"/>
                  <a:t>行列を</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𝜂</m:t>
                          </m:r>
                        </m:e>
                        <m:sub>
                          <m:r>
                            <a:rPr lang="en-US" altLang="ja-JP" sz="1800" i="1">
                              <a:latin typeface="Cambria Math" panose="02040503050406030204" pitchFamily="18" charset="0"/>
                            </a:rPr>
                            <m:t>𝑟</m:t>
                          </m:r>
                        </m:sub>
                        <m:sup>
                          <m:r>
                            <a:rPr lang="en-US" altLang="ja-JP" sz="1800" i="1">
                              <a:latin typeface="Cambria Math" panose="02040503050406030204" pitchFamily="18" charset="0"/>
                            </a:rPr>
                            <m:t>𝑟</m:t>
                          </m:r>
                        </m:sup>
                      </m:sSubSup>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f>
                            <m:fPr>
                              <m:ctrlPr>
                                <a:rPr lang="en-US" altLang="ja-JP" sz="1800" i="1">
                                  <a:latin typeface="Cambria Math" panose="02040503050406030204" pitchFamily="18" charset="0"/>
                                </a:rPr>
                              </m:ctrlPr>
                            </m:fPr>
                            <m:num>
                              <m:r>
                                <a:rPr lang="en-US" altLang="ja-JP" sz="1800" i="1">
                                  <a:latin typeface="Cambria Math" panose="02040503050406030204" pitchFamily="18" charset="0"/>
                                </a:rPr>
                                <m:t>2</m:t>
                              </m:r>
                            </m:num>
                            <m:den>
                              <m:r>
                                <a:rPr lang="en-US" altLang="ja-JP" sz="1800" i="1">
                                  <a:latin typeface="Cambria Math" panose="02040503050406030204" pitchFamily="18" charset="0"/>
                                </a:rPr>
                                <m:t>𝑟</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𝑟</m:t>
                                  </m:r>
                                  <m:r>
                                    <a:rPr lang="en-US" altLang="ja-JP" sz="1800" i="1">
                                      <a:latin typeface="Cambria Math" panose="02040503050406030204" pitchFamily="18" charset="0"/>
                                    </a:rPr>
                                    <m:t>−1</m:t>
                                  </m:r>
                                </m:e>
                              </m:d>
                            </m:den>
                          </m:f>
                        </m:e>
                      </m:rad>
                      <m:d>
                        <m:dPr>
                          <m:begChr m:val="["/>
                          <m:endChr m:val="]"/>
                          <m:ctrlPr>
                            <a:rPr lang="en-US" altLang="ja-JP" sz="1800" i="1">
                              <a:latin typeface="Cambria Math" panose="02040503050406030204" pitchFamily="18" charset="0"/>
                            </a:rPr>
                          </m:ctrlPr>
                        </m:dPr>
                        <m:e>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𝑟</m:t>
                              </m:r>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𝑗</m:t>
                                  </m:r>
                                </m:sup>
                              </m:sSubSup>
                              <m:r>
                                <a:rPr lang="en-US" altLang="ja-JP" sz="1800" i="1">
                                  <a:latin typeface="Cambria Math" panose="02040503050406030204" pitchFamily="18" charset="0"/>
                                </a:rPr>
                                <m:t>−</m:t>
                              </m:r>
                              <m:r>
                                <a:rPr lang="en-US" altLang="ja-JP" sz="1800" i="1">
                                  <a:latin typeface="Cambria Math" panose="02040503050406030204" pitchFamily="18" charset="0"/>
                                </a:rPr>
                                <m:t>𝑟</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𝑟</m:t>
                                  </m:r>
                                  <m:r>
                                    <a:rPr lang="en-US" altLang="ja-JP" sz="1800" i="1">
                                      <a:latin typeface="Cambria Math" panose="02040503050406030204" pitchFamily="18" charset="0"/>
                                    </a:rPr>
                                    <m:t>+1</m:t>
                                  </m:r>
                                </m:sub>
                                <m:sup>
                                  <m:r>
                                    <a:rPr lang="en-US" altLang="ja-JP" sz="1800" i="1">
                                      <a:latin typeface="Cambria Math" panose="02040503050406030204" pitchFamily="18" charset="0"/>
                                    </a:rPr>
                                    <m:t>𝑟</m:t>
                                  </m:r>
                                  <m:r>
                                    <a:rPr lang="en-US" altLang="ja-JP" sz="1800" i="1">
                                      <a:latin typeface="Cambria Math" panose="02040503050406030204" pitchFamily="18" charset="0"/>
                                    </a:rPr>
                                    <m:t>+1</m:t>
                                  </m:r>
                                </m:sup>
                              </m:sSubSup>
                            </m:e>
                          </m:nary>
                        </m:e>
                      </m:d>
                    </m:oMath>
                  </m:oMathPara>
                </a14:m>
                <a:endParaRPr lang="en-US" altLang="ja-JP" sz="1800" dirty="0"/>
              </a:p>
              <a:p>
                <a:pPr marL="0" indent="0">
                  <a:lnSpc>
                    <a:spcPct val="100000"/>
                  </a:lnSpc>
                  <a:buNone/>
                </a:pPr>
                <a:r>
                  <a:rPr lang="ja-JP" altLang="en-US" sz="1800" dirty="0" smtClean="0"/>
                  <a:t>とすると、これ</a:t>
                </a:r>
                <a:r>
                  <a:rPr lang="ja-JP" altLang="en-US" sz="1800" dirty="0"/>
                  <a:t>で</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oMath>
                </a14:m>
                <a:r>
                  <a:rPr lang="ja-JP" altLang="en-US" sz="1800" dirty="0"/>
                  <a:t>個</a:t>
                </a:r>
                <a:r>
                  <a:rPr lang="ja-JP" altLang="en-US" sz="1800" dirty="0" smtClean="0"/>
                  <a:t>の生成子が</a:t>
                </a:r>
                <a:r>
                  <a:rPr lang="ja-JP" altLang="en-US" sz="1800" dirty="0"/>
                  <a:t>得られる。</a:t>
                </a:r>
                <a:endParaRPr lang="en-US" altLang="ja-JP" sz="1800" dirty="0"/>
              </a:p>
              <a:p>
                <a:pPr marL="0" indent="0">
                  <a:lnSpc>
                    <a:spcPct val="100000"/>
                  </a:lnSpc>
                  <a:buNone/>
                </a:pPr>
                <a:r>
                  <a:rPr lang="ja-JP" altLang="en-US" sz="1800" dirty="0"/>
                  <a:t>ここで</a:t>
                </a:r>
                <a14:m>
                  <m:oMath xmlns:m="http://schemas.openxmlformats.org/officeDocument/2006/math">
                    <m:r>
                      <m:rPr>
                        <m:sty m:val="p"/>
                      </m:rPr>
                      <a:rPr lang="en-US" altLang="ja-JP" sz="1800" i="1" dirty="0">
                        <a:latin typeface="Cambria Math" panose="02040503050406030204" pitchFamily="18" charset="0"/>
                      </a:rPr>
                      <m:t>λ</m:t>
                    </m:r>
                  </m:oMath>
                </a14:m>
                <a:r>
                  <a:rPr lang="ja-JP" altLang="en-US" sz="1800" dirty="0"/>
                  <a:t>行列を次のように定義する。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𝑗</m:t>
                                  </m:r>
                                  <m:r>
                                    <a:rPr lang="en-US" altLang="ja-JP" sz="1800" i="1" dirty="0">
                                      <a:latin typeface="Cambria Math" panose="02040503050406030204" pitchFamily="18" charset="0"/>
                                    </a:rPr>
                                    <m:t>−1</m:t>
                                  </m:r>
                                </m:e>
                              </m:d>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+2</m:t>
                          </m:r>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𝑘</m:t>
                              </m:r>
                              <m:r>
                                <a:rPr lang="en-US" altLang="ja-JP" sz="1800" i="1" dirty="0">
                                  <a:latin typeface="Cambria Math" panose="02040503050406030204" pitchFamily="18" charset="0"/>
                                </a:rPr>
                                <m:t>−1</m:t>
                              </m:r>
                            </m:e>
                          </m:d>
                        </m:sub>
                      </m:sSub>
                      <m:r>
                        <a:rPr lang="en-US" altLang="ja-JP" sz="1800" i="1" dirty="0">
                          <a:latin typeface="Cambria Math" panose="02040503050406030204" pitchFamily="18" charset="0"/>
                        </a:rPr>
                        <m:t>=</m:t>
                      </m:r>
                      <m:sSubSup>
                        <m:sSubSupPr>
                          <m:ctrlPr>
                            <a:rPr lang="en-US" altLang="ja-JP" sz="1800" i="1" dirty="0">
                              <a:latin typeface="Cambria Math" panose="02040503050406030204" pitchFamily="18" charset="0"/>
                            </a:rPr>
                          </m:ctrlPr>
                        </m:sSubSupPr>
                        <m:e>
                          <m:r>
                            <m:rPr>
                              <m:sty m:val="p"/>
                            </m:rPr>
                            <a:rPr lang="en-US" altLang="ja-JP" sz="1800" dirty="0">
                              <a:latin typeface="Cambria Math" panose="02040503050406030204" pitchFamily="18" charset="0"/>
                            </a:rPr>
                            <m:t>Θ</m:t>
                          </m:r>
                        </m:e>
                        <m:sub>
                          <m:r>
                            <a:rPr lang="en-US" altLang="ja-JP" sz="1800" i="1" dirty="0">
                              <a:latin typeface="Cambria Math" panose="02040503050406030204" pitchFamily="18" charset="0"/>
                            </a:rPr>
                            <m:t>𝑗</m:t>
                          </m:r>
                        </m:sub>
                        <m:sup>
                          <m:r>
                            <a:rPr lang="en-US" altLang="ja-JP" sz="1800" i="1" dirty="0">
                              <a:latin typeface="Cambria Math" panose="02040503050406030204" pitchFamily="18" charset="0"/>
                            </a:rPr>
                            <m:t>𝑘</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𝑗</m:t>
                                  </m:r>
                                  <m:r>
                                    <a:rPr lang="en-US" altLang="ja-JP" sz="1800" i="1" dirty="0">
                                      <a:latin typeface="Cambria Math" panose="02040503050406030204" pitchFamily="18" charset="0"/>
                                    </a:rPr>
                                    <m:t>−1</m:t>
                                  </m:r>
                                </m:e>
                              </m:d>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+2</m:t>
                          </m:r>
                          <m:r>
                            <a:rPr lang="en-US" altLang="ja-JP" sz="1800" i="1" dirty="0">
                              <a:latin typeface="Cambria Math" panose="02040503050406030204" pitchFamily="18" charset="0"/>
                            </a:rPr>
                            <m:t>𝑘</m:t>
                          </m:r>
                          <m:r>
                            <a:rPr lang="en-US" altLang="ja-JP" sz="1800" i="1" dirty="0">
                              <a:latin typeface="Cambria Math" panose="02040503050406030204" pitchFamily="18" charset="0"/>
                            </a:rPr>
                            <m:t>−1</m:t>
                          </m:r>
                        </m:sub>
                      </m:sSub>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ja-JP" altLang="en-US" sz="1800" i="1">
                              <a:latin typeface="Cambria Math" panose="02040503050406030204" pitchFamily="18" charset="0"/>
                            </a:rPr>
                            <m:t>𝛽</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r>
                                <a:rPr lang="en-US" altLang="ja-JP" sz="1800" i="1" dirty="0">
                                  <a:latin typeface="Cambria Math" panose="02040503050406030204" pitchFamily="18" charset="0"/>
                                </a:rPr>
                                <m:t>𝑗</m:t>
                              </m:r>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−1</m:t>
                          </m:r>
                        </m:sub>
                      </m:sSub>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𝜂</m:t>
                          </m:r>
                        </m:e>
                        <m:sub>
                          <m: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𝑗</m:t>
                          </m:r>
                          <m:r>
                            <a:rPr lang="en-US" altLang="ja-JP" sz="1800" i="1">
                              <a:latin typeface="Cambria Math" panose="02040503050406030204" pitchFamily="18" charset="0"/>
                            </a:rPr>
                            <m:t>−1</m:t>
                          </m:r>
                        </m:sup>
                      </m:sSubSup>
                    </m:oMath>
                  </m:oMathPara>
                </a14:m>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次元に拡張してもこれらの形式は完全エルミート演算子基底である。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62321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endParaRPr lang="ja-JP" altLang="en-US" sz="2100" u="sng"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err="1"/>
                  <a:t>Qudit</a:t>
                </a:r>
                <a:r>
                  <a:rPr lang="ja-JP" altLang="en-US" sz="1800" u="sng" dirty="0" err="1"/>
                  <a:t>への</a:t>
                </a:r>
                <a:r>
                  <a:rPr lang="ja-JP" altLang="en-US" sz="1800" u="sng" dirty="0" smtClean="0"/>
                  <a:t>拡張</a:t>
                </a:r>
                <a:endParaRPr lang="en-US" altLang="ja-JP" sz="1800" i="1" dirty="0" smtClean="0">
                  <a:latin typeface="Cambria Math" panose="02040503050406030204" pitchFamily="18" charset="0"/>
                </a:endParaRPr>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次元に拡張して</a:t>
                </a:r>
                <a:r>
                  <a:rPr lang="ja-JP" altLang="en-US" sz="1800" dirty="0" smtClean="0"/>
                  <a:t>も上式</a:t>
                </a:r>
                <a:r>
                  <a:rPr lang="ja-JP" altLang="en-US" sz="1800" dirty="0"/>
                  <a:t>はそのまま適用することが</a:t>
                </a:r>
                <a:r>
                  <a:rPr lang="ja-JP" altLang="en-US" sz="1800" dirty="0" smtClean="0"/>
                  <a:t>できて、密度</a:t>
                </a:r>
                <a:r>
                  <a:rPr lang="ja-JP" altLang="en-US" sz="1800" dirty="0"/>
                  <a:t>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Sub>
                  </m:oMath>
                </a14:m>
                <a:r>
                  <a:rPr lang="ja-JP" altLang="en-US" sz="1800" dirty="0" smtClean="0"/>
                  <a:t>は生成子の</a:t>
                </a:r>
                <a:r>
                  <a:rPr lang="ja-JP" altLang="en-US" sz="1800" dirty="0"/>
                  <a:t>線形</a:t>
                </a:r>
                <a:r>
                  <a:rPr lang="ja-JP" altLang="en-US" sz="1800" dirty="0" smtClean="0"/>
                  <a:t>結合で表される。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𝑑</m:t>
                          </m:r>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nary>
                    </m:oMath>
                  </m:oMathPara>
                </a14:m>
                <a:endParaRPr lang="en-US" altLang="ja-JP" sz="1800" dirty="0"/>
              </a:p>
              <a:p>
                <a:pPr marL="0" indent="0">
                  <a:lnSpc>
                    <a:spcPct val="100000"/>
                  </a:lnSpc>
                  <a:buNone/>
                </a:pPr>
                <a:r>
                  <a:rPr lang="ja-JP" altLang="en-US" sz="1800" dirty="0"/>
                  <a:t>これ</a:t>
                </a:r>
                <a:r>
                  <a:rPr lang="ja-JP" altLang="en-US" sz="1800" dirty="0" smtClean="0"/>
                  <a:t>は</a:t>
                </a:r>
                <a:r>
                  <a:rPr lang="en-US" altLang="ja-JP" sz="1800" dirty="0" smtClean="0"/>
                  <a:t>1 </a:t>
                </a:r>
                <a:r>
                  <a:rPr lang="en-US" altLang="ja-JP" sz="1800" dirty="0" err="1"/>
                  <a:t>qudit</a:t>
                </a:r>
                <a:r>
                  <a:rPr lang="ja-JP" altLang="en-US" sz="1800" dirty="0"/>
                  <a:t>の密度行列である。規格化のために係数</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は１とし、</a:t>
                </a:r>
                <a:r>
                  <a:rPr lang="en-US" altLang="ja-JP" sz="1800" dirty="0">
                    <a:ea typeface="Cambria Math" panose="02040503050406030204" pitchFamily="18" charset="0"/>
                  </a:rPr>
                  <a:t> </a:t>
                </a:r>
                <a14:m>
                  <m:oMath xmlns:m="http://schemas.openxmlformats.org/officeDocument/2006/math">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Sup>
                          <m:sSubSupPr>
                            <m:ctrlPr>
                              <a:rPr lang="en-US" altLang="ja-JP" sz="1800" i="1">
                                <a:latin typeface="Cambria Math" panose="02040503050406030204" pitchFamily="18" charset="0"/>
                                <a:ea typeface="Cambria Math" panose="02040503050406030204" pitchFamily="18" charset="0"/>
                              </a:rPr>
                            </m:ctrlPr>
                          </m:sSubSup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up>
                            <m:r>
                              <a:rPr lang="en-US" altLang="ja-JP" sz="1800" i="1">
                                <a:latin typeface="Cambria Math" panose="02040503050406030204" pitchFamily="18" charset="0"/>
                                <a:ea typeface="Cambria Math" panose="02040503050406030204" pitchFamily="18" charset="0"/>
                              </a:rPr>
                              <m:t>2</m:t>
                            </m:r>
                          </m:sup>
                        </m:sSubSup>
                      </m:e>
                    </m:d>
                    <m:r>
                      <a:rPr lang="en-US" altLang="ja-JP" sz="1800">
                        <a:latin typeface="Cambria Math" panose="02040503050406030204" pitchFamily="18" charset="0"/>
                        <a:ea typeface="Cambria Math" panose="02040503050406030204" pitchFamily="18" charset="0"/>
                      </a:rPr>
                      <m:t>≤1</m:t>
                    </m:r>
                  </m:oMath>
                </a14:m>
                <a:r>
                  <a:rPr lang="ja-JP" altLang="en-US" sz="1800" dirty="0"/>
                  <a:t>を満たすために</a:t>
                </a:r>
                <a14:m>
                  <m:oMath xmlns:m="http://schemas.openxmlformats.org/officeDocument/2006/math">
                    <m:nary>
                      <m:naryPr>
                        <m:chr m:val="∑"/>
                        <m:limLoc m:val="subSup"/>
                        <m:ctrlPr>
                          <a:rPr lang="ja-JP" altLang="en-US" sz="1800" i="1">
                            <a:latin typeface="Cambria Math" panose="02040503050406030204" pitchFamily="18" charset="0"/>
                          </a:rPr>
                        </m:ctrlPr>
                      </m:naryPr>
                      <m:sub>
                        <m:r>
                          <m:rPr>
                            <m:brk m:alnAt="25"/>
                          </m:rPr>
                          <a:rPr lang="en-US" altLang="ja-JP" sz="1800" i="1">
                            <a:latin typeface="Cambria Math" panose="02040503050406030204" pitchFamily="18" charset="0"/>
                          </a:rPr>
                          <m:t>𝑗</m:t>
                        </m:r>
                        <m:r>
                          <a:rPr lang="en-US" altLang="ja-JP" sz="1800" i="1">
                            <a:latin typeface="Cambria Math" panose="02040503050406030204" pitchFamily="18" charset="0"/>
                          </a:rPr>
                          <m:t>=1</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2</m:t>
                            </m:r>
                          </m:sup>
                        </m:sSubSup>
                      </m:e>
                    </m:nary>
                    <m:r>
                      <a:rPr lang="en-US" altLang="ja-JP" sz="1800" i="1">
                        <a:latin typeface="Cambria Math" panose="02040503050406030204" pitchFamily="18" charset="0"/>
                        <a:ea typeface="Cambria Math" panose="02040503050406030204" pitchFamily="18" charset="0"/>
                      </a:rPr>
                      <m:t>≤</m:t>
                    </m:r>
                    <m:f>
                      <m:fPr>
                        <m:type m:val="lin"/>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𝑑</m:t>
                        </m:r>
                        <m:d>
                          <m:dPr>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𝑑</m:t>
                            </m:r>
                            <m:r>
                              <a:rPr lang="en-US" altLang="ja-JP" sz="1800" i="1">
                                <a:latin typeface="Cambria Math" panose="02040503050406030204" pitchFamily="18" charset="0"/>
                                <a:ea typeface="Cambria Math" panose="02040503050406030204" pitchFamily="18" charset="0"/>
                              </a:rPr>
                              <m:t>−1</m:t>
                            </m:r>
                          </m:e>
                        </m:d>
                      </m:num>
                      <m:den>
                        <m:r>
                          <a:rPr lang="en-US" altLang="ja-JP" sz="1800" i="1">
                            <a:latin typeface="Cambria Math" panose="02040503050406030204" pitchFamily="18" charset="0"/>
                            <a:ea typeface="Cambria Math" panose="02040503050406030204" pitchFamily="18" charset="0"/>
                          </a:rPr>
                          <m:t>2</m:t>
                        </m:r>
                      </m:den>
                    </m:f>
                  </m:oMath>
                </a14:m>
                <a:r>
                  <a:rPr lang="ja-JP" altLang="en-US" sz="1800" dirty="0"/>
                  <a:t>の制約が必要である。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r="-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08346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endParaRPr lang="ja-JP" altLang="en-US" sz="2100" u="sng"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Multi </a:t>
                </a:r>
                <a:r>
                  <a:rPr lang="en-US" altLang="ja-JP" sz="1800" u="sng" dirty="0" err="1"/>
                  <a:t>qudits</a:t>
                </a:r>
                <a:r>
                  <a:rPr lang="ja-JP" altLang="en-US" sz="1800" u="sng" dirty="0" err="1"/>
                  <a:t>への</a:t>
                </a:r>
                <a:r>
                  <a:rPr lang="ja-JP" altLang="en-US" sz="1800" u="sng" dirty="0" smtClean="0"/>
                  <a:t>拡張</a:t>
                </a:r>
                <a:endParaRPr lang="en-US" altLang="ja-JP" sz="1800" u="sng" dirty="0"/>
              </a:p>
              <a:p>
                <a:pPr marL="0" indent="0">
                  <a:lnSpc>
                    <a:spcPct val="100000"/>
                  </a:lnSpc>
                  <a:buNone/>
                </a:pPr>
                <a:r>
                  <a:rPr lang="en-US" altLang="ja-JP" sz="1800" dirty="0" smtClean="0"/>
                  <a:t>Multi qubits</a:t>
                </a:r>
                <a:r>
                  <a:rPr lang="ja-JP" altLang="en-US" sz="1800" dirty="0" smtClean="0"/>
                  <a:t>では</a:t>
                </a:r>
                <a:r>
                  <a:rPr lang="ja-JP" altLang="en-US" sz="1800" dirty="0"/>
                  <a:t>、</a:t>
                </a:r>
                <a:r>
                  <a:rPr lang="ja-JP" altLang="en-US" sz="1800" dirty="0" smtClean="0"/>
                  <a:t>演算子</a:t>
                </a:r>
                <a:r>
                  <a:rPr lang="ja-JP" altLang="en-US" sz="1800" dirty="0"/>
                  <a:t>の空間</a:t>
                </a:r>
                <a:r>
                  <a:rPr lang="ja-JP" altLang="en-US" sz="1800" dirty="0" smtClean="0"/>
                  <a:t>を規格化</a:t>
                </a:r>
                <a:r>
                  <a:rPr lang="ja-JP" altLang="en-US" sz="1800" dirty="0"/>
                  <a:t>された単位行列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を含んだ</a:t>
                </a: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oMath>
                </a14:m>
                <a:r>
                  <a:rPr lang="en-US" altLang="ja-JP" sz="1800" dirty="0"/>
                  <a:t> </a:t>
                </a:r>
                <a:r>
                  <a:rPr lang="ja-JP" altLang="en-US" sz="1800" dirty="0" smtClean="0"/>
                  <a:t>生成子の</a:t>
                </a:r>
                <a:r>
                  <a:rPr lang="ja-JP" altLang="en-US" sz="1800" dirty="0"/>
                  <a:t>テンソル積で定義する。</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r>
                      <m:rPr>
                        <m:nor/>
                      </m:rPr>
                      <a:rPr lang="en-US" altLang="ja-JP" sz="1800"/>
                      <m:t>⊗</m:t>
                    </m:r>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r>
                      <m:rPr>
                        <m:nor/>
                      </m:rPr>
                      <a:rPr lang="en-US" altLang="ja-JP" sz="1800"/>
                      <m:t>⊗</m:t>
                    </m:r>
                    <m:r>
                      <a:rPr lang="ja-JP" altLang="en-US" sz="1800" i="1" dirty="0">
                        <a:latin typeface="Cambria Math" panose="02040503050406030204" pitchFamily="18" charset="0"/>
                      </a:rPr>
                      <m:t>⋯</m:t>
                    </m:r>
                    <m:r>
                      <m:rPr>
                        <m:nor/>
                      </m:rPr>
                      <a:rPr lang="en-US" altLang="ja-JP" sz="1800"/>
                      <m:t>⊗</m:t>
                    </m:r>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oMath>
                </a14:m>
                <a:endParaRPr lang="en-US" altLang="ja-JP" sz="1800" dirty="0"/>
              </a:p>
              <a:p>
                <a:pPr marL="0" indent="0">
                  <a:lnSpc>
                    <a:spcPct val="100000"/>
                  </a:lnSpc>
                  <a:buNone/>
                </a:pPr>
                <a:r>
                  <a:rPr lang="en-US" altLang="ja-JP" sz="1800" dirty="0"/>
                  <a:t>2 </a:t>
                </a:r>
                <a:r>
                  <a:rPr lang="en-US" altLang="ja-JP" sz="1800" dirty="0" err="1"/>
                  <a:t>qudits</a:t>
                </a:r>
                <a:r>
                  <a:rPr lang="ja-JP" altLang="en-US" sz="1800" dirty="0"/>
                  <a:t>では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oMath>
                </a14:m>
                <a:r>
                  <a:rPr lang="ja-JP" altLang="en-US" sz="1800" dirty="0"/>
                  <a:t>の次元を持った密度行列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r>
                      <a:rPr lang="ja-JP" altLang="en-US" sz="1800" i="1">
                        <a:latin typeface="Cambria Math" panose="02040503050406030204" pitchFamily="18" charset="0"/>
                        <a:ea typeface="Cambria Math" panose="02040503050406030204" pitchFamily="18" charset="0"/>
                      </a:rPr>
                      <m:t>は</m:t>
                    </m:r>
                  </m:oMath>
                </a14:m>
                <a:r>
                  <a:rPr lang="ja-JP" altLang="en-US" sz="1800" dirty="0"/>
                  <a:t>同様に拡張できる。</a:t>
                </a:r>
                <a:endParaRPr lang="en-US" altLang="ja-JP" sz="1800" dirty="0"/>
              </a:p>
              <a:p>
                <a:pPr marL="0" indent="0">
                  <a:lnSpc>
                    <a:spcPct val="100000"/>
                  </a:lnSpc>
                  <a:buNone/>
                </a:pP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を含む</a:t>
                </a:r>
                <a14:m>
                  <m:oMath xmlns:m="http://schemas.openxmlformats.org/officeDocument/2006/math">
                    <m:acc>
                      <m:accPr>
                        <m:chr m:val="̂"/>
                        <m:ctrlPr>
                          <a:rPr lang="en-US" altLang="ja-JP" sz="1800" i="1" dirty="0">
                            <a:latin typeface="Cambria Math" panose="02040503050406030204" pitchFamily="18" charset="0"/>
                          </a:rPr>
                        </m:ctrlPr>
                      </m:accPr>
                      <m:e>
                        <m:r>
                          <m:rPr>
                            <m:sty m:val="p"/>
                          </m:rPr>
                          <a:rPr lang="en-US" altLang="ja-JP" sz="1800" i="1" dirty="0">
                            <a:latin typeface="Cambria Math" panose="02040503050406030204" pitchFamily="18" charset="0"/>
                          </a:rPr>
                          <m:t>λ</m:t>
                        </m:r>
                      </m:e>
                    </m:acc>
                  </m:oMath>
                </a14:m>
                <a:r>
                  <a:rPr lang="ja-JP" altLang="en-US" sz="1800" dirty="0"/>
                  <a:t>行列のテンソル積</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oMath>
                </a14:m>
                <a:r>
                  <a:rPr lang="ja-JP" altLang="en-US" sz="1800" dirty="0"/>
                  <a:t>のすべての組はそれぞれ線形独立なので</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oMath>
                </a14:m>
                <a:r>
                  <a:rPr lang="ja-JP" altLang="en-US" sz="1800" dirty="0"/>
                  <a:t>は次のように表される。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e>
                      </m:nary>
                    </m:oMath>
                  </m:oMathPara>
                </a14:m>
                <a:endParaRPr lang="en-US" altLang="ja-JP" sz="1800" dirty="0"/>
              </a:p>
              <a:p>
                <a:pPr marL="0" indent="0">
                  <a:lnSpc>
                    <a:spcPct val="100000"/>
                  </a:lnSpc>
                  <a:buNone/>
                </a:pPr>
                <a:r>
                  <a:rPr lang="ja-JP" altLang="en-US" sz="1800" dirty="0"/>
                  <a:t>同様に</a:t>
                </a:r>
                <a:r>
                  <a:rPr lang="en-US" altLang="ja-JP" sz="1800" dirty="0"/>
                  <a:t>n </a:t>
                </a:r>
                <a:r>
                  <a:rPr lang="en-US" altLang="ja-JP" sz="1800" dirty="0" err="1"/>
                  <a:t>qudits</a:t>
                </a:r>
                <a:r>
                  <a:rPr lang="ja-JP" altLang="en-US" sz="1800" dirty="0" smtClean="0"/>
                  <a:t>では、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𝑗𝑛</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𝑗𝑛</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r>
                            <a:rPr lang="ja-JP" altLang="en-US" sz="1800" i="1" dirty="0">
                              <a:latin typeface="Cambria Math" panose="02040503050406030204" pitchFamily="18" charset="0"/>
                            </a:rPr>
                            <m:t>⋯</m:t>
                          </m:r>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𝑗𝑛</m:t>
                              </m:r>
                            </m:sub>
                          </m:sSub>
                        </m:e>
                      </m:nary>
                    </m:oMath>
                  </m:oMathPara>
                </a14:m>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r="-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71871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endParaRPr lang="ja-JP" altLang="en-US" sz="2100" u="sng"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149901"/>
              </a:xfrm>
            </p:spPr>
            <p:txBody>
              <a:bodyPr>
                <a:normAutofit/>
              </a:bodyPr>
              <a:lstStyle/>
              <a:p>
                <a:pPr marL="0" indent="0">
                  <a:buNone/>
                </a:pPr>
                <a:r>
                  <a:rPr lang="ja-JP" altLang="en-US" sz="1800" u="sng" dirty="0" smtClean="0"/>
                  <a:t>密度行列の再構成</a:t>
                </a:r>
                <a:endParaRPr lang="en-US" altLang="ja-JP" sz="1800" u="sng" dirty="0"/>
              </a:p>
              <a:p>
                <a:pPr marL="0" indent="0">
                  <a:lnSpc>
                    <a:spcPct val="120000"/>
                  </a:lnSpc>
                  <a:buNone/>
                </a:pPr>
                <a:r>
                  <a:rPr lang="ja-JP" altLang="en-US" sz="1800" dirty="0"/>
                  <a:t>簡単のため</a:t>
                </a:r>
                <a:r>
                  <a:rPr lang="ja-JP" altLang="en-US" sz="1800" dirty="0" smtClean="0"/>
                  <a:t>に</a:t>
                </a:r>
                <a14:m>
                  <m:oMath xmlns:m="http://schemas.openxmlformats.org/officeDocument/2006/math">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r>
                      <a:rPr lang="en-US" altLang="ja-JP" sz="1800" i="1" dirty="0">
                        <a:latin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r>
                      <a:rPr lang="ja-JP" altLang="en-US" sz="1800" dirty="0">
                        <a:latin typeface="Cambria Math" panose="02040503050406030204" pitchFamily="18" charset="0"/>
                      </a:rPr>
                      <m:t>⋯</m:t>
                    </m:r>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𝑗𝑛</m:t>
                        </m:r>
                      </m:sub>
                    </m:sSub>
                  </m:oMath>
                </a14:m>
                <a:r>
                  <a:rPr lang="ja-JP" altLang="en-US" sz="1800" dirty="0" smtClean="0"/>
                  <a:t>とすると、密度</a:t>
                </a:r>
                <a:r>
                  <a:rPr lang="ja-JP" altLang="en-US" sz="1800" dirty="0"/>
                  <a:t>行列は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smtClean="0"/>
                  <a:t>で表される。</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oMath>
                </a14:m>
                <a:r>
                  <a:rPr lang="ja-JP" altLang="en-US" sz="1800" dirty="0"/>
                  <a:t>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oMath>
                </a14:m>
                <a:r>
                  <a:rPr lang="ja-JP" altLang="en-US" sz="1800" dirty="0"/>
                  <a:t>要素あるベクトルの</a:t>
                </a:r>
                <a14:m>
                  <m:oMath xmlns:m="http://schemas.openxmlformats.org/officeDocument/2006/math">
                    <m:r>
                      <a:rPr lang="en-US" altLang="ja-JP" sz="1800" i="1">
                        <a:latin typeface="Cambria Math" panose="02040503050406030204" pitchFamily="18" charset="0"/>
                      </a:rPr>
                      <m:t>𝜈</m:t>
                    </m:r>
                  </m:oMath>
                </a14:m>
                <a:r>
                  <a:rPr lang="ja-JP" altLang="en-US" sz="1800" dirty="0"/>
                  <a:t>番目の要素で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e>
                      </m:d>
                    </m:oMath>
                  </m:oMathPara>
                </a14:m>
                <a:endParaRPr lang="en-US" altLang="ja-JP" sz="1800" dirty="0"/>
              </a:p>
              <a:p>
                <a:pPr marL="0" indent="0">
                  <a:lnSpc>
                    <a:spcPct val="120000"/>
                  </a:lnSpc>
                  <a:buNone/>
                </a:pP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a14:m>
                <a:r>
                  <a:rPr lang="ja-JP" altLang="en-US" sz="1800" dirty="0"/>
                  <a:t>に代入して</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nary>
                        <m:naryPr>
                          <m:chr m:val="∑"/>
                          <m:ctrlPr>
                            <a:rPr lang="en-US" altLang="ja-JP" sz="1800" i="1">
                              <a:latin typeface="Cambria Math" panose="02040503050406030204" pitchFamily="18" charset="0"/>
                              <a:ea typeface="Cambria Math" panose="02040503050406030204" pitchFamily="18" charset="0"/>
                            </a:rPr>
                          </m:ctrlPr>
                        </m:naryPr>
                        <m:sub>
                          <m:r>
                            <a:rPr lang="ja-JP" altLang="en-US" sz="1800" i="1">
                              <a:latin typeface="Cambria Math" panose="02040503050406030204" pitchFamily="18" charset="0"/>
                            </a:rPr>
                            <m:t>𝜇</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a:t>ここで</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oMath>
                </a14:m>
                <a:r>
                  <a:rPr lang="ja-JP" altLang="en-US" sz="1800" dirty="0"/>
                  <a:t>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oMath>
                </a14:m>
                <a:r>
                  <a:rPr lang="ja-JP" altLang="en-US" sz="1800" dirty="0"/>
                  <a:t>行列の</a:t>
                </a:r>
                <a14:m>
                  <m:oMath xmlns:m="http://schemas.openxmlformats.org/officeDocument/2006/math">
                    <m:r>
                      <a:rPr lang="en-US" altLang="ja-JP" sz="1800" i="1">
                        <a:latin typeface="Cambria Math" panose="02040503050406030204" pitchFamily="18" charset="0"/>
                      </a:rPr>
                      <m:t>𝜈</m:t>
                    </m:r>
                  </m:oMath>
                </a14:m>
                <a:r>
                  <a:rPr lang="ja-JP" altLang="en-US" sz="1800" dirty="0"/>
                  <a:t>行</a:t>
                </a:r>
                <a14:m>
                  <m:oMath xmlns:m="http://schemas.openxmlformats.org/officeDocument/2006/math">
                    <m:r>
                      <a:rPr lang="ja-JP" altLang="en-US" sz="1800" i="1">
                        <a:latin typeface="Cambria Math" panose="02040503050406030204" pitchFamily="18" charset="0"/>
                      </a:rPr>
                      <m:t>𝜇</m:t>
                    </m:r>
                  </m:oMath>
                </a14:m>
                <a:r>
                  <a:rPr lang="ja-JP" altLang="en-US" sz="1800" dirty="0"/>
                  <a:t>列番目の要素で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ja-JP" altLang="en-US" sz="1800" i="1">
                                  <a:latin typeface="Cambria Math" panose="02040503050406030204" pitchFamily="18" charset="0"/>
                                </a:rPr>
                                <m:t>𝜇</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m:oMathPara>
                </a14:m>
                <a:endParaRPr lang="en-US" altLang="ja-JP" sz="1800" dirty="0"/>
              </a:p>
              <a:p>
                <a:pPr marL="0" indent="0">
                  <a:buNone/>
                </a:pP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149901"/>
              </a:xfrm>
              <a:blipFill>
                <a:blip r:embed="rId2"/>
                <a:stretch>
                  <a:fillRect l="-618" t="-10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75056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endParaRPr lang="ja-JP" altLang="en-US" sz="2100" u="sng"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smtClean="0"/>
                  <a:t>密度行列の再構成</a:t>
                </a:r>
                <a:endParaRPr lang="en-US" altLang="ja-JP" sz="1800" dirty="0" smtClean="0"/>
              </a:p>
              <a:p>
                <a:pPr marL="0" indent="0">
                  <a:lnSpc>
                    <a:spcPct val="120000"/>
                  </a:lnSpc>
                  <a:buNone/>
                </a:pP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oMath>
                </a14:m>
                <a:r>
                  <a:rPr lang="ja-JP" altLang="en-US" sz="1800" dirty="0"/>
                  <a:t>が可逆行列であれば</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r>
                                <a:rPr lang="en-US" altLang="ja-JP" sz="1800" i="1">
                                  <a:latin typeface="Cambria Math" panose="02040503050406030204" pitchFamily="18" charset="0"/>
                                </a:rPr>
                                <m:t>𝑁</m:t>
                              </m:r>
                            </m:e>
                          </m:d>
                        </m:e>
                        <m:sup>
                          <m:r>
                            <a:rPr lang="en-US" altLang="ja-JP" sz="1800" i="1">
                              <a:latin typeface="Cambria Math" panose="02040503050406030204" pitchFamily="18" charset="0"/>
                            </a:rPr>
                            <m:t>−1</m:t>
                          </m:r>
                        </m:sup>
                      </m:sSup>
                      <m:nary>
                        <m:naryPr>
                          <m:chr m:val="∑"/>
                          <m:ctrlPr>
                            <a:rPr lang="en-US" altLang="ja-JP" sz="1800" i="1">
                              <a:latin typeface="Cambria Math" panose="02040503050406030204" pitchFamily="18" charset="0"/>
                              <a:ea typeface="Cambria Math" panose="02040503050406030204" pitchFamily="18" charset="0"/>
                            </a:rPr>
                          </m:ctrlPr>
                        </m:naryPr>
                        <m:sub>
                          <m:r>
                            <a:rPr lang="ja-JP" altLang="en-US" sz="1800" i="1">
                              <a:latin typeface="Cambria Math" panose="02040503050406030204" pitchFamily="18" charset="0"/>
                            </a:rPr>
                            <m:t>𝜇</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𝐵</m:t>
                                      </m:r>
                                    </m:e>
                                    <m:sup>
                                      <m:r>
                                        <a:rPr lang="en-US" altLang="ja-JP" sz="1800" i="1">
                                          <a:latin typeface="Cambria Math" panose="02040503050406030204" pitchFamily="18" charset="0"/>
                                        </a:rPr>
                                        <m:t>−1</m:t>
                                      </m:r>
                                    </m:sup>
                                  </m:sSup>
                                </m:e>
                              </m:d>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𝑛</m:t>
                              </m:r>
                            </m:e>
                            <m:sub>
                              <m:r>
                                <a:rPr lang="ja-JP" altLang="en-US" sz="1800" i="1">
                                  <a:latin typeface="Cambria Math" panose="02040503050406030204" pitchFamily="18" charset="0"/>
                                </a:rPr>
                                <m:t>𝜇</m:t>
                              </m:r>
                            </m:sub>
                          </m:sSub>
                        </m:e>
                      </m:nary>
                    </m:oMath>
                  </m:oMathPara>
                </a14:m>
                <a:endParaRPr lang="en-US" altLang="ja-JP" sz="1800" dirty="0" smtClean="0"/>
              </a:p>
              <a:p>
                <a:pPr marL="0" indent="0">
                  <a:lnSpc>
                    <a:spcPct val="120000"/>
                  </a:lnSpc>
                  <a:buNone/>
                </a:pPr>
                <a:r>
                  <a:rPr lang="ja-JP" altLang="en-US" sz="1800" dirty="0" smtClean="0"/>
                  <a:t>なので、上式を代入して密度行列は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ea typeface="Cambria Math" panose="02040503050406030204" pitchFamily="18" charset="0"/>
                            </a:rPr>
                          </m:ctrlPr>
                        </m:sSupPr>
                        <m:e>
                          <m:d>
                            <m:dPr>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𝑁</m:t>
                              </m:r>
                            </m:e>
                          </m:d>
                        </m:e>
                        <m:sup>
                          <m:r>
                            <a:rPr lang="en-US" altLang="ja-JP" sz="1800" i="1">
                              <a:latin typeface="Cambria Math" panose="02040503050406030204" pitchFamily="18" charset="0"/>
                              <a:ea typeface="Cambria Math" panose="02040503050406030204" pitchFamily="18" charset="0"/>
                            </a:rPr>
                            <m:t>−1</m:t>
                          </m:r>
                        </m:sup>
                      </m:sSup>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r>
                        <a:rPr lang="en-US" altLang="ja-JP" sz="1800" i="1">
                          <a:latin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𝑠</m:t>
                              </m:r>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a:t>ここで</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oMath>
                </a14:m>
                <a:r>
                  <a:rPr lang="ja-JP" altLang="en-US" sz="1800" dirty="0"/>
                  <a:t>は</a:t>
                </a:r>
                <a14:m>
                  <m:oMath xmlns:m="http://schemas.openxmlformats.org/officeDocument/2006/math">
                    <m:r>
                      <a:rPr lang="en-US" altLang="ja-JP" sz="1800" i="1" dirty="0">
                        <a:latin typeface="Cambria Math" panose="02040503050406030204" pitchFamily="18" charset="0"/>
                      </a:rPr>
                      <m:t>𝑑</m:t>
                    </m:r>
                    <m:r>
                      <a:rPr lang="en-US" altLang="ja-JP" sz="1800" i="1" dirty="0">
                        <a:latin typeface="Cambria Math" panose="02040503050406030204" pitchFamily="18" charset="0"/>
                        <a:ea typeface="Cambria Math" panose="02040503050406030204" pitchFamily="18" charset="0"/>
                      </a:rPr>
                      <m:t>×</m:t>
                    </m:r>
                    <m:r>
                      <a:rPr lang="en-US" altLang="ja-JP" sz="1800" i="1" dirty="0">
                        <a:latin typeface="Cambria Math" panose="02040503050406030204" pitchFamily="18" charset="0"/>
                        <a:ea typeface="Cambria Math" panose="02040503050406030204" pitchFamily="18" charset="0"/>
                      </a:rPr>
                      <m:t>𝑑</m:t>
                    </m:r>
                  </m:oMath>
                </a14:m>
                <a:r>
                  <a:rPr lang="ja-JP" altLang="en-US" sz="1800" dirty="0"/>
                  <a:t>行列で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𝐵</m:t>
                                      </m:r>
                                    </m:e>
                                    <m:sup>
                                      <m:r>
                                        <a:rPr lang="en-US" altLang="ja-JP" sz="1800" i="1">
                                          <a:latin typeface="Cambria Math" panose="02040503050406030204" pitchFamily="18" charset="0"/>
                                        </a:rPr>
                                        <m:t>−1</m:t>
                                      </m:r>
                                    </m:sup>
                                  </m:sSup>
                                </m:e>
                              </m:d>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endParaRPr lang="en-US" altLang="ja-JP" sz="1800" dirty="0"/>
              </a:p>
              <a:p>
                <a:pPr marL="0" indent="0">
                  <a:buNone/>
                </a:pPr>
                <a:endParaRPr lang="en-US" altLang="ja-JP" sz="1800" dirty="0"/>
              </a:p>
              <a:p>
                <a:pPr marL="0" indent="0">
                  <a:buNone/>
                </a:pP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0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92809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endParaRPr lang="ja-JP" altLang="en-US" sz="2100" u="sng"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smtClean="0"/>
                  <a:t>密度行列の再構成</a:t>
                </a:r>
                <a:endParaRPr lang="en-US" altLang="ja-JP" sz="1800" dirty="0"/>
              </a:p>
              <a:p>
                <a:pPr marL="0" indent="0">
                  <a:lnSpc>
                    <a:spcPct val="100000"/>
                  </a:lnSpc>
                  <a:buNone/>
                </a:pPr>
                <a14:m>
                  <m:oMath xmlns:m="http://schemas.openxmlformats.org/officeDocument/2006/math">
                    <m:sSub>
                      <m:sSubPr>
                        <m:ctrlPr>
                          <a:rPr lang="en-US" altLang="ja-JP" sz="1800" i="1" smtClean="0">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oMath>
                </a14:m>
                <a:r>
                  <a:rPr lang="ja-JP" altLang="en-US" sz="1800" dirty="0"/>
                  <a:t>の性質から</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supHide m:val="on"/>
                          <m:ctrlPr>
                            <a:rPr lang="en-US" altLang="ja-JP" sz="1800" i="1">
                              <a:latin typeface="Cambria Math" panose="02040503050406030204" pitchFamily="18" charset="0"/>
                            </a:rPr>
                          </m:ctrlPr>
                        </m:naryPr>
                        <m:sub>
                          <m:r>
                            <a:rPr lang="en-US" altLang="ja-JP" sz="1800" i="1">
                              <a:latin typeface="Cambria Math" panose="02040503050406030204" pitchFamily="18" charset="0"/>
                            </a:rPr>
                            <m:t>𝜈</m:t>
                          </m:r>
                        </m:sub>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oMath>
                  </m:oMathPara>
                </a14:m>
                <a:endParaRPr lang="en-US" altLang="ja-JP" sz="1800" dirty="0"/>
              </a:p>
              <a:p>
                <a:pPr marL="0" indent="0">
                  <a:lnSpc>
                    <a:spcPct val="100000"/>
                  </a:lnSpc>
                  <a:buNone/>
                </a:pPr>
                <a:r>
                  <a:rPr lang="ja-JP" altLang="en-US" sz="1800" dirty="0"/>
                  <a:t>両辺</a:t>
                </a:r>
                <a:r>
                  <a:rPr lang="ja-JP" altLang="en-US" sz="1800" dirty="0" smtClean="0"/>
                  <a:t>で</a:t>
                </a:r>
                <a:r>
                  <a:rPr lang="ja-JP" altLang="en-US" sz="1800" dirty="0"/>
                  <a:t>トレース</a:t>
                </a:r>
                <a:r>
                  <a:rPr lang="ja-JP" altLang="en-US" sz="1800" dirty="0" smtClean="0"/>
                  <a:t>を</a:t>
                </a:r>
                <a:r>
                  <a:rPr lang="ja-JP" altLang="en-US" sz="1800" dirty="0"/>
                  <a:t>とると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supHide m:val="on"/>
                          <m:ctrlPr>
                            <a:rPr lang="en-US" altLang="ja-JP" sz="1800" i="1">
                              <a:latin typeface="Cambria Math" panose="02040503050406030204" pitchFamily="18" charset="0"/>
                            </a:rPr>
                          </m:ctrlPr>
                        </m:naryPr>
                        <m:sub>
                          <m:r>
                            <a:rPr lang="en-US" altLang="ja-JP" sz="1800" i="1">
                              <a:latin typeface="Cambria Math" panose="02040503050406030204" pitchFamily="18" charset="0"/>
                            </a:rPr>
                            <m:t>𝜈</m:t>
                          </m:r>
                        </m:sub>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𝑁</m:t>
                      </m:r>
                    </m:oMath>
                  </m:oMathPara>
                </a14:m>
                <a:endParaRPr lang="en-US" altLang="ja-JP" sz="1800" dirty="0"/>
              </a:p>
              <a:p>
                <a:pPr marL="0" indent="0">
                  <a:lnSpc>
                    <a:spcPct val="100000"/>
                  </a:lnSpc>
                  <a:buNone/>
                </a:pPr>
                <a:r>
                  <a:rPr lang="ja-JP" altLang="en-US" sz="1800" dirty="0"/>
                  <a:t>したがって、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f>
                        <m:fPr>
                          <m:type m:val="lin"/>
                          <m:ctrlPr>
                            <a:rPr lang="en-US" altLang="ja-JP" sz="1800" i="1">
                              <a:latin typeface="Cambria Math" panose="02040503050406030204" pitchFamily="18" charset="0"/>
                              <a:ea typeface="Cambria Math" panose="02040503050406030204" pitchFamily="18" charset="0"/>
                            </a:rPr>
                          </m:ctrlPr>
                        </m:fPr>
                        <m:num>
                          <m:d>
                            <m:dPr>
                              <m:ctrlPr>
                                <a:rPr lang="en-US" altLang="ja-JP" sz="1800" i="1">
                                  <a:latin typeface="Cambria Math" panose="02040503050406030204" pitchFamily="18" charset="0"/>
                                </a:rPr>
                              </m:ctrlPr>
                            </m:dPr>
                            <m:e>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e>
                          </m:d>
                        </m:num>
                        <m:den>
                          <m:d>
                            <m:dPr>
                              <m:ctrlPr>
                                <a:rPr lang="en-US" altLang="ja-JP" sz="1800" i="1">
                                  <a:latin typeface="Cambria Math" panose="02040503050406030204" pitchFamily="18" charset="0"/>
                                  <a:ea typeface="Cambria Math" panose="02040503050406030204" pitchFamily="18" charset="0"/>
                                </a:rPr>
                              </m:ctrlPr>
                            </m:dPr>
                            <m:e>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e>
                          </m:d>
                        </m:den>
                      </m:f>
                    </m:oMath>
                  </m:oMathPara>
                </a14:m>
                <a:endParaRPr lang="en-US" altLang="ja-JP" sz="1800" dirty="0"/>
              </a:p>
              <a:p>
                <a:pPr marL="0" indent="0">
                  <a:lnSpc>
                    <a:spcPct val="100000"/>
                  </a:lnSpc>
                  <a:buNone/>
                </a:pPr>
                <a:r>
                  <a:rPr lang="ja-JP" altLang="en-US" sz="1800" dirty="0" smtClean="0"/>
                  <a:t>となり、任意の密度行列が再構成される。</a:t>
                </a:r>
                <a:endParaRPr lang="en-US" altLang="ja-JP" sz="1800" dirty="0"/>
              </a:p>
              <a:p>
                <a:pPr marL="0" indent="0">
                  <a:buNone/>
                </a:pP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0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05050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２　最尤推定</a:t>
            </a:r>
            <a:endParaRPr lang="ja-JP" altLang="en-US" sz="33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120412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　最尤推定</a:t>
            </a:r>
            <a:endParaRPr lang="ja-JP" altLang="en-US" sz="2100" u="sng"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ja-JP" altLang="en-US" sz="1800" dirty="0"/>
                  <a:t>これで密度行列は実験の測定基底と観測回数によって一意に求まるが、上の式で求めた密度行列が密度行列の最も重要な基本的性質を満たしているとは限らない。密度行列の性質は</a:t>
                </a: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=1</m:t>
                    </m:r>
                  </m:oMath>
                </a14:m>
                <a:r>
                  <a:rPr lang="ja-JP" altLang="en-US" sz="1800" dirty="0" smtClean="0"/>
                  <a:t>でエルミートで</a:t>
                </a:r>
                <a:r>
                  <a:rPr lang="ja-JP" altLang="en-US" sz="1800" dirty="0"/>
                  <a:t>ある。また、固有値は</a:t>
                </a:r>
                <a14:m>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m:t>
                        </m:r>
                      </m:e>
                    </m:d>
                    <m:r>
                      <a:rPr lang="ja-JP" altLang="en-US" sz="1800" i="1">
                        <a:latin typeface="Cambria Math" panose="02040503050406030204" pitchFamily="18" charset="0"/>
                      </a:rPr>
                      <m:t>でなければならない</m:t>
                    </m:r>
                  </m:oMath>
                </a14:m>
                <a:r>
                  <a:rPr lang="ja-JP" altLang="en-US" sz="1800" dirty="0"/>
                  <a:t>。</a:t>
                </a:r>
                <a:endParaRPr lang="en-US" altLang="ja-JP" sz="1800" dirty="0"/>
              </a:p>
              <a:p>
                <a:pPr marL="0" indent="0">
                  <a:lnSpc>
                    <a:spcPct val="100000"/>
                  </a:lnSpc>
                  <a:buNone/>
                </a:pPr>
                <a:r>
                  <a:rPr lang="ja-JP" altLang="en-US" sz="1800" dirty="0"/>
                  <a:t>この問題を避けるために最尤推定を使う。手順は以下のとおりである</a:t>
                </a:r>
                <a:r>
                  <a:rPr lang="ja-JP" altLang="en-US" sz="1800" dirty="0" smtClean="0"/>
                  <a:t>。</a:t>
                </a:r>
                <a:endParaRPr lang="en-US" altLang="ja-JP" sz="1800" dirty="0" smtClean="0"/>
              </a:p>
              <a:p>
                <a:pPr marL="0" indent="0">
                  <a:lnSpc>
                    <a:spcPct val="100000"/>
                  </a:lnSpc>
                  <a:buNone/>
                </a:pPr>
                <a:endParaRPr lang="en-US" altLang="ja-JP" sz="1800" dirty="0"/>
              </a:p>
              <a:p>
                <a:pPr marL="385763" indent="-385763">
                  <a:lnSpc>
                    <a:spcPct val="100000"/>
                  </a:lnSpc>
                  <a:buFont typeface="+mj-lt"/>
                  <a:buAutoNum type="romanLcPeriod"/>
                </a:pPr>
                <a:r>
                  <a:rPr lang="ja-JP" altLang="en-US" sz="1800" u="sng" dirty="0"/>
                  <a:t>密度行列の性質を満たす密度行列を生成</a:t>
                </a:r>
                <a:r>
                  <a:rPr lang="ja-JP" altLang="en-US" sz="1800" u="sng" dirty="0" smtClean="0"/>
                  <a:t>する</a:t>
                </a:r>
                <a:endParaRPr lang="en-US" altLang="ja-JP" sz="1800" u="sng" dirty="0"/>
              </a:p>
              <a:p>
                <a:pPr marL="385763" indent="-385763">
                  <a:lnSpc>
                    <a:spcPct val="100000"/>
                  </a:lnSpc>
                  <a:buFont typeface="+mj-lt"/>
                  <a:buAutoNum type="romanLcPeriod"/>
                </a:pPr>
                <a:r>
                  <a:rPr lang="en-US" altLang="ja-JP" sz="1800" u="sng" dirty="0" smtClean="0"/>
                  <a:t>ⅰ</a:t>
                </a:r>
                <a:r>
                  <a:rPr lang="ja-JP" altLang="en-US" sz="1800" u="sng" dirty="0" smtClean="0"/>
                  <a:t>で求めた密度行列が非物理的であれば尤度</a:t>
                </a:r>
                <a:r>
                  <a:rPr lang="ja-JP" altLang="en-US" sz="1800" u="sng" dirty="0"/>
                  <a:t>関数を</a:t>
                </a:r>
                <a:r>
                  <a:rPr lang="ja-JP" altLang="en-US" sz="1800" u="sng" dirty="0" smtClean="0"/>
                  <a:t>導入する</a:t>
                </a:r>
                <a:endParaRPr lang="en-US" altLang="ja-JP" sz="1800" u="sng" dirty="0" smtClean="0"/>
              </a:p>
              <a:p>
                <a:pPr marL="385763" indent="-385763">
                  <a:lnSpc>
                    <a:spcPct val="100000"/>
                  </a:lnSpc>
                  <a:buFont typeface="+mj-lt"/>
                  <a:buAutoNum type="romanLcPeriod"/>
                </a:pPr>
                <a:r>
                  <a:rPr lang="en-US" altLang="ja-JP" sz="1800" u="sng" dirty="0" smtClean="0"/>
                  <a:t>Iterative</a:t>
                </a:r>
                <a:r>
                  <a:rPr lang="ja-JP" altLang="en-US" sz="1800" u="sng" dirty="0"/>
                  <a:t>なアルゴリズムを用いて尤度関数を最大化</a:t>
                </a:r>
                <a:r>
                  <a:rPr lang="ja-JP" altLang="en-US" sz="1800" u="sng" dirty="0" smtClean="0"/>
                  <a:t>させる</a:t>
                </a:r>
                <a:endParaRPr lang="en-US" altLang="ja-JP" sz="1800" u="sng" dirty="0"/>
              </a:p>
              <a:p>
                <a:pPr marL="0" indent="0">
                  <a:buNone/>
                </a:pPr>
                <a:endParaRPr lang="en-US" altLang="ja-JP" sz="1800" dirty="0"/>
              </a:p>
              <a:p>
                <a:pPr marL="0" indent="0">
                  <a:buNone/>
                </a:pPr>
                <a:endParaRPr lang="en-US" altLang="ja-JP" sz="1800" dirty="0"/>
              </a:p>
              <a:p>
                <a:pPr marL="0" indent="0">
                  <a:buNone/>
                </a:pP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52196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２</a:t>
            </a:r>
            <a:r>
              <a:rPr lang="en-US" altLang="ja-JP" sz="3300" dirty="0"/>
              <a:t>.</a:t>
            </a:r>
            <a:r>
              <a:rPr lang="ja-JP" altLang="en-US" sz="3300" dirty="0"/>
              <a:t>１　</a:t>
            </a:r>
            <a:r>
              <a:rPr lang="en-US" altLang="ja-JP" sz="3300" dirty="0" err="1"/>
              <a:t>Cholesky</a:t>
            </a:r>
            <a:r>
              <a:rPr lang="en-US" altLang="ja-JP" sz="3300" dirty="0"/>
              <a:t> Decomposition</a:t>
            </a:r>
            <a:endParaRPr lang="ja-JP" altLang="en-US" sz="33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8152983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ja-JP" altLang="en-US" sz="1800" dirty="0"/>
                  <a:t>まず、密度行列の性質を満たす行列を生成する。</a:t>
                </a:r>
                <a:endParaRPr lang="en-US" altLang="ja-JP" sz="1800" dirty="0"/>
              </a:p>
              <a:p>
                <a:pPr marL="0" indent="0">
                  <a:lnSpc>
                    <a:spcPct val="100000"/>
                  </a:lnSpc>
                  <a:buNone/>
                </a:pPr>
                <a:r>
                  <a:rPr lang="ja-JP" altLang="en-US" sz="1800" dirty="0"/>
                  <a:t>半正定値行列</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oMath>
                </a14:m>
                <a:r>
                  <a:rPr lang="ja-JP" altLang="en-US" sz="1800" dirty="0"/>
                  <a:t>は以下の式を満たす。</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e>
                        <m:e>
                          <m:r>
                            <a:rPr lang="en-US" altLang="ja-JP" sz="1800" i="1">
                              <a:latin typeface="Cambria Math" panose="02040503050406030204" pitchFamily="18" charset="0"/>
                            </a:rPr>
                            <m:t>𝜓</m:t>
                          </m:r>
                        </m:e>
                      </m:d>
                      <m:r>
                        <a:rPr lang="en-US" altLang="ja-JP" sz="1800" i="1">
                          <a:latin typeface="Cambria Math" panose="02040503050406030204" pitchFamily="18" charset="0"/>
                          <a:ea typeface="Cambria Math" panose="02040503050406030204" pitchFamily="18" charset="0"/>
                        </a:rPr>
                        <m:t>≥0     </m:t>
                      </m:r>
                      <m:sPre>
                        <m:sPrePr>
                          <m:ctrlPr>
                            <a:rPr lang="en-US" altLang="ja-JP" sz="1800" i="1">
                              <a:latin typeface="Cambria Math" panose="02040503050406030204" pitchFamily="18" charset="0"/>
                              <a:ea typeface="Cambria Math" panose="02040503050406030204" pitchFamily="18" charset="0"/>
                            </a:rPr>
                          </m:ctrlPr>
                        </m:sPrePr>
                        <m:sub/>
                        <m:sup>
                          <m:r>
                            <a:rPr lang="ja-JP" altLang="en-US" sz="1800" i="1">
                              <a:latin typeface="Cambria Math" panose="02040503050406030204" pitchFamily="18" charset="0"/>
                            </a:rPr>
                            <m:t>∀</m:t>
                          </m:r>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e>
                      </m:sPre>
                    </m:oMath>
                  </m:oMathPara>
                </a14:m>
                <a:endParaRPr lang="en-US" altLang="ja-JP" sz="1800" i="1" dirty="0"/>
              </a:p>
              <a:p>
                <a:pPr marL="0" indent="0">
                  <a:lnSpc>
                    <a:spcPct val="100000"/>
                  </a:lnSpc>
                  <a:buNone/>
                </a:pP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a:t>と書けるどの行列も半正定値行列となる。</a:t>
                </a:r>
                <a:endParaRPr lang="en-US" altLang="ja-JP" sz="1800" i="1"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e>
                          <m:r>
                            <a:rPr lang="en-US" altLang="ja-JP" sz="1800" i="1">
                              <a:latin typeface="Cambria Math" panose="02040503050406030204" pitchFamily="18" charset="0"/>
                            </a:rPr>
                            <m:t>𝜓</m:t>
                          </m:r>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d>
                      <m:r>
                        <a:rPr lang="en-US" altLang="ja-JP" sz="1800" i="1">
                          <a:latin typeface="Cambria Math" panose="02040503050406030204" pitchFamily="18" charset="0"/>
                          <a:ea typeface="Cambria Math" panose="02040503050406030204" pitchFamily="18" charset="0"/>
                        </a:rPr>
                        <m:t>≥0</m:t>
                      </m:r>
                    </m:oMath>
                  </m:oMathPara>
                </a14:m>
                <a:endParaRPr lang="en-US" altLang="ja-JP" sz="1800" i="1" dirty="0"/>
              </a:p>
              <a:p>
                <a:pPr marL="0" indent="0">
                  <a:lnSpc>
                    <a:spcPct val="100000"/>
                  </a:lnSpc>
                  <a:buNone/>
                </a:pPr>
                <a:r>
                  <a:rPr lang="ja-JP" altLang="en-US" sz="1800" dirty="0"/>
                  <a:t>ここで</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d>
                      </m:e>
                    </m:d>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oMath>
                </a14:m>
                <a:r>
                  <a:rPr lang="ja-JP" altLang="en-US" sz="1800" dirty="0"/>
                  <a:t>である。</a:t>
                </a:r>
                <a:endParaRPr lang="en-US" altLang="ja-JP" sz="1800" dirty="0"/>
              </a:p>
              <a:p>
                <a:pPr marL="0" indent="0">
                  <a:lnSpc>
                    <a:spcPct val="100000"/>
                  </a:lnSpc>
                  <a:buNone/>
                </a:pPr>
                <a:r>
                  <a:rPr lang="ja-JP" altLang="en-US" sz="1800" dirty="0"/>
                  <a:t>さらに、</a:t>
                </a:r>
                <a14:m>
                  <m:oMath xmlns:m="http://schemas.openxmlformats.org/officeDocument/2006/math">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err="1"/>
                  <a:t>、</a:t>
                </a:r>
                <a:r>
                  <a:rPr lang="ja-JP" altLang="en-US" sz="1800" dirty="0"/>
                  <a:t>すなわち</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oMath>
                </a14:m>
                <a:r>
                  <a:rPr lang="ja-JP" altLang="en-US" sz="1800" dirty="0"/>
                  <a:t>はエルミートである。</a:t>
                </a:r>
                <a:endParaRPr lang="en-US" altLang="ja-JP" sz="1800" dirty="0"/>
              </a:p>
              <a:p>
                <a:pPr marL="0" indent="0">
                  <a:lnSpc>
                    <a:spcPct val="100000"/>
                  </a:lnSpc>
                  <a:buNone/>
                </a:pPr>
                <a:r>
                  <a:rPr lang="ja-JP" altLang="en-US" sz="1800" dirty="0"/>
                  <a:t>規格化のために</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𝑔</m:t>
                          </m:r>
                        </m:e>
                      </m:acc>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num>
                        <m:den>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d>
                        </m:den>
                      </m:f>
                    </m:oMath>
                  </m:oMathPara>
                </a14:m>
                <a:endParaRPr lang="en-US" altLang="ja-JP" sz="1800" dirty="0"/>
              </a:p>
              <a:p>
                <a:pPr marL="0" indent="0">
                  <a:lnSpc>
                    <a:spcPct val="100000"/>
                  </a:lnSpc>
                  <a:buNone/>
                </a:pPr>
                <a:r>
                  <a:rPr lang="ja-JP" altLang="en-US" sz="1800" dirty="0"/>
                  <a:t>とすると、</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𝑔</m:t>
                        </m:r>
                      </m:e>
                    </m:acc>
                  </m:oMath>
                </a14:m>
                <a:r>
                  <a:rPr lang="ja-JP" altLang="en-US" sz="1800" dirty="0"/>
                  <a:t>は密度行列の数学的条件をすべて満たす。</a:t>
                </a:r>
                <a:endParaRPr lang="en-US" altLang="ja-JP" sz="1800" dirty="0"/>
              </a:p>
              <a:p>
                <a:pPr marL="0" indent="0">
                  <a:buNone/>
                </a:pPr>
                <a:endParaRPr lang="en-US" altLang="ja-JP" sz="1800" dirty="0"/>
              </a:p>
              <a:p>
                <a:pPr marL="0" indent="0">
                  <a:buNone/>
                </a:pP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4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96571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600" dirty="0"/>
              <a:t>§</a:t>
            </a:r>
            <a:r>
              <a:rPr lang="ja-JP" altLang="en-US" sz="3600" dirty="0"/>
              <a:t>１　量子状態トモグラフィー</a:t>
            </a:r>
            <a:endParaRPr lang="ja-JP" altLang="en-US" sz="36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911847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14:m>
                  <m:oMath xmlns:m="http://schemas.openxmlformats.org/officeDocument/2006/math">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a:latin typeface="Cambria Math" panose="02040503050406030204" pitchFamily="18" charset="0"/>
                  </a:rPr>
                  <a:t>を</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oMath>
                </a14:m>
                <a:r>
                  <a:rPr lang="ja-JP" altLang="en-US" sz="1800" dirty="0">
                    <a:latin typeface="Cambria Math" panose="02040503050406030204" pitchFamily="18" charset="0"/>
                  </a:rPr>
                  <a:t>個の実数変数</a:t>
                </a:r>
                <a14:m>
                  <m:oMath xmlns:m="http://schemas.openxmlformats.org/officeDocument/2006/math">
                    <m:r>
                      <a:rPr lang="en-US" altLang="ja-JP" sz="1800" i="1">
                        <a:latin typeface="Cambria Math" panose="02040503050406030204" pitchFamily="18" charset="0"/>
                      </a:rPr>
                      <m:t>𝑡</m:t>
                    </m:r>
                  </m:oMath>
                </a14:m>
                <a:r>
                  <a:rPr lang="ja-JP" altLang="en-US" sz="1800" dirty="0">
                    <a:latin typeface="Cambria Math" panose="02040503050406030204" pitchFamily="18" charset="0"/>
                  </a:rPr>
                  <a:t>を用いて、</a:t>
                </a:r>
                <a:endParaRPr lang="en-US" altLang="ja-JP" sz="18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350" i="1">
                              <a:latin typeface="Cambria Math" panose="02040503050406030204" pitchFamily="18" charset="0"/>
                            </a:rPr>
                          </m:ctrlPr>
                        </m:sSubPr>
                        <m:e>
                          <m:acc>
                            <m:accPr>
                              <m:chr m:val="̂"/>
                              <m:ctrlPr>
                                <a:rPr lang="en-US" altLang="ja-JP" sz="1350" i="1">
                                  <a:latin typeface="Cambria Math" panose="02040503050406030204" pitchFamily="18" charset="0"/>
                                </a:rPr>
                              </m:ctrlPr>
                            </m:accPr>
                            <m:e>
                              <m:r>
                                <a:rPr lang="en-US" altLang="ja-JP" sz="1350" i="1">
                                  <a:latin typeface="Cambria Math" panose="02040503050406030204" pitchFamily="18" charset="0"/>
                                </a:rPr>
                                <m:t>𝑇</m:t>
                              </m:r>
                            </m:e>
                          </m:acc>
                        </m:e>
                        <m:sub>
                          <m:d>
                            <m:dPr>
                              <m:ctrlPr>
                                <a:rPr lang="en-US" altLang="ja-JP" sz="1350" i="1">
                                  <a:latin typeface="Cambria Math" panose="02040503050406030204" pitchFamily="18" charset="0"/>
                                </a:rPr>
                              </m:ctrlPr>
                            </m:dPr>
                            <m:e>
                              <m:r>
                                <a:rPr lang="en-US" altLang="ja-JP" sz="1350" i="1">
                                  <a:latin typeface="Cambria Math" panose="02040503050406030204" pitchFamily="18" charset="0"/>
                                </a:rPr>
                                <m:t>𝑡</m:t>
                              </m:r>
                            </m:e>
                          </m:d>
                        </m:sub>
                      </m:sSub>
                      <m:r>
                        <a:rPr lang="en-US" altLang="ja-JP" sz="1350" i="1">
                          <a:latin typeface="Cambria Math" panose="02040503050406030204" pitchFamily="18" charset="0"/>
                        </a:rPr>
                        <m:t>=</m:t>
                      </m:r>
                      <m:d>
                        <m:dPr>
                          <m:ctrlPr>
                            <a:rPr lang="en-US" altLang="ja-JP" sz="1350" i="1">
                              <a:latin typeface="Cambria Math" panose="02040503050406030204" pitchFamily="18" charset="0"/>
                            </a:rPr>
                          </m:ctrlPr>
                        </m:dPr>
                        <m:e>
                          <m:m>
                            <m:mPr>
                              <m:mcs>
                                <m:mc>
                                  <m:mcPr>
                                    <m:count m:val="3"/>
                                    <m:mcJc m:val="center"/>
                                  </m:mcPr>
                                </m:mc>
                              </m:mcs>
                              <m:ctrlPr>
                                <a:rPr lang="en-US" altLang="ja-JP" sz="1350" i="1">
                                  <a:latin typeface="Cambria Math" panose="02040503050406030204" pitchFamily="18" charset="0"/>
                                </a:rPr>
                              </m:ctrlPr>
                            </m:mPr>
                            <m:mr>
                              <m:e>
                                <m:m>
                                  <m:mPr>
                                    <m:mcs>
                                      <m:mc>
                                        <m:mcPr>
                                          <m:count m:val="2"/>
                                          <m:mcJc m:val="center"/>
                                        </m:mcPr>
                                      </m:mc>
                                    </m:mcs>
                                    <m:ctrlPr>
                                      <a:rPr lang="en-US" altLang="ja-JP" sz="1350" i="1">
                                        <a:latin typeface="Cambria Math" panose="02040503050406030204" pitchFamily="18" charset="0"/>
                                      </a:rPr>
                                    </m:ctrlPr>
                                  </m:mP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1</m:t>
                                          </m:r>
                                        </m:sub>
                                      </m:sSub>
                                    </m:e>
                                    <m:e>
                                      <m:r>
                                        <a:rPr lang="en-US" altLang="ja-JP" sz="1350" i="1">
                                          <a:latin typeface="Cambria Math" panose="02040503050406030204" pitchFamily="18" charset="0"/>
                                        </a:rPr>
                                        <m:t>0</m:t>
                                      </m:r>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+2</m:t>
                                          </m:r>
                                        </m:sub>
                                      </m:sSub>
                                    </m:e>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2</m:t>
                                          </m:r>
                                        </m:sub>
                                      </m:sSub>
                                    </m:e>
                                  </m:mr>
                                </m:m>
                              </m:e>
                              <m:e>
                                <m:eqArr>
                                  <m:eqArrPr>
                                    <m:ctrlPr>
                                      <a:rPr lang="en-US" altLang="ja-JP" sz="1350" i="1">
                                        <a:latin typeface="Cambria Math" panose="02040503050406030204" pitchFamily="18" charset="0"/>
                                      </a:rPr>
                                    </m:ctrlPr>
                                  </m:eqArrPr>
                                  <m:e/>
                                  <m:e/>
                                </m:eqArr>
                              </m:e>
                              <m:e>
                                <m:m>
                                  <m:mPr>
                                    <m:mcs>
                                      <m:mc>
                                        <m:mcPr>
                                          <m:count m:val="2"/>
                                          <m:mcJc m:val="center"/>
                                        </m:mcPr>
                                      </m:mc>
                                    </m:mcs>
                                    <m:ctrlPr>
                                      <a:rPr lang="en-US" altLang="ja-JP" sz="1350" i="1">
                                        <a:latin typeface="Cambria Math" panose="02040503050406030204" pitchFamily="18" charset="0"/>
                                      </a:rPr>
                                    </m:ctrlPr>
                                  </m:mPr>
                                  <m:mr>
                                    <m:e>
                                      <m:r>
                                        <a:rPr lang="en-US" altLang="ja-JP" sz="1350" i="1">
                                          <a:latin typeface="Cambria Math" panose="02040503050406030204" pitchFamily="18" charset="0"/>
                                          <a:ea typeface="Cambria Math" panose="02040503050406030204" pitchFamily="18" charset="0"/>
                                        </a:rPr>
                                        <m:t>⋯</m:t>
                                      </m:r>
                                    </m:e>
                                    <m:e>
                                      <m:r>
                                        <a:rPr lang="en-US" altLang="ja-JP" sz="1350" i="1">
                                          <a:latin typeface="Cambria Math" panose="02040503050406030204" pitchFamily="18" charset="0"/>
                                        </a:rPr>
                                        <m:t>                   0</m:t>
                                      </m:r>
                                    </m:e>
                                  </m:mr>
                                  <m:mr>
                                    <m:e/>
                                    <m:e/>
                                  </m:mr>
                                </m:m>
                              </m:e>
                            </m:mr>
                            <m:mr>
                              <m:e>
                                <m:eqArr>
                                  <m:eqArrPr>
                                    <m:ctrlPr>
                                      <a:rPr lang="en-US" altLang="ja-JP" sz="1350" i="1">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350" i="1">
                                            <a:latin typeface="Cambria Math" panose="02040503050406030204" pitchFamily="18" charset="0"/>
                                            <a:ea typeface="Cambria Math" panose="02040503050406030204" pitchFamily="18" charset="0"/>
                                          </a:rPr>
                                        </m:ctrlPr>
                                      </m:mPr>
                                      <m:mr>
                                        <m:e>
                                          <m:r>
                                            <m:rPr>
                                              <m:brk m:alnAt="7"/>
                                            </m:rPr>
                                            <a:rPr lang="en-US" altLang="ja-JP" sz="1350" i="1">
                                              <a:latin typeface="Cambria Math" panose="02040503050406030204" pitchFamily="18" charset="0"/>
                                              <a:ea typeface="Cambria Math" panose="02040503050406030204" pitchFamily="18" charset="0"/>
                                            </a:rPr>
                                            <m:t>⋮</m:t>
                                          </m:r>
                                        </m:e>
                                        <m:e/>
                                      </m:mr>
                                    </m:m>
                                  </m:e>
                                </m:eqArr>
                              </m:e>
                              <m:e>
                                <m:r>
                                  <a:rPr lang="en-US" altLang="ja-JP" sz="1350" i="1">
                                    <a:latin typeface="Cambria Math" panose="02040503050406030204" pitchFamily="18" charset="0"/>
                                    <a:ea typeface="Cambria Math" panose="02040503050406030204" pitchFamily="18" charset="0"/>
                                  </a:rPr>
                                  <m:t>⋱</m:t>
                                </m:r>
                              </m:e>
                              <m:e>
                                <m:eqArr>
                                  <m:eqArrPr>
                                    <m:ctrlPr>
                                      <a:rPr lang="en-US" altLang="ja-JP" sz="1350" i="1">
                                        <a:latin typeface="Cambria Math" panose="02040503050406030204" pitchFamily="18" charset="0"/>
                                      </a:rPr>
                                    </m:ctrlPr>
                                  </m:eqArrPr>
                                  <m:e>
                                    <m:m>
                                      <m:mPr>
                                        <m:mcs>
                                          <m:mc>
                                            <m:mcPr>
                                              <m:count m:val="2"/>
                                              <m:mcJc m:val="center"/>
                                            </m:mcPr>
                                          </m:mc>
                                        </m:mcs>
                                        <m:ctrlPr>
                                          <a:rPr lang="en-US" altLang="ja-JP" sz="1350" i="1">
                                            <a:latin typeface="Cambria Math" panose="02040503050406030204" pitchFamily="18" charset="0"/>
                                          </a:rPr>
                                        </m:ctrlPr>
                                      </m:mPr>
                                      <m:mr>
                                        <m:e/>
                                        <m:e>
                                          <m:r>
                                            <a:rPr lang="en-US" altLang="ja-JP" sz="1350" i="1">
                                              <a:latin typeface="Cambria Math" panose="02040503050406030204" pitchFamily="18" charset="0"/>
                                            </a:rPr>
                                            <m:t>                   </m:t>
                                          </m:r>
                                          <m:r>
                                            <m:rPr>
                                              <m:brk m:alnAt="7"/>
                                            </m:rPr>
                                            <a:rPr lang="en-US" altLang="ja-JP" sz="1350" i="1">
                                              <a:latin typeface="Cambria Math" panose="02040503050406030204" pitchFamily="18" charset="0"/>
                                              <a:ea typeface="Cambria Math" panose="02040503050406030204" pitchFamily="18" charset="0"/>
                                            </a:rPr>
                                            <m:t>⋮</m:t>
                                          </m:r>
                                        </m:e>
                                      </m:mr>
                                    </m:m>
                                  </m:e>
                                  <m:e/>
                                </m:eqArr>
                              </m:e>
                            </m:mr>
                            <m:mr>
                              <m:e>
                                <m:m>
                                  <m:mPr>
                                    <m:mcs>
                                      <m:mc>
                                        <m:mcPr>
                                          <m:count m:val="2"/>
                                          <m:mcJc m:val="center"/>
                                        </m:mcPr>
                                      </m:mc>
                                    </m:mcs>
                                    <m:ctrlPr>
                                      <a:rPr lang="en-US" altLang="ja-JP" sz="1350" i="1">
                                        <a:latin typeface="Cambria Math" panose="02040503050406030204" pitchFamily="18" charset="0"/>
                                      </a:rPr>
                                    </m:ctrlPr>
                                  </m:mPr>
                                  <m:mr>
                                    <m:e/>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m:t>
                                          </m:r>
                                          <m:r>
                                            <a:rPr lang="en-US" altLang="ja-JP" sz="1350" i="1">
                                              <a:latin typeface="Cambria Math" panose="02040503050406030204" pitchFamily="18" charset="0"/>
                                            </a:rPr>
                                            <m:t>𝑑</m:t>
                                          </m:r>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m:t>
                                          </m:r>
                                          <m:r>
                                            <a:rPr lang="en-US" altLang="ja-JP" sz="1350" i="1">
                                              <a:latin typeface="Cambria Math" panose="02040503050406030204" pitchFamily="18" charset="0"/>
                                            </a:rPr>
                                            <m:t>𝑑</m:t>
                                          </m:r>
                                          <m:r>
                                            <a:rPr lang="en-US" altLang="ja-JP" sz="1350" i="1">
                                              <a:latin typeface="Cambria Math" panose="02040503050406030204" pitchFamily="18" charset="0"/>
                                            </a:rPr>
                                            <m:t>+2</m:t>
                                          </m:r>
                                        </m:sub>
                                      </m:sSub>
                                    </m:e>
                                    <m:e/>
                                  </m:mr>
                                </m:m>
                              </m:e>
                              <m:e>
                                <m:eqArr>
                                  <m:eqArrPr>
                                    <m:ctrlPr>
                                      <a:rPr lang="en-US" altLang="ja-JP" sz="1350" i="1">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350" i="1">
                                            <a:latin typeface="Cambria Math" panose="02040503050406030204" pitchFamily="18" charset="0"/>
                                            <a:ea typeface="Cambria Math" panose="02040503050406030204" pitchFamily="18" charset="0"/>
                                          </a:rPr>
                                        </m:ctrlPr>
                                      </m:mPr>
                                      <m:mr>
                                        <m:e>
                                          <m:r>
                                            <a:rPr lang="en-US" altLang="ja-JP" sz="1350" i="1">
                                              <a:latin typeface="Cambria Math" panose="02040503050406030204" pitchFamily="18" charset="0"/>
                                              <a:ea typeface="Cambria Math" panose="02040503050406030204" pitchFamily="18" charset="0"/>
                                            </a:rPr>
                                            <m:t>⋯</m:t>
                                          </m:r>
                                        </m:e>
                                        <m:e/>
                                      </m:mr>
                                    </m:m>
                                  </m:e>
                                </m:eqArr>
                              </m:e>
                              <m:e>
                                <m:m>
                                  <m:mPr>
                                    <m:mcs>
                                      <m:mc>
                                        <m:mcPr>
                                          <m:count m:val="2"/>
                                          <m:mcJc m:val="center"/>
                                        </m:mcPr>
                                      </m:mc>
                                    </m:mcs>
                                    <m:ctrlPr>
                                      <a:rPr lang="en-US" altLang="ja-JP" sz="1350" i="1">
                                        <a:latin typeface="Cambria Math" panose="02040503050406030204" pitchFamily="18" charset="0"/>
                                      </a:rPr>
                                    </m:ctrlPr>
                                  </m:mP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−1</m:t>
                                          </m:r>
                                        </m:sub>
                                      </m:sSub>
                                    </m:e>
                                    <m:e>
                                      <m:r>
                                        <a:rPr lang="en-US" altLang="ja-JP" sz="1350" i="1">
                                          <a:latin typeface="Cambria Math" panose="02040503050406030204" pitchFamily="18" charset="0"/>
                                        </a:rPr>
                                        <m:t>0</m:t>
                                      </m:r>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sub>
                                      </m:sSub>
                                    </m:e>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sub>
                                      </m:sSub>
                                    </m:e>
                                  </m:mr>
                                </m:m>
                              </m:e>
                            </m:mr>
                          </m:m>
                        </m:e>
                      </m:d>
                    </m:oMath>
                  </m:oMathPara>
                </a14:m>
                <a:endParaRPr lang="en-US" altLang="ja-JP" sz="1800" dirty="0"/>
              </a:p>
              <a:p>
                <a:pPr marL="0" indent="0">
                  <a:lnSpc>
                    <a:spcPct val="100000"/>
                  </a:lnSpc>
                  <a:buNone/>
                </a:pPr>
                <a:r>
                  <a:rPr lang="ja-JP" altLang="en-US" sz="1800" dirty="0"/>
                  <a:t>とすると、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𝑝</m:t>
                          </m:r>
                        </m:sub>
                      </m:sSub>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num>
                        <m:den>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e>
                          </m:d>
                        </m:den>
                      </m:f>
                    </m:oMath>
                  </m:oMathPara>
                </a14:m>
                <a:endParaRPr lang="en-US" altLang="ja-JP" sz="1800" dirty="0"/>
              </a:p>
              <a:p>
                <a:pPr marL="0" indent="0">
                  <a:lnSpc>
                    <a:spcPct val="100000"/>
                  </a:lnSpc>
                  <a:buNone/>
                </a:pPr>
                <a:r>
                  <a:rPr lang="ja-JP" altLang="en-US" sz="1800" dirty="0"/>
                  <a:t>は明らかに密度行列の条件を満たす。</a:t>
                </a:r>
                <a:endParaRPr lang="en-US" altLang="ja-JP" sz="1800" dirty="0"/>
              </a:p>
              <a:p>
                <a:pPr marL="0" indent="0">
                  <a:lnSpc>
                    <a:spcPct val="100000"/>
                  </a:lnSpc>
                  <a:buNone/>
                </a:pPr>
                <a:r>
                  <a:rPr lang="ja-JP" altLang="en-US" sz="1800" dirty="0"/>
                  <a:t>実験値から直接求めた密度行列が</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𝑝</m:t>
                        </m:r>
                      </m:sub>
                    </m:sSub>
                  </m:oMath>
                </a14:m>
                <a:r>
                  <a:rPr lang="ja-JP" altLang="en-US" sz="1800" dirty="0"/>
                  <a:t>となっているかを確認する。</a:t>
                </a:r>
                <a:endParaRPr lang="en-US" altLang="ja-JP" sz="1800" dirty="0"/>
              </a:p>
              <a:p>
                <a:pPr marL="0" indent="0">
                  <a:buNone/>
                </a:pP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33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728138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20000"/>
                  </a:lnSpc>
                  <a:buNone/>
                </a:pPr>
                <a:r>
                  <a:rPr lang="ja-JP" altLang="en-US" sz="1800" dirty="0"/>
                  <a:t>直接計算する。</a:t>
                </a:r>
                <a:endParaRPr lang="en-US" altLang="ja-JP" sz="1800" dirty="0"/>
              </a:p>
              <a:p>
                <a:pPr marL="0" indent="0">
                  <a:lnSpc>
                    <a:spcPct val="120000"/>
                  </a:lnSpc>
                  <a:buNone/>
                </a:pPr>
                <a:r>
                  <a:rPr lang="ja-JP" altLang="en-US" sz="1800" dirty="0"/>
                  <a:t>まず対角項は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11</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21</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d>
                        </m:e>
                        <m:sup>
                          <m:r>
                            <a:rPr lang="en-US" altLang="ja-JP" sz="1800" i="1">
                              <a:latin typeface="Cambria Math" panose="02040503050406030204" pitchFamily="18" charset="0"/>
                            </a:rPr>
                            <m:t>2</m:t>
                          </m:r>
                        </m:sup>
                      </m:sSup>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22</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e>
                          </m:d>
                        </m:e>
                        <m:sup>
                          <m:r>
                            <a:rPr lang="en-US" altLang="ja-JP" sz="1800" i="1">
                              <a:latin typeface="Cambria Math" panose="02040503050406030204" pitchFamily="18" charset="0"/>
                            </a:rPr>
                            <m:t>2</m:t>
                          </m:r>
                        </m:sup>
                      </m:sSup>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ea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𝑖𝑖</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𝑖𝑖</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m:t>
                                  </m:r>
                                  <m:r>
                                    <a:rPr lang="en-US" altLang="ja-JP" sz="1800" i="1">
                                      <a:latin typeface="Cambria Math" panose="02040503050406030204" pitchFamily="18" charset="0"/>
                                    </a:rPr>
                                    <m:t>𝑖</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Sub>
                            </m:e>
                          </m:d>
                        </m:e>
                        <m:sup>
                          <m:r>
                            <a:rPr lang="en-US" altLang="ja-JP" sz="1800" i="1">
                              <a:latin typeface="Cambria Math" panose="02040503050406030204" pitchFamily="18" charset="0"/>
                            </a:rPr>
                            <m:t>2</m:t>
                          </m:r>
                        </m:sup>
                      </m:sSup>
                      <m:r>
                        <a:rPr lang="en-US" altLang="ja-JP" sz="1800">
                          <a:latin typeface="Cambria Math" panose="02040503050406030204" pitchFamily="18" charset="0"/>
                        </a:rPr>
                        <m:t>=</m:t>
                      </m:r>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m:t>
                          </m:r>
                          <m:r>
                            <a:rPr lang="en-US" altLang="ja-JP" sz="1800" i="1">
                              <a:latin typeface="Cambria Math" panose="02040503050406030204" pitchFamily="18" charset="0"/>
                            </a:rPr>
                            <m:t>𝑖</m:t>
                          </m:r>
                        </m:sub>
                        <m:sup>
                          <m:r>
                            <a:rPr lang="en-US" altLang="ja-JP" sz="1800" i="1">
                              <a:latin typeface="Cambria Math" panose="02040503050406030204" pitchFamily="18" charset="0"/>
                            </a:rPr>
                            <m:t>𝑑</m:t>
                          </m:r>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𝑗𝑖</m:t>
                                      </m:r>
                                    </m:sub>
                                  </m:sSub>
                                </m:e>
                              </m:d>
                            </m:e>
                            <m:sup>
                              <m:r>
                                <a:rPr lang="en-US" altLang="ja-JP" sz="1800" i="1">
                                  <a:latin typeface="Cambria Math" panose="02040503050406030204" pitchFamily="18" charset="0"/>
                                </a:rPr>
                                <m:t>2</m:t>
                              </m:r>
                            </m:sup>
                          </m:sSup>
                        </m:e>
                      </m:nary>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e>
                          </m:d>
                        </m:e>
                        <m:sup>
                          <m:r>
                            <a:rPr lang="en-US" altLang="ja-JP" sz="1800" i="1">
                              <a:latin typeface="Cambria Math" panose="02040503050406030204" pitchFamily="18" charset="0"/>
                            </a:rPr>
                            <m:t>2</m:t>
                          </m:r>
                        </m:sup>
                      </m:sSup>
                    </m:oMath>
                  </m:oMathPara>
                </a14:m>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239666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20000"/>
                  </a:lnSpc>
                  <a:buNone/>
                </a:pPr>
                <a:r>
                  <a:rPr lang="ja-JP" altLang="en-US" sz="1800" dirty="0" smtClean="0"/>
                  <a:t>非対角</a:t>
                </a:r>
                <a:r>
                  <a:rPr lang="ja-JP" altLang="en-US" sz="1800" dirty="0"/>
                  <a:t>項は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12</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22</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13</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3</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𝑖</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𝑖𝑖</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m:t>
                          </m:r>
                          <m:r>
                            <a:rPr lang="en-US" altLang="ja-JP" sz="1800" i="1">
                              <a:latin typeface="Cambria Math" panose="02040503050406030204" pitchFamily="18" charset="0"/>
                            </a:rPr>
                            <m:t>𝑖</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m:t>
                          </m:r>
                          <m:r>
                            <a:rPr lang="en-US" altLang="ja-JP" sz="1800" i="1">
                              <a:latin typeface="Cambria Math" panose="02040503050406030204" pitchFamily="18" charset="0"/>
                            </a:rPr>
                            <m:t>𝑖</m:t>
                          </m:r>
                        </m:sub>
                        <m:sup>
                          <m:r>
                            <a:rPr lang="en-US" altLang="ja-JP" sz="1800" i="1">
                              <a:latin typeface="Cambria Math" panose="02040503050406030204" pitchFamily="18" charset="0"/>
                            </a:rPr>
                            <m:t>𝑑</m:t>
                          </m:r>
                        </m:sup>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 </m:t>
                              </m:r>
                              <m:r>
                                <a:rPr lang="en-US" altLang="ja-JP" sz="1800" i="1">
                                  <a:latin typeface="Cambria Math" panose="02040503050406030204" pitchFamily="18" charset="0"/>
                                </a:rPr>
                                <m:t>𝑖</m:t>
                              </m:r>
                            </m:sub>
                          </m:sSub>
                        </m:e>
                      </m:nary>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𝑑</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23</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3</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24</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44</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52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54</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4</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𝑖𝑗</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𝑗𝑗</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+1 </m:t>
                          </m:r>
                          <m:r>
                            <a:rPr lang="en-US" altLang="ja-JP" sz="1800" i="1">
                              <a:latin typeface="Cambria Math" panose="02040503050406030204" pitchFamily="18" charset="0"/>
                            </a:rPr>
                            <m:t>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+1 </m:t>
                          </m:r>
                          <m:r>
                            <a:rPr lang="en-US" altLang="ja-JP" sz="1800" i="1">
                              <a:latin typeface="Cambria Math" panose="02040503050406030204" pitchFamily="18" charset="0"/>
                            </a:rPr>
                            <m:t>𝑗</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𝑑𝑗</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rPr>
                          </m:ctrlPr>
                        </m:naryPr>
                        <m:sub>
                          <m:r>
                            <a:rPr lang="en-US" altLang="ja-JP" sz="1800" i="1">
                              <a:latin typeface="Cambria Math" panose="02040503050406030204" pitchFamily="18" charset="0"/>
                            </a:rPr>
                            <m:t>𝑘</m:t>
                          </m:r>
                          <m:r>
                            <a:rPr lang="en-US" altLang="ja-JP" sz="1800" i="1">
                              <a:latin typeface="Cambria Math" panose="02040503050406030204" pitchFamily="18" charset="0"/>
                            </a:rPr>
                            <m:t>=</m:t>
                          </m:r>
                          <m:r>
                            <a:rPr lang="en-US" altLang="ja-JP" sz="1800" i="1">
                              <a:latin typeface="Cambria Math" panose="02040503050406030204" pitchFamily="18" charset="0"/>
                            </a:rPr>
                            <m:t>𝑗</m:t>
                          </m:r>
                        </m:sub>
                        <m:sup>
                          <m:r>
                            <a:rPr lang="en-US" altLang="ja-JP" sz="1800" i="1">
                              <a:latin typeface="Cambria Math" panose="02040503050406030204" pitchFamily="18" charset="0"/>
                            </a:rPr>
                            <m:t>𝑑</m:t>
                          </m:r>
                        </m:sup>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𝑘𝑖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𝑘𝑗</m:t>
                              </m:r>
                            </m:sub>
                          </m:sSub>
                        </m:e>
                      </m:nary>
                      <m:r>
                        <a:rPr lang="en-US" altLang="ja-JP" sz="1800">
                          <a:latin typeface="Cambria Math" panose="02040503050406030204" pitchFamily="18" charset="0"/>
                        </a:rPr>
                        <m:t>     (</m:t>
                      </m:r>
                      <m:r>
                        <m:rPr>
                          <m:sty m:val="p"/>
                        </m:rPr>
                        <a:rPr lang="en-US" altLang="ja-JP" sz="1800">
                          <a:latin typeface="Cambria Math" panose="02040503050406030204" pitchFamily="18" charset="0"/>
                        </a:rPr>
                        <m:t>i</m:t>
                      </m:r>
                      <m:r>
                        <a:rPr lang="en-US" altLang="ja-JP" sz="1800">
                          <a:latin typeface="Cambria Math" panose="02040503050406030204" pitchFamily="18" charset="0"/>
                        </a:rPr>
                        <m:t>&lt;</m:t>
                      </m:r>
                      <m:r>
                        <m:rPr>
                          <m:sty m:val="p"/>
                        </m:rPr>
                        <a:rPr lang="en-US" altLang="ja-JP" sz="1800">
                          <a:latin typeface="Cambria Math" panose="02040503050406030204" pitchFamily="18" charset="0"/>
                        </a:rPr>
                        <m:t>j</m:t>
                      </m:r>
                      <m:r>
                        <a:rPr lang="en-US" altLang="ja-JP" sz="1800">
                          <a:latin typeface="Cambria Math" panose="02040503050406030204" pitchFamily="18" charset="0"/>
                        </a:rPr>
                        <m:t>)</m:t>
                      </m:r>
                    </m:oMath>
                  </m:oMathPara>
                </a14:m>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66599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r>
                  <a:rPr lang="ja-JP" altLang="en-US" sz="1800" dirty="0"/>
                  <a:t>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d>
                            </m:e>
                            <m:sup>
                              <m:r>
                                <a:rPr lang="en-US" altLang="ja-JP" sz="1800" i="1">
                                  <a:latin typeface="Cambria Math" panose="02040503050406030204" pitchFamily="18" charset="0"/>
                                </a:rPr>
                                <m:t>2</m:t>
                              </m:r>
                            </m:sup>
                          </m:sSup>
                        </m:e>
                      </m:rad>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den>
                          </m:f>
                        </m:e>
                      </m:ra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sub>
                                      </m:sSub>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den>
                                      </m:f>
                                    </m:e>
                                  </m:rad>
                                </m:den>
                              </m:f>
                            </m:e>
                          </m:d>
                        </m:e>
                        <m:sup>
                          <m:r>
                            <a:rPr lang="en-US" altLang="ja-JP" sz="1800" i="1">
                              <a:latin typeface="Cambria Math" panose="02040503050406030204" pitchFamily="18" charset="0"/>
                            </a:rPr>
                            <m:t>†</m:t>
                          </m:r>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309"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841439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00000"/>
                  </a:lnSpc>
                  <a:buNone/>
                </a:pPr>
                <a:r>
                  <a:rPr lang="ja-JP" altLang="en-US" sz="1800" dirty="0" smtClean="0"/>
                  <a:t>この</a:t>
                </a:r>
                <a:r>
                  <a:rPr lang="ja-JP" altLang="en-US" sz="1800" dirty="0"/>
                  <a:t>ようにして、</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oMath>
                </a14:m>
                <a:r>
                  <a:rPr lang="ja-JP" altLang="en-US" sz="1800" dirty="0"/>
                  <a:t>が実験データから得られた既知の密度行列より求まる。</a:t>
                </a:r>
                <a:endParaRPr lang="en-US" altLang="ja-JP" sz="1800" dirty="0"/>
              </a:p>
              <a:p>
                <a:pPr marL="0" indent="0">
                  <a:lnSpc>
                    <a:spcPct val="100000"/>
                  </a:lnSpc>
                  <a:buNone/>
                </a:pPr>
                <a:r>
                  <a:rPr lang="ja-JP" altLang="en-US" sz="1800" dirty="0"/>
                  <a:t>この</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oMath>
                </a14:m>
                <a:r>
                  <a:rPr lang="ja-JP" altLang="en-US" sz="1800" dirty="0"/>
                  <a:t>が前述の条件を満たしていればその行列はすで</a:t>
                </a:r>
                <a:r>
                  <a:rPr lang="ja-JP" altLang="en-US" sz="1800" dirty="0" smtClean="0"/>
                  <a:t>に物理的意味のある密度</a:t>
                </a:r>
                <a:r>
                  <a:rPr lang="ja-JP" altLang="en-US" sz="1800" dirty="0"/>
                  <a:t>行列となっているので以降の最尤推定は必要ない</a:t>
                </a:r>
                <a:r>
                  <a:rPr lang="ja-JP" altLang="en-US" sz="1800" dirty="0" smtClean="0"/>
                  <a:t>。</a:t>
                </a:r>
                <a:endParaRPr lang="en-US" altLang="ja-JP" sz="1800" dirty="0" smtClean="0"/>
              </a:p>
              <a:p>
                <a:pPr marL="0" indent="0">
                  <a:lnSpc>
                    <a:spcPct val="100000"/>
                  </a:lnSpc>
                  <a:buNone/>
                </a:pPr>
                <a:r>
                  <a:rPr lang="ja-JP" altLang="en-US" sz="1800" dirty="0" smtClean="0"/>
                  <a:t>最尤</a:t>
                </a:r>
                <a:r>
                  <a:rPr lang="ja-JP" altLang="en-US" sz="1800" dirty="0"/>
                  <a:t>推定</a:t>
                </a:r>
                <a:r>
                  <a:rPr lang="ja-JP" altLang="en-US" sz="1800" dirty="0" smtClean="0"/>
                  <a:t>が必要な場合、得られた密度行列は非物理的な値になっているので、最尤推定の初期値として利用することはできない。したがって、対角項をすべて実数のみにして、それを初期値とする。</a:t>
                </a:r>
                <a:endParaRPr lang="en-US" altLang="ja-JP" sz="1800" dirty="0" smtClean="0"/>
              </a:p>
              <a:p>
                <a:pPr marL="0" indent="0">
                  <a:lnSpc>
                    <a:spcPct val="100000"/>
                  </a:lnSpc>
                  <a:buNone/>
                </a:pPr>
                <a:r>
                  <a:rPr lang="ja-JP" altLang="en-US" sz="1800" dirty="0" smtClean="0"/>
                  <a:t>また、実装では各項の計算で０の除算が発生してしまうので、その場合は０の代わりに微小項を代入している。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620481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２</a:t>
                </a:r>
                <a:r>
                  <a:rPr lang="en-US" altLang="ja-JP" sz="3300" dirty="0"/>
                  <a:t>.</a:t>
                </a:r>
                <a:r>
                  <a:rPr lang="ja-JP" altLang="en-US" sz="3300" dirty="0"/>
                  <a:t>２　</a:t>
                </a:r>
                <a14:m>
                  <m:oMath xmlns:m="http://schemas.openxmlformats.org/officeDocument/2006/math">
                    <m:acc>
                      <m:accPr>
                        <m:chr m:val="̂"/>
                        <m:ctrlPr>
                          <a:rPr lang="ja-JP" altLang="en-US" sz="3300" i="1">
                            <a:latin typeface="Cambria Math" panose="02040503050406030204" pitchFamily="18" charset="0"/>
                          </a:rPr>
                        </m:ctrlPr>
                      </m:accPr>
                      <m:e>
                        <m:r>
                          <a:rPr lang="en-US" altLang="ja-JP" sz="3300" i="1">
                            <a:latin typeface="Cambria Math" panose="02040503050406030204" pitchFamily="18" charset="0"/>
                          </a:rPr>
                          <m:t>𝑅</m:t>
                        </m:r>
                      </m:e>
                    </m:acc>
                    <m:acc>
                      <m:accPr>
                        <m:chr m:val="̂"/>
                        <m:ctrlPr>
                          <a:rPr lang="en-US" altLang="ja-JP" sz="3300" i="1">
                            <a:latin typeface="Cambria Math" panose="02040503050406030204" pitchFamily="18" charset="0"/>
                          </a:rPr>
                        </m:ctrlPr>
                      </m:accPr>
                      <m:e>
                        <m:r>
                          <a:rPr lang="ja-JP" altLang="en-US" sz="3300" i="1">
                            <a:latin typeface="Cambria Math" panose="02040503050406030204" pitchFamily="18" charset="0"/>
                          </a:rPr>
                          <m:t>𝜌</m:t>
                        </m:r>
                      </m:e>
                    </m:acc>
                    <m:acc>
                      <m:accPr>
                        <m:chr m:val="̂"/>
                        <m:ctrlPr>
                          <a:rPr lang="ja-JP" altLang="en-US" sz="3300" i="1">
                            <a:latin typeface="Cambria Math" panose="02040503050406030204" pitchFamily="18" charset="0"/>
                          </a:rPr>
                        </m:ctrlPr>
                      </m:accPr>
                      <m:e>
                        <m:r>
                          <a:rPr lang="en-US" altLang="ja-JP" sz="3300" i="1">
                            <a:latin typeface="Cambria Math" panose="02040503050406030204" pitchFamily="18" charset="0"/>
                          </a:rPr>
                          <m:t>𝑅</m:t>
                        </m:r>
                      </m:e>
                    </m:acc>
                    <m:r>
                      <a:rPr lang="ja-JP" altLang="en-US" sz="3300" i="1">
                        <a:latin typeface="Cambria Math" panose="02040503050406030204" pitchFamily="18" charset="0"/>
                      </a:rPr>
                      <m:t>アルゴリズム</m:t>
                    </m:r>
                  </m:oMath>
                </a14:m>
                <a:endParaRPr lang="ja-JP" altLang="en-US" sz="3300" dirty="0"/>
              </a:p>
            </p:txBody>
          </p:sp>
        </mc:Choice>
        <mc:Fallback>
          <p:sp>
            <p:nvSpPr>
              <p:cNvPr id="2" name="タイトル 1"/>
              <p:cNvSpPr>
                <a:spLocks noGrp="1" noRot="1" noChangeAspect="1" noMove="1" noResize="1" noEditPoints="1" noAdjustHandles="1" noChangeArrowheads="1" noChangeShapeType="1" noTextEdit="1"/>
              </p:cNvSpPr>
              <p:nvPr>
                <p:ph type="title"/>
              </p:nvPr>
            </p:nvSpPr>
            <p:spPr>
              <a:xfrm>
                <a:off x="623888" y="1469890"/>
                <a:ext cx="7886700" cy="2139553"/>
              </a:xfrm>
              <a:blipFill>
                <a:blip r:embed="rId2"/>
                <a:stretch>
                  <a:fillRect b="-10256"/>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7902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r>
                  <a:rPr lang="ja-JP" altLang="en-US" sz="1800" dirty="0"/>
                  <a:t>尤度関数</a:t>
                </a:r>
                <a14:m>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oMath>
                </a14:m>
                <a:r>
                  <a:rPr lang="ja-JP" altLang="en-US" sz="1800" dirty="0"/>
                  <a:t>を導入する。</a:t>
                </a:r>
                <a:endParaRPr lang="en-US" altLang="ja-JP" sz="1800" dirty="0"/>
              </a:p>
              <a:p>
                <a:pPr marL="0" indent="0">
                  <a:lnSpc>
                    <a:spcPct val="110000"/>
                  </a:lnSpc>
                  <a:buNone/>
                </a:pPr>
                <a:r>
                  <a:rPr lang="ja-JP" altLang="en-US" sz="1800" dirty="0"/>
                  <a:t>一般のトモグラフィーで用いられる測定</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oMath>
                </a14:m>
                <a:r>
                  <a:rPr lang="ja-JP" altLang="en-US" sz="1800" dirty="0"/>
                  <a:t>は</a:t>
                </a:r>
                <a:r>
                  <a:rPr lang="en-US" altLang="ja-JP" sz="1800" dirty="0"/>
                  <a:t>POVM</a:t>
                </a:r>
                <a:r>
                  <a:rPr lang="ja-JP" altLang="en-US" sz="1800" dirty="0"/>
                  <a:t>で</a:t>
                </a:r>
                <a:r>
                  <a:rPr lang="ja-JP" altLang="en-US" sz="1800" dirty="0" smtClean="0"/>
                  <a:t>表されるので</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≥0</m:t>
                    </m:r>
                  </m:oMath>
                </a14:m>
                <a:r>
                  <a:rPr lang="ja-JP" altLang="en-US" sz="1800" dirty="0"/>
                  <a:t>を満たす。</a:t>
                </a:r>
                <a:endParaRPr lang="en-US" altLang="ja-JP" sz="1800" dirty="0"/>
              </a:p>
              <a:p>
                <a:pPr marL="0" indent="0">
                  <a:lnSpc>
                    <a:spcPct val="110000"/>
                  </a:lnSpc>
                  <a:buNone/>
                </a:pPr>
                <a:r>
                  <a:rPr lang="ja-JP" altLang="en-US" sz="1800" dirty="0"/>
                  <a:t>ここで総測定回数を</a:t>
                </a:r>
                <a14:m>
                  <m:oMath xmlns:m="http://schemas.openxmlformats.org/officeDocument/2006/math">
                    <m:r>
                      <a:rPr lang="en-US" altLang="ja-JP" sz="1800" i="1">
                        <a:latin typeface="Cambria Math" panose="02040503050406030204" pitchFamily="18" charset="0"/>
                      </a:rPr>
                      <m:t>𝑁</m:t>
                    </m:r>
                  </m:oMath>
                </a14:m>
                <a:r>
                  <a:rPr lang="ja-JP" altLang="en-US" sz="1800" dirty="0" err="1"/>
                  <a:t>、</a:t>
                </a:r>
                <a:r>
                  <a:rPr lang="ja-JP" altLang="en-US" sz="1800" dirty="0"/>
                  <a:t>それぞれの測定基底</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oMath>
                </a14:m>
                <a:r>
                  <a:rPr lang="ja-JP" altLang="en-US" sz="1800" dirty="0"/>
                  <a:t>における測定回数を</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oMath>
                </a14:m>
                <a:r>
                  <a:rPr lang="ja-JP" altLang="en-US" sz="1800" dirty="0"/>
                  <a:t>とする。</a:t>
                </a:r>
                <a:endParaRPr lang="en-US" altLang="ja-JP" sz="1800" dirty="0"/>
              </a:p>
              <a:p>
                <a:pPr marL="0" indent="0">
                  <a:lnSpc>
                    <a:spcPct val="110000"/>
                  </a:lnSpc>
                  <a:buNone/>
                </a:pPr>
                <a:r>
                  <a:rPr lang="ja-JP" altLang="en-US" sz="1800" dirty="0"/>
                  <a:t>量子状態</a:t>
                </a:r>
                <a14:m>
                  <m:oMath xmlns:m="http://schemas.openxmlformats.org/officeDocument/2006/math">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に</a:t>
                </a:r>
                <a:r>
                  <a:rPr lang="ja-JP" altLang="en-US" sz="1800" dirty="0">
                    <a:latin typeface="+mn-ea"/>
                  </a:rPr>
                  <a:t>おける</a:t>
                </a:r>
                <a:r>
                  <a:rPr lang="ja-JP" altLang="en-US" sz="1800" dirty="0"/>
                  <a:t>ある測定回数集合</a:t>
                </a:r>
                <a14:m>
                  <m:oMath xmlns:m="http://schemas.openxmlformats.org/officeDocument/2006/math">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e>
                    </m:d>
                    <m:r>
                      <a:rPr lang="ja-JP" altLang="en-US" sz="1800" i="1">
                        <a:latin typeface="Cambria Math" panose="02040503050406030204" pitchFamily="18" charset="0"/>
                      </a:rPr>
                      <m:t>の</m:t>
                    </m:r>
                  </m:oMath>
                </a14:m>
                <a:r>
                  <a:rPr lang="ja-JP" altLang="en-US" sz="1800" dirty="0"/>
                  <a:t>尤度関数は</a:t>
                </a:r>
                <a14:m>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Sup>
                          <m:sSubSupPr>
                            <m:ctrlPr>
                              <a:rPr lang="en-US" altLang="ja-JP" sz="1800" i="1">
                                <a:latin typeface="Cambria Math" panose="02040503050406030204" pitchFamily="18" charset="0"/>
                              </a:rPr>
                            </m:ctrlPr>
                          </m:sSubSup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up>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sup>
                        </m:sSubSup>
                      </m:e>
                    </m:nary>
                  </m:oMath>
                </a14:m>
                <a:r>
                  <a:rPr lang="ja-JP" altLang="en-US" sz="1800" dirty="0">
                    <a:latin typeface="+mn-ea"/>
                  </a:rPr>
                  <a:t>で得られる</a:t>
                </a:r>
                <a:r>
                  <a:rPr lang="ja-JP" altLang="en-US" sz="1800" dirty="0" smtClean="0">
                    <a:latin typeface="+mn-ea"/>
                  </a:rPr>
                  <a:t>。</a:t>
                </a:r>
                <a:endParaRPr lang="en-US" altLang="ja-JP" sz="1800" dirty="0" smtClean="0">
                  <a:latin typeface="+mn-ea"/>
                </a:endParaRPr>
              </a:p>
              <a:p>
                <a:pPr marL="0" indent="0">
                  <a:lnSpc>
                    <a:spcPct val="110000"/>
                  </a:lnSpc>
                  <a:buNone/>
                </a:pPr>
                <a14:m>
                  <m:oMath xmlns:m="http://schemas.openxmlformats.org/officeDocument/2006/math">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oMath>
                </a14:m>
                <a:r>
                  <a:rPr lang="ja-JP" altLang="en-US" sz="1800" dirty="0">
                    <a:latin typeface="Lucida Calligraphy" panose="03010101010101010101" pitchFamily="66" charset="0"/>
                  </a:rPr>
                  <a:t>はそれぞれの基底で得られる</a:t>
                </a:r>
                <a:r>
                  <a:rPr lang="ja-JP" altLang="en-US" sz="1800" dirty="0" smtClean="0">
                    <a:latin typeface="Lucida Calligraphy" panose="03010101010101010101" pitchFamily="66" charset="0"/>
                  </a:rPr>
                  <a:t>確率である。</a:t>
                </a:r>
                <a:endParaRPr lang="en-US" altLang="ja-JP" sz="1800" dirty="0">
                  <a:latin typeface="Lucida Calligraphy" panose="03010101010101010101" pitchFamily="66" charset="0"/>
                </a:endParaRPr>
              </a:p>
              <a:p>
                <a:pPr marL="0" indent="0">
                  <a:lnSpc>
                    <a:spcPct val="110000"/>
                  </a:lnSpc>
                  <a:buNone/>
                </a:pPr>
                <a:r>
                  <a:rPr lang="ja-JP" altLang="en-US" sz="1800" b="1" dirty="0">
                    <a:latin typeface="Lucida Calligraphy" panose="03010101010101010101" pitchFamily="66" charset="0"/>
                  </a:rPr>
                  <a:t>最終的な目標はこの尤度関数を最大化させる密度行列</a:t>
                </a:r>
                <a14:m>
                  <m:oMath xmlns:m="http://schemas.openxmlformats.org/officeDocument/2006/math">
                    <m:sSub>
                      <m:sSubPr>
                        <m:ctrlPr>
                          <a:rPr lang="en-US" altLang="ja-JP" sz="1800" b="1" i="1">
                            <a:latin typeface="Cambria Math" panose="02040503050406030204" pitchFamily="18" charset="0"/>
                          </a:rPr>
                        </m:ctrlPr>
                      </m:sSubPr>
                      <m:e>
                        <m:acc>
                          <m:accPr>
                            <m:chr m:val="̂"/>
                            <m:ctrlPr>
                              <a:rPr lang="ja-JP" altLang="en-US" sz="1800" b="1" i="1">
                                <a:latin typeface="Cambria Math" panose="02040503050406030204" pitchFamily="18" charset="0"/>
                              </a:rPr>
                            </m:ctrlPr>
                          </m:accPr>
                          <m:e>
                            <m:r>
                              <a:rPr lang="ja-JP" altLang="en-US" sz="1800" b="1" i="1">
                                <a:latin typeface="Cambria Math" panose="02040503050406030204" pitchFamily="18" charset="0"/>
                              </a:rPr>
                              <m:t>𝝆</m:t>
                            </m:r>
                          </m:e>
                        </m:acc>
                      </m:e>
                      <m:sub>
                        <m:r>
                          <a:rPr lang="en-US" altLang="ja-JP" sz="1800" b="1" i="1">
                            <a:latin typeface="Cambria Math" panose="02040503050406030204" pitchFamily="18" charset="0"/>
                          </a:rPr>
                          <m:t>𝟎</m:t>
                        </m:r>
                      </m:sub>
                    </m:sSub>
                  </m:oMath>
                </a14:m>
                <a:r>
                  <a:rPr lang="ja-JP" altLang="en-US" sz="1800" b="1" dirty="0">
                    <a:latin typeface="Lucida Calligraphy" panose="03010101010101010101" pitchFamily="66" charset="0"/>
                  </a:rPr>
                  <a:t>を見つけることである。</a:t>
                </a:r>
              </a:p>
              <a:p>
                <a:pPr marL="0" indent="0">
                  <a:lnSpc>
                    <a:spcPct val="110000"/>
                  </a:lnSpc>
                  <a:buNone/>
                </a:pPr>
                <a:r>
                  <a:rPr lang="ja-JP" altLang="en-US" sz="1800" dirty="0">
                    <a:latin typeface="Lucida Calligraphy" panose="03010101010101010101" pitchFamily="66" charset="0"/>
                  </a:rPr>
                  <a:t>ここで相対頻度を</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num>
                      <m:den>
                        <m:r>
                          <a:rPr lang="en-US" altLang="ja-JP" sz="1800" i="1">
                            <a:latin typeface="Cambria Math" panose="02040503050406030204" pitchFamily="18" charset="0"/>
                          </a:rPr>
                          <m:t>𝑁</m:t>
                        </m:r>
                      </m:den>
                    </m:f>
                  </m:oMath>
                </a14:m>
                <a:r>
                  <a:rPr lang="ja-JP" altLang="en-US" sz="1800" dirty="0">
                    <a:latin typeface="Lucida Calligraphy" panose="03010101010101010101" pitchFamily="66" charset="0"/>
                  </a:rPr>
                  <a:t>とする。</a:t>
                </a:r>
                <a:endParaRPr lang="en-US" altLang="ja-JP" sz="1800" dirty="0">
                  <a:latin typeface="Lucida Calligraphy" panose="03010101010101010101" pitchFamily="66" charset="0"/>
                </a:endParaRPr>
              </a:p>
              <a:p>
                <a:pPr marL="0" indent="0">
                  <a:lnSpc>
                    <a:spcPct val="110000"/>
                  </a:lnSpc>
                  <a:buNone/>
                </a:pPr>
                <a:r>
                  <a:rPr lang="ja-JP" altLang="en-US" sz="1800" dirty="0">
                    <a:latin typeface="Lucida Calligraphy" panose="03010101010101010101" pitchFamily="66" charset="0"/>
                  </a:rPr>
                  <a:t>測定基底</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a14:m>
                <a:r>
                  <a:rPr lang="ja-JP" altLang="en-US" sz="1800" dirty="0" smtClean="0">
                    <a:latin typeface="Lucida Calligraphy" panose="03010101010101010101" pitchFamily="66" charset="0"/>
                  </a:rPr>
                  <a:t>と</a:t>
                </a:r>
                <a:r>
                  <a:rPr lang="ja-JP" altLang="en-US" sz="1800" dirty="0">
                    <a:latin typeface="Lucida Calligraphy" panose="03010101010101010101" pitchFamily="66" charset="0"/>
                  </a:rPr>
                  <a:t>する</a:t>
                </a:r>
                <a:r>
                  <a:rPr lang="ja-JP" altLang="en-US" sz="1800" dirty="0" smtClean="0">
                    <a:latin typeface="Lucida Calligraphy" panose="03010101010101010101" pitchFamily="66" charset="0"/>
                  </a:rPr>
                  <a:t>。</a:t>
                </a:r>
                <a:endParaRPr lang="en-US" altLang="ja-JP" sz="1800" dirty="0" smtClean="0">
                  <a:latin typeface="Lucida Calligraphy" panose="03010101010101010101" pitchFamily="66" charset="0"/>
                </a:endParaRPr>
              </a:p>
              <a:p>
                <a:pPr marL="0" indent="0">
                  <a:lnSpc>
                    <a:spcPct val="110000"/>
                  </a:lnSpc>
                  <a:buNone/>
                </a:pP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a14:m>
                <a:r>
                  <a:rPr lang="ja-JP" altLang="en-US" sz="1800" dirty="0">
                    <a:latin typeface="Lucida Calligraphy" panose="03010101010101010101" pitchFamily="66" charset="0"/>
                  </a:rPr>
                  <a:t>は正規直交</a:t>
                </a:r>
                <a:r>
                  <a:rPr lang="ja-JP" altLang="en-US" sz="1800" dirty="0" smtClean="0">
                    <a:latin typeface="Lucida Calligraphy" panose="03010101010101010101" pitchFamily="66" charset="0"/>
                  </a:rPr>
                  <a:t>基底とすると、</a:t>
                </a:r>
                <a:endParaRPr lang="en-US" altLang="ja-JP" sz="1800" dirty="0">
                  <a:latin typeface="Lucida Calligraphy" panose="03010101010101010101" pitchFamily="66" charset="0"/>
                </a:endParaRPr>
              </a:p>
              <a:p>
                <a:pPr marL="0" indent="0">
                  <a:lnSpc>
                    <a:spcPct val="11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m:oMathPara>
                </a14:m>
                <a:endParaRPr lang="en-US" altLang="ja-JP" sz="1800" dirty="0" smtClean="0"/>
              </a:p>
              <a:p>
                <a:pPr marL="0" indent="0">
                  <a:lnSpc>
                    <a:spcPct val="110000"/>
                  </a:lnSpc>
                  <a:buNone/>
                </a:pPr>
                <a:r>
                  <a:rPr lang="ja-JP" altLang="en-US" sz="1800" dirty="0" smtClean="0"/>
                  <a:t>を満たす</a:t>
                </a:r>
                <a:r>
                  <a:rPr lang="ja-JP" altLang="en-US" sz="1800" dirty="0"/>
                  <a:t>。</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323"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625314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00000"/>
                  </a:lnSpc>
                  <a:buNone/>
                </a:pPr>
                <a:r>
                  <a:rPr lang="ja-JP" altLang="en-US" sz="1800" u="sng" dirty="0"/>
                  <a:t>尤度関数の</a:t>
                </a:r>
                <a:r>
                  <a:rPr lang="ja-JP" altLang="en-US" sz="1800" u="sng" dirty="0" smtClean="0"/>
                  <a:t>増加</a:t>
                </a:r>
                <a:endParaRPr lang="en-US" altLang="ja-JP" sz="1800" dirty="0" smtClean="0">
                  <a:latin typeface="+mn-ea"/>
                </a:endParaRPr>
              </a:p>
              <a:p>
                <a:pPr marL="0" indent="0">
                  <a:lnSpc>
                    <a:spcPct val="100000"/>
                  </a:lnSpc>
                  <a:buNone/>
                </a:pPr>
                <a:r>
                  <a:rPr lang="ja-JP" altLang="en-US" sz="1800" dirty="0" smtClean="0">
                    <a:latin typeface="+mn-ea"/>
                  </a:rPr>
                  <a:t>対数尤度</a:t>
                </a:r>
                <a:r>
                  <a:rPr lang="ja-JP" altLang="en-US" sz="1800" dirty="0">
                    <a:latin typeface="+mn-ea"/>
                  </a:rPr>
                  <a:t>関数</a:t>
                </a:r>
                <a:r>
                  <a:rPr lang="ja-JP" altLang="en-US" sz="1800" dirty="0" smtClean="0">
                    <a:latin typeface="+mn-ea"/>
                  </a:rPr>
                  <a:t>は</a:t>
                </a:r>
                <a14:m>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e>
                    </m:nary>
                  </m:oMath>
                </a14:m>
                <a:r>
                  <a:rPr lang="ja-JP" altLang="en-US" sz="1800" dirty="0" smtClean="0">
                    <a:latin typeface="Lucida Calligraphy" panose="03010101010101010101" pitchFamily="66" charset="0"/>
                  </a:rPr>
                  <a:t>である。ここ</a:t>
                </a:r>
                <a:r>
                  <a:rPr lang="ja-JP" altLang="en-US" sz="1800" dirty="0">
                    <a:latin typeface="Lucida Calligraphy" panose="03010101010101010101" pitchFamily="66" charset="0"/>
                  </a:rPr>
                  <a:t>で</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m:oMathPara>
                </a14:m>
                <a:endParaRPr lang="en-US" altLang="ja-JP" sz="1800" dirty="0">
                  <a:latin typeface="Lucida Calligraphy" panose="03010101010101010101" pitchFamily="66" charset="0"/>
                </a:endParaRPr>
              </a:p>
              <a:p>
                <a:pPr marL="0" indent="0">
                  <a:lnSpc>
                    <a:spcPct val="100000"/>
                  </a:lnSpc>
                  <a:buNone/>
                </a:pPr>
                <a:r>
                  <a:rPr lang="ja-JP" altLang="en-US" sz="1800" dirty="0">
                    <a:latin typeface="Lucida Calligraphy" panose="03010101010101010101" pitchFamily="66" charset="0"/>
                  </a:rPr>
                  <a:t>とすると、</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err="1" smtClean="0">
                    <a:latin typeface="Lucida Calligraphy" panose="03010101010101010101" pitchFamily="66" charset="0"/>
                  </a:rPr>
                  <a:t>の対数尤</a:t>
                </a:r>
                <a:r>
                  <a:rPr lang="ja-JP" altLang="en-US" sz="1800" dirty="0" smtClean="0">
                    <a:latin typeface="Lucida Calligraphy" panose="03010101010101010101" pitchFamily="66" charset="0"/>
                  </a:rPr>
                  <a:t>度関数は</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𝑗</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𝑗</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𝑗</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𝑗</m:t>
                                              </m:r>
                                            </m:sub>
                                          </m:sSub>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nary>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func>
                        </m:e>
                      </m:nary>
                    </m:oMath>
                  </m:oMathPara>
                </a14:m>
                <a:endParaRPr lang="en-US" altLang="ja-JP" sz="1800" dirty="0">
                  <a:latin typeface="Lucida Calligraphy" panose="03010101010101010101" pitchFamily="66" charset="0"/>
                </a:endParaRPr>
              </a:p>
              <a:p>
                <a:pPr marL="0" indent="0">
                  <a:lnSpc>
                    <a:spcPct val="100000"/>
                  </a:lnSpc>
                  <a:buNone/>
                </a:pPr>
                <a:r>
                  <a:rPr lang="ja-JP" altLang="en-US" sz="1800" dirty="0" smtClean="0">
                    <a:latin typeface="Lucida Calligraphy" panose="03010101010101010101" pitchFamily="66" charset="0"/>
                  </a:rPr>
                  <a:t>となる。したがって、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smtClean="0">
                    <a:latin typeface="Lucida Calligraphy" panose="03010101010101010101" pitchFamily="66" charset="0"/>
                  </a:rPr>
                  <a:t>による密度行列の更新前後の対数尤度関数の差は</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func>
                        </m:e>
                      </m:nary>
                    </m:oMath>
                  </m:oMathPara>
                </a14:m>
                <a:endParaRPr lang="en-US" altLang="ja-JP" sz="1800" dirty="0">
                  <a:latin typeface="Lucida Calligraphy" panose="03010101010101010101" pitchFamily="66" charset="0"/>
                </a:endParaRPr>
              </a:p>
              <a:p>
                <a:pPr marL="0" indent="0">
                  <a:buNone/>
                </a:pP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464"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0126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ja-JP" altLang="en-US" sz="1800" u="sng" dirty="0"/>
                  <a:t>尤度関数の</a:t>
                </a:r>
                <a:r>
                  <a:rPr lang="ja-JP" altLang="en-US" sz="1800" u="sng" dirty="0" smtClean="0"/>
                  <a:t>増加</a:t>
                </a:r>
                <a:endParaRPr lang="en-US" altLang="ja-JP" sz="1800" dirty="0" smtClean="0">
                  <a:latin typeface="Lucida Calligraphy" panose="03010101010101010101" pitchFamily="66" charset="0"/>
                </a:endParaRPr>
              </a:p>
              <a:p>
                <a:pPr marL="0" indent="0">
                  <a:lnSpc>
                    <a:spcPct val="100000"/>
                  </a:lnSpc>
                  <a:buNone/>
                </a:pPr>
                <a:r>
                  <a:rPr lang="ja-JP" altLang="en-US" sz="1800" dirty="0" smtClean="0">
                    <a:latin typeface="Lucida Calligraphy" panose="03010101010101010101" pitchFamily="66" charset="0"/>
                  </a:rPr>
                  <a:t>ここ</a:t>
                </a:r>
                <a:r>
                  <a:rPr lang="ja-JP" altLang="en-US" sz="1800" dirty="0">
                    <a:latin typeface="Lucida Calligraphy" panose="03010101010101010101" pitchFamily="66" charset="0"/>
                  </a:rPr>
                  <a:t>で</a:t>
                </a:r>
                <a14:m>
                  <m:oMath xmlns:m="http://schemas.openxmlformats.org/officeDocument/2006/math">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=1,   0&lt;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r>
                      <a:rPr lang="en-US" altLang="ja-JP" sz="1800">
                        <a:latin typeface="Cambria Math" panose="02040503050406030204" pitchFamily="18" charset="0"/>
                      </a:rPr>
                      <m:t>,</m:t>
                    </m:r>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a:latin typeface="Cambria Math" panose="02040503050406030204" pitchFamily="18" charset="0"/>
                      </a:rPr>
                      <m:t>&lt;1</m:t>
                    </m:r>
                  </m:oMath>
                </a14:m>
                <a:r>
                  <a:rPr lang="ja-JP" altLang="en-US" sz="1800" dirty="0" smtClean="0">
                    <a:latin typeface="Lucida Calligraphy" panose="03010101010101010101" pitchFamily="66" charset="0"/>
                  </a:rPr>
                  <a:t>なので、</a:t>
                </a:r>
                <a:r>
                  <a:rPr lang="en-US" altLang="ja-JP" sz="1800" dirty="0" smtClean="0"/>
                  <a:t>Jensen</a:t>
                </a:r>
                <a:r>
                  <a:rPr lang="ja-JP" altLang="en-US" sz="1800" dirty="0"/>
                  <a:t>の不等式</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r>
                        <a:rPr lang="ja-JP" altLang="en-US" sz="1800" i="1">
                          <a:latin typeface="Cambria Math" panose="02040503050406030204" pitchFamily="18" charset="0"/>
                          <a:ea typeface="Cambria Math" panose="02040503050406030204" pitchFamily="18" charset="0"/>
                        </a:rPr>
                        <m:t>　　　</m:t>
                      </m:r>
                      <m:d>
                        <m:dPr>
                          <m:ctrlPr>
                            <a:rPr lang="en-US" altLang="ja-JP" sz="1800" i="1">
                              <a:latin typeface="Cambria Math" panose="02040503050406030204" pitchFamily="18" charset="0"/>
                              <a:ea typeface="Cambria Math" panose="02040503050406030204" pitchFamily="18" charset="0"/>
                            </a:rPr>
                          </m:ctrlPr>
                        </m:dPr>
                        <m:e>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=1,</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≥0,</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r>
                            <a:rPr lang="ja-JP" altLang="en-US" sz="1800">
                              <a:latin typeface="Cambria Math" panose="02040503050406030204" pitchFamily="18" charset="0"/>
                            </a:rPr>
                            <m:t>&gt;</m:t>
                          </m:r>
                          <m:r>
                            <a:rPr lang="en-US" altLang="ja-JP" sz="1800">
                              <a:latin typeface="Cambria Math" panose="02040503050406030204" pitchFamily="18" charset="0"/>
                            </a:rPr>
                            <m:t>0</m:t>
                          </m:r>
                          <m:r>
                            <m:rPr>
                              <m:nor/>
                            </m:rPr>
                            <a:rPr lang="en-US" altLang="ja-JP" sz="1800" dirty="0"/>
                            <m:t> </m:t>
                          </m:r>
                        </m:e>
                      </m:d>
                    </m:oMath>
                  </m:oMathPara>
                </a14:m>
                <a:endParaRPr lang="en-US" altLang="ja-JP" sz="1800" dirty="0">
                  <a:latin typeface="+mn-ea"/>
                </a:endParaRPr>
              </a:p>
              <a:p>
                <a:pPr marL="0" indent="0">
                  <a:lnSpc>
                    <a:spcPct val="100000"/>
                  </a:lnSpc>
                  <a:buNone/>
                </a:pPr>
                <a:r>
                  <a:rPr lang="ja-JP" altLang="en-US" sz="1800" dirty="0">
                    <a:latin typeface="+mn-ea"/>
                  </a:rPr>
                  <a:t>を用いると、</a:t>
                </a:r>
                <a:endParaRPr lang="en-US" altLang="ja-JP" sz="1800" dirty="0">
                  <a:latin typeface="+mn-ea"/>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func>
                        </m:e>
                      </m:nary>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e>
                          </m:d>
                        </m:e>
                      </m:func>
                    </m:oMath>
                  </m:oMathPara>
                </a14:m>
                <a:endParaRPr lang="en-US" altLang="ja-JP" sz="18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𝑗</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nary>
                            </m:e>
                          </m:d>
                        </m:e>
                      </m:func>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r>
                            <a:rPr lang="en-US" altLang="ja-JP" sz="1800" i="1">
                              <a:latin typeface="Cambria Math" panose="02040503050406030204" pitchFamily="18" charset="0"/>
                            </a:rPr>
                            <m:t>1</m:t>
                          </m:r>
                        </m:e>
                      </m:func>
                      <m:r>
                        <a:rPr lang="en-US" altLang="ja-JP" sz="1800">
                          <a:latin typeface="Cambria Math" panose="02040503050406030204" pitchFamily="18" charset="0"/>
                        </a:rPr>
                        <m:t>=0</m:t>
                      </m:r>
                    </m:oMath>
                  </m:oMathPara>
                </a14:m>
                <a:endParaRPr lang="en-US" altLang="ja-JP" sz="1800" dirty="0">
                  <a:latin typeface="+mn-ea"/>
                </a:endParaRPr>
              </a:p>
              <a:p>
                <a:pPr marL="0" indent="0">
                  <a:lnSpc>
                    <a:spcPct val="100000"/>
                  </a:lnSpc>
                  <a:buNone/>
                </a:pPr>
                <a:r>
                  <a:rPr lang="ja-JP" altLang="en-US" sz="1800" dirty="0"/>
                  <a:t>したがって、</a:t>
                </a:r>
                <a14:m>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oMath>
                </a14:m>
                <a:r>
                  <a:rPr lang="ja-JP" altLang="en-US" sz="1800" dirty="0"/>
                  <a:t>と密度行列を更新していけば尤度関数は必ず増加する。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791568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00000"/>
                  </a:lnSpc>
                  <a:buNone/>
                </a:pPr>
                <a:r>
                  <a:rPr lang="ja-JP" altLang="en-US" sz="1800" u="sng" dirty="0" smtClean="0"/>
                  <a:t>収束性</a:t>
                </a:r>
                <a:endParaRPr lang="en-US" altLang="ja-JP" sz="1800" u="sng" dirty="0" smtClean="0"/>
              </a:p>
              <a:p>
                <a:pPr marL="0" indent="0">
                  <a:lnSpc>
                    <a:spcPct val="100000"/>
                  </a:lnSpc>
                  <a:buNone/>
                </a:pPr>
                <a:r>
                  <a:rPr lang="en-US" altLang="ja-JP" sz="1800" dirty="0" smtClean="0"/>
                  <a:t>Jensen</a:t>
                </a:r>
                <a:r>
                  <a:rPr lang="ja-JP" altLang="en-US" sz="1800" dirty="0"/>
                  <a:t>の不等式から</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r>
                        <a:rPr lang="en-US" altLang="ja-JP" sz="1800" i="1">
                          <a:latin typeface="Cambria Math" panose="02040503050406030204" pitchFamily="18" charset="0"/>
                        </a:rPr>
                        <m:t>  </m:t>
                      </m:r>
                      <m:r>
                        <a:rPr lang="ja-JP" altLang="en-US" sz="1800" i="1">
                          <a:latin typeface="Cambria Math" panose="02040503050406030204" pitchFamily="18" charset="0"/>
                        </a:rPr>
                        <m:t>⇔</m:t>
                      </m:r>
                      <m:r>
                        <a:rPr lang="en-US" altLang="ja-JP" sz="1800" i="1">
                          <a:latin typeface="Cambria Math" panose="02040503050406030204" pitchFamily="18" charset="0"/>
                        </a:rPr>
                        <m:t>  </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𝑘</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𝑘</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𝑘</m:t>
                                  </m:r>
                                </m:sub>
                              </m:sSub>
                            </m:den>
                          </m:f>
                        </m:e>
                      </m:nary>
                    </m:oMath>
                  </m:oMathPara>
                </a14:m>
                <a:endParaRPr lang="en-US" altLang="ja-JP" sz="1800" dirty="0"/>
              </a:p>
              <a:p>
                <a:pPr marL="0" indent="0">
                  <a:lnSpc>
                    <a:spcPct val="100000"/>
                  </a:lnSpc>
                  <a:buNone/>
                </a:pPr>
                <a:r>
                  <a:rPr lang="ja-JP" altLang="en-US" sz="1800" dirty="0"/>
                  <a:t>より</a:t>
                </a:r>
                <a:r>
                  <a:rPr lang="ja-JP" altLang="en-US" sz="1800" dirty="0" smtClean="0"/>
                  <a:t>、尤度関数は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1"/>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𝑘</m:t>
                              </m:r>
                            </m:sub>
                          </m:sSub>
                          <m:f>
                            <m:fPr>
                              <m:ctrlPr>
                                <a:rPr lang="en-US" altLang="ja-JP" sz="1800" i="1">
                                  <a:latin typeface="Cambria Math" panose="02040503050406030204" pitchFamily="18" charset="0"/>
                                </a:rPr>
                              </m:ctrlPr>
                            </m:fPr>
                            <m:num>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𝑘</m:t>
                                  </m:r>
                                </m:sub>
                              </m:sSub>
                            </m:den>
                          </m:f>
                        </m:e>
                      </m:nary>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r>
                        <a:rPr lang="en-US" altLang="ja-JP" sz="1800">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m:oMathPara>
                </a14:m>
                <a:endParaRPr lang="en-US" altLang="ja-JP" sz="1800" dirty="0"/>
              </a:p>
              <a:p>
                <a:pPr marL="0" indent="0">
                  <a:lnSpc>
                    <a:spcPct val="100000"/>
                  </a:lnSpc>
                  <a:buNone/>
                </a:pPr>
                <a:r>
                  <a:rPr lang="ja-JP" altLang="en-US" sz="1800" dirty="0"/>
                  <a:t>ここで任意の半正値演算子</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𝑟</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𝑟</m:t>
                                    </m:r>
                                  </m:e>
                                  <m:sub>
                                    <m:r>
                                      <a:rPr lang="en-US" altLang="ja-JP" sz="1800" i="1">
                                        <a:latin typeface="Cambria Math" panose="02040503050406030204" pitchFamily="18" charset="0"/>
                                      </a:rPr>
                                      <m:t>𝑖</m:t>
                                    </m:r>
                                  </m:sub>
                                </m:sSub>
                              </m:e>
                            </m:d>
                          </m:e>
                        </m:d>
                      </m:e>
                    </m:nary>
                    <m:r>
                      <a:rPr lang="en-US" altLang="ja-JP" sz="1800">
                        <a:latin typeface="Cambria Math" panose="02040503050406030204" pitchFamily="18" charset="0"/>
                      </a:rPr>
                      <m:t>,</m:t>
                    </m:r>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≥0</m:t>
                    </m:r>
                  </m:oMath>
                </a14:m>
                <a:r>
                  <a:rPr lang="ja-JP" altLang="en-US" sz="1800" dirty="0"/>
                  <a:t>の最大固有値を</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𝑚𝑎𝑥</m:t>
                        </m:r>
                      </m:e>
                      <m:sub>
                        <m:r>
                          <a:rPr lang="en-US" altLang="ja-JP" sz="1800" i="1">
                            <a:latin typeface="Cambria Math" panose="02040503050406030204" pitchFamily="18" charset="0"/>
                          </a:rPr>
                          <m:t>𝑖</m:t>
                        </m:r>
                      </m:sub>
                    </m:sSub>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oMath>
                </a14:m>
                <a:r>
                  <a:rPr lang="ja-JP" altLang="en-US" sz="1800" dirty="0"/>
                  <a:t>とすると、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b="1"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𝑚𝑎𝑥</m:t>
                          </m:r>
                        </m:e>
                        <m:sub>
                          <m:r>
                            <a:rPr lang="en-US" altLang="ja-JP" sz="1800" i="1">
                              <a:latin typeface="Cambria Math" panose="02040503050406030204" pitchFamily="18" charset="0"/>
                            </a:rPr>
                            <m:t>𝑖</m:t>
                          </m:r>
                        </m:sub>
                      </m:sSub>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oMath>
                  </m:oMathPara>
                </a14:m>
                <a:endParaRPr lang="en-US" altLang="ja-JP" sz="1800" dirty="0"/>
              </a:p>
              <a:p>
                <a:pPr marL="0" indent="0">
                  <a:lnSpc>
                    <a:spcPct val="100000"/>
                  </a:lnSpc>
                  <a:buNone/>
                </a:pPr>
                <a:r>
                  <a:rPr lang="ja-JP" altLang="en-US" sz="1800" dirty="0"/>
                  <a:t>よって、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oMath>
                </a14:m>
                <a:r>
                  <a:rPr lang="ja-JP" altLang="en-US" sz="1800" dirty="0"/>
                  <a:t>の最大固有値を</a:t>
                </a:r>
                <a14:m>
                  <m:oMath xmlns:m="http://schemas.openxmlformats.org/officeDocument/2006/math">
                    <m:r>
                      <m:rPr>
                        <m:sty m:val="p"/>
                      </m:rPr>
                      <a:rPr lang="en-US" altLang="ja-JP" sz="1800" i="1">
                        <a:latin typeface="Cambria Math" panose="02040503050406030204" pitchFamily="18" charset="0"/>
                        <a:ea typeface="Cambria Math" panose="02040503050406030204" pitchFamily="18" charset="0"/>
                      </a:rPr>
                      <m:t>λ</m:t>
                    </m:r>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𝒚</m:t>
                        </m:r>
                        <m:r>
                          <a:rPr lang="en-US" altLang="ja-JP" sz="1800" b="1" i="1">
                            <a:latin typeface="Cambria Math" panose="02040503050406030204" pitchFamily="18" charset="0"/>
                            <a:ea typeface="Cambria Math" panose="02040503050406030204" pitchFamily="18" charset="0"/>
                          </a:rPr>
                          <m:t>,</m:t>
                        </m:r>
                        <m:r>
                          <a:rPr lang="en-US" altLang="ja-JP" sz="1800" b="1" i="1">
                            <a:latin typeface="Cambria Math" panose="02040503050406030204" pitchFamily="18" charset="0"/>
                          </a:rPr>
                          <m:t>𝒂</m:t>
                        </m:r>
                      </m:e>
                    </m:d>
                  </m:oMath>
                </a14:m>
                <a:r>
                  <a:rPr lang="ja-JP" altLang="en-US" sz="1800" dirty="0"/>
                  <a:t>として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ea typeface="Cambria Math" panose="02040503050406030204" pitchFamily="18" charset="0"/>
                        </a:rPr>
                        <m:t>≤</m:t>
                      </m:r>
                      <m:r>
                        <m:rPr>
                          <m:sty m:val="p"/>
                        </m:rPr>
                        <a:rPr lang="en-US" altLang="ja-JP" sz="1800" i="1">
                          <a:latin typeface="Cambria Math" panose="02040503050406030204" pitchFamily="18" charset="0"/>
                          <a:ea typeface="Cambria Math" panose="02040503050406030204" pitchFamily="18" charset="0"/>
                        </a:rPr>
                        <m:t>λ</m:t>
                      </m:r>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𝒚</m:t>
                          </m:r>
                          <m:r>
                            <a:rPr lang="en-US" altLang="ja-JP" sz="1800" b="1" i="1">
                              <a:latin typeface="Cambria Math" panose="02040503050406030204" pitchFamily="18" charset="0"/>
                              <a:ea typeface="Cambria Math" panose="02040503050406030204" pitchFamily="18" charset="0"/>
                            </a:rPr>
                            <m:t>,</m:t>
                          </m:r>
                          <m:r>
                            <a:rPr lang="en-US" altLang="ja-JP" sz="1800" b="1" i="1">
                              <a:latin typeface="Cambria Math" panose="02040503050406030204" pitchFamily="18" charset="0"/>
                            </a:rPr>
                            <m:t>𝒂</m:t>
                          </m:r>
                        </m:e>
                      </m:d>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oMath>
                  </m:oMathPara>
                </a14:m>
                <a:endParaRPr lang="en-US" altLang="ja-JP" sz="1800" dirty="0"/>
              </a:p>
              <a:p>
                <a:pPr marL="0" indent="0">
                  <a:lnSpc>
                    <a:spcPct val="100000"/>
                  </a:lnSpc>
                  <a:buNone/>
                </a:pPr>
                <a:r>
                  <a:rPr lang="ja-JP" altLang="en-US" sz="1800" dirty="0"/>
                  <a:t>最大固有ベクトルを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𝒚</m:t>
                                </m:r>
                                <m:r>
                                  <a:rPr lang="en-US" altLang="ja-JP" sz="1800" b="1" i="1">
                                    <a:latin typeface="Cambria Math" panose="02040503050406030204" pitchFamily="18" charset="0"/>
                                  </a:rPr>
                                  <m:t>, </m:t>
                                </m:r>
                                <m:r>
                                  <a:rPr lang="en-US" altLang="ja-JP" sz="1800" b="1" i="1">
                                    <a:latin typeface="Cambria Math" panose="02040503050406030204" pitchFamily="18" charset="0"/>
                                  </a:rPr>
                                  <m:t>𝒂</m:t>
                                </m:r>
                              </m:e>
                            </m:d>
                          </m:e>
                        </m:d>
                      </m:e>
                    </m:d>
                  </m:oMath>
                </a14:m>
                <a:r>
                  <a:rPr lang="ja-JP" altLang="en-US" sz="1800" dirty="0"/>
                  <a:t>とすると、等式が成立するのは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e>
                                      <m:r>
                                        <a:rPr lang="en-US" altLang="ja-JP" sz="1800" i="1">
                                          <a:latin typeface="Cambria Math" panose="02040503050406030204" pitchFamily="18" charset="0"/>
                                        </a:rPr>
                                        <m:t>𝜓</m:t>
                                      </m:r>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𝒚</m:t>
                                          </m:r>
                                          <m:r>
                                            <a:rPr lang="en-US" altLang="ja-JP" sz="1800" b="1" i="1">
                                              <a:latin typeface="Cambria Math" panose="02040503050406030204" pitchFamily="18" charset="0"/>
                                            </a:rPr>
                                            <m:t>, </m:t>
                                          </m:r>
                                          <m:r>
                                            <a:rPr lang="en-US" altLang="ja-JP" sz="1800" b="1" i="1">
                                              <a:latin typeface="Cambria Math" panose="02040503050406030204" pitchFamily="18" charset="0"/>
                                            </a:rPr>
                                            <m:t>𝒂</m:t>
                                          </m:r>
                                        </m:e>
                                      </m:d>
                                    </m:e>
                                  </m:d>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r>
                        <a:rPr lang="en-US" altLang="ja-JP" sz="1800" i="1">
                          <a:latin typeface="Cambria Math" panose="02040503050406030204" pitchFamily="18" charset="0"/>
                        </a:rPr>
                        <m:t>=</m:t>
                      </m:r>
                      <m:r>
                        <a:rPr lang="en-US" altLang="ja-JP" sz="1800" i="1">
                          <a:latin typeface="Cambria Math" panose="02040503050406030204" pitchFamily="18" charset="0"/>
                        </a:rPr>
                        <m:t>𝑐𝑜𝑛𝑠𝑡</m:t>
                      </m:r>
                    </m:oMath>
                  </m:oMathPara>
                </a14:m>
                <a:endParaRPr lang="en-US" altLang="ja-JP" sz="1800" dirty="0"/>
              </a:p>
              <a:p>
                <a:pPr marL="0" indent="0">
                  <a:lnSpc>
                    <a:spcPct val="100000"/>
                  </a:lnSpc>
                  <a:buNone/>
                </a:pPr>
                <a:r>
                  <a:rPr lang="ja-JP" altLang="en-US" sz="1800" dirty="0"/>
                  <a:t>これにより尤度関数の上限が存在することがわかる。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6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81524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Image result for ブロッホ球"/>
          <p:cNvPicPr>
            <a:picLocks noChangeAspect="1" noChangeArrowheads="1"/>
          </p:cNvPicPr>
          <p:nvPr/>
        </p:nvPicPr>
        <p:blipFill rotWithShape="1">
          <a:blip r:embed="rId2">
            <a:extLst>
              <a:ext uri="{28A0092B-C50C-407E-A947-70E740481C1C}">
                <a14:useLocalDpi xmlns:a14="http://schemas.microsoft.com/office/drawing/2010/main" val="0"/>
              </a:ext>
            </a:extLst>
          </a:blip>
          <a:srcRect l="3916" t="13804" r="50000" b="13804"/>
          <a:stretch/>
        </p:blipFill>
        <p:spPr bwMode="auto">
          <a:xfrm>
            <a:off x="6747875" y="3227789"/>
            <a:ext cx="1644967" cy="15078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qiita-user-contents.imgix.net/https%3A%2F%2Fqiita-image-store.s3.ap-northeast-1.amazonaws.com%2F0%2F195864%2F72f1870b-3a76-e74e-1b59-758c26a76a75.png?ixlib=rb-1.2.2&amp;auto=format&amp;gif-q=60&amp;q=75&amp;s=1efe2e3d718e42bfb004b974c87f5bb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76" y="2979986"/>
            <a:ext cx="1882656" cy="1882657"/>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628650" y="341052"/>
            <a:ext cx="7886700" cy="355478"/>
          </a:xfrm>
          <a:ln>
            <a:solidFill>
              <a:schemeClr val="bg1"/>
            </a:solidFill>
          </a:ln>
        </p:spPr>
        <p:txBody>
          <a:bodyPr>
            <a:normAutofit fontScale="90000"/>
          </a:bodyPr>
          <a:lstStyle/>
          <a:p>
            <a:r>
              <a:rPr lang="en-US" altLang="ja-JP" sz="2100" u="sng" dirty="0"/>
              <a:t>§</a:t>
            </a:r>
            <a:r>
              <a:rPr lang="ja-JP" altLang="en-US" sz="2100" u="sng" dirty="0"/>
              <a:t>１　量子状態トモグラフィー</a:t>
            </a:r>
            <a:endParaRPr lang="ja-JP" altLang="en-US" sz="2100" u="sng" dirty="0"/>
          </a:p>
        </p:txBody>
      </p:sp>
      <p:sp>
        <p:nvSpPr>
          <p:cNvPr id="3" name="コンテンツ プレースホルダー 2"/>
          <p:cNvSpPr>
            <a:spLocks noGrp="1"/>
          </p:cNvSpPr>
          <p:nvPr>
            <p:ph idx="1"/>
          </p:nvPr>
        </p:nvSpPr>
        <p:spPr>
          <a:xfrm>
            <a:off x="628650" y="965606"/>
            <a:ext cx="7886700" cy="4524367"/>
          </a:xfrm>
        </p:spPr>
        <p:txBody>
          <a:bodyPr>
            <a:normAutofit/>
          </a:bodyPr>
          <a:lstStyle/>
          <a:p>
            <a:r>
              <a:rPr lang="ja-JP" altLang="en-US" sz="1800" dirty="0"/>
              <a:t>量子状態トモグラフィーとは</a:t>
            </a:r>
            <a:endParaRPr lang="en-US" altLang="ja-JP" sz="1800" dirty="0"/>
          </a:p>
          <a:p>
            <a:pPr marL="0" indent="0">
              <a:buNone/>
            </a:pPr>
            <a:r>
              <a:rPr lang="ja-JP" altLang="en-US" sz="1800" dirty="0"/>
              <a:t>　任意の量子状態に対して実験的に得られた結果から量子状態を推定し再構成すること。</a:t>
            </a:r>
            <a:endParaRPr lang="ja-JP" altLang="en-US" sz="1800" dirty="0"/>
          </a:p>
        </p:txBody>
      </p:sp>
      <p:pic>
        <p:nvPicPr>
          <p:cNvPr id="4" name="図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4501" y="3406151"/>
            <a:ext cx="637196" cy="978932"/>
          </a:xfrm>
          <a:prstGeom prst="rect">
            <a:avLst/>
          </a:prstGeom>
        </p:spPr>
      </p:pic>
      <p:pic>
        <p:nvPicPr>
          <p:cNvPr id="5" name="図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9164236">
            <a:off x="2449777" y="2799405"/>
            <a:ext cx="481112" cy="557719"/>
          </a:xfrm>
          <a:prstGeom prst="rect">
            <a:avLst/>
          </a:prstGeom>
        </p:spPr>
      </p:pic>
      <p:sp>
        <p:nvSpPr>
          <p:cNvPr id="6" name="右矢印 5"/>
          <p:cNvSpPr/>
          <p:nvPr/>
        </p:nvSpPr>
        <p:spPr>
          <a:xfrm>
            <a:off x="2771302" y="3670861"/>
            <a:ext cx="699544" cy="484632"/>
          </a:xfrm>
          <a:prstGeom prst="rightArrow">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右矢印 8"/>
          <p:cNvSpPr/>
          <p:nvPr/>
        </p:nvSpPr>
        <p:spPr>
          <a:xfrm>
            <a:off x="5517710" y="3670861"/>
            <a:ext cx="699544" cy="4846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テキスト ボックス 6"/>
          <p:cNvSpPr txBox="1"/>
          <p:nvPr/>
        </p:nvSpPr>
        <p:spPr>
          <a:xfrm>
            <a:off x="2663873" y="4299900"/>
            <a:ext cx="914402" cy="369332"/>
          </a:xfrm>
          <a:prstGeom prst="rect">
            <a:avLst/>
          </a:prstGeom>
          <a:noFill/>
        </p:spPr>
        <p:txBody>
          <a:bodyPr wrap="square" rtlCol="0">
            <a:spAutoFit/>
          </a:bodyPr>
          <a:lstStyle/>
          <a:p>
            <a:r>
              <a:rPr kumimoji="1" lang="ja-JP" altLang="en-US" dirty="0" smtClean="0"/>
              <a:t>測定</a:t>
            </a:r>
            <a:endParaRPr kumimoji="1" lang="ja-JP" altLang="en-US" dirty="0"/>
          </a:p>
        </p:txBody>
      </p:sp>
      <p:sp>
        <p:nvSpPr>
          <p:cNvPr id="10" name="テキスト ボックス 9"/>
          <p:cNvSpPr txBox="1"/>
          <p:nvPr/>
        </p:nvSpPr>
        <p:spPr>
          <a:xfrm>
            <a:off x="4941003" y="2731568"/>
            <a:ext cx="2311603" cy="369332"/>
          </a:xfrm>
          <a:prstGeom prst="rect">
            <a:avLst/>
          </a:prstGeom>
          <a:noFill/>
        </p:spPr>
        <p:txBody>
          <a:bodyPr wrap="square" rtlCol="0">
            <a:spAutoFit/>
          </a:bodyPr>
          <a:lstStyle/>
          <a:p>
            <a:r>
              <a:rPr kumimoji="1" lang="ja-JP" altLang="en-US" b="1" dirty="0" smtClean="0">
                <a:solidFill>
                  <a:srgbClr val="C00000"/>
                </a:solidFill>
              </a:rPr>
              <a:t>トモグラフィー</a:t>
            </a:r>
            <a:endParaRPr kumimoji="1" lang="ja-JP" altLang="en-US" b="1" dirty="0">
              <a:solidFill>
                <a:srgbClr val="C00000"/>
              </a:solidFill>
            </a:endParaRPr>
          </a:p>
        </p:txBody>
      </p:sp>
      <mc:AlternateContent xmlns:mc="http://schemas.openxmlformats.org/markup-compatibility/2006">
        <mc:Choice xmlns:a14="http://schemas.microsoft.com/office/drawing/2010/main" Requires="a14">
          <p:sp>
            <p:nvSpPr>
              <p:cNvPr id="11" name="テキスト ボックス 10"/>
              <p:cNvSpPr txBox="1"/>
              <p:nvPr/>
            </p:nvSpPr>
            <p:spPr>
              <a:xfrm>
                <a:off x="3677182" y="3464702"/>
                <a:ext cx="1536192" cy="111761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i="1" smtClean="0">
                              <a:latin typeface="Cambria Math" panose="02040503050406030204" pitchFamily="18" charset="0"/>
                            </a:rPr>
                          </m:ctrlPr>
                        </m:dPr>
                        <m:e>
                          <m:eqArr>
                            <m:eqArrPr>
                              <m:ctrlPr>
                                <a:rPr kumimoji="1" lang="en-US" altLang="ja-JP" i="1" smtClean="0">
                                  <a:latin typeface="Cambria Math" panose="02040503050406030204" pitchFamily="18" charset="0"/>
                                </a:rPr>
                              </m:ctrlPr>
                            </m:eqArrPr>
                            <m:e>
                              <m:r>
                                <a:rPr kumimoji="1" lang="en-US" altLang="ja-JP" b="0" i="1" smtClean="0">
                                  <a:latin typeface="Cambria Math" panose="02040503050406030204" pitchFamily="18" charset="0"/>
                                </a:rPr>
                                <m:t>12</m:t>
                              </m:r>
                            </m:e>
                            <m:e>
                              <m:r>
                                <a:rPr lang="en-US" altLang="ja-JP" b="0" i="1" smtClean="0">
                                  <a:latin typeface="Cambria Math" panose="02040503050406030204" pitchFamily="18" charset="0"/>
                                </a:rPr>
                                <m:t>345</m:t>
                              </m:r>
                            </m:e>
                            <m:e>
                              <m:r>
                                <a:rPr lang="ja-JP" altLang="en-US" i="1" smtClean="0">
                                  <a:latin typeface="Cambria Math" panose="02040503050406030204" pitchFamily="18" charset="0"/>
                                </a:rPr>
                                <m:t>⋮</m:t>
                              </m:r>
                            </m:e>
                            <m:e>
                              <m:r>
                                <a:rPr lang="en-US" altLang="ja-JP" b="0" i="1" smtClean="0">
                                  <a:latin typeface="Cambria Math" panose="02040503050406030204" pitchFamily="18" charset="0"/>
                                </a:rPr>
                                <m:t>789</m:t>
                              </m:r>
                            </m:e>
                          </m:eqArr>
                        </m:e>
                      </m:d>
                    </m:oMath>
                  </m:oMathPara>
                </a14:m>
                <a:endParaRPr kumimoji="1" lang="ja-JP" altLang="en-US" dirty="0"/>
              </a:p>
            </p:txBody>
          </p:sp>
        </mc:Choice>
        <mc:Fallback>
          <p:sp>
            <p:nvSpPr>
              <p:cNvPr id="11" name="テキスト ボックス 10"/>
              <p:cNvSpPr txBox="1">
                <a:spLocks noRot="1" noChangeAspect="1" noMove="1" noResize="1" noEditPoints="1" noAdjustHandles="1" noChangeArrowheads="1" noChangeShapeType="1" noTextEdit="1"/>
              </p:cNvSpPr>
              <p:nvPr/>
            </p:nvSpPr>
            <p:spPr>
              <a:xfrm>
                <a:off x="3677182" y="3464702"/>
                <a:ext cx="1536192" cy="1117614"/>
              </a:xfrm>
              <a:prstGeom prst="rect">
                <a:avLst/>
              </a:prstGeom>
              <a:blipFill>
                <a:blip r:embed="rId6"/>
                <a:stretch>
                  <a:fillRect/>
                </a:stretch>
              </a:blipFill>
            </p:spPr>
            <p:txBody>
              <a:bodyPr/>
              <a:lstStyle/>
              <a:p>
                <a:r>
                  <a:rPr lang="ja-JP" altLang="en-US">
                    <a:noFill/>
                  </a:rPr>
                  <a:t> </a:t>
                </a:r>
              </a:p>
            </p:txBody>
          </p:sp>
        </mc:Fallback>
      </mc:AlternateContent>
      <p:sp>
        <p:nvSpPr>
          <p:cNvPr id="12" name="テキスト ボックス 11"/>
          <p:cNvSpPr txBox="1"/>
          <p:nvPr/>
        </p:nvSpPr>
        <p:spPr>
          <a:xfrm>
            <a:off x="3473031" y="4705832"/>
            <a:ext cx="2335238" cy="338554"/>
          </a:xfrm>
          <a:prstGeom prst="rect">
            <a:avLst/>
          </a:prstGeom>
          <a:noFill/>
        </p:spPr>
        <p:txBody>
          <a:bodyPr wrap="square" rtlCol="0">
            <a:spAutoFit/>
          </a:bodyPr>
          <a:lstStyle/>
          <a:p>
            <a:r>
              <a:rPr lang="ja-JP" altLang="en-US" sz="1600" dirty="0" smtClean="0"/>
              <a:t>カウント数のデータ</a:t>
            </a:r>
            <a:endParaRPr kumimoji="1" lang="ja-JP" altLang="en-US" sz="1600" dirty="0"/>
          </a:p>
        </p:txBody>
      </p:sp>
    </p:spTree>
    <p:extLst>
      <p:ext uri="{BB962C8B-B14F-4D97-AF65-F5344CB8AC3E}">
        <p14:creationId xmlns:p14="http://schemas.microsoft.com/office/powerpoint/2010/main" val="35705196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ja-JP" altLang="en-US" sz="1800" dirty="0"/>
                  <a:t>しかし、</a:t>
                </a:r>
                <a14:m>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ja-JP" altLang="en-US" sz="1800" i="1">
                        <a:latin typeface="Cambria Math" panose="02040503050406030204" pitchFamily="18" charset="0"/>
                      </a:rPr>
                      <m:t>は</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a:t>が対角行列または</a:t>
                </a:r>
                <a14:m>
                  <m:oMath xmlns:m="http://schemas.openxmlformats.org/officeDocument/2006/math">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が対角行列でないと密度行列の正値性が保証されない。</a:t>
                </a:r>
                <a:endParaRPr lang="en-US" altLang="ja-JP" sz="1800" dirty="0"/>
              </a:p>
              <a:p>
                <a:pPr marL="0" indent="0">
                  <a:lnSpc>
                    <a:spcPct val="100000"/>
                  </a:lnSpc>
                  <a:buNone/>
                </a:pPr>
                <a:r>
                  <a:rPr lang="ja-JP" altLang="en-US" sz="1800" dirty="0"/>
                  <a:t>そこで</a:t>
                </a:r>
                <a:r>
                  <a:rPr lang="en-US" altLang="ja-JP" sz="1800" dirty="0"/>
                  <a:t> </a:t>
                </a:r>
                <a:r>
                  <a:rPr lang="ja-JP" altLang="en-US" sz="1800" dirty="0"/>
                  <a:t>密度行列の収束性を利用して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となる</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が存在すると仮定して、規格化定数</a:t>
                </a:r>
                <a:r>
                  <a:rPr lang="en-US" altLang="ja-JP" sz="1800" dirty="0"/>
                  <a:t>N</a:t>
                </a:r>
                <a:r>
                  <a:rPr lang="ja-JP" altLang="en-US" sz="1800" dirty="0"/>
                  <a:t>を用いて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d>
                    </m:oMath>
                  </m:oMathPara>
                </a14:m>
                <a:endParaRPr lang="en-US" altLang="ja-JP" sz="1800" dirty="0"/>
              </a:p>
              <a:p>
                <a:pPr marL="0" indent="0">
                  <a:lnSpc>
                    <a:spcPct val="100000"/>
                  </a:lnSpc>
                  <a:buNone/>
                </a:pPr>
                <a:r>
                  <a:rPr lang="ja-JP" altLang="en-US" sz="1800" dirty="0"/>
                  <a:t>を</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r>
                  <a:rPr lang="ja-JP" altLang="en-US" sz="1800" dirty="0"/>
                  <a:t>と呼ぶことにする。</a:t>
                </a:r>
                <a:endParaRPr lang="en-US" altLang="ja-JP" sz="1800" dirty="0"/>
              </a:p>
              <a:p>
                <a:pPr marL="0" indent="0">
                  <a:lnSpc>
                    <a:spcPct val="100000"/>
                  </a:lnSpc>
                  <a:buNone/>
                </a:pPr>
                <a:r>
                  <a:rPr lang="ja-JP" altLang="en-US" sz="1800" dirty="0"/>
                  <a:t>一般に、</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a:t>アルゴリズムは尤度関数が常に増加するとは言えない。</a:t>
                </a:r>
                <a:endParaRPr lang="en-US" altLang="ja-JP" sz="1800" dirty="0"/>
              </a:p>
              <a:p>
                <a:pPr marL="0" indent="0">
                  <a:lnSpc>
                    <a:spcPct val="100000"/>
                  </a:lnSpc>
                  <a:buNone/>
                </a:pPr>
                <a:r>
                  <a:rPr lang="ja-JP" altLang="en-US" sz="1800" dirty="0"/>
                  <a:t>そこで非負の値</a:t>
                </a:r>
                <a14:m>
                  <m:oMath xmlns:m="http://schemas.openxmlformats.org/officeDocument/2006/math">
                    <m:r>
                      <a:rPr lang="ja-JP" altLang="en-US" sz="1800" i="1">
                        <a:latin typeface="Cambria Math" panose="02040503050406030204" pitchFamily="18" charset="0"/>
                      </a:rPr>
                      <m:t>𝜖</m:t>
                    </m:r>
                  </m:oMath>
                </a14:m>
                <a:r>
                  <a:rPr lang="ja-JP" altLang="en-US" sz="1800" dirty="0"/>
                  <a:t>を導入することでこの問題を解決する。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r="-38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585481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２</a:t>
                </a:r>
                <a:r>
                  <a:rPr lang="en-US" altLang="ja-JP" sz="3300" dirty="0"/>
                  <a:t>.</a:t>
                </a:r>
                <a:r>
                  <a:rPr lang="ja-JP" altLang="en-US" sz="3300" dirty="0"/>
                  <a:t>３</a:t>
                </a:r>
                <a:r>
                  <a:rPr lang="ja-JP" altLang="en-US" sz="3300" dirty="0"/>
                  <a:t>　</a:t>
                </a:r>
                <a:r>
                  <a:rPr lang="en-US" altLang="ja-JP" sz="3300" b="1" dirty="0"/>
                  <a:t>Duiluted</a:t>
                </a:r>
                <a:r>
                  <a:rPr lang="ja-JP" altLang="en-US" sz="3300" b="1" dirty="0"/>
                  <a:t> </a:t>
                </a:r>
                <a14:m>
                  <m:oMath xmlns:m="http://schemas.openxmlformats.org/officeDocument/2006/math">
                    <m:acc>
                      <m:accPr>
                        <m:chr m:val="̂"/>
                        <m:ctrlPr>
                          <a:rPr lang="ja-JP" altLang="en-US" sz="3300" i="1">
                            <a:latin typeface="Cambria Math" panose="02040503050406030204" pitchFamily="18" charset="0"/>
                          </a:rPr>
                        </m:ctrlPr>
                      </m:accPr>
                      <m:e>
                        <m:r>
                          <a:rPr lang="en-US" altLang="ja-JP" sz="3300" i="1">
                            <a:latin typeface="Cambria Math" panose="02040503050406030204" pitchFamily="18" charset="0"/>
                          </a:rPr>
                          <m:t>𝑅</m:t>
                        </m:r>
                      </m:e>
                    </m:acc>
                    <m:acc>
                      <m:accPr>
                        <m:chr m:val="̂"/>
                        <m:ctrlPr>
                          <a:rPr lang="en-US" altLang="ja-JP" sz="3300" i="1">
                            <a:latin typeface="Cambria Math" panose="02040503050406030204" pitchFamily="18" charset="0"/>
                          </a:rPr>
                        </m:ctrlPr>
                      </m:accPr>
                      <m:e>
                        <m:r>
                          <a:rPr lang="ja-JP" altLang="en-US" sz="3300" i="1">
                            <a:latin typeface="Cambria Math" panose="02040503050406030204" pitchFamily="18" charset="0"/>
                          </a:rPr>
                          <m:t>𝜌</m:t>
                        </m:r>
                      </m:e>
                    </m:acc>
                    <m:acc>
                      <m:accPr>
                        <m:chr m:val="̂"/>
                        <m:ctrlPr>
                          <a:rPr lang="ja-JP" altLang="en-US" sz="3300" i="1">
                            <a:latin typeface="Cambria Math" panose="02040503050406030204" pitchFamily="18" charset="0"/>
                          </a:rPr>
                        </m:ctrlPr>
                      </m:accPr>
                      <m:e>
                        <m:r>
                          <a:rPr lang="en-US" altLang="ja-JP" sz="3300" i="1">
                            <a:latin typeface="Cambria Math" panose="02040503050406030204" pitchFamily="18" charset="0"/>
                          </a:rPr>
                          <m:t>𝑅</m:t>
                        </m:r>
                      </m:e>
                    </m:acc>
                    <m:r>
                      <a:rPr lang="ja-JP" altLang="en-US" sz="3300" i="1">
                        <a:latin typeface="Cambria Math" panose="02040503050406030204" pitchFamily="18" charset="0"/>
                      </a:rPr>
                      <m:t>アルゴリズム</m:t>
                    </m:r>
                  </m:oMath>
                </a14:m>
                <a:endParaRPr lang="ja-JP" altLang="en-US" sz="3300" dirty="0"/>
              </a:p>
            </p:txBody>
          </p:sp>
        </mc:Choice>
        <mc:Fallback>
          <p:sp>
            <p:nvSpPr>
              <p:cNvPr id="2" name="タイトル 1"/>
              <p:cNvSpPr>
                <a:spLocks noGrp="1" noRot="1" noChangeAspect="1" noMove="1" noResize="1" noEditPoints="1" noAdjustHandles="1" noChangeArrowheads="1" noChangeShapeType="1" noTextEdit="1"/>
              </p:cNvSpPr>
              <p:nvPr>
                <p:ph type="title"/>
              </p:nvPr>
            </p:nvSpPr>
            <p:spPr>
              <a:xfrm>
                <a:off x="623888" y="1469890"/>
                <a:ext cx="7886700" cy="2139553"/>
              </a:xfrm>
              <a:blipFill>
                <a:blip r:embed="rId2"/>
                <a:stretch>
                  <a:fillRect b="-10256"/>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705359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smtClean="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dirty="0"/>
                  <a:t>Duiluted</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r>
                  <a:rPr lang="ja-JP" altLang="en-US" sz="1800" dirty="0"/>
                  <a:t>とは以下のとおりである</a:t>
                </a:r>
                <a:r>
                  <a:rPr lang="ja-JP" altLang="en-US" sz="1800" dirty="0" smtClean="0"/>
                  <a:t>。</a:t>
                </a:r>
                <a:endParaRPr lang="en-US" altLang="ja-JP" sz="1800" dirty="0" smtClean="0"/>
              </a:p>
              <a:p>
                <a:pPr marL="0" indent="0">
                  <a:lnSpc>
                    <a:spcPct val="100000"/>
                  </a:lnSpc>
                  <a:buNone/>
                </a:pP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r>
                                <a:rPr lang="en-US" altLang="ja-JP" sz="1800" i="1">
                                  <a:latin typeface="Cambria Math" panose="02040503050406030204" pitchFamily="18" charset="0"/>
                                </a:rPr>
                                <m:t>+</m:t>
                              </m:r>
                              <m:r>
                                <a:rPr lang="ja-JP" altLang="en-US" sz="1800" i="1">
                                  <a:latin typeface="Cambria Math" panose="02040503050406030204" pitchFamily="18" charset="0"/>
                                </a:rPr>
                                <m:t>𝜖</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num>
                            <m:den>
                              <m:r>
                                <a:rPr lang="en-US" altLang="ja-JP" sz="1800" i="1">
                                  <a:latin typeface="Cambria Math" panose="02040503050406030204" pitchFamily="18" charset="0"/>
                                </a:rPr>
                                <m:t>1+</m:t>
                              </m:r>
                              <m:r>
                                <a:rPr lang="ja-JP" altLang="en-US" sz="1800" i="1">
                                  <a:latin typeface="Cambria Math" panose="02040503050406030204" pitchFamily="18" charset="0"/>
                                </a:rPr>
                                <m:t>𝜖</m:t>
                              </m:r>
                            </m:den>
                          </m:f>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f>
                            <m:fPr>
                              <m:ctrlPr>
                                <a:rPr lang="en-US" altLang="ja-JP" sz="1800" i="1">
                                  <a:latin typeface="Cambria Math" panose="02040503050406030204" pitchFamily="18" charset="0"/>
                                </a:rPr>
                              </m:ctrlPr>
                            </m:fPr>
                            <m:num>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r>
                                <a:rPr lang="en-US" altLang="ja-JP" sz="1800" i="1">
                                  <a:latin typeface="Cambria Math" panose="02040503050406030204" pitchFamily="18" charset="0"/>
                                </a:rPr>
                                <m:t>+</m:t>
                              </m:r>
                              <m:r>
                                <a:rPr lang="ja-JP" altLang="en-US" sz="1800" i="1">
                                  <a:latin typeface="Cambria Math" panose="02040503050406030204" pitchFamily="18" charset="0"/>
                                </a:rPr>
                                <m:t>𝜖</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num>
                            <m:den>
                              <m:r>
                                <a:rPr lang="en-US" altLang="ja-JP" sz="1800" i="1">
                                  <a:latin typeface="Cambria Math" panose="02040503050406030204" pitchFamily="18" charset="0"/>
                                </a:rPr>
                                <m:t>1+</m:t>
                              </m:r>
                              <m:r>
                                <a:rPr lang="ja-JP" altLang="en-US" sz="1800" i="1">
                                  <a:latin typeface="Cambria Math" panose="02040503050406030204" pitchFamily="18" charset="0"/>
                                </a:rPr>
                                <m:t>𝜖</m:t>
                              </m:r>
                            </m:den>
                          </m:f>
                        </m:e>
                      </m:d>
                    </m:oMath>
                  </m:oMathPara>
                </a14:m>
                <a:endParaRPr lang="en-US" altLang="ja-JP" sz="1800" dirty="0" smtClean="0"/>
              </a:p>
              <a:p>
                <a:pPr marL="0" indent="0">
                  <a:lnSpc>
                    <a:spcPct val="100000"/>
                  </a:lnSpc>
                  <a:buNone/>
                </a:pPr>
                <a:endParaRPr lang="en-US" altLang="ja-JP" sz="1800" dirty="0"/>
              </a:p>
              <a:p>
                <a:pPr marL="0" indent="0">
                  <a:lnSpc>
                    <a:spcPct val="100000"/>
                  </a:lnSpc>
                  <a:buNone/>
                </a:pPr>
                <a14:m>
                  <m:oMath xmlns:m="http://schemas.openxmlformats.org/officeDocument/2006/math">
                    <m:r>
                      <a:rPr lang="ja-JP" altLang="en-US" sz="1800" i="1">
                        <a:latin typeface="Cambria Math" panose="02040503050406030204" pitchFamily="18" charset="0"/>
                      </a:rPr>
                      <m:t>𝜖</m:t>
                    </m:r>
                    <m:r>
                      <a:rPr lang="en-US" altLang="ja-JP" sz="1800" i="1">
                        <a:latin typeface="Cambria Math" panose="02040503050406030204" pitchFamily="18" charset="0"/>
                      </a:rPr>
                      <m:t>≪1</m:t>
                    </m:r>
                  </m:oMath>
                </a14:m>
                <a:r>
                  <a:rPr lang="ja-JP" altLang="en-US" sz="1800" dirty="0"/>
                  <a:t>であれば尤度関数は常に増加する。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4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732595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buNone/>
                </a:pPr>
                <a:r>
                  <a:rPr lang="ja-JP" altLang="en-US" sz="1800" u="sng" dirty="0"/>
                  <a:t>尤度関数の</a:t>
                </a:r>
                <a:r>
                  <a:rPr lang="ja-JP" altLang="en-US" sz="1800" u="sng" dirty="0" smtClean="0"/>
                  <a:t>増加</a:t>
                </a:r>
                <a:endParaRPr lang="en-US" altLang="ja-JP" sz="1800" u="sng" dirty="0"/>
              </a:p>
              <a:p>
                <a:pPr marL="0" indent="0">
                  <a:lnSpc>
                    <a:spcPct val="120000"/>
                  </a:lnSpc>
                  <a:buNone/>
                </a:pPr>
                <a14:m>
                  <m:oMath xmlns:m="http://schemas.openxmlformats.org/officeDocument/2006/math">
                    <m:r>
                      <a:rPr lang="ja-JP" altLang="en-US" sz="1800" i="1">
                        <a:latin typeface="Cambria Math" panose="02040503050406030204" pitchFamily="18" charset="0"/>
                      </a:rPr>
                      <m:t>𝜖</m:t>
                    </m:r>
                    <m:r>
                      <a:rPr lang="en-US" altLang="ja-JP" sz="1800" i="1">
                        <a:latin typeface="Cambria Math" panose="02040503050406030204" pitchFamily="18" charset="0"/>
                      </a:rPr>
                      <m:t>≪</m:t>
                    </m:r>
                    <m:r>
                      <a:rPr lang="en-US" altLang="ja-JP" sz="1800" i="1" smtClean="0">
                        <a:latin typeface="Cambria Math" panose="02040503050406030204" pitchFamily="18" charset="0"/>
                      </a:rPr>
                      <m:t>1</m:t>
                    </m:r>
                  </m:oMath>
                </a14:m>
                <a:r>
                  <a:rPr lang="ja-JP" altLang="en-US" sz="1800" dirty="0"/>
                  <a:t>で</a:t>
                </a:r>
                <a14:m>
                  <m:oMath xmlns:m="http://schemas.openxmlformats.org/officeDocument/2006/math">
                    <m:r>
                      <a:rPr lang="ja-JP" altLang="en-US" sz="1800" i="1">
                        <a:latin typeface="Cambria Math" panose="02040503050406030204" pitchFamily="18" charset="0"/>
                      </a:rPr>
                      <m:t>𝜖</m:t>
                    </m:r>
                  </m:oMath>
                </a14:m>
                <a:r>
                  <a:rPr lang="ja-JP" altLang="en-US" sz="1800" dirty="0"/>
                  <a:t>の</a:t>
                </a:r>
                <a:r>
                  <a:rPr lang="en-US" altLang="ja-JP" sz="1800" dirty="0"/>
                  <a:t>1</a:t>
                </a:r>
                <a:r>
                  <a:rPr lang="ja-JP" altLang="en-US" sz="1800" dirty="0"/>
                  <a:t>次までの近似をとると、</a:t>
                </a:r>
                <a14:m>
                  <m:oMath xmlns:m="http://schemas.openxmlformats.org/officeDocument/2006/math">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r>
                              <a:rPr lang="en-US" altLang="ja-JP" sz="1800" i="1">
                                <a:latin typeface="Cambria Math" panose="02040503050406030204" pitchFamily="18" charset="0"/>
                              </a:rPr>
                              <m:t>1+</m:t>
                            </m:r>
                            <m:r>
                              <a:rPr lang="ja-JP" altLang="en-US" sz="1800" i="1">
                                <a:latin typeface="Cambria Math" panose="02040503050406030204" pitchFamily="18" charset="0"/>
                              </a:rPr>
                              <m:t>𝜖</m:t>
                            </m:r>
                          </m:e>
                        </m:d>
                      </m:e>
                      <m:sup>
                        <m:r>
                          <a:rPr lang="en-US" altLang="ja-JP" sz="1800" i="1">
                            <a:latin typeface="Cambria Math" panose="02040503050406030204" pitchFamily="18" charset="0"/>
                          </a:rPr>
                          <m:t>−2</m:t>
                        </m:r>
                      </m:sup>
                    </m:sSup>
                    <m:r>
                      <a:rPr lang="en-US" altLang="ja-JP" sz="1800" i="1">
                        <a:latin typeface="Cambria Math" panose="02040503050406030204" pitchFamily="18" charset="0"/>
                        <a:ea typeface="Cambria Math" panose="02040503050406030204" pitchFamily="18" charset="0"/>
                      </a:rPr>
                      <m:t>≈1−2</m:t>
                    </m:r>
                    <m:r>
                      <a:rPr lang="ja-JP" altLang="en-US" sz="1800" i="1">
                        <a:latin typeface="Cambria Math" panose="02040503050406030204" pitchFamily="18" charset="0"/>
                      </a:rPr>
                      <m:t>𝜖</m:t>
                    </m:r>
                  </m:oMath>
                </a14:m>
                <a:r>
                  <a:rPr lang="ja-JP" altLang="en-US" sz="1800" dirty="0"/>
                  <a:t>より、</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r>
                        <a:rPr lang="ja-JP" altLang="en-US" sz="1800" i="1">
                          <a:latin typeface="Cambria Math" panose="02040503050406030204" pitchFamily="18" charset="0"/>
                        </a:rPr>
                        <m:t>𝜖</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−2</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oMath>
                  </m:oMathPara>
                </a14:m>
                <a:endParaRPr lang="en-US" altLang="ja-JP" sz="1800" dirty="0"/>
              </a:p>
              <a:p>
                <a:pPr marL="0" indent="0">
                  <a:lnSpc>
                    <a:spcPct val="120000"/>
                  </a:lnSpc>
                  <a:buNone/>
                </a:pPr>
                <a:r>
                  <a:rPr lang="ja-JP" altLang="en-US" sz="1800" dirty="0"/>
                  <a:t>また、</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r>
                        <a:rPr lang="en-US" altLang="ja-JP" sz="1800">
                          <a:latin typeface="Cambria Math" panose="02040503050406030204" pitchFamily="18" charset="0"/>
                        </a:rPr>
                        <m:t>,  </m:t>
                      </m:r>
                      <m:r>
                        <m:rPr>
                          <m:sty m:val="p"/>
                        </m:rPr>
                        <a:rPr lang="en-US" altLang="ja-JP" sz="1800">
                          <a:latin typeface="Cambria Math" panose="02040503050406030204" pitchFamily="18" charset="0"/>
                        </a:rPr>
                        <m:t>N</m:t>
                      </m:r>
                      <m:r>
                        <a:rPr lang="en-US" altLang="ja-JP" sz="1800">
                          <a:latin typeface="Cambria Math" panose="02040503050406030204" pitchFamily="18" charset="0"/>
                        </a:rPr>
                        <m:t>=1</m:t>
                      </m:r>
                    </m:oMath>
                  </m:oMathPara>
                </a14:m>
                <a:endParaRPr lang="en-US" altLang="ja-JP" sz="1800" dirty="0"/>
              </a:p>
              <a:p>
                <a:pPr marL="0" indent="0">
                  <a:lnSpc>
                    <a:spcPct val="120000"/>
                  </a:lnSpc>
                  <a:buNone/>
                </a:pPr>
                <a14:m>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oMath>
                </a14:m>
                <a:r>
                  <a:rPr lang="ja-JP" altLang="en-US" sz="1800" dirty="0" err="1"/>
                  <a:t>の対数尤</a:t>
                </a:r>
                <a:r>
                  <a:rPr lang="ja-JP" altLang="en-US" sz="1800" dirty="0"/>
                  <a:t>度関数は、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func>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d>
                            </m:e>
                          </m:func>
                        </m:e>
                      </m:nary>
                    </m:oMath>
                  </m:oMathPara>
                </a14:m>
                <a:endParaRPr lang="en-US" altLang="ja-JP" sz="1800" i="1" dirty="0">
                  <a:latin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i="1" dirty="0">
                  <a:latin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a:rPr lang="en-US" altLang="ja-JP" sz="1800">
                                          <a:latin typeface="Cambria Math" panose="02040503050406030204" pitchFamily="18" charset="0"/>
                                        </a:rPr>
                                        <m:t>1+</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d>
                                </m:e>
                              </m:func>
                            </m:e>
                          </m:d>
                        </m:e>
                      </m:nary>
                    </m:oMath>
                  </m:oMathPara>
                </a14:m>
                <a:endParaRPr lang="en-US" altLang="ja-JP" sz="1800" i="1" dirty="0">
                  <a:latin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nary>
                      <m:r>
                        <a:rPr lang="en-US" altLang="ja-JP" sz="1800" i="1">
                          <a:latin typeface="Cambria Math" panose="02040503050406030204" pitchFamily="18" charset="0"/>
                        </a:rPr>
                        <m:t>          </m:t>
                      </m:r>
                      <m:d>
                        <m:dPr>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a:rPr lang="en-US" altLang="ja-JP" sz="1800" i="1">
                                      <a:latin typeface="Cambria Math" panose="02040503050406030204" pitchFamily="18" charset="0"/>
                                    </a:rPr>
                                    <m:t>1+</m:t>
                                  </m:r>
                                  <m:r>
                                    <a:rPr lang="en-US" altLang="ja-JP" sz="1800" i="1">
                                      <a:latin typeface="Cambria Math" panose="02040503050406030204" pitchFamily="18" charset="0"/>
                                    </a:rPr>
                                    <m:t>𝑎</m:t>
                                  </m:r>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𝑎</m:t>
                              </m:r>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𝑖𝑓</m:t>
                              </m:r>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𝑎</m:t>
                              </m:r>
                              <m:r>
                                <a:rPr lang="en-US" altLang="ja-JP" sz="1800" i="1">
                                  <a:latin typeface="Cambria Math" panose="02040503050406030204" pitchFamily="18" charset="0"/>
                                  <a:ea typeface="Cambria Math" panose="02040503050406030204" pitchFamily="18" charset="0"/>
                                </a:rPr>
                                <m:t>≪1</m:t>
                              </m:r>
                            </m:e>
                          </m:func>
                        </m:e>
                      </m:d>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a:latin typeface="Cambria Math" panose="02040503050406030204" pitchFamily="18" charset="0"/>
                        </a:rPr>
                        <m:t>+2</m:t>
                      </m:r>
                      <m:r>
                        <a:rPr lang="ja-JP" altLang="en-US" sz="1800" i="1">
                          <a:latin typeface="Cambria Math" panose="02040503050406030204" pitchFamily="18" charset="0"/>
                        </a:rPr>
                        <m:t>𝜖</m:t>
                      </m:r>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e>
                      </m:d>
                    </m:oMath>
                  </m:oMathPara>
                </a14:m>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89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94151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lnSpcReduction="10000"/>
              </a:bodyPr>
              <a:lstStyle/>
              <a:p>
                <a:pPr marL="0" indent="0">
                  <a:buNone/>
                </a:pPr>
                <a:r>
                  <a:rPr lang="ja-JP" altLang="en-US" sz="1800" u="sng" dirty="0"/>
                  <a:t>尤度関数の</a:t>
                </a:r>
                <a:r>
                  <a:rPr lang="ja-JP" altLang="en-US" sz="1800" u="sng" dirty="0" smtClean="0"/>
                  <a:t>増加</a:t>
                </a:r>
                <a:endParaRPr lang="en-US" altLang="ja-JP" sz="1800" dirty="0" smtClean="0">
                  <a:latin typeface="Cambria Math" panose="02040503050406030204" pitchFamily="18" charset="0"/>
                </a:endParaRPr>
              </a:p>
              <a:p>
                <a:pPr marL="0" indent="0">
                  <a:lnSpc>
                    <a:spcPct val="110000"/>
                  </a:lnSpc>
                  <a:buNone/>
                </a:pP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=1</m:t>
                    </m:r>
                    <m:r>
                      <a:rPr lang="ja-JP" altLang="en-US" sz="1800" i="1">
                        <a:latin typeface="Cambria Math" panose="02040503050406030204" pitchFamily="18" charset="0"/>
                      </a:rPr>
                      <m:t>を</m:t>
                    </m:r>
                    <m:r>
                      <a:rPr lang="ja-JP" altLang="en-US" sz="1800" i="1" dirty="0">
                        <a:latin typeface="Cambria Math" panose="02040503050406030204" pitchFamily="18" charset="0"/>
                      </a:rPr>
                      <m:t>示す</m:t>
                    </m:r>
                  </m:oMath>
                </a14:m>
                <a:r>
                  <a:rPr lang="ja-JP" altLang="en-US" sz="1800" dirty="0"/>
                  <a:t>。</a:t>
                </a:r>
                <a:endParaRPr lang="en-US" altLang="ja-JP" sz="1800" dirty="0"/>
              </a:p>
              <a:p>
                <a:pPr marL="0" indent="0">
                  <a:lnSpc>
                    <a:spcPct val="110000"/>
                  </a:lnSpc>
                  <a:buNone/>
                </a:pPr>
                <a:r>
                  <a:rPr lang="ja-JP" altLang="en-US" sz="1800" dirty="0"/>
                  <a:t>正値行列</a:t>
                </a: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は</a:t>
                </a: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e>
                      <m:sup>
                        <m:r>
                          <a:rPr lang="en-US" altLang="ja-JP" sz="1800" i="1">
                            <a:latin typeface="Cambria Math" panose="02040503050406030204" pitchFamily="18" charset="0"/>
                          </a:rPr>
                          <m:t>2</m:t>
                        </m:r>
                      </m:sup>
                    </m:sSup>
                  </m:oMath>
                </a14:m>
                <a:r>
                  <a:rPr lang="ja-JP" altLang="en-US" sz="1800" dirty="0"/>
                  <a:t>となる</a:t>
                </a:r>
                <a14:m>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a14:m>
                <a:r>
                  <a:rPr lang="ja-JP" altLang="en-US" sz="1800" dirty="0"/>
                  <a:t>が存在するので</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oMath>
                  </m:oMathPara>
                </a14:m>
                <a:endParaRPr lang="en-US" altLang="ja-JP" sz="1800" dirty="0"/>
              </a:p>
              <a:p>
                <a:pPr marL="0" indent="0">
                  <a:lnSpc>
                    <a:spcPct val="110000"/>
                  </a:lnSpc>
                  <a:buNone/>
                </a:pPr>
                <a:r>
                  <a:rPr lang="ja-JP" altLang="en-US" sz="1800" dirty="0"/>
                  <a:t>また、</a:t>
                </a:r>
                <a14:m>
                  <m:oMath xmlns:m="http://schemas.openxmlformats.org/officeDocument/2006/math">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r>
                                  <a:rPr lang="ja-JP" altLang="en-US" sz="1800" i="1">
                                    <a:latin typeface="Cambria Math" panose="02040503050406030204" pitchFamily="18" charset="0"/>
                                  </a:rPr>
                                  <m:t> </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e>
                        </m:d>
                      </m:e>
                      <m:sup>
                        <m:r>
                          <a:rPr lang="en-US" altLang="ja-JP" sz="1800" i="1">
                            <a:latin typeface="Cambria Math" panose="02040503050406030204" pitchFamily="18" charset="0"/>
                          </a:rPr>
                          <m:t>2</m:t>
                        </m:r>
                      </m:sup>
                    </m:sSup>
                  </m:oMath>
                </a14:m>
                <a:endParaRPr lang="en-US" altLang="ja-JP" sz="1800" dirty="0"/>
              </a:p>
              <a:p>
                <a:pPr marL="0" indent="0">
                  <a:lnSpc>
                    <a:spcPct val="110000"/>
                  </a:lnSpc>
                  <a:buNone/>
                </a:pPr>
                <a:r>
                  <a:rPr lang="ja-JP" altLang="en-US" sz="1800" dirty="0"/>
                  <a:t>ここで</a:t>
                </a:r>
                <a14:m>
                  <m:oMath xmlns:m="http://schemas.openxmlformats.org/officeDocument/2006/math">
                    <m:d>
                      <m:dPr>
                        <m:ctrlPr>
                          <a:rPr lang="en-US" altLang="ja-JP" sz="1800" i="1">
                            <a:latin typeface="Cambria Math" panose="02040503050406030204" pitchFamily="18" charset="0"/>
                          </a:rPr>
                        </m:ctrlPr>
                      </m:d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𝐴</m:t>
                            </m:r>
                          </m:e>
                        </m:acc>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𝐵</m:t>
                            </m:r>
                          </m:e>
                        </m:acc>
                      </m:e>
                    </m:d>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r>
                          <a:rPr lang="en-US" altLang="ja-JP" sz="1800" i="1">
                            <a:latin typeface="Cambria Math" panose="02040503050406030204" pitchFamily="18" charset="0"/>
                          </a:rPr>
                          <m:t>,</m:t>
                        </m:r>
                        <m:r>
                          <a:rPr lang="en-US" altLang="ja-JP" sz="1800" i="1">
                            <a:latin typeface="Cambria Math" panose="02040503050406030204" pitchFamily="18" charset="0"/>
                          </a:rPr>
                          <m:t>𝑗</m:t>
                        </m:r>
                      </m:sub>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𝐴</m:t>
                            </m:r>
                          </m:e>
                          <m:sub>
                            <m:r>
                              <a:rPr lang="en-US" altLang="ja-JP" sz="1800" i="1">
                                <a:latin typeface="Cambria Math" panose="02040503050406030204" pitchFamily="18" charset="0"/>
                              </a:rPr>
                              <m:t>𝑖𝑗</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𝑗𝑖</m:t>
                            </m:r>
                          </m:sub>
                        </m:sSub>
                      </m:e>
                    </m:nary>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𝐴</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𝐵</m:t>
                            </m:r>
                          </m:e>
                        </m:acc>
                      </m:e>
                    </m:d>
                  </m:oMath>
                </a14:m>
                <a:endParaRPr lang="en-US" altLang="ja-JP" sz="1800" dirty="0"/>
              </a:p>
              <a:p>
                <a:pPr marL="0" indent="0">
                  <a:lnSpc>
                    <a:spcPct val="110000"/>
                  </a:lnSpc>
                  <a:buNone/>
                </a:pPr>
                <a:r>
                  <a:rPr lang="en-US" altLang="ja-JP" sz="1800" dirty="0"/>
                  <a:t>Cauchy-Schwarz</a:t>
                </a:r>
                <a:r>
                  <a:rPr lang="ja-JP" altLang="en-US" sz="1800" dirty="0"/>
                  <a:t>の不等式より、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oMath>
                  </m:oMathPara>
                </a14:m>
                <a:endParaRPr lang="en-US" altLang="ja-JP" sz="1800" dirty="0"/>
              </a:p>
              <a:p>
                <a:pPr marL="0" indent="0">
                  <a:lnSpc>
                    <a:spcPct val="110000"/>
                  </a:lnSpc>
                  <a:buNone/>
                </a:pPr>
                <a:r>
                  <a:rPr lang="ja-JP" altLang="en-US" sz="1800" dirty="0"/>
                  <a:t>よって、</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rPr>
                        <m:t>1</m:t>
                      </m:r>
                    </m:oMath>
                  </m:oMathPara>
                </a14:m>
                <a:endParaRPr lang="en-US" altLang="ja-JP" sz="1800" dirty="0"/>
              </a:p>
              <a:p>
                <a:pPr marL="0" indent="0">
                  <a:lnSpc>
                    <a:spcPct val="110000"/>
                  </a:lnSpc>
                  <a:buNone/>
                </a:pP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oMath>
                </a14:m>
                <a:r>
                  <a:rPr lang="ja-JP" altLang="en-US" sz="1800" dirty="0"/>
                  <a:t>が成り立つのは</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a14:m>
                <a:r>
                  <a:rPr lang="ja-JP" altLang="en-US" sz="1800" dirty="0"/>
                  <a:t>、つまり</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のときのみである。</a:t>
                </a:r>
                <a:endParaRPr lang="en-US" altLang="ja-JP" sz="1800" dirty="0"/>
              </a:p>
              <a:p>
                <a:pPr marL="0" indent="0">
                  <a:lnSpc>
                    <a:spcPct val="110000"/>
                  </a:lnSpc>
                  <a:buNone/>
                </a:pPr>
                <a:r>
                  <a:rPr lang="ja-JP" altLang="en-US" sz="1800" dirty="0"/>
                  <a:t>これで尤度関数が常に増加することが言える。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13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60967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00000"/>
                  </a:lnSpc>
                  <a:buNone/>
                </a:pPr>
                <a:r>
                  <a:rPr lang="ja-JP" altLang="en-US" sz="1800" u="sng" dirty="0" smtClean="0"/>
                  <a:t>収束性</a:t>
                </a:r>
                <a:endParaRPr lang="en-US" altLang="ja-JP" sz="1800" dirty="0"/>
              </a:p>
              <a:p>
                <a:pPr marL="0" indent="0">
                  <a:lnSpc>
                    <a:spcPct val="110000"/>
                  </a:lnSpc>
                  <a:buNone/>
                </a:pPr>
                <a:r>
                  <a:rPr lang="ja-JP" altLang="en-US" sz="1800" dirty="0" smtClean="0"/>
                  <a:t>これ</a:t>
                </a:r>
                <a:r>
                  <a:rPr lang="ja-JP" altLang="en-US" sz="1800" dirty="0"/>
                  <a:t>まで</a:t>
                </a:r>
                <a14:m>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a14:m>
                <a:r>
                  <a:rPr lang="ja-JP" altLang="en-US" sz="1800" dirty="0"/>
                  <a:t>の関係を満たす、つまり測定基底が完全性を満たしていたが、満たさない場合の測定についても次のようにすることで上記のアルゴリズムは同様に適用することができる。</a:t>
                </a:r>
                <a:endParaRPr lang="en-US" altLang="ja-JP" sz="1800" dirty="0"/>
              </a:p>
              <a:p>
                <a:pPr marL="0" indent="0">
                  <a:lnSpc>
                    <a:spcPct val="110000"/>
                  </a:lnSpc>
                  <a:buNone/>
                </a:pPr>
                <a:r>
                  <a:rPr lang="ja-JP" altLang="en-US" sz="1800" dirty="0"/>
                  <a:t>射影測定は一般に</a:t>
                </a:r>
                <a14:m>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oMath>
                </a14:m>
                <a:r>
                  <a:rPr lang="ja-JP" altLang="en-US" sz="1800" dirty="0"/>
                  <a:t>と表されるので</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m:oMathPara>
                </a14:m>
                <a:endParaRPr lang="en-US" altLang="ja-JP" sz="1800" dirty="0"/>
              </a:p>
              <a:p>
                <a:pPr marL="0" indent="0">
                  <a:lnSpc>
                    <a:spcPct val="110000"/>
                  </a:lnSpc>
                  <a:buNone/>
                </a:pPr>
                <a:r>
                  <a:rPr lang="ja-JP" altLang="en-US" sz="1800" dirty="0"/>
                  <a:t>と</a:t>
                </a:r>
                <a:r>
                  <a:rPr lang="ja-JP" altLang="en-US" sz="1800" dirty="0" smtClean="0"/>
                  <a:t>考えると、</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ja-JP" altLang="en-US"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r>
                        <a:rPr lang="en-US" altLang="ja-JP" sz="1800" i="1">
                          <a:latin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nary>
                            <m:naryPr>
                              <m:chr m:val="∑"/>
                              <m:limLoc m:val="subSup"/>
                              <m:subHide m:val="on"/>
                              <m:supHide m:val="on"/>
                              <m:ctrlPr>
                                <a:rPr lang="en-US" altLang="ja-JP" sz="1800" i="1">
                                  <a:latin typeface="Cambria Math" panose="02040503050406030204" pitchFamily="18" charset="0"/>
                                </a:rPr>
                              </m:ctrlPr>
                            </m:naryP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num>
                        <m:den>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den>
                      </m:f>
                    </m:oMath>
                  </m:oMathPara>
                </a14:m>
                <a:endParaRPr lang="en-US" altLang="ja-JP" sz="1800" dirty="0"/>
              </a:p>
              <a:p>
                <a:pPr marL="0" indent="0">
                  <a:lnSpc>
                    <a:spcPct val="110000"/>
                  </a:lnSpc>
                  <a:buNone/>
                </a:pPr>
                <a:r>
                  <a:rPr lang="ja-JP" altLang="en-US" sz="1800" dirty="0"/>
                  <a:t>とすれば、</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は</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ja-JP" altLang="en-US"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−1</m:t>
                          </m:r>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−1</m:t>
                          </m:r>
                        </m:sup>
                      </m:sSup>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m:oMathPara>
                </a14:m>
                <a:endParaRPr lang="en-US" altLang="ja-JP" sz="1800" dirty="0"/>
              </a:p>
              <a:p>
                <a:pPr marL="0" indent="0">
                  <a:lnSpc>
                    <a:spcPct val="110000"/>
                  </a:lnSpc>
                  <a:buNone/>
                </a:pPr>
                <a:r>
                  <a:rPr lang="ja-JP" altLang="en-US" sz="1800" dirty="0"/>
                  <a:t>で収束する。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6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849683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600" dirty="0"/>
              <a:t>§</a:t>
            </a:r>
            <a:r>
              <a:rPr lang="ja-JP" altLang="en-US" sz="3600" dirty="0"/>
              <a:t>２</a:t>
            </a:r>
            <a:r>
              <a:rPr lang="ja-JP" altLang="en-US" sz="3600" dirty="0"/>
              <a:t>　実装と結果</a:t>
            </a:r>
            <a:endParaRPr lang="ja-JP" altLang="en-US" sz="36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40622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endParaRPr lang="ja-JP" altLang="en-US" sz="2100" u="sng" dirty="0"/>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dirty="0"/>
              <a:t>Multi qubits</a:t>
            </a:r>
            <a:r>
              <a:rPr lang="ja-JP" altLang="en-US" sz="1800" dirty="0"/>
              <a:t>の結果</a:t>
            </a:r>
            <a:endParaRPr lang="en-US" altLang="ja-JP" sz="1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0274" y="1563482"/>
            <a:ext cx="2823346" cy="2117510"/>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3620" y="1486572"/>
            <a:ext cx="2823347" cy="211751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0275" y="3577942"/>
            <a:ext cx="2823347" cy="211751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3620" y="3577942"/>
            <a:ext cx="2823347" cy="2117510"/>
          </a:xfrm>
          <a:prstGeom prst="rect">
            <a:avLst/>
          </a:prstGeom>
        </p:spPr>
      </p:pic>
    </p:spTree>
    <p:extLst>
      <p:ext uri="{BB962C8B-B14F-4D97-AF65-F5344CB8AC3E}">
        <p14:creationId xmlns:p14="http://schemas.microsoft.com/office/powerpoint/2010/main" val="29128409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endParaRPr lang="ja-JP" altLang="en-US" sz="2100" u="sng" dirty="0"/>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dirty="0" err="1"/>
              <a:t>qudit</a:t>
            </a:r>
            <a:r>
              <a:rPr lang="ja-JP" altLang="en-US" sz="1800" dirty="0"/>
              <a:t>の結果</a:t>
            </a:r>
            <a:endParaRPr lang="en-US" altLang="ja-JP" sz="1800" dirty="0"/>
          </a:p>
        </p:txBody>
      </p:sp>
    </p:spTree>
    <p:extLst>
      <p:ext uri="{BB962C8B-B14F-4D97-AF65-F5344CB8AC3E}">
        <p14:creationId xmlns:p14="http://schemas.microsoft.com/office/powerpoint/2010/main" val="22148661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endParaRPr lang="ja-JP" altLang="en-US" sz="2100" u="sng" dirty="0"/>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dirty="0"/>
              <a:t>並列化</a:t>
            </a:r>
            <a:endParaRPr lang="en-US" altLang="ja-JP" sz="1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6221" y="1386035"/>
            <a:ext cx="4389129" cy="3291847"/>
          </a:xfrm>
          <a:prstGeom prst="rect">
            <a:avLst/>
          </a:prstGeom>
        </p:spPr>
      </p:pic>
    </p:spTree>
    <p:extLst>
      <p:ext uri="{BB962C8B-B14F-4D97-AF65-F5344CB8AC3E}">
        <p14:creationId xmlns:p14="http://schemas.microsoft.com/office/powerpoint/2010/main" val="242193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１　量子状態トモグラフィーの理論</a:t>
            </a:r>
            <a:endParaRPr lang="ja-JP" altLang="en-US" sz="33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683388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endParaRPr lang="ja-JP" altLang="en-US" sz="2100" u="sng" dirty="0"/>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dirty="0"/>
              <a:t>初期値を変えた場合と</a:t>
            </a:r>
            <a:r>
              <a:rPr lang="en-US" altLang="ja-JP" sz="1800" dirty="0"/>
              <a:t>identity</a:t>
            </a:r>
            <a:r>
              <a:rPr lang="ja-JP" altLang="en-US" sz="1800" dirty="0"/>
              <a:t>から始めた場合の計算時間の差</a:t>
            </a:r>
            <a:endParaRPr lang="en-US" altLang="ja-JP" sz="1800" dirty="0"/>
          </a:p>
        </p:txBody>
      </p:sp>
    </p:spTree>
    <p:extLst>
      <p:ext uri="{BB962C8B-B14F-4D97-AF65-F5344CB8AC3E}">
        <p14:creationId xmlns:p14="http://schemas.microsoft.com/office/powerpoint/2010/main" val="19547875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600" dirty="0"/>
              <a:t>§</a:t>
            </a:r>
            <a:r>
              <a:rPr lang="ja-JP" altLang="en-US" sz="3600" dirty="0"/>
              <a:t>３</a:t>
            </a:r>
            <a:r>
              <a:rPr lang="ja-JP" altLang="en-US" sz="3600" dirty="0"/>
              <a:t>　</a:t>
            </a:r>
            <a:r>
              <a:rPr lang="en-US" altLang="ja-JP" sz="3600" dirty="0"/>
              <a:t>Conclusions</a:t>
            </a:r>
            <a:endParaRPr lang="ja-JP" altLang="en-US" sz="36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572759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３　</a:t>
            </a:r>
            <a:r>
              <a:rPr lang="en-US" altLang="ja-JP" sz="2100" u="sng" dirty="0"/>
              <a:t>Conclusions</a:t>
            </a:r>
            <a:endParaRPr lang="ja-JP" altLang="en-US" sz="2100" u="sng" dirty="0"/>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dirty="0"/>
              <a:t>まとめ</a:t>
            </a:r>
            <a:endParaRPr lang="en-US" altLang="ja-JP" sz="1800" dirty="0"/>
          </a:p>
        </p:txBody>
      </p:sp>
    </p:spTree>
    <p:extLst>
      <p:ext uri="{BB962C8B-B14F-4D97-AF65-F5344CB8AC3E}">
        <p14:creationId xmlns:p14="http://schemas.microsoft.com/office/powerpoint/2010/main" val="1063860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endParaRPr lang="ja-JP" altLang="en-US" sz="2100" u="sng"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20000"/>
                  </a:lnSpc>
                  <a:buNone/>
                </a:pPr>
                <a:r>
                  <a:rPr lang="en-US" altLang="ja-JP" sz="1800" u="sng" dirty="0" smtClean="0"/>
                  <a:t>1 qubit</a:t>
                </a:r>
                <a:r>
                  <a:rPr lang="ja-JP" altLang="en-US" sz="1800" u="sng" dirty="0" smtClean="0"/>
                  <a:t>の場合</a:t>
                </a:r>
                <a:endParaRPr lang="en-US" altLang="ja-JP" sz="1800" dirty="0"/>
              </a:p>
              <a:p>
                <a:pPr marL="0" indent="0">
                  <a:lnSpc>
                    <a:spcPct val="120000"/>
                  </a:lnSpc>
                  <a:buNone/>
                </a:pPr>
                <a:r>
                  <a:rPr lang="ja-JP" altLang="en-US" sz="1800" dirty="0"/>
                  <a:t>パウリ演算子は</a:t>
                </a:r>
                <a:r>
                  <a:rPr lang="ja-JP" altLang="en-US" sz="1800" dirty="0"/>
                  <a:t>単位</a:t>
                </a:r>
                <a14:m>
                  <m:oMath xmlns:m="http://schemas.openxmlformats.org/officeDocument/2006/math">
                    <m:r>
                      <a:rPr lang="ja-JP" altLang="en-US" sz="1800" i="1" dirty="0">
                        <a:latin typeface="Cambria Math" panose="02040503050406030204" pitchFamily="18" charset="0"/>
                      </a:rPr>
                      <m:t>演算子</m:t>
                    </m:r>
                    <m:r>
                      <a:rPr lang="en-US" altLang="ja-JP" sz="1800" i="1">
                        <a:latin typeface="Cambria Math" panose="02040503050406030204" pitchFamily="18" charset="0"/>
                      </a:rPr>
                      <m:t>𝐼</m:t>
                    </m:r>
                  </m:oMath>
                </a14:m>
                <a:r>
                  <a:rPr lang="ja-JP" altLang="en-US" sz="1800" dirty="0"/>
                  <a:t>と</a:t>
                </a: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r>
                      <a:rPr lang="ja-JP" altLang="en-US" sz="1800" i="1">
                        <a:latin typeface="Cambria Math" panose="02040503050406030204" pitchFamily="18" charset="0"/>
                      </a:rPr>
                      <m:t>の</m:t>
                    </m:r>
                    <m:r>
                      <a:rPr lang="en-US" altLang="ja-JP" sz="1800" i="1" dirty="0">
                        <a:latin typeface="Cambria Math" panose="02040503050406030204" pitchFamily="18" charset="0"/>
                      </a:rPr>
                      <m:t>𝑋</m:t>
                    </m:r>
                    <m:r>
                      <a:rPr lang="en-US" altLang="ja-JP" sz="1800" i="1" dirty="0">
                        <a:latin typeface="Cambria Math" panose="02040503050406030204" pitchFamily="18" charset="0"/>
                      </a:rPr>
                      <m:t>,</m:t>
                    </m:r>
                    <m:r>
                      <a:rPr lang="en-US" altLang="ja-JP" sz="1800" i="1" dirty="0">
                        <a:latin typeface="Cambria Math" panose="02040503050406030204" pitchFamily="18" charset="0"/>
                      </a:rPr>
                      <m:t>𝑌</m:t>
                    </m:r>
                    <m:r>
                      <a:rPr lang="en-US" altLang="ja-JP" sz="1800" i="1" dirty="0">
                        <a:latin typeface="Cambria Math" panose="02040503050406030204" pitchFamily="18" charset="0"/>
                      </a:rPr>
                      <m:t>,</m:t>
                    </m:r>
                    <m:r>
                      <a:rPr lang="en-US" altLang="ja-JP" sz="1800" i="1" dirty="0">
                        <a:latin typeface="Cambria Math" panose="02040503050406030204" pitchFamily="18" charset="0"/>
                      </a:rPr>
                      <m:t>𝑍</m:t>
                    </m:r>
                  </m:oMath>
                </a14:m>
                <a:r>
                  <a:rPr lang="ja-JP" altLang="en-US" sz="1800" dirty="0"/>
                  <a:t>からなる</a:t>
                </a:r>
                <a:r>
                  <a:rPr lang="ja-JP" altLang="en-US" sz="1800" dirty="0" smtClean="0"/>
                  <a:t>。</a:t>
                </a:r>
                <a:endParaRPr lang="en-US" altLang="ja-JP" sz="1800" dirty="0" smtClean="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𝐼</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r>
                              <m:e>
                                <m: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
                        </m:e>
                      </m:d>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𝑋</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r>
                              <m:e>
                                <m: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
                        </m:e>
                      </m:d>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𝑌</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e>
                            </m:mr>
                            <m:mr>
                              <m:e>
                                <m:r>
                                  <a:rPr lang="en-US" altLang="ja-JP" sz="1800" i="1">
                                    <a:latin typeface="Cambria Math" panose="02040503050406030204" pitchFamily="18" charset="0"/>
                                    <a:ea typeface="Cambria Math" panose="02040503050406030204" pitchFamily="18" charset="0"/>
                                  </a:rPr>
                                  <m:t>𝑖</m:t>
                                </m:r>
                              </m:e>
                              <m:e>
                                <m:r>
                                  <a:rPr lang="en-US" altLang="ja-JP" sz="1800" i="1">
                                    <a:latin typeface="Cambria Math" panose="02040503050406030204" pitchFamily="18" charset="0"/>
                                    <a:ea typeface="Cambria Math" panose="02040503050406030204" pitchFamily="18" charset="0"/>
                                  </a:rPr>
                                  <m:t>0</m:t>
                                </m:r>
                              </m:e>
                            </m:mr>
                          </m:m>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𝑍</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r>
                              <m:e>
                                <m: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
                        </m:e>
                      </m:d>
                    </m:oMath>
                  </m:oMathPara>
                </a14:m>
                <a:endParaRPr lang="en-US" altLang="ja-JP" sz="1800" dirty="0"/>
              </a:p>
              <a:p>
                <a:pPr marL="0" indent="0">
                  <a:lnSpc>
                    <a:spcPct val="120000"/>
                  </a:lnSpc>
                  <a:buNone/>
                </a:pPr>
                <a:r>
                  <a:rPr lang="en-US" altLang="ja-JP" sz="1800" dirty="0" smtClean="0"/>
                  <a:t>1 qubit</a:t>
                </a:r>
                <a:r>
                  <a:rPr lang="ja-JP" altLang="en-US" sz="1800" dirty="0"/>
                  <a:t>に対して、量子状態を表す密度行列は次のように表される。</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=0</m:t>
                          </m:r>
                        </m:sub>
                        <m:sup>
                          <m:r>
                            <a:rPr lang="en-US" altLang="ja-JP" sz="1800" i="1">
                              <a:latin typeface="Cambria Math" panose="02040503050406030204" pitchFamily="18" charset="0"/>
                              <a:ea typeface="Cambria Math" panose="02040503050406030204" pitchFamily="18" charset="0"/>
                            </a:rPr>
                            <m:t>3</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nary>
                      <m:r>
                        <a:rPr lang="en-US" altLang="ja-JP" sz="1800" i="1">
                          <a:latin typeface="Cambria Math" panose="02040503050406030204" pitchFamily="18" charset="0"/>
                          <a:ea typeface="Cambria Math" panose="02040503050406030204" pitchFamily="18" charset="0"/>
                        </a:rPr>
                        <m:t>,  </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𝑅𝑒</m:t>
                      </m:r>
                    </m:oMath>
                  </m:oMathPara>
                </a14:m>
                <a:endParaRPr lang="en-US" altLang="ja-JP" sz="1800" dirty="0"/>
              </a:p>
              <a:p>
                <a:pPr marL="0" indent="0">
                  <a:lnSpc>
                    <a:spcPct val="120000"/>
                  </a:lnSpc>
                  <a:buNone/>
                </a:pP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oMath>
                </a14:m>
                <a:r>
                  <a:rPr lang="ja-JP" altLang="en-US" sz="1800" dirty="0"/>
                  <a:t>はトレースが０なので、密度演算子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oMath>
                </a14:m>
                <a:r>
                  <a:rPr lang="ja-JP" altLang="en-US" sz="1800" dirty="0"/>
                  <a:t>の規格化のために</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=1</m:t>
                    </m:r>
                  </m:oMath>
                </a14:m>
                <a:r>
                  <a:rPr lang="ja-JP" altLang="en-US" sz="1800" dirty="0"/>
                  <a:t>を満たす必要がある。そしてほかのパラメータ</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=1,…,3</m:t>
                        </m:r>
                      </m:sub>
                    </m:sSub>
                  </m:oMath>
                </a14:m>
                <a:r>
                  <a:rPr lang="ja-JP" altLang="en-US" sz="1800" dirty="0"/>
                  <a:t>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1</m:t>
                          </m:r>
                        </m:sub>
                        <m:sup>
                          <m:r>
                            <a:rPr lang="en-US" altLang="ja-JP" sz="1800" i="1">
                              <a:latin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2</m:t>
                          </m:r>
                        </m:sub>
                        <m:sup>
                          <m:r>
                            <a:rPr lang="en-US" altLang="ja-JP" sz="1800" i="1">
                              <a:latin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3</m:t>
                          </m:r>
                        </m:sub>
                        <m:sup>
                          <m:r>
                            <a:rPr lang="en-US" altLang="ja-JP" sz="1800" i="1">
                              <a:latin typeface="Cambria Math" panose="02040503050406030204" pitchFamily="18" charset="0"/>
                            </a:rPr>
                            <m:t>2</m:t>
                          </m:r>
                        </m:sup>
                      </m:sSubSup>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1</m:t>
                      </m:r>
                    </m:oMath>
                  </m:oMathPara>
                </a14:m>
                <a:endParaRPr lang="en-US" altLang="ja-JP" sz="1800" dirty="0"/>
              </a:p>
              <a:p>
                <a:pPr marL="0" indent="0">
                  <a:lnSpc>
                    <a:spcPct val="120000"/>
                  </a:lnSpc>
                  <a:buNone/>
                </a:pPr>
                <a:r>
                  <a:rPr lang="ja-JP" altLang="en-US" sz="1800" dirty="0"/>
                  <a:t>の制約のみ満たす。</a:t>
                </a:r>
                <a:endParaRPr lang="en-US" altLang="ja-JP" sz="1800" dirty="0"/>
              </a:p>
              <a:p>
                <a:pPr marL="0" indent="0">
                  <a:lnSpc>
                    <a:spcPct val="120000"/>
                  </a:lnSpc>
                  <a:buNone/>
                </a:pPr>
                <a:r>
                  <a:rPr lang="ja-JP" altLang="en-US" sz="1800" dirty="0"/>
                  <a:t>また、</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oMath>
                </a14:m>
                <a:r>
                  <a:rPr lang="ja-JP" altLang="en-US" sz="1800" dirty="0"/>
                  <a:t>は</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r>
                      <a:rPr lang="en-US" altLang="ja-JP" sz="1800">
                        <a:latin typeface="Cambria Math" panose="02040503050406030204" pitchFamily="18" charset="0"/>
                        <a:ea typeface="Cambria Math" panose="02040503050406030204" pitchFamily="18" charset="0"/>
                      </a:rPr>
                      <m:t>=</m:t>
                    </m:r>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d>
                    <m:r>
                      <a:rPr lang="ja-JP" altLang="en-US" sz="1800" i="1">
                        <a:latin typeface="Cambria Math" panose="02040503050406030204" pitchFamily="18" charset="0"/>
                        <a:ea typeface="Cambria Math" panose="02040503050406030204" pitchFamily="18" charset="0"/>
                      </a:rPr>
                      <m:t>で</m:t>
                    </m:r>
                  </m:oMath>
                </a14:m>
                <a:r>
                  <a:rPr lang="ja-JP" altLang="en-US" sz="1800" dirty="0"/>
                  <a:t>得られる。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0959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endParaRPr lang="ja-JP" altLang="en-US" sz="2100" u="sng"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a:t>1 qubit</a:t>
                </a:r>
                <a:r>
                  <a:rPr lang="ja-JP" altLang="en-US" sz="1800" u="sng" dirty="0"/>
                  <a:t>の</a:t>
                </a:r>
                <a:r>
                  <a:rPr lang="ja-JP" altLang="en-US" sz="1800" u="sng" dirty="0" smtClean="0"/>
                  <a:t>場合</a:t>
                </a:r>
                <a:endParaRPr lang="en-US" altLang="ja-JP" sz="1800" dirty="0"/>
              </a:p>
              <a:p>
                <a:pPr marL="0" indent="0">
                  <a:lnSpc>
                    <a:spcPct val="100000"/>
                  </a:lnSpc>
                  <a:buNone/>
                </a:pPr>
                <a:r>
                  <a:rPr lang="ja-JP" altLang="en-US" sz="1800" dirty="0" smtClean="0"/>
                  <a:t>したがって、</a:t>
                </a:r>
                <a:r>
                  <a:rPr lang="en-US" altLang="ja-JP" sz="1800" dirty="0" smtClean="0"/>
                  <a:t>1 qubit</a:t>
                </a:r>
                <a:r>
                  <a:rPr lang="ja-JP" altLang="en-US" sz="1800" dirty="0"/>
                  <a:t>の密度行列は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e>
                              <m:e>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e>
                            </m:mr>
                            <m:mr>
                              <m:e>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e>
                              <m:e>
                                <m:r>
                                  <a:rPr lang="en-US" altLang="ja-JP" sz="1800" i="1">
                                    <a:latin typeface="Cambria Math" panose="02040503050406030204" pitchFamily="18" charset="0"/>
                                    <a:ea typeface="Cambria Math" panose="02040503050406030204" pitchFamily="18" charset="0"/>
                                  </a:rPr>
                                  <m:t>1−</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e>
                            </m:mr>
                          </m:m>
                        </m:e>
                      </m:d>
                    </m:oMath>
                  </m:oMathPara>
                </a14:m>
                <a:endParaRPr lang="en-US" altLang="ja-JP" sz="1800" dirty="0"/>
              </a:p>
              <a:p>
                <a:pPr marL="0" indent="0">
                  <a:lnSpc>
                    <a:spcPct val="100000"/>
                  </a:lnSpc>
                  <a:buNone/>
                </a:pPr>
                <a:r>
                  <a:rPr lang="ja-JP" altLang="en-US" sz="1800" dirty="0"/>
                  <a:t>で表される。</a:t>
                </a:r>
                <a:endParaRPr lang="en-US" altLang="ja-JP" sz="1800" dirty="0"/>
              </a:p>
              <a:p>
                <a:pPr marL="0" indent="0">
                  <a:lnSpc>
                    <a:spcPct val="100000"/>
                  </a:lnSpc>
                  <a:buNone/>
                </a:pPr>
                <a:r>
                  <a:rPr lang="ja-JP" altLang="en-US" sz="1800" dirty="0"/>
                  <a:t>上式</a:t>
                </a:r>
                <a:r>
                  <a:rPr lang="ja-JP" altLang="en-US" sz="1800" dirty="0" smtClean="0"/>
                  <a:t>から</a:t>
                </a:r>
                <a:r>
                  <a:rPr lang="en-US" altLang="ja-JP" sz="1800" dirty="0" smtClean="0"/>
                  <a:t>1 qubit</a:t>
                </a:r>
                <a:r>
                  <a:rPr lang="ja-JP" altLang="en-US" sz="1800" dirty="0"/>
                  <a:t>の密度行列は</a:t>
                </a:r>
                <a:r>
                  <a:rPr lang="en-US" altLang="ja-JP" sz="1800" dirty="0"/>
                  <a:t>3</a:t>
                </a:r>
                <a:r>
                  <a:rPr lang="ja-JP" altLang="en-US" sz="1800" dirty="0" err="1"/>
                  <a:t>つの</a:t>
                </a:r>
                <a:r>
                  <a:rPr lang="ja-JP" altLang="en-US" sz="1800" dirty="0"/>
                  <a:t>測定だけで求まりそうだが、実験的には４つ目の基底</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の測定によって密度行列の規格化が必要。</a:t>
                </a:r>
                <a:endParaRPr lang="en-US" altLang="ja-JP" sz="1800" dirty="0"/>
              </a:p>
              <a:p>
                <a:pPr marL="0" indent="0">
                  <a:lnSpc>
                    <a:spcPct val="100000"/>
                  </a:lnSpc>
                  <a:buNone/>
                </a:pPr>
                <a:r>
                  <a:rPr lang="ja-JP" altLang="en-US" sz="1800" dirty="0"/>
                  <a:t>また、</a:t>
                </a:r>
                <a14:m>
                  <m:oMath xmlns:m="http://schemas.openxmlformats.org/officeDocument/2006/math">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d>
                  </m:oMath>
                </a14:m>
                <a:r>
                  <a:rPr lang="ja-JP" altLang="en-US" sz="1800" dirty="0"/>
                  <a:t>の値によっては、</a:t>
                </a:r>
                <a14:m>
                  <m:oMath xmlns:m="http://schemas.openxmlformats.org/officeDocument/2006/math">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e>
                    </m:d>
                    <m:r>
                      <a:rPr lang="en-US" altLang="ja-JP" sz="1800">
                        <a:latin typeface="Cambria Math" panose="02040503050406030204" pitchFamily="18" charset="0"/>
                        <a:ea typeface="Cambria Math" panose="02040503050406030204" pitchFamily="18" charset="0"/>
                      </a:rPr>
                      <m:t>=1</m:t>
                    </m:r>
                  </m:oMath>
                </a14:m>
                <a:r>
                  <a:rPr lang="ja-JP" altLang="en-US" sz="1800" dirty="0"/>
                  <a:t>は満たすが固有値が負の値になることがある。</a:t>
                </a:r>
                <a:endParaRPr lang="en-US" altLang="ja-JP" sz="1800" dirty="0"/>
              </a:p>
              <a:p>
                <a:pPr marL="0" indent="0">
                  <a:lnSpc>
                    <a:spcPct val="100000"/>
                  </a:lnSpc>
                  <a:buNone/>
                </a:pPr>
                <a:r>
                  <a:rPr lang="ja-JP" altLang="en-US" sz="1800" dirty="0" smtClean="0"/>
                  <a:t>したがって、最尤推定などを</a:t>
                </a:r>
                <a:r>
                  <a:rPr lang="ja-JP" altLang="en-US" sz="1800" dirty="0"/>
                  <a:t>用いて物理的に意味のある密度行列を</a:t>
                </a:r>
                <a:r>
                  <a:rPr lang="ja-JP" altLang="en-US" sz="1800" dirty="0" smtClean="0"/>
                  <a:t>見つける必要がある。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66325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endParaRPr lang="ja-JP" altLang="en-US" sz="2100" u="sng"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buNone/>
                </a:pPr>
                <a:r>
                  <a:rPr lang="en-US" altLang="ja-JP" sz="1800" u="sng" dirty="0" smtClean="0"/>
                  <a:t>1 qubit</a:t>
                </a:r>
                <a:r>
                  <a:rPr lang="ja-JP" altLang="en-US" sz="1800" u="sng" dirty="0"/>
                  <a:t>の</a:t>
                </a:r>
                <a:r>
                  <a:rPr lang="ja-JP" altLang="en-US" sz="1800" u="sng" dirty="0" smtClean="0"/>
                  <a:t>場合</a:t>
                </a:r>
                <a:endParaRPr lang="en-US" altLang="ja-JP" sz="1800" dirty="0" smtClean="0">
                  <a:latin typeface="Cambria Math" panose="02040503050406030204" pitchFamily="18" charset="0"/>
                </a:endParaRPr>
              </a:p>
              <a:p>
                <a:pPr marL="0" indent="0">
                  <a:lnSpc>
                    <a:spcPct val="100000"/>
                  </a:lnSpc>
                  <a:buNone/>
                </a:pPr>
                <a14:m>
                  <m:oMath xmlns:m="http://schemas.openxmlformats.org/officeDocument/2006/math">
                    <m:r>
                      <m:rPr>
                        <m:sty m:val="p"/>
                      </m:rPr>
                      <a:rPr lang="en-US" altLang="ja-JP" sz="1800">
                        <a:latin typeface="Cambria Math" panose="02040503050406030204" pitchFamily="18" charset="0"/>
                      </a:rPr>
                      <m:t>SU</m:t>
                    </m:r>
                    <m:r>
                      <a:rPr lang="en-US" altLang="ja-JP" sz="1800" i="1" smtClean="0">
                        <a:latin typeface="Cambria Math" panose="02040503050406030204" pitchFamily="18" charset="0"/>
                      </a:rPr>
                      <m:t>(</m:t>
                    </m:r>
                    <m:r>
                      <a:rPr lang="en-US" altLang="ja-JP" sz="1800" i="1">
                        <a:latin typeface="Cambria Math" panose="02040503050406030204" pitchFamily="18" charset="0"/>
                      </a:rPr>
                      <m:t>2)</m:t>
                    </m:r>
                  </m:oMath>
                </a14:m>
                <a:r>
                  <a:rPr lang="ja-JP" altLang="en-US" sz="1800" dirty="0"/>
                  <a:t>生成子はいくつかの物理的状態に一致しないが、</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 …, 3</m:t>
                        </m:r>
                      </m:sub>
                    </m:sSub>
                    <m:r>
                      <a:rPr lang="ja-JP" altLang="en-US" sz="1800" i="1">
                        <a:latin typeface="Cambria Math" panose="02040503050406030204" pitchFamily="18" charset="0"/>
                        <a:ea typeface="Cambria Math" panose="02040503050406030204" pitchFamily="18" charset="0"/>
                      </a:rPr>
                      <m:t>は</m:t>
                    </m:r>
                  </m:oMath>
                </a14:m>
                <a:r>
                  <a:rPr lang="en-US" altLang="ja-JP" sz="1800" dirty="0"/>
                  <a:t> </a:t>
                </a:r>
                <a:r>
                  <a:rPr lang="ja-JP" altLang="en-US" sz="1800" dirty="0"/>
                  <a:t>常に物理的基底状態の密度行列の線形和で表すことができる。例えば、スピン系では</a:t>
                </a:r>
                <a:r>
                  <a:rPr lang="ja-JP" altLang="en-US" sz="1800" dirty="0" smtClean="0"/>
                  <a:t>パウリ演算子は</a:t>
                </a:r>
                <a:r>
                  <a:rPr lang="ja-JP" altLang="en-US" sz="1800" dirty="0"/>
                  <a:t>うまくいくが、光学ではうまくいかない</a:t>
                </a:r>
                <a:r>
                  <a:rPr lang="en-US" altLang="ja-JP" sz="1800" dirty="0"/>
                  <a:t>(</a:t>
                </a:r>
                <a:r>
                  <a:rPr lang="ja-JP" altLang="en-US" sz="1800" dirty="0"/>
                  <a:t>物理的意味がない</a:t>
                </a:r>
                <a:r>
                  <a:rPr lang="en-US" altLang="ja-JP" sz="1800" dirty="0"/>
                  <a:t>)</a:t>
                </a:r>
                <a:r>
                  <a:rPr lang="ja-JP" altLang="en-US" sz="1800" dirty="0" err="1"/>
                  <a:t>。</a:t>
                </a:r>
                <a:r>
                  <a:rPr lang="ja-JP" altLang="en-US" sz="1800" dirty="0"/>
                  <a:t>しかし、偏向基底でよく用いられるものとして以下の場合がある。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oMath>
                  </m:oMathPara>
                </a14:m>
                <a:endParaRPr lang="en-US" altLang="ja-JP" sz="1800" dirty="0"/>
              </a:p>
              <a:p>
                <a:pPr marL="0" indent="0">
                  <a:lnSpc>
                    <a:spcPct val="100000"/>
                  </a:lnSpc>
                  <a:buNone/>
                </a:pPr>
                <a:r>
                  <a:rPr lang="ja-JP" altLang="en-US" sz="1800" dirty="0"/>
                  <a:t>ここで、</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e>
                    </m:d>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e>
                    </m:d>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oMath>
                </a14:m>
                <a:endParaRPr lang="en-US" altLang="ja-JP" sz="1800" dirty="0"/>
              </a:p>
              <a:p>
                <a:pPr marL="0" indent="0">
                  <a:lnSpc>
                    <a:spcPct val="100000"/>
                  </a:lnSpc>
                  <a:buNone/>
                </a:pPr>
                <a:r>
                  <a:rPr lang="ja-JP" altLang="en-US" sz="1800" dirty="0"/>
                  <a:t>このようにどの直交した測定基底を選んでも他のいくつかの演算子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oMath>
                </a14:m>
                <a:r>
                  <a:rPr lang="ja-JP" altLang="en-US" sz="1800" dirty="0"/>
                  <a:t>を用いて</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nary>
                      <m:naryPr>
                        <m:chr m:val="∑"/>
                        <m:supHide m:val="on"/>
                        <m:ctrlPr>
                          <a:rPr lang="en-US" altLang="ja-JP" sz="1800" i="1">
                            <a:latin typeface="Cambria Math" panose="02040503050406030204" pitchFamily="18" charset="0"/>
                            <a:ea typeface="Cambria Math" panose="02040503050406030204" pitchFamily="18" charset="0"/>
                          </a:rPr>
                        </m:ctrlPr>
                      </m:naryPr>
                      <m:sub>
                        <m:r>
                          <m:rPr>
                            <m:brk m:alnAt="7"/>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𝑎</m:t>
                            </m:r>
                          </m:e>
                          <m:sub>
                            <m:r>
                              <a:rPr lang="en-US" altLang="ja-JP" sz="1800" i="1">
                                <a:latin typeface="Cambria Math" panose="02040503050406030204" pitchFamily="18" charset="0"/>
                                <a:ea typeface="Cambria Math" panose="02040503050406030204" pitchFamily="18" charset="0"/>
                              </a:rPr>
                              <m:t>𝑗𝑘</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nary>
                  </m:oMath>
                </a14:m>
                <a:r>
                  <a:rPr lang="ja-JP" altLang="en-US" sz="1800" dirty="0"/>
                  <a:t>と表される。そして、トモグラフィーは測定結果</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𝑎</m:t>
                        </m:r>
                      </m:e>
                      <m:sub>
                        <m:r>
                          <a:rPr lang="en-US" altLang="ja-JP" sz="1800" i="1">
                            <a:latin typeface="Cambria Math" panose="02040503050406030204" pitchFamily="18" charset="0"/>
                            <a:ea typeface="Cambria Math" panose="02040503050406030204" pitchFamily="18" charset="0"/>
                          </a:rPr>
                          <m:t>𝑗𝑘</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d>
                    <m:r>
                      <a:rPr lang="en-US" altLang="ja-JP" sz="1800" i="1">
                        <a:latin typeface="Cambria Math" panose="02040503050406030204" pitchFamily="18" charset="0"/>
                        <a:ea typeface="Cambria Math" panose="02040503050406030204" pitchFamily="18" charset="0"/>
                      </a:rPr>
                      <m:t>=</m:t>
                    </m:r>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d>
                    <m:r>
                      <a:rPr lang="ja-JP" altLang="en-US" sz="1800" i="1">
                        <a:latin typeface="Cambria Math" panose="02040503050406030204" pitchFamily="18" charset="0"/>
                        <a:ea typeface="Cambria Math" panose="02040503050406030204" pitchFamily="18" charset="0"/>
                      </a:rPr>
                      <m:t>を</m:t>
                    </m:r>
                  </m:oMath>
                </a14:m>
                <a:r>
                  <a:rPr lang="ja-JP" altLang="en-US" sz="1800" dirty="0"/>
                  <a:t>測定することで行われる。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t="-7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9440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endParaRPr lang="ja-JP" altLang="en-US" sz="2100" u="sng"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1 qubit</a:t>
                </a:r>
                <a:r>
                  <a:rPr lang="ja-JP" altLang="en-US" sz="1800" u="sng" dirty="0"/>
                  <a:t>の</a:t>
                </a:r>
                <a:r>
                  <a:rPr lang="ja-JP" altLang="en-US" sz="1800" u="sng" dirty="0" smtClean="0"/>
                  <a:t>場合</a:t>
                </a:r>
                <a:endParaRPr lang="en-US" altLang="ja-JP" sz="1800" dirty="0" smtClean="0"/>
              </a:p>
              <a:p>
                <a:pPr marL="0" indent="0">
                  <a:lnSpc>
                    <a:spcPct val="100000"/>
                  </a:lnSpc>
                  <a:buNone/>
                </a:pPr>
                <a:r>
                  <a:rPr lang="ja-JP" altLang="en-US" sz="1800" u="sng" dirty="0" smtClean="0"/>
                  <a:t>非直交</a:t>
                </a:r>
                <a:r>
                  <a:rPr lang="ja-JP" altLang="en-US" sz="1800" u="sng" dirty="0"/>
                  <a:t>基底におけるトモグラフィー</a:t>
                </a:r>
                <a:endParaRPr lang="en-US" altLang="ja-JP" sz="1800" u="sng" dirty="0"/>
              </a:p>
              <a:p>
                <a:pPr marL="0" indent="0">
                  <a:lnSpc>
                    <a:spcPct val="100000"/>
                  </a:lnSpc>
                  <a:buNone/>
                </a:pPr>
                <a:r>
                  <a:rPr lang="ja-JP" altLang="en-US" sz="1800" dirty="0"/>
                  <a:t>実際には</a:t>
                </a:r>
                <a:r>
                  <a:rPr lang="ja-JP" altLang="en-US" sz="1800" dirty="0" smtClean="0"/>
                  <a:t>、測定は測定装置側の基底を変更せずに量子状態を変化させて測定するので、</a:t>
                </a:r>
                <a:r>
                  <a:rPr lang="en-US" altLang="ja-JP" sz="1800" dirty="0" smtClean="0"/>
                  <a:t>1 qubit</a:t>
                </a:r>
                <a:r>
                  <a:rPr lang="ja-JP" altLang="en-US" sz="1800" dirty="0"/>
                  <a:t>状態を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oMath>
                </a14:m>
                <a:r>
                  <a:rPr lang="ja-JP" altLang="en-US" sz="1800" dirty="0"/>
                  <a:t>や</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oMath>
                </a14:m>
                <a:r>
                  <a:rPr lang="ja-JP" altLang="en-US" sz="1800" dirty="0"/>
                  <a:t>から</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ja-JP" altLang="en-US" sz="1800" i="1">
                        <a:latin typeface="Cambria Math" panose="02040503050406030204" pitchFamily="18" charset="0"/>
                      </a:rPr>
                      <m:t>の</m:t>
                    </m:r>
                    <m:r>
                      <a:rPr lang="ja-JP" altLang="en-US" sz="1800" i="1" dirty="0">
                        <a:latin typeface="Cambria Math" panose="02040503050406030204" pitchFamily="18" charset="0"/>
                      </a:rPr>
                      <m:t>ような</m:t>
                    </m:r>
                  </m:oMath>
                </a14:m>
                <a:r>
                  <a:rPr lang="ja-JP" altLang="en-US" sz="1800" dirty="0" smtClean="0"/>
                  <a:t>大きな回転が難しいことがある。</a:t>
                </a:r>
                <a:r>
                  <a:rPr lang="ja-JP" altLang="en-US" sz="1800" dirty="0"/>
                  <a:t>その場合、測定基底を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ja-JP" altLang="en-US" sz="1800" i="1">
                        <a:latin typeface="Cambria Math" panose="02040503050406030204" pitchFamily="18" charset="0"/>
                      </a:rPr>
                      <m:t>と</m:t>
                    </m:r>
                  </m:oMath>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𝜃</m:t>
                                  </m:r>
                                </m:e>
                                <m:sub>
                                  <m:r>
                                    <a:rPr lang="en-US" altLang="ja-JP" sz="1800" i="1">
                                      <a:latin typeface="Cambria Math" panose="02040503050406030204" pitchFamily="18" charset="0"/>
                                    </a:rPr>
                                    <m:t>+</m:t>
                                  </m:r>
                                </m:sub>
                              </m:sSub>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ja-JP" altLang="en-US" sz="1800" i="1">
                                  <a:latin typeface="Cambria Math" panose="02040503050406030204" pitchFamily="18" charset="0"/>
                                </a:rPr>
                                <m:t>𝜃</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ja-JP" altLang="en-US" sz="1800" i="1">
                                  <a:latin typeface="Cambria Math" panose="02040503050406030204" pitchFamily="18" charset="0"/>
                                </a:rPr>
                                <m:t>𝜃</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𝜑</m:t>
                                  </m:r>
                                </m:e>
                                <m:sub>
                                  <m:r>
                                    <a:rPr lang="en-US" altLang="ja-JP" sz="1800" i="1">
                                      <a:latin typeface="Cambria Math" panose="02040503050406030204" pitchFamily="18" charset="0"/>
                                    </a:rPr>
                                    <m:t>+</m:t>
                                  </m:r>
                                </m:sub>
                              </m:sSub>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ja-JP" altLang="en-US" sz="1800" i="1">
                                  <a:latin typeface="Cambria Math" panose="02040503050406030204" pitchFamily="18" charset="0"/>
                                </a:rPr>
                                <m:t>𝜑</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ja-JP" altLang="en-US" sz="1800" i="1">
                                  <a:latin typeface="Cambria Math" panose="02040503050406030204" pitchFamily="18" charset="0"/>
                                </a:rPr>
                                <m:t>𝜑</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oMath>
                  </m:oMathPara>
                </a14:m>
                <a:endParaRPr lang="en-US" altLang="ja-JP" sz="1800" dirty="0"/>
              </a:p>
              <a:p>
                <a:pPr marL="0" indent="0">
                  <a:lnSpc>
                    <a:spcPct val="100000"/>
                  </a:lnSpc>
                  <a:buNone/>
                </a:pPr>
                <a:r>
                  <a:rPr lang="ja-JP" altLang="en-US" sz="1800" dirty="0"/>
                  <a:t>とすることができる。</a:t>
                </a:r>
                <a14:m>
                  <m:oMath xmlns:m="http://schemas.openxmlformats.org/officeDocument/2006/math">
                    <m:r>
                      <a:rPr lang="ja-JP" altLang="en-US" sz="1800" i="1">
                        <a:latin typeface="Cambria Math" panose="02040503050406030204" pitchFamily="18" charset="0"/>
                      </a:rPr>
                      <m:t>𝜃</m:t>
                    </m:r>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𝜑</m:t>
                    </m:r>
                    <m:r>
                      <a:rPr lang="ja-JP" altLang="en-US" sz="1800" i="1">
                        <a:latin typeface="Cambria Math" panose="02040503050406030204" pitchFamily="18" charset="0"/>
                        <a:ea typeface="Cambria Math" panose="02040503050406030204" pitchFamily="18" charset="0"/>
                      </a:rPr>
                      <m:t>は</m:t>
                    </m:r>
                  </m:oMath>
                </a14:m>
                <a:r>
                  <a:rPr lang="ja-JP" altLang="en-US" sz="1800" dirty="0"/>
                  <a:t>小さくてもよい。つまり</a:t>
                </a:r>
                <a:r>
                  <a:rPr lang="ja-JP" altLang="en-US" sz="1800" dirty="0" smtClean="0"/>
                  <a:t>、</a:t>
                </a:r>
                <a:r>
                  <a:rPr lang="en-US" altLang="ja-JP" sz="1800" dirty="0" smtClean="0"/>
                  <a:t>1 qubit</a:t>
                </a:r>
                <a:r>
                  <a:rPr lang="ja-JP" altLang="en-US" sz="1800" dirty="0"/>
                  <a:t>トモグラフィーはある測定基底と少しの摂動</a:t>
                </a:r>
                <a:r>
                  <a:rPr lang="en-US" altLang="ja-JP" sz="1800" dirty="0"/>
                  <a:t>(perturbation)</a:t>
                </a:r>
                <a:r>
                  <a:rPr lang="ja-JP" altLang="en-US" sz="1800" dirty="0"/>
                  <a:t>があればいい。実験によってはこれは重要になる。</a:t>
                </a:r>
                <a:endParaRPr lang="en-US" altLang="ja-JP" sz="1800" dirty="0"/>
              </a:p>
              <a:p>
                <a:pPr marL="0" indent="0">
                  <a:lnSpc>
                    <a:spcPct val="100000"/>
                  </a:lnSpc>
                  <a:buNone/>
                </a:pPr>
                <a:r>
                  <a:rPr lang="ja-JP" altLang="en-US" sz="1800" dirty="0"/>
                  <a:t>任意の基底</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oMath>
                </a14:m>
                <a:r>
                  <a:rPr lang="ja-JP" altLang="en-US" sz="1800" dirty="0"/>
                  <a:t>での測定は射影子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oMath>
                </a14:m>
                <a:r>
                  <a:rPr lang="ja-JP" altLang="en-US" sz="1800" dirty="0"/>
                  <a:t>で表され、これらの基底による観測回数は</a:t>
                </a:r>
                <a:endParaRPr lang="en-US" altLang="ja-JP" sz="1800" i="1"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m:oMathPara>
                </a14:m>
                <a:endParaRPr lang="en-US" altLang="ja-JP" sz="1800" dirty="0"/>
              </a:p>
              <a:p>
                <a:pPr marL="0" indent="0">
                  <a:lnSpc>
                    <a:spcPct val="100000"/>
                  </a:lnSpc>
                  <a:buNone/>
                </a:pPr>
                <a:r>
                  <a:rPr lang="ja-JP" altLang="en-US" sz="1800" dirty="0"/>
                  <a:t>で表される。</a:t>
                </a:r>
                <a:r>
                  <a:rPr lang="en-US" altLang="ja-JP" sz="1800" dirty="0"/>
                  <a:t>(</a:t>
                </a:r>
                <a14:m>
                  <m:oMath xmlns:m="http://schemas.openxmlformats.org/officeDocument/2006/math">
                    <m:r>
                      <a:rPr lang="en-US" altLang="ja-JP" sz="1800" i="1">
                        <a:latin typeface="Cambria Math" panose="02040503050406030204" pitchFamily="18" charset="0"/>
                      </a:rPr>
                      <m:t>𝑁</m:t>
                    </m:r>
                  </m:oMath>
                </a14:m>
                <a:r>
                  <a:rPr lang="ja-JP" altLang="en-US" sz="1800" dirty="0"/>
                  <a:t>は定数</a:t>
                </a:r>
                <a:r>
                  <a:rPr lang="en-US" altLang="ja-JP" sz="1800" dirty="0"/>
                  <a:t>)</a:t>
                </a: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83734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endParaRPr lang="ja-JP" altLang="en-US" sz="2100" u="sng"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Qudit</a:t>
                </a:r>
                <a:r>
                  <a:rPr lang="ja-JP" altLang="en-US" sz="1800" u="sng" dirty="0" err="1"/>
                  <a:t>への</a:t>
                </a:r>
                <a:r>
                  <a:rPr lang="ja-JP" altLang="en-US" sz="1800" u="sng" dirty="0" smtClean="0"/>
                  <a:t>拡張</a:t>
                </a:r>
                <a:endParaRPr lang="en-US" altLang="ja-JP" sz="1800" u="sng" dirty="0"/>
              </a:p>
              <a:p>
                <a:pPr marL="0" indent="0">
                  <a:lnSpc>
                    <a:spcPct val="100000"/>
                  </a:lnSpc>
                  <a:buNone/>
                </a:pPr>
                <a:r>
                  <a:rPr lang="ja-JP" altLang="en-US" sz="1800" dirty="0"/>
                  <a:t>まず、</a:t>
                </a:r>
                <a:r>
                  <a:rPr lang="en-US" altLang="ja-JP" sz="1800" dirty="0"/>
                  <a:t> </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m:t>
                    </m:r>
                  </m:oMath>
                </a14:m>
                <a:r>
                  <a:rPr lang="ja-JP" altLang="en-US" sz="1800" dirty="0"/>
                  <a:t>を準備する。</a:t>
                </a:r>
                <a:r>
                  <a:rPr lang="en-US" altLang="ja-JP" sz="1800" dirty="0"/>
                  <a:t>(</a:t>
                </a:r>
                <a14:m>
                  <m:oMath xmlns:m="http://schemas.openxmlformats.org/officeDocument/2006/math">
                    <m:r>
                      <a:rPr lang="en-US" altLang="ja-JP" sz="1800" i="1">
                        <a:latin typeface="Cambria Math" panose="02040503050406030204" pitchFamily="18" charset="0"/>
                      </a:rPr>
                      <m:t>𝑑</m:t>
                    </m:r>
                  </m:oMath>
                </a14:m>
                <a:r>
                  <a:rPr lang="ja-JP" altLang="en-US" sz="1800" dirty="0"/>
                  <a:t>次元の</a:t>
                </a:r>
                <a14:m>
                  <m:oMath xmlns:m="http://schemas.openxmlformats.org/officeDocument/2006/math">
                    <m:r>
                      <m:rPr>
                        <m:sty m:val="p"/>
                      </m:rPr>
                      <a:rPr lang="en-US" altLang="ja-JP" sz="1800">
                        <a:latin typeface="Cambria Math" panose="02040503050406030204" pitchFamily="18" charset="0"/>
                      </a:rPr>
                      <m:t>SU</m:t>
                    </m:r>
                  </m:oMath>
                </a14:m>
                <a:r>
                  <a:rPr lang="ja-JP" altLang="en-US" sz="1800" dirty="0" smtClean="0"/>
                  <a:t>群</a:t>
                </a:r>
                <a:r>
                  <a:rPr lang="en-US" altLang="ja-JP" sz="1800" dirty="0" smtClean="0"/>
                  <a:t>)</a:t>
                </a:r>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a:t>
                </a:r>
                <a:r>
                  <a:rPr lang="ja-JP" altLang="en-US" sz="1800" dirty="0" smtClean="0"/>
                  <a:t>の要素</a:t>
                </a:r>
                <a14:m>
                  <m:oMath xmlns:m="http://schemas.openxmlformats.org/officeDocument/2006/math">
                    <m:r>
                      <a:rPr lang="ja-JP" altLang="en-US" sz="1800" i="1" smtClean="0">
                        <a:latin typeface="Cambria Math" panose="02040503050406030204" pitchFamily="18" charset="0"/>
                      </a:rPr>
                      <m:t>行列</m:t>
                    </m:r>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i="1">
                            <a:latin typeface="Cambria Math" panose="02040503050406030204" pitchFamily="18" charset="0"/>
                          </a:rPr>
                          <m:t>|</m:t>
                        </m:r>
                        <m:r>
                          <a:rPr lang="en-US" altLang="ja-JP" sz="1800" i="1">
                            <a:latin typeface="Cambria Math" panose="02040503050406030204" pitchFamily="18" charset="0"/>
                          </a:rPr>
                          <m:t>𝑘</m:t>
                        </m:r>
                        <m:r>
                          <a:rPr lang="en-US" altLang="ja-JP" sz="1800" i="1">
                            <a:latin typeface="Cambria Math" panose="02040503050406030204" pitchFamily="18" charset="0"/>
                          </a:rPr>
                          <m:t>,</m:t>
                        </m:r>
                        <m:r>
                          <a:rPr lang="en-US" altLang="ja-JP" sz="1800" i="1">
                            <a:latin typeface="Cambria Math" panose="02040503050406030204" pitchFamily="18" charset="0"/>
                          </a:rPr>
                          <m:t>𝑗</m:t>
                        </m:r>
                        <m:r>
                          <a:rPr lang="en-US" altLang="ja-JP" sz="1800" i="1">
                            <a:latin typeface="Cambria Math" panose="02040503050406030204" pitchFamily="18" charset="0"/>
                          </a:rPr>
                          <m:t>=1,…,</m:t>
                        </m:r>
                        <m:r>
                          <a:rPr lang="en-US" altLang="ja-JP" sz="1800" i="1">
                            <a:latin typeface="Cambria Math" panose="02040503050406030204" pitchFamily="18" charset="0"/>
                          </a:rPr>
                          <m:t>𝑑</m:t>
                        </m:r>
                      </m:e>
                    </m:d>
                  </m:oMath>
                </a14:m>
                <a:r>
                  <a:rPr lang="ja-JP" altLang="en-US" sz="1800" dirty="0"/>
                  <a:t>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e>
                          </m:d>
                        </m:e>
                        <m:sub>
                          <m:r>
                            <a:rPr lang="ja-JP" altLang="en-US" sz="1800" i="1">
                              <a:latin typeface="Cambria Math" panose="02040503050406030204" pitchFamily="18" charset="0"/>
                            </a:rPr>
                            <m:t>𝜇</m:t>
                          </m:r>
                          <m:r>
                            <a:rPr lang="en-US" altLang="ja-JP" sz="1800" i="1">
                              <a:latin typeface="Cambria Math" panose="02040503050406030204" pitchFamily="18" charset="0"/>
                            </a:rPr>
                            <m:t>𝜈</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𝜈</m:t>
                          </m:r>
                          <m:r>
                            <a:rPr lang="en-US" altLang="ja-JP" sz="1800" i="1">
                              <a:latin typeface="Cambria Math" panose="02040503050406030204" pitchFamily="18" charset="0"/>
                            </a:rPr>
                            <m:t>𝑗</m:t>
                          </m:r>
                        </m:sub>
                      </m:sSub>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ja-JP" altLang="en-US" sz="1800" i="1">
                              <a:latin typeface="Cambria Math" panose="02040503050406030204" pitchFamily="18" charset="0"/>
                            </a:rPr>
                            <m:t>𝜇</m:t>
                          </m:r>
                          <m:r>
                            <a:rPr lang="en-US" altLang="ja-JP" sz="1800" i="1">
                              <a:latin typeface="Cambria Math" panose="02040503050406030204" pitchFamily="18" charset="0"/>
                            </a:rPr>
                            <m:t>𝑘</m:t>
                          </m:r>
                        </m:sub>
                      </m:sSub>
                      <m:r>
                        <a:rPr lang="en-US" altLang="ja-JP" sz="1800" i="1">
                          <a:latin typeface="Cambria Math" panose="02040503050406030204" pitchFamily="18" charset="0"/>
                        </a:rPr>
                        <m:t>,  1</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r>
                        <a:rPr lang="ja-JP" altLang="en-US" sz="1800" i="1">
                          <a:latin typeface="Cambria Math" panose="02040503050406030204" pitchFamily="18" charset="0"/>
                        </a:rPr>
                        <m:t>≤</m:t>
                      </m:r>
                      <m:r>
                        <a:rPr lang="en-US" altLang="ja-JP" sz="1800" i="1">
                          <a:latin typeface="Cambria Math" panose="02040503050406030204" pitchFamily="18" charset="0"/>
                        </a:rPr>
                        <m:t>𝑑</m:t>
                      </m:r>
                    </m:oMath>
                  </m:oMathPara>
                </a14:m>
                <a:endParaRPr lang="en-US" altLang="ja-JP" sz="1800" dirty="0"/>
              </a:p>
              <a:p>
                <a:pPr marL="0" indent="0">
                  <a:lnSpc>
                    <a:spcPct val="100000"/>
                  </a:lnSpc>
                  <a:buNone/>
                </a:pPr>
                <a:r>
                  <a:rPr lang="ja-JP" altLang="en-US" sz="1800" dirty="0"/>
                  <a:t>行列の１つの要素が１でほかの要素すべて０である行列。</a:t>
                </a:r>
                <a:endParaRPr lang="en-US" altLang="ja-JP" sz="1800" dirty="0"/>
              </a:p>
              <a:p>
                <a:pPr marL="0" indent="0">
                  <a:lnSpc>
                    <a:spcPct val="100000"/>
                  </a:lnSpc>
                  <a:buNone/>
                </a:pPr>
                <a:r>
                  <a:rPr lang="ja-JP" altLang="en-US" sz="1800" dirty="0"/>
                  <a:t>これらの行列は交換関係を満たす。</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𝑖</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𝑙</m:t>
                              </m:r>
                            </m:sub>
                            <m:sup>
                              <m:r>
                                <a:rPr lang="en-US" altLang="ja-JP" sz="1800" i="1">
                                  <a:latin typeface="Cambria Math" panose="02040503050406030204" pitchFamily="18" charset="0"/>
                                </a:rPr>
                                <m:t>𝑘</m:t>
                              </m:r>
                            </m:sup>
                          </m:sSubSup>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𝑘𝑗</m:t>
                          </m:r>
                        </m:sub>
                      </m:sSub>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𝑙</m:t>
                          </m:r>
                        </m:sub>
                        <m:sup>
                          <m:r>
                            <a:rPr lang="en-US" altLang="ja-JP" sz="1800" i="1">
                              <a:latin typeface="Cambria Math" panose="02040503050406030204" pitchFamily="18" charset="0"/>
                            </a:rPr>
                            <m:t>𝑖</m:t>
                          </m:r>
                        </m:sup>
                      </m:sSubSup>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𝑖𝑙</m:t>
                          </m:r>
                        </m:sub>
                      </m:sSub>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oMath>
                  </m:oMathPara>
                </a14:m>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r>
                      <a:rPr lang="en-US" altLang="ja-JP" sz="1800" i="1">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−1)</m:t>
                    </m:r>
                  </m:oMath>
                </a14:m>
                <a:r>
                  <a:rPr lang="ja-JP" altLang="en-US" sz="1800" dirty="0"/>
                  <a:t>個</a:t>
                </a:r>
                <a:r>
                  <a:rPr lang="ja-JP" altLang="en-US" sz="1800" dirty="0" smtClean="0"/>
                  <a:t>のトレースが０の行列</a:t>
                </a:r>
                <a:r>
                  <a:rPr lang="ja-JP" altLang="en-US" sz="1800" dirty="0"/>
                  <a:t>が存在する。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dirty="0">
                              <a:latin typeface="Cambria Math" panose="02040503050406030204" pitchFamily="18" charset="0"/>
                            </a:rPr>
                          </m:ctrlPr>
                        </m:sSubSupPr>
                        <m:e>
                          <m:r>
                            <m:rPr>
                              <m:sty m:val="p"/>
                            </m:rPr>
                            <a:rPr lang="en-US" altLang="ja-JP" sz="1800" dirty="0">
                              <a:latin typeface="Cambria Math" panose="02040503050406030204" pitchFamily="18" charset="0"/>
                            </a:rPr>
                            <m:t>Θ</m:t>
                          </m:r>
                        </m:e>
                        <m:sub>
                          <m:r>
                            <a:rPr lang="en-US" altLang="ja-JP" sz="1800" i="1" dirty="0">
                              <a:latin typeface="Cambria Math" panose="02040503050406030204" pitchFamily="18" charset="0"/>
                            </a:rPr>
                            <m:t>𝑗</m:t>
                          </m:r>
                        </m:sub>
                        <m:sup>
                          <m:r>
                            <a:rPr lang="en-US" altLang="ja-JP" sz="1800" i="1" dirty="0">
                              <a:latin typeface="Cambria Math" panose="02040503050406030204" pitchFamily="18" charset="0"/>
                            </a:rPr>
                            <m:t>𝑘</m:t>
                          </m:r>
                        </m:sup>
                      </m:sSubSup>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𝑘</m:t>
                          </m:r>
                        </m:sub>
                        <m:sup>
                          <m:r>
                            <a:rPr lang="en-US" altLang="ja-JP" sz="1800" i="1">
                              <a:latin typeface="Cambria Math" panose="02040503050406030204" pitchFamily="18" charset="0"/>
                            </a:rPr>
                            <m:t>𝑗</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ja-JP" altLang="en-US" sz="1800" i="1">
                              <a:latin typeface="Cambria Math" panose="02040503050406030204" pitchFamily="18" charset="0"/>
                            </a:rPr>
                            <m:t>𝛽</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i="1">
                          <a:latin typeface="Cambria Math" panose="02040503050406030204" pitchFamily="18" charset="0"/>
                        </a:rPr>
                        <m:t>=−</m:t>
                      </m:r>
                      <m:r>
                        <a:rPr lang="en-US" altLang="ja-JP" sz="1800" i="1">
                          <a:latin typeface="Cambria Math" panose="02040503050406030204" pitchFamily="18" charset="0"/>
                        </a:rPr>
                        <m:t>𝑖</m:t>
                      </m:r>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𝑘</m:t>
                              </m:r>
                            </m:sub>
                            <m:sup>
                              <m:r>
                                <a:rPr lang="en-US" altLang="ja-JP" sz="1800" i="1">
                                  <a:latin typeface="Cambria Math" panose="02040503050406030204" pitchFamily="18" charset="0"/>
                                </a:rPr>
                                <m:t>𝑗</m:t>
                              </m:r>
                            </m:sup>
                          </m:sSubSup>
                        </m:e>
                      </m:d>
                      <m:r>
                        <a:rPr lang="en-US" altLang="ja-JP" sz="1800" i="1">
                          <a:latin typeface="Cambria Math" panose="02040503050406030204" pitchFamily="18" charset="0"/>
                        </a:rPr>
                        <m:t>,  1</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&lt;</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𝑑</m:t>
                      </m:r>
                    </m:oMath>
                  </m:oMathPara>
                </a14:m>
                <a:endParaRPr lang="en-US" altLang="ja-JP" sz="1800" dirty="0"/>
              </a:p>
              <a:p>
                <a:pPr marL="0" indent="0">
                  <a:lnSpc>
                    <a:spcPct val="100000"/>
                  </a:lnSpc>
                  <a:buNone/>
                </a:pPr>
                <a:r>
                  <a:rPr lang="ja-JP" altLang="en-US" sz="1800" dirty="0"/>
                  <a:t>これらは</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m:t>
                    </m:r>
                  </m:oMath>
                </a14:m>
                <a:r>
                  <a:rPr lang="en-US" altLang="ja-JP" sz="1800" dirty="0"/>
                  <a:t> </a:t>
                </a:r>
                <a:r>
                  <a:rPr lang="ja-JP" altLang="en-US" sz="1800" dirty="0" smtClean="0"/>
                  <a:t>群の非対角生成子で</a:t>
                </a:r>
                <a:r>
                  <a:rPr lang="ja-JP" altLang="en-US" sz="1800" dirty="0"/>
                  <a:t>ある。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0920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3546</TotalTime>
  <Words>565</Words>
  <Application>Microsoft Office PowerPoint</Application>
  <PresentationFormat>画面に合わせる (4:3)</PresentationFormat>
  <Paragraphs>287</Paragraphs>
  <Slides>42</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42</vt:i4>
      </vt:variant>
    </vt:vector>
  </HeadingPairs>
  <TitlesOfParts>
    <vt:vector size="50" baseType="lpstr">
      <vt:lpstr>游ゴシック</vt:lpstr>
      <vt:lpstr>游ゴシック Light</vt:lpstr>
      <vt:lpstr>Arial</vt:lpstr>
      <vt:lpstr>Calibri</vt:lpstr>
      <vt:lpstr>Calibri Light</vt:lpstr>
      <vt:lpstr>Cambria Math</vt:lpstr>
      <vt:lpstr>Lucida Calligraphy</vt:lpstr>
      <vt:lpstr>Office テーマ</vt:lpstr>
      <vt:lpstr>量子状態トモグラフィー</vt:lpstr>
      <vt:lpstr>§１　量子状態トモグラフィー</vt:lpstr>
      <vt:lpstr>§１　量子状態トモグラフィー</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§１.２　最尤推定</vt:lpstr>
      <vt:lpstr>§１.２　最尤推定</vt:lpstr>
      <vt:lpstr>§１.２.１　Cholesky Decomposition</vt:lpstr>
      <vt:lpstr>§１.２.１　Cholesky Decomposition</vt:lpstr>
      <vt:lpstr>§１.２.１　Cholesky Decomposition</vt:lpstr>
      <vt:lpstr>§１.２.１　Cholesky Decomposition</vt:lpstr>
      <vt:lpstr>§１.２.１　Cholesky Decomposition</vt:lpstr>
      <vt:lpstr>§１.２.１　Cholesky Decomposition</vt:lpstr>
      <vt:lpstr>§１.２.１　Cholesky Decomposition</vt:lpstr>
      <vt:lpstr>§１.２.２　R ̂ρ ̂R ̂アルゴリズム</vt:lpstr>
      <vt:lpstr>§１.２.２　R ̂ρ ̂R ̂アルゴリズム</vt:lpstr>
      <vt:lpstr>§１.２.２　R ̂ρ ̂R ̂アルゴリズム</vt:lpstr>
      <vt:lpstr>§１.２.２　R ̂ρ ̂R ̂アルゴリズム</vt:lpstr>
      <vt:lpstr>§１.２.２　R ̂ρ ̂R ̂アルゴリズム</vt:lpstr>
      <vt:lpstr>§１.２.２　R ̂ρ ̂R ̂アルゴリズム</vt:lpstr>
      <vt:lpstr>§１.２.３　Duiluted R ̂ρ ̂R ̂アルゴリズム</vt:lpstr>
      <vt:lpstr>§１.２.３　Duiluted R ̂ρ ̂R ̂アルゴリズム</vt:lpstr>
      <vt:lpstr>§１.２.３　Duiluted R ̂ρ ̂R ̂アルゴリズム</vt:lpstr>
      <vt:lpstr>§１.２.３　Duiluted R ̂ρ ̂R ̂アルゴリズム</vt:lpstr>
      <vt:lpstr>§１.２.３　Duiluted R ̂ρ ̂R ̂アルゴリズム</vt:lpstr>
      <vt:lpstr>§２　実装と結果</vt:lpstr>
      <vt:lpstr>§２　実装と結果</vt:lpstr>
      <vt:lpstr>§２　実装と結果</vt:lpstr>
      <vt:lpstr>§２　実装と結果</vt:lpstr>
      <vt:lpstr>§２　実装と結果</vt:lpstr>
      <vt:lpstr>§３　Conclusions</vt:lpstr>
      <vt:lpstr>§３　Conclusions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量子状態トモグラフィー</dc:title>
  <dc:creator>Kobayashi Tetsuya</dc:creator>
  <cp:lastModifiedBy>Kobayashi Tetsuya</cp:lastModifiedBy>
  <cp:revision>196</cp:revision>
  <dcterms:created xsi:type="dcterms:W3CDTF">2020-02-03T09:22:08Z</dcterms:created>
  <dcterms:modified xsi:type="dcterms:W3CDTF">2020-02-17T09:49:58Z</dcterms:modified>
</cp:coreProperties>
</file>