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3" r:id="rId5"/>
    <p:sldId id="261" r:id="rId6"/>
    <p:sldId id="301" r:id="rId7"/>
    <p:sldId id="302" r:id="rId8"/>
    <p:sldId id="303" r:id="rId9"/>
    <p:sldId id="304" r:id="rId10"/>
    <p:sldId id="305" r:id="rId11"/>
    <p:sldId id="306" r:id="rId12"/>
    <p:sldId id="307" r:id="rId13"/>
    <p:sldId id="308" r:id="rId14"/>
    <p:sldId id="309" r:id="rId15"/>
    <p:sldId id="329" r:id="rId16"/>
    <p:sldId id="278" r:id="rId17"/>
    <p:sldId id="310" r:id="rId18"/>
    <p:sldId id="279" r:id="rId19"/>
    <p:sldId id="311" r:id="rId20"/>
    <p:sldId id="312" r:id="rId21"/>
    <p:sldId id="313" r:id="rId22"/>
    <p:sldId id="330" r:id="rId23"/>
    <p:sldId id="314" r:id="rId24"/>
    <p:sldId id="331" r:id="rId25"/>
    <p:sldId id="264" r:id="rId26"/>
    <p:sldId id="315" r:id="rId27"/>
    <p:sldId id="316" r:id="rId28"/>
    <p:sldId id="317" r:id="rId29"/>
    <p:sldId id="318" r:id="rId30"/>
    <p:sldId id="319" r:id="rId31"/>
    <p:sldId id="270" r:id="rId32"/>
    <p:sldId id="320" r:id="rId33"/>
    <p:sldId id="321" r:id="rId34"/>
    <p:sldId id="322" r:id="rId35"/>
    <p:sldId id="323" r:id="rId36"/>
    <p:sldId id="281" r:id="rId37"/>
    <p:sldId id="332" r:id="rId38"/>
    <p:sldId id="333" r:id="rId39"/>
    <p:sldId id="334" r:id="rId40"/>
    <p:sldId id="335" r:id="rId41"/>
    <p:sldId id="325" r:id="rId42"/>
    <p:sldId id="326" r:id="rId43"/>
    <p:sldId id="327" r:id="rId44"/>
    <p:sldId id="336" r:id="rId45"/>
    <p:sldId id="337" r:id="rId46"/>
    <p:sldId id="338" r:id="rId47"/>
    <p:sldId id="283" r:id="rId48"/>
    <p:sldId id="328" r:id="rId4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31" d="100"/>
          <a:sy n="131" d="100"/>
        </p:scale>
        <p:origin x="90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56312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15866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54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01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193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2565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0E85D1A-51D4-4A02-939E-733F82A6E593}" type="datetimeFigureOut">
              <a:rPr kumimoji="1" lang="ja-JP" altLang="en-US" smtClean="0"/>
              <a:t>2020/2/20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45201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0E85D1A-51D4-4A02-939E-733F82A6E593}" type="datetimeFigureOut">
              <a:rPr kumimoji="1" lang="ja-JP" altLang="en-US" smtClean="0"/>
              <a:t>2020/2/20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09731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85D1A-51D4-4A02-939E-733F82A6E593}" type="datetimeFigureOut">
              <a:rPr kumimoji="1" lang="ja-JP" altLang="en-US" smtClean="0"/>
              <a:t>2020/2/20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0398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57185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402910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D1A-51D4-4A02-939E-733F82A6E593}" type="datetimeFigureOut">
              <a:rPr kumimoji="1" lang="ja-JP" altLang="en-US" smtClean="0"/>
              <a:t>2020/2/20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23881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5400" dirty="0" smtClean="0"/>
              <a:t>量子状態トモグラフィー</a:t>
            </a:r>
            <a:endParaRPr kumimoji="1" lang="ja-JP" altLang="en-US" sz="5400" dirty="0"/>
          </a:p>
        </p:txBody>
      </p:sp>
      <p:sp>
        <p:nvSpPr>
          <p:cNvPr id="3" name="サブタイトル 2"/>
          <p:cNvSpPr>
            <a:spLocks noGrp="1"/>
          </p:cNvSpPr>
          <p:nvPr>
            <p:ph type="subTitle" idx="1"/>
          </p:nvPr>
        </p:nvSpPr>
        <p:spPr/>
        <p:txBody>
          <a:bodyPr>
            <a:normAutofit/>
          </a:bodyPr>
          <a:lstStyle/>
          <a:p>
            <a:r>
              <a:rPr kumimoji="1" lang="ja-JP" altLang="en-US" sz="1800" dirty="0" smtClean="0"/>
              <a:t>大阪大学基礎工学部電子物理科学科物性物理科学コース</a:t>
            </a:r>
            <a:r>
              <a:rPr kumimoji="1" lang="en-US" altLang="ja-JP" sz="1800" dirty="0" smtClean="0"/>
              <a:t>4</a:t>
            </a:r>
            <a:r>
              <a:rPr kumimoji="1" lang="ja-JP" altLang="en-US" sz="1800" dirty="0" smtClean="0"/>
              <a:t>年</a:t>
            </a:r>
            <a:endParaRPr kumimoji="1" lang="en-US" altLang="ja-JP" sz="1800" dirty="0" smtClean="0"/>
          </a:p>
          <a:p>
            <a:r>
              <a:rPr lang="ja-JP" altLang="en-US" sz="1800" dirty="0"/>
              <a:t>山本</a:t>
            </a:r>
            <a:r>
              <a:rPr lang="ja-JP" altLang="en-US" sz="1800" dirty="0" smtClean="0"/>
              <a:t>研究室　学籍番号</a:t>
            </a:r>
            <a:r>
              <a:rPr lang="en-US" altLang="ja-JP" sz="1800" dirty="0" smtClean="0"/>
              <a:t>09D16031</a:t>
            </a:r>
            <a:r>
              <a:rPr lang="ja-JP" altLang="en-US" sz="1800" dirty="0" smtClean="0"/>
              <a:t>　小林哲也</a:t>
            </a:r>
            <a:endParaRPr kumimoji="1" lang="ja-JP" altLang="en-US" sz="1800" dirty="0"/>
          </a:p>
        </p:txBody>
      </p:sp>
    </p:spTree>
    <p:extLst>
      <p:ext uri="{BB962C8B-B14F-4D97-AF65-F5344CB8AC3E}">
        <p14:creationId xmlns:p14="http://schemas.microsoft.com/office/powerpoint/2010/main" val="432670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dirty="0" smtClean="0"/>
              </a:p>
              <a:p>
                <a:pPr marL="0" indent="0">
                  <a:lnSpc>
                    <a:spcPct val="100000"/>
                  </a:lnSpc>
                  <a:buNone/>
                </a:pPr>
                <a:endParaRPr lang="en-US" altLang="ja-JP" sz="1800" dirty="0" smtClean="0"/>
              </a:p>
              <a:p>
                <a:pPr marL="0" indent="0">
                  <a:lnSpc>
                    <a:spcPct val="100000"/>
                  </a:lnSpc>
                  <a:buNone/>
                </a:pPr>
                <a:r>
                  <a:rPr lang="ja-JP" altLang="en-US" sz="1800" dirty="0" smtClean="0"/>
                  <a:t>対角生成子と</a:t>
                </a:r>
                <a:r>
                  <a:rPr lang="ja-JP" altLang="en-US" sz="1800" dirty="0"/>
                  <a:t>して残り</a:t>
                </a: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a:t>
                </a:r>
                <a:r>
                  <a:rPr lang="ja-JP" altLang="en-US" sz="1800" dirty="0"/>
                  <a:t>トレースが０の</a:t>
                </a:r>
                <a:r>
                  <a:rPr lang="ja-JP" altLang="en-US" sz="1800" dirty="0" smtClean="0"/>
                  <a:t>行列を</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𝑟</m:t>
                          </m:r>
                        </m:sub>
                        <m:sup>
                          <m:r>
                            <a:rPr lang="en-US" altLang="ja-JP" sz="1800" i="1">
                              <a:latin typeface="Cambria Math" panose="02040503050406030204" pitchFamily="18" charset="0"/>
                            </a:rPr>
                            <m:t>𝑟</m:t>
                          </m:r>
                        </m:sup>
                      </m:sSubSup>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f>
                            <m:fPr>
                              <m:ctrlPr>
                                <a:rPr lang="en-US" altLang="ja-JP" sz="1800" i="1">
                                  <a:latin typeface="Cambria Math" panose="02040503050406030204" pitchFamily="18" charset="0"/>
                                </a:rPr>
                              </m:ctrlPr>
                            </m:fPr>
                            <m:num>
                              <m:r>
                                <a:rPr lang="en-US" altLang="ja-JP" sz="1800" i="1">
                                  <a:latin typeface="Cambria Math" panose="02040503050406030204" pitchFamily="18" charset="0"/>
                                </a:rPr>
                                <m:t>2</m:t>
                              </m:r>
                            </m:num>
                            <m:den>
                              <m:r>
                                <a:rPr lang="en-US" altLang="ja-JP" sz="1800" i="1">
                                  <a:latin typeface="Cambria Math" panose="02040503050406030204" pitchFamily="18" charset="0"/>
                                </a:rPr>
                                <m:t>𝑟</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𝑟</m:t>
                                  </m:r>
                                  <m:r>
                                    <a:rPr lang="en-US" altLang="ja-JP" sz="1800" i="1">
                                      <a:latin typeface="Cambria Math" panose="02040503050406030204" pitchFamily="18" charset="0"/>
                                    </a:rPr>
                                    <m:t>−1</m:t>
                                  </m:r>
                                </m:e>
                              </m:d>
                            </m:den>
                          </m:f>
                        </m:e>
                      </m:rad>
                      <m:d>
                        <m:dPr>
                          <m:begChr m:val="["/>
                          <m:endChr m:val="]"/>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𝑗</m:t>
                                  </m:r>
                                </m:sup>
                              </m:sSubSup>
                              <m:r>
                                <a:rPr lang="en-US" altLang="ja-JP" sz="1800" i="1">
                                  <a:latin typeface="Cambria Math" panose="02040503050406030204" pitchFamily="18" charset="0"/>
                                </a:rPr>
                                <m:t>−</m:t>
                              </m:r>
                              <m:r>
                                <a:rPr lang="en-US" altLang="ja-JP" sz="1800" i="1">
                                  <a:latin typeface="Cambria Math" panose="02040503050406030204" pitchFamily="18" charset="0"/>
                                </a:rPr>
                                <m:t>𝑟</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𝑟</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r>
                                    <a:rPr lang="en-US" altLang="ja-JP" sz="1800" i="1">
                                      <a:latin typeface="Cambria Math" panose="02040503050406030204" pitchFamily="18" charset="0"/>
                                    </a:rPr>
                                    <m:t>+1</m:t>
                                  </m:r>
                                </m:sup>
                              </m:sSubSup>
                            </m:e>
                          </m:nary>
                        </m:e>
                      </m:d>
                    </m:oMath>
                  </m:oMathPara>
                </a14:m>
                <a:endParaRPr lang="en-US" altLang="ja-JP" sz="1800" dirty="0"/>
              </a:p>
              <a:p>
                <a:pPr marL="0" indent="0">
                  <a:lnSpc>
                    <a:spcPct val="100000"/>
                  </a:lnSpc>
                  <a:buNone/>
                </a:pPr>
                <a:r>
                  <a:rPr lang="ja-JP" altLang="en-US" sz="1800" dirty="0" smtClean="0"/>
                  <a:t>とすると、これ</a:t>
                </a:r>
                <a:r>
                  <a:rPr lang="ja-JP" altLang="en-US" sz="1800" dirty="0"/>
                  <a:t>で</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oMath>
                </a14:m>
                <a:r>
                  <a:rPr lang="ja-JP" altLang="en-US" sz="1800" dirty="0"/>
                  <a:t>個</a:t>
                </a:r>
                <a:r>
                  <a:rPr lang="ja-JP" altLang="en-US" sz="1800" dirty="0" smtClean="0"/>
                  <a:t>の生成子が</a:t>
                </a:r>
                <a:r>
                  <a:rPr lang="ja-JP" altLang="en-US" sz="1800" dirty="0"/>
                  <a:t>得られる。</a:t>
                </a:r>
                <a:endParaRPr lang="en-US" altLang="ja-JP" sz="1800" dirty="0"/>
              </a:p>
              <a:p>
                <a:pPr marL="0" indent="0">
                  <a:lnSpc>
                    <a:spcPct val="100000"/>
                  </a:lnSpc>
                  <a:buNone/>
                </a:pPr>
                <a:r>
                  <a:rPr lang="ja-JP" altLang="en-US" sz="1800" dirty="0"/>
                  <a:t>ここで</a:t>
                </a:r>
                <a14:m>
                  <m:oMath xmlns:m="http://schemas.openxmlformats.org/officeDocument/2006/math">
                    <m:r>
                      <m:rPr>
                        <m:sty m:val="p"/>
                      </m:rPr>
                      <a:rPr lang="en-US" altLang="ja-JP" sz="1800" i="1" dirty="0">
                        <a:latin typeface="Cambria Math" panose="02040503050406030204" pitchFamily="18" charset="0"/>
                      </a:rPr>
                      <m:t>λ</m:t>
                    </m:r>
                  </m:oMath>
                </a14:m>
                <a:r>
                  <a:rPr lang="ja-JP" altLang="en-US" sz="1800" dirty="0"/>
                  <a:t>行列を次のように定義する。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e>
                          </m:d>
                        </m:sub>
                      </m:sSub>
                      <m:r>
                        <a:rPr lang="en-US" altLang="ja-JP" sz="1800" i="1" dirty="0">
                          <a:latin typeface="Cambria Math" panose="02040503050406030204" pitchFamily="18" charset="0"/>
                        </a:rPr>
                        <m:t>=</m:t>
                      </m:r>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r>
                                <a:rPr lang="en-US" altLang="ja-JP" sz="1800" i="1" dirty="0">
                                  <a:latin typeface="Cambria Math" panose="02040503050406030204" pitchFamily="18" charset="0"/>
                                </a:rPr>
                                <m:t>𝑗</m:t>
                              </m:r>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𝑗</m:t>
                          </m:r>
                          <m:r>
                            <a:rPr lang="en-US" altLang="ja-JP" sz="1800" i="1">
                              <a:latin typeface="Cambria Math" panose="02040503050406030204" pitchFamily="18" charset="0"/>
                            </a:rPr>
                            <m:t>−1</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次元に拡張してもこれらの形式は完全エルミート演算子基底である。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62321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i="1" dirty="0" smtClean="0">
                  <a:latin typeface="Cambria Math" panose="02040503050406030204" pitchFamily="18" charset="0"/>
                </a:endParaRPr>
              </a:p>
              <a:p>
                <a:pPr marL="0" indent="0">
                  <a:lnSpc>
                    <a:spcPct val="100000"/>
                  </a:lnSpc>
                  <a:buNone/>
                </a:pPr>
                <a:endParaRPr lang="en-US" altLang="ja-JP" sz="1800" i="1" dirty="0" smtClean="0">
                  <a:latin typeface="Cambria Math" panose="02040503050406030204" pitchFamily="18" charset="0"/>
                </a:endParaRPr>
              </a:p>
              <a:p>
                <a:pPr marL="0" indent="0">
                  <a:lnSpc>
                    <a:spcPct val="100000"/>
                  </a:lnSpc>
                  <a:buNone/>
                </a:pPr>
                <a:endParaRPr lang="en-US" altLang="ja-JP" sz="1800" i="1" dirty="0">
                  <a:latin typeface="Cambria Math" panose="02040503050406030204" pitchFamily="18" charset="0"/>
                </a:endParaRPr>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a:t>
                </a:r>
                <a:r>
                  <a:rPr lang="ja-JP" altLang="en-US" sz="1800" dirty="0" smtClean="0"/>
                  <a:t>も上式</a:t>
                </a:r>
                <a:r>
                  <a:rPr lang="ja-JP" altLang="en-US" sz="1800" dirty="0"/>
                  <a:t>はそのまま適用することが</a:t>
                </a:r>
                <a:r>
                  <a:rPr lang="ja-JP" altLang="en-US" sz="1800" dirty="0" smtClean="0"/>
                  <a:t>できて、密度</a:t>
                </a:r>
                <a:r>
                  <a:rPr lang="ja-JP" altLang="en-US" sz="1800" dirty="0"/>
                  <a:t>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oMath>
                </a14:m>
                <a:r>
                  <a:rPr lang="ja-JP" altLang="en-US" sz="1800" dirty="0" smtClean="0"/>
                  <a:t>は生成子の</a:t>
                </a:r>
                <a:r>
                  <a:rPr lang="ja-JP" altLang="en-US" sz="1800" dirty="0"/>
                  <a:t>線形</a:t>
                </a:r>
                <a:r>
                  <a:rPr lang="ja-JP" altLang="en-US" sz="1800" dirty="0" smtClean="0"/>
                  <a:t>結合で表される。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𝑑</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oMath>
                  </m:oMathPara>
                </a14:m>
                <a:endParaRPr lang="en-US" altLang="ja-JP" sz="1800" dirty="0"/>
              </a:p>
              <a:p>
                <a:pPr marL="0" indent="0">
                  <a:lnSpc>
                    <a:spcPct val="100000"/>
                  </a:lnSpc>
                  <a:buNone/>
                </a:pPr>
                <a:r>
                  <a:rPr lang="ja-JP" altLang="en-US" sz="1800" dirty="0"/>
                  <a:t>これ</a:t>
                </a:r>
                <a:r>
                  <a:rPr lang="ja-JP" altLang="en-US" sz="1800" dirty="0" smtClean="0"/>
                  <a:t>は</a:t>
                </a:r>
                <a:r>
                  <a:rPr lang="en-US" altLang="ja-JP" sz="1800" dirty="0" smtClean="0"/>
                  <a:t>1 </a:t>
                </a:r>
                <a:r>
                  <a:rPr lang="en-US" altLang="ja-JP" sz="1800" dirty="0" err="1"/>
                  <a:t>qudit</a:t>
                </a:r>
                <a:r>
                  <a:rPr lang="ja-JP" altLang="en-US" sz="1800" dirty="0"/>
                  <a:t>の密度行列である。規格化のために係数</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は１とし、</a:t>
                </a:r>
                <a:r>
                  <a:rPr lang="en-US" altLang="ja-JP" sz="1800" dirty="0">
                    <a:ea typeface="Cambria Math" panose="02040503050406030204" pitchFamily="18" charset="0"/>
                  </a:rPr>
                  <a:t> </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Sup>
                          <m:sSubSupPr>
                            <m:ctrlPr>
                              <a:rPr lang="en-US" altLang="ja-JP" sz="1800" i="1">
                                <a:latin typeface="Cambria Math" panose="02040503050406030204" pitchFamily="18" charset="0"/>
                                <a:ea typeface="Cambria Math" panose="02040503050406030204" pitchFamily="18" charset="0"/>
                              </a:rPr>
                            </m:ctrlPr>
                          </m:sSubSup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up>
                            <m:r>
                              <a:rPr lang="en-US" altLang="ja-JP" sz="1800" i="1">
                                <a:latin typeface="Cambria Math" panose="02040503050406030204" pitchFamily="18" charset="0"/>
                                <a:ea typeface="Cambria Math" panose="02040503050406030204" pitchFamily="18" charset="0"/>
                              </a:rPr>
                              <m:t>2</m:t>
                            </m:r>
                          </m:sup>
                        </m:sSubSup>
                      </m:e>
                    </m:d>
                    <m:r>
                      <a:rPr lang="en-US" altLang="ja-JP" sz="1800">
                        <a:latin typeface="Cambria Math" panose="02040503050406030204" pitchFamily="18" charset="0"/>
                        <a:ea typeface="Cambria Math" panose="02040503050406030204" pitchFamily="18" charset="0"/>
                      </a:rPr>
                      <m:t>≤1</m:t>
                    </m:r>
                  </m:oMath>
                </a14:m>
                <a:r>
                  <a:rPr lang="ja-JP" altLang="en-US" sz="1800" dirty="0"/>
                  <a:t>を満たすために</a:t>
                </a:r>
                <a14:m>
                  <m:oMath xmlns:m="http://schemas.openxmlformats.org/officeDocument/2006/math">
                    <m:nary>
                      <m:naryPr>
                        <m:chr m:val="∑"/>
                        <m:limLoc m:val="subSup"/>
                        <m:ctrlPr>
                          <a:rPr lang="ja-JP" altLang="en-US" sz="1800" i="1">
                            <a:latin typeface="Cambria Math" panose="02040503050406030204" pitchFamily="18" charset="0"/>
                          </a:rPr>
                        </m:ctrlPr>
                      </m:naryPr>
                      <m:sub>
                        <m:r>
                          <m:rPr>
                            <m:brk m:alnAt="25"/>
                          </m:rPr>
                          <a:rPr lang="en-US" altLang="ja-JP" sz="1800" i="1">
                            <a:latin typeface="Cambria Math" panose="02040503050406030204" pitchFamily="18" charset="0"/>
                          </a:rPr>
                          <m:t>𝑗</m:t>
                        </m:r>
                        <m:r>
                          <a:rPr lang="en-US" altLang="ja-JP" sz="1800" i="1">
                            <a:latin typeface="Cambria Math" panose="02040503050406030204" pitchFamily="18" charset="0"/>
                          </a:rPr>
                          <m:t>=1</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2</m:t>
                            </m:r>
                          </m:sup>
                        </m:sSubSup>
                      </m:e>
                    </m:nary>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𝑑</m:t>
                        </m:r>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𝑑</m:t>
                            </m:r>
                            <m:r>
                              <a:rPr lang="en-US" altLang="ja-JP" sz="1800" i="1">
                                <a:latin typeface="Cambria Math" panose="02040503050406030204" pitchFamily="18" charset="0"/>
                                <a:ea typeface="Cambria Math" panose="02040503050406030204" pitchFamily="18" charset="0"/>
                              </a:rPr>
                              <m:t>−1</m:t>
                            </m:r>
                          </m:e>
                        </m:d>
                      </m:num>
                      <m:den>
                        <m:r>
                          <a:rPr lang="en-US" altLang="ja-JP" sz="1800" i="1">
                            <a:latin typeface="Cambria Math" panose="02040503050406030204" pitchFamily="18" charset="0"/>
                            <a:ea typeface="Cambria Math" panose="02040503050406030204" pitchFamily="18" charset="0"/>
                          </a:rPr>
                          <m:t>2</m:t>
                        </m:r>
                      </m:den>
                    </m:f>
                  </m:oMath>
                </a14:m>
                <a:r>
                  <a:rPr lang="ja-JP" altLang="en-US" sz="1800" dirty="0"/>
                  <a:t>の制約が必要である。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8346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Multi </a:t>
                </a:r>
                <a:r>
                  <a:rPr lang="en-US" altLang="ja-JP" sz="1800" u="sng" dirty="0" err="1"/>
                  <a:t>qudits</a:t>
                </a:r>
                <a:r>
                  <a:rPr lang="ja-JP" altLang="en-US" sz="1800" u="sng" dirty="0" err="1"/>
                  <a:t>への</a:t>
                </a:r>
                <a:r>
                  <a:rPr lang="ja-JP" altLang="en-US" sz="1800" u="sng" dirty="0" smtClean="0"/>
                  <a:t>拡張</a:t>
                </a:r>
                <a:endParaRPr lang="en-US" altLang="ja-JP" sz="1800" u="sng" dirty="0"/>
              </a:p>
              <a:p>
                <a:pPr marL="0" indent="0">
                  <a:lnSpc>
                    <a:spcPct val="100000"/>
                  </a:lnSpc>
                  <a:buNone/>
                </a:pPr>
                <a:endParaRPr lang="en-US" altLang="ja-JP" sz="1800" dirty="0" smtClean="0"/>
              </a:p>
              <a:p>
                <a:pPr marL="0" indent="0">
                  <a:lnSpc>
                    <a:spcPct val="100000"/>
                  </a:lnSpc>
                  <a:buNone/>
                </a:pPr>
                <a:r>
                  <a:rPr lang="en-US" altLang="ja-JP" sz="1800" dirty="0" smtClean="0"/>
                  <a:t>Multi qubits</a:t>
                </a:r>
                <a:r>
                  <a:rPr lang="ja-JP" altLang="en-US" sz="1800" dirty="0" smtClean="0"/>
                  <a:t>では</a:t>
                </a:r>
                <a:r>
                  <a:rPr lang="ja-JP" altLang="en-US" sz="1800" dirty="0"/>
                  <a:t>、</a:t>
                </a:r>
                <a:r>
                  <a:rPr lang="ja-JP" altLang="en-US" sz="1800" dirty="0" smtClean="0"/>
                  <a:t>演算子</a:t>
                </a:r>
                <a:r>
                  <a:rPr lang="ja-JP" altLang="en-US" sz="1800" dirty="0"/>
                  <a:t>の空間</a:t>
                </a:r>
                <a:r>
                  <a:rPr lang="ja-JP" altLang="en-US" sz="1800" dirty="0" smtClean="0"/>
                  <a:t>を規格化</a:t>
                </a:r>
                <a:r>
                  <a:rPr lang="ja-JP" altLang="en-US" sz="1800" dirty="0"/>
                  <a:t>された単位行列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を含んだ</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en-US" altLang="ja-JP" sz="1800" dirty="0"/>
                  <a:t> </a:t>
                </a:r>
                <a:r>
                  <a:rPr lang="ja-JP" altLang="en-US" sz="1800" dirty="0" smtClean="0"/>
                  <a:t>生成子の</a:t>
                </a:r>
                <a:r>
                  <a:rPr lang="ja-JP" altLang="en-US" sz="1800" dirty="0"/>
                  <a:t>テンソル積で定義する。</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a:rPr lang="ja-JP" altLang="en-US" sz="1800" i="1" dirty="0">
                        <a:latin typeface="Cambria Math" panose="02040503050406030204" pitchFamily="18" charset="0"/>
                      </a:rPr>
                      <m:t>⋯</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oMath>
                </a14:m>
                <a:endParaRPr lang="en-US" altLang="ja-JP" sz="1800" dirty="0"/>
              </a:p>
              <a:p>
                <a:pPr marL="0" indent="0">
                  <a:lnSpc>
                    <a:spcPct val="100000"/>
                  </a:lnSpc>
                  <a:buNone/>
                </a:pPr>
                <a:r>
                  <a:rPr lang="en-US" altLang="ja-JP" sz="1800" dirty="0"/>
                  <a:t>2 </a:t>
                </a:r>
                <a:r>
                  <a:rPr lang="en-US" altLang="ja-JP" sz="1800" dirty="0" err="1"/>
                  <a:t>qudits</a:t>
                </a:r>
                <a:r>
                  <a:rPr lang="ja-JP" altLang="en-US" sz="1800" dirty="0"/>
                  <a:t>では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t>の次元を持った密度行列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ja-JP" altLang="en-US" sz="1800" i="1">
                        <a:latin typeface="Cambria Math" panose="02040503050406030204" pitchFamily="18" charset="0"/>
                        <a:ea typeface="Cambria Math" panose="02040503050406030204" pitchFamily="18" charset="0"/>
                      </a:rPr>
                      <m:t>は</m:t>
                    </m:r>
                  </m:oMath>
                </a14:m>
                <a:r>
                  <a:rPr lang="ja-JP" altLang="en-US" sz="1800" dirty="0"/>
                  <a:t>同様に拡張できる。</a:t>
                </a:r>
                <a:endParaRPr lang="en-US" altLang="ja-JP" sz="1800" dirty="0"/>
              </a:p>
              <a:p>
                <a:pPr marL="0" indent="0">
                  <a:lnSpc>
                    <a:spcPct val="100000"/>
                  </a:lnSpc>
                  <a:buNone/>
                </a:pP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を含む</a:t>
                </a:r>
                <a14:m>
                  <m:oMath xmlns:m="http://schemas.openxmlformats.org/officeDocument/2006/math">
                    <m:acc>
                      <m:accPr>
                        <m:chr m:val="̂"/>
                        <m:ctrlPr>
                          <a:rPr lang="en-US" altLang="ja-JP" sz="1800" i="1" dirty="0">
                            <a:latin typeface="Cambria Math" panose="02040503050406030204" pitchFamily="18" charset="0"/>
                          </a:rPr>
                        </m:ctrlPr>
                      </m:accPr>
                      <m:e>
                        <m:r>
                          <m:rPr>
                            <m:sty m:val="p"/>
                          </m:rPr>
                          <a:rPr lang="en-US" altLang="ja-JP" sz="1800" i="1" dirty="0">
                            <a:latin typeface="Cambria Math" panose="02040503050406030204" pitchFamily="18" charset="0"/>
                          </a:rPr>
                          <m:t>λ</m:t>
                        </m:r>
                      </m:e>
                    </m:acc>
                  </m:oMath>
                </a14:m>
                <a:r>
                  <a:rPr lang="ja-JP" altLang="en-US" sz="1800" dirty="0"/>
                  <a:t>行列のテンソル積</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oMath>
                </a14:m>
                <a:r>
                  <a:rPr lang="ja-JP" altLang="en-US" sz="1800" dirty="0"/>
                  <a:t>のすべての組はそれぞれ線形独立なので</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oMath>
                </a14:m>
                <a:r>
                  <a:rPr lang="ja-JP" altLang="en-US" sz="1800" dirty="0"/>
                  <a:t>は次のように表される。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e>
                      </m:nary>
                    </m:oMath>
                  </m:oMathPara>
                </a14:m>
                <a:endParaRPr lang="en-US" altLang="ja-JP" sz="1800" dirty="0"/>
              </a:p>
              <a:p>
                <a:pPr marL="0" indent="0">
                  <a:lnSpc>
                    <a:spcPct val="100000"/>
                  </a:lnSpc>
                  <a:buNone/>
                </a:pPr>
                <a:r>
                  <a:rPr lang="ja-JP" altLang="en-US" sz="1800" dirty="0"/>
                  <a:t>同様に</a:t>
                </a:r>
                <a:r>
                  <a:rPr lang="en-US" altLang="ja-JP" sz="1800" dirty="0"/>
                  <a:t>n </a:t>
                </a:r>
                <a:r>
                  <a:rPr lang="en-US" altLang="ja-JP" sz="1800" dirty="0" err="1"/>
                  <a:t>qudits</a:t>
                </a:r>
                <a:r>
                  <a:rPr lang="ja-JP" altLang="en-US" sz="1800" dirty="0" smtClean="0"/>
                  <a:t>では、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i="1"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e>
                      </m:nary>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71871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149901"/>
              </a:xfrm>
            </p:spPr>
            <p:txBody>
              <a:bodyPr>
                <a:normAutofit/>
              </a:bodyPr>
              <a:lstStyle/>
              <a:p>
                <a:pPr marL="0" indent="0">
                  <a:buNone/>
                </a:pPr>
                <a:r>
                  <a:rPr lang="ja-JP" altLang="en-US" sz="1800" u="sng" dirty="0" smtClean="0"/>
                  <a:t>密度行列の再構成</a:t>
                </a:r>
                <a:endParaRPr lang="en-US" altLang="ja-JP" sz="1800" u="sng" dirty="0"/>
              </a:p>
              <a:p>
                <a:pPr marL="0" indent="0">
                  <a:lnSpc>
                    <a:spcPct val="120000"/>
                  </a:lnSpc>
                  <a:buNone/>
                </a:pPr>
                <a:r>
                  <a:rPr lang="ja-JP" altLang="en-US" sz="1800" dirty="0"/>
                  <a:t>簡単のため</a:t>
                </a:r>
                <a:r>
                  <a:rPr lang="ja-JP" altLang="en-US" sz="1800" dirty="0" smtClean="0"/>
                  <a:t>に</a:t>
                </a:r>
                <a14:m>
                  <m:oMath xmlns:m="http://schemas.openxmlformats.org/officeDocument/2006/math">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r>
                      <a:rPr lang="en-US" altLang="ja-JP" sz="1800" i="1" dirty="0">
                        <a:latin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oMath>
                </a14:m>
                <a:r>
                  <a:rPr lang="ja-JP" altLang="en-US" sz="1800" dirty="0" smtClean="0"/>
                  <a:t>とすると、密度</a:t>
                </a:r>
                <a:r>
                  <a:rPr lang="ja-JP" altLang="en-US" sz="1800" dirty="0"/>
                  <a:t>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smtClean="0"/>
                  <a:t>で表される。</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要素あるベクトルの</a:t>
                </a:r>
                <a14:m>
                  <m:oMath xmlns:m="http://schemas.openxmlformats.org/officeDocument/2006/math">
                    <m:r>
                      <a:rPr lang="en-US" altLang="ja-JP" sz="1800" i="1">
                        <a:latin typeface="Cambria Math" panose="02040503050406030204" pitchFamily="18" charset="0"/>
                      </a:rPr>
                      <m:t>𝜈</m:t>
                    </m:r>
                  </m:oMath>
                </a14:m>
                <a:r>
                  <a:rPr lang="ja-JP" altLang="en-US" sz="1800" dirty="0"/>
                  <a:t>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e>
                      </m:d>
                    </m:oMath>
                  </m:oMathPara>
                </a14:m>
                <a:endParaRPr lang="en-US" altLang="ja-JP" sz="1800" dirty="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a14:m>
                <a:r>
                  <a:rPr lang="ja-JP" altLang="en-US" sz="1800" dirty="0"/>
                  <a:t>に代入して</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行列の</a:t>
                </a:r>
                <a14:m>
                  <m:oMath xmlns:m="http://schemas.openxmlformats.org/officeDocument/2006/math">
                    <m:r>
                      <a:rPr lang="en-US" altLang="ja-JP" sz="1800" i="1">
                        <a:latin typeface="Cambria Math" panose="02040503050406030204" pitchFamily="18" charset="0"/>
                      </a:rPr>
                      <m:t>𝜈</m:t>
                    </m:r>
                  </m:oMath>
                </a14:m>
                <a:r>
                  <a:rPr lang="ja-JP" altLang="en-US" sz="1800" dirty="0"/>
                  <a:t>行</a:t>
                </a:r>
                <a14:m>
                  <m:oMath xmlns:m="http://schemas.openxmlformats.org/officeDocument/2006/math">
                    <m:r>
                      <a:rPr lang="ja-JP" altLang="en-US" sz="1800" i="1">
                        <a:latin typeface="Cambria Math" panose="02040503050406030204" pitchFamily="18" charset="0"/>
                      </a:rPr>
                      <m:t>𝜇</m:t>
                    </m:r>
                  </m:oMath>
                </a14:m>
                <a:r>
                  <a:rPr lang="ja-JP" altLang="en-US" sz="1800" dirty="0"/>
                  <a:t>列番目の要素で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ja-JP" altLang="en-US" sz="1800" i="1">
                                  <a:latin typeface="Cambria Math" panose="02040503050406030204" pitchFamily="18" charset="0"/>
                                </a:rPr>
                                <m:t>𝜇</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149901"/>
              </a:xfrm>
              <a:blipFill>
                <a:blip r:embed="rId2"/>
                <a:stretch>
                  <a:fillRect l="-618" t="-1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75056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smtClean="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が可逆行列であれば</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𝑁</m:t>
                              </m:r>
                            </m:e>
                          </m:d>
                        </m:e>
                        <m:sup>
                          <m:r>
                            <a:rPr lang="en-US" altLang="ja-JP" sz="1800" i="1">
                              <a:latin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𝑛</m:t>
                              </m:r>
                            </m:e>
                            <m:sub>
                              <m:r>
                                <a:rPr lang="ja-JP" altLang="en-US" sz="1800" i="1">
                                  <a:latin typeface="Cambria Math" panose="02040503050406030204" pitchFamily="18" charset="0"/>
                                </a:rPr>
                                <m:t>𝜇</m:t>
                              </m:r>
                            </m:sub>
                          </m:sSub>
                        </m:e>
                      </m:nary>
                    </m:oMath>
                  </m:oMathPara>
                </a14:m>
                <a:endParaRPr lang="en-US" altLang="ja-JP" sz="1800" dirty="0" smtClean="0"/>
              </a:p>
              <a:p>
                <a:pPr marL="0" indent="0">
                  <a:lnSpc>
                    <a:spcPct val="120000"/>
                  </a:lnSpc>
                  <a:buNone/>
                </a:pPr>
                <a:r>
                  <a:rPr lang="ja-JP" altLang="en-US" sz="1800" dirty="0" smtClean="0"/>
                  <a:t>なので、上式を代入して密度行列は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ea typeface="Cambria Math" panose="02040503050406030204" pitchFamily="18" charset="0"/>
                            </a:rPr>
                          </m:ctrlPr>
                        </m:sSupPr>
                        <m:e>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𝑁</m:t>
                              </m:r>
                            </m:e>
                          </m:d>
                        </m:e>
                        <m:sup>
                          <m:r>
                            <a:rPr lang="en-US" altLang="ja-JP" sz="1800" i="1">
                              <a:latin typeface="Cambria Math" panose="02040503050406030204" pitchFamily="18" charset="0"/>
                              <a:ea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𝑠</m:t>
                              </m:r>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r>
                      <a:rPr lang="en-US" altLang="ja-JP" sz="1800" i="1" dirty="0">
                        <a:latin typeface="Cambria Math" panose="02040503050406030204" pitchFamily="18" charset="0"/>
                      </a:rPr>
                      <m:t>𝑑</m:t>
                    </m:r>
                    <m:r>
                      <a:rPr lang="en-US" altLang="ja-JP" sz="1800" i="1" dirty="0">
                        <a:latin typeface="Cambria Math" panose="02040503050406030204" pitchFamily="18" charset="0"/>
                        <a:ea typeface="Cambria Math" panose="02040503050406030204" pitchFamily="18" charset="0"/>
                      </a:rPr>
                      <m:t>×</m:t>
                    </m:r>
                    <m:r>
                      <a:rPr lang="en-US" altLang="ja-JP" sz="1800" i="1" dirty="0">
                        <a:latin typeface="Cambria Math" panose="02040503050406030204" pitchFamily="18" charset="0"/>
                        <a:ea typeface="Cambria Math" panose="02040503050406030204" pitchFamily="18" charset="0"/>
                      </a:rPr>
                      <m:t>𝑑</m:t>
                    </m:r>
                  </m:oMath>
                </a14:m>
                <a:r>
                  <a:rPr lang="ja-JP" altLang="en-US" sz="1800" dirty="0"/>
                  <a:t>行列で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92809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a:p>
              <a:p>
                <a:pPr marL="0" indent="0">
                  <a:lnSpc>
                    <a:spcPct val="100000"/>
                  </a:lnSpc>
                  <a:buNone/>
                </a:pPr>
                <a14:m>
                  <m:oMath xmlns:m="http://schemas.openxmlformats.org/officeDocument/2006/math">
                    <m:sSub>
                      <m:sSubPr>
                        <m:ctrlPr>
                          <a:rPr lang="en-US" altLang="ja-JP" sz="1800" i="1" smtClean="0">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の性質から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oMath>
                  </m:oMathPara>
                </a14:m>
                <a:endParaRPr lang="en-US" altLang="ja-JP" sz="1800" dirty="0"/>
              </a:p>
              <a:p>
                <a:pPr marL="0" indent="0">
                  <a:lnSpc>
                    <a:spcPct val="100000"/>
                  </a:lnSpc>
                  <a:buNone/>
                </a:pPr>
                <a:r>
                  <a:rPr lang="ja-JP" altLang="en-US" sz="1800" dirty="0"/>
                  <a:t>両辺</a:t>
                </a:r>
                <a:r>
                  <a:rPr lang="ja-JP" altLang="en-US" sz="1800" dirty="0" smtClean="0"/>
                  <a:t>で</a:t>
                </a:r>
                <a:r>
                  <a:rPr lang="ja-JP" altLang="en-US" sz="1800" dirty="0"/>
                  <a:t>トレース</a:t>
                </a:r>
                <a:r>
                  <a:rPr lang="ja-JP" altLang="en-US" sz="1800" dirty="0" smtClean="0"/>
                  <a:t>を</a:t>
                </a:r>
                <a:r>
                  <a:rPr lang="ja-JP" altLang="en-US" sz="1800" dirty="0"/>
                  <a:t>とると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𝑁</m:t>
                      </m:r>
                    </m:oMath>
                  </m:oMathPara>
                </a14:m>
                <a:endParaRPr lang="en-US" altLang="ja-JP" sz="1800" dirty="0"/>
              </a:p>
              <a:p>
                <a:pPr marL="0" indent="0">
                  <a:lnSpc>
                    <a:spcPct val="100000"/>
                  </a:lnSpc>
                  <a:buNone/>
                </a:pPr>
                <a:r>
                  <a:rPr lang="ja-JP" altLang="en-US" sz="1800" dirty="0"/>
                  <a:t>したがって、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d>
                            <m:dPr>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num>
                        <m:den>
                          <m:d>
                            <m:dPr>
                              <m:ctrlPr>
                                <a:rPr lang="en-US" altLang="ja-JP" sz="1800" i="1">
                                  <a:latin typeface="Cambria Math" panose="02040503050406030204" pitchFamily="18" charset="0"/>
                                  <a:ea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den>
                      </m:f>
                    </m:oMath>
                  </m:oMathPara>
                </a14:m>
                <a:endParaRPr lang="en-US" altLang="ja-JP" sz="1800" dirty="0"/>
              </a:p>
              <a:p>
                <a:pPr marL="0" indent="0">
                  <a:lnSpc>
                    <a:spcPct val="100000"/>
                  </a:lnSpc>
                  <a:buNone/>
                </a:pPr>
                <a:r>
                  <a:rPr lang="ja-JP" altLang="en-US" sz="1800" dirty="0" smtClean="0"/>
                  <a:t>となり、任意の密度行列が再構成される。</a:t>
                </a: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5050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　最尤推定</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120412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　最尤推定</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これ</a:t>
                </a:r>
                <a:r>
                  <a:rPr lang="ja-JP" altLang="en-US" sz="1800" dirty="0"/>
                  <a:t>で密度行列は実験の測定基底と観測回数によって一意に求まるが、上の式で求めた密度行列が密度行列の最も重要な基本的性質を満たしているとは限らない。密度行列の性質は</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oMath>
                </a14:m>
                <a:r>
                  <a:rPr lang="ja-JP" altLang="en-US" sz="1800" dirty="0" smtClean="0"/>
                  <a:t>でエルミートで</a:t>
                </a:r>
                <a:r>
                  <a:rPr lang="ja-JP" altLang="en-US" sz="1800" dirty="0"/>
                  <a:t>ある。また、固有値は</a:t>
                </a:r>
                <a14:m>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m:t>
                        </m:r>
                      </m:e>
                    </m:d>
                    <m:r>
                      <a:rPr lang="ja-JP" altLang="en-US" sz="1800" i="1">
                        <a:latin typeface="Cambria Math" panose="02040503050406030204" pitchFamily="18" charset="0"/>
                      </a:rPr>
                      <m:t>でなければならない</m:t>
                    </m:r>
                  </m:oMath>
                </a14:m>
                <a:r>
                  <a:rPr lang="ja-JP" altLang="en-US" sz="1800" dirty="0"/>
                  <a:t>。</a:t>
                </a:r>
                <a:endParaRPr lang="en-US" altLang="ja-JP" sz="1800" dirty="0"/>
              </a:p>
              <a:p>
                <a:pPr marL="0" indent="0">
                  <a:lnSpc>
                    <a:spcPct val="100000"/>
                  </a:lnSpc>
                  <a:buNone/>
                </a:pPr>
                <a:r>
                  <a:rPr lang="ja-JP" altLang="en-US" sz="1800" dirty="0"/>
                  <a:t>この問題を避けるために最尤推定を使う。手順は以下のとおりである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385763" indent="-385763">
                  <a:lnSpc>
                    <a:spcPct val="100000"/>
                  </a:lnSpc>
                  <a:buFont typeface="+mj-lt"/>
                  <a:buAutoNum type="romanLcPeriod"/>
                </a:pPr>
                <a:r>
                  <a:rPr lang="ja-JP" altLang="en-US" sz="1800" u="sng" dirty="0"/>
                  <a:t>密度行列の性質を満たす密度行列を生成</a:t>
                </a:r>
                <a:r>
                  <a:rPr lang="ja-JP" altLang="en-US" sz="1800" u="sng" dirty="0" smtClean="0"/>
                  <a:t>する</a:t>
                </a:r>
                <a:endParaRPr lang="en-US" altLang="ja-JP" sz="1800" u="sng" dirty="0"/>
              </a:p>
              <a:p>
                <a:pPr marL="385763" indent="-385763">
                  <a:lnSpc>
                    <a:spcPct val="100000"/>
                  </a:lnSpc>
                  <a:buFont typeface="+mj-lt"/>
                  <a:buAutoNum type="romanLcPeriod"/>
                </a:pPr>
                <a:r>
                  <a:rPr lang="en-US" altLang="ja-JP" sz="1800" u="sng" dirty="0" smtClean="0"/>
                  <a:t>ⅰ</a:t>
                </a:r>
                <a:r>
                  <a:rPr lang="ja-JP" altLang="en-US" sz="1800" u="sng" dirty="0" smtClean="0"/>
                  <a:t>で求めた密度行列が非物理的であれば尤度</a:t>
                </a:r>
                <a:r>
                  <a:rPr lang="ja-JP" altLang="en-US" sz="1800" u="sng" dirty="0"/>
                  <a:t>関数を</a:t>
                </a:r>
                <a:r>
                  <a:rPr lang="ja-JP" altLang="en-US" sz="1800" u="sng" dirty="0" smtClean="0"/>
                  <a:t>導入する</a:t>
                </a:r>
                <a:endParaRPr lang="en-US" altLang="ja-JP" sz="1800" u="sng" dirty="0" smtClean="0"/>
              </a:p>
              <a:p>
                <a:pPr marL="385763" indent="-385763">
                  <a:lnSpc>
                    <a:spcPct val="100000"/>
                  </a:lnSpc>
                  <a:buFont typeface="+mj-lt"/>
                  <a:buAutoNum type="romanLcPeriod"/>
                </a:pPr>
                <a:r>
                  <a:rPr lang="en-US" altLang="ja-JP" sz="1800" u="sng" dirty="0" smtClean="0"/>
                  <a:t>Iterative</a:t>
                </a:r>
                <a:r>
                  <a:rPr lang="ja-JP" altLang="en-US" sz="1800" u="sng" dirty="0"/>
                  <a:t>なアルゴリズムを用いて尤度関数を最大化</a:t>
                </a:r>
                <a:r>
                  <a:rPr lang="ja-JP" altLang="en-US" sz="1800" u="sng" dirty="0" smtClean="0"/>
                  <a:t>させる</a:t>
                </a:r>
                <a:endParaRPr lang="en-US" altLang="ja-JP" sz="1800" u="sng" dirty="0"/>
              </a:p>
              <a:p>
                <a:pPr marL="0" indent="0">
                  <a:buNone/>
                </a:pP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52196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１　</a:t>
            </a:r>
            <a:r>
              <a:rPr lang="en-US" altLang="ja-JP" sz="3300" dirty="0" err="1"/>
              <a:t>Cholesky</a:t>
            </a:r>
            <a:r>
              <a:rPr lang="en-US" altLang="ja-JP" sz="3300" dirty="0"/>
              <a:t> Decomposition</a:t>
            </a:r>
            <a:endParaRPr lang="ja-JP" altLang="en-US" sz="33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815298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r>
                  <a:rPr lang="ja-JP" altLang="en-US" sz="1800" dirty="0" smtClean="0"/>
                  <a:t>まず</a:t>
                </a:r>
                <a:r>
                  <a:rPr lang="ja-JP" altLang="en-US" sz="1800" dirty="0"/>
                  <a:t>、密度行列の性質を満たす行列を生成する。</a:t>
                </a:r>
                <a:endParaRPr lang="en-US" altLang="ja-JP" sz="1800" dirty="0"/>
              </a:p>
              <a:p>
                <a:pPr marL="0" indent="0">
                  <a:lnSpc>
                    <a:spcPct val="100000"/>
                  </a:lnSpc>
                  <a:buNone/>
                </a:pPr>
                <a:r>
                  <a:rPr lang="ja-JP" altLang="en-US" sz="1800" dirty="0"/>
                  <a:t>半正定値行列</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は以下の式を満たす。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e>
                        <m:e>
                          <m:r>
                            <a:rPr lang="en-US" altLang="ja-JP" sz="1800" i="1">
                              <a:latin typeface="Cambria Math" panose="02040503050406030204" pitchFamily="18" charset="0"/>
                            </a:rPr>
                            <m:t>𝜓</m:t>
                          </m:r>
                        </m:e>
                      </m:d>
                      <m:r>
                        <a:rPr lang="en-US" altLang="ja-JP" sz="1800" i="1">
                          <a:latin typeface="Cambria Math" panose="02040503050406030204" pitchFamily="18" charset="0"/>
                          <a:ea typeface="Cambria Math" panose="02040503050406030204" pitchFamily="18" charset="0"/>
                        </a:rPr>
                        <m:t>≥0     </m:t>
                      </m:r>
                      <m:sPre>
                        <m:sPrePr>
                          <m:ctrlPr>
                            <a:rPr lang="en-US" altLang="ja-JP" sz="1800" i="1">
                              <a:latin typeface="Cambria Math" panose="02040503050406030204" pitchFamily="18" charset="0"/>
                              <a:ea typeface="Cambria Math" panose="02040503050406030204" pitchFamily="18" charset="0"/>
                            </a:rPr>
                          </m:ctrlPr>
                        </m:sPrePr>
                        <m:sub/>
                        <m:sup>
                          <m:r>
                            <a:rPr lang="ja-JP" altLang="en-US" sz="1800" i="1">
                              <a:latin typeface="Cambria Math" panose="02040503050406030204" pitchFamily="18" charset="0"/>
                            </a:rPr>
                            <m:t>∀</m:t>
                          </m:r>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e>
                      </m:sPre>
                    </m:oMath>
                  </m:oMathPara>
                </a14:m>
                <a:endParaRPr lang="en-US" altLang="ja-JP" sz="1800" i="1" dirty="0"/>
              </a:p>
              <a:p>
                <a:pPr marL="0" indent="0">
                  <a:lnSpc>
                    <a:spcPct val="100000"/>
                  </a:lnSpc>
                  <a:buNone/>
                </a:pP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t>と書けるどの行列も半正定値行列となる。</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e>
                          <m:r>
                            <a:rPr lang="en-US" altLang="ja-JP" sz="1800" i="1">
                              <a:latin typeface="Cambria Math" panose="02040503050406030204" pitchFamily="18" charset="0"/>
                            </a:rPr>
                            <m:t>𝜓</m:t>
                          </m:r>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r>
                        <a:rPr lang="en-US" altLang="ja-JP" sz="1800" i="1">
                          <a:latin typeface="Cambria Math" panose="02040503050406030204" pitchFamily="18" charset="0"/>
                          <a:ea typeface="Cambria Math" panose="02040503050406030204" pitchFamily="18" charset="0"/>
                        </a:rPr>
                        <m:t>≥0</m:t>
                      </m:r>
                    </m:oMath>
                  </m:oMathPara>
                </a14:m>
                <a:endParaRPr lang="en-US" altLang="ja-JP" sz="1800" i="1"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e>
                    </m:d>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oMath>
                </a14:m>
                <a:r>
                  <a:rPr lang="ja-JP" altLang="en-US" sz="1800" dirty="0"/>
                  <a:t>である。</a:t>
                </a:r>
                <a:endParaRPr lang="en-US" altLang="ja-JP" sz="1800" dirty="0"/>
              </a:p>
              <a:p>
                <a:pPr marL="0" indent="0">
                  <a:lnSpc>
                    <a:spcPct val="100000"/>
                  </a:lnSpc>
                  <a:buNone/>
                </a:pPr>
                <a:r>
                  <a:rPr lang="ja-JP" altLang="en-US" sz="1800" dirty="0"/>
                  <a:t>さらに、</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err="1"/>
                  <a:t>、</a:t>
                </a:r>
                <a:r>
                  <a:rPr lang="ja-JP" altLang="en-US" sz="1800" dirty="0"/>
                  <a:t>すなわち</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はエルミートである。</a:t>
                </a:r>
                <a:endParaRPr lang="en-US" altLang="ja-JP" sz="1800" dirty="0"/>
              </a:p>
              <a:p>
                <a:pPr marL="0" indent="0">
                  <a:lnSpc>
                    <a:spcPct val="100000"/>
                  </a:lnSpc>
                  <a:buNone/>
                </a:pPr>
                <a:r>
                  <a:rPr lang="ja-JP" altLang="en-US" sz="1800" dirty="0"/>
                  <a:t>規格化のために</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den>
                      </m:f>
                    </m:oMath>
                  </m:oMathPara>
                </a14:m>
                <a:endParaRPr lang="en-US" altLang="ja-JP" sz="1800" dirty="0"/>
              </a:p>
              <a:p>
                <a:pPr marL="0" indent="0">
                  <a:lnSpc>
                    <a:spcPct val="100000"/>
                  </a:lnSpc>
                  <a:buNone/>
                </a:pPr>
                <a:r>
                  <a:rPr lang="ja-JP" altLang="en-US" sz="1800" dirty="0"/>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oMath>
                </a14:m>
                <a:r>
                  <a:rPr lang="ja-JP" altLang="en-US" sz="1800" dirty="0"/>
                  <a:t>は密度行列の数学的条件をすべて満たす。</a:t>
                </a: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96571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１　量子状態トモグラフィー</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1184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i="1" dirty="0" smtClean="0">
                  <a:latin typeface="Cambria Math" panose="02040503050406030204" pitchFamily="18" charset="0"/>
                </a:endParaRPr>
              </a:p>
              <a:p>
                <a:pPr marL="0" indent="0">
                  <a:lnSpc>
                    <a:spcPct val="100000"/>
                  </a:lnSpc>
                  <a:buNone/>
                </a:pPr>
                <a:endParaRPr lang="en-US" altLang="ja-JP" sz="1800" i="1" dirty="0">
                  <a:latin typeface="Cambria Math" panose="02040503050406030204" pitchFamily="18" charset="0"/>
                </a:endParaRPr>
              </a:p>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latin typeface="Cambria Math" panose="02040503050406030204" pitchFamily="18" charset="0"/>
                  </a:rPr>
                  <a:t>を</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latin typeface="Cambria Math" panose="02040503050406030204" pitchFamily="18" charset="0"/>
                  </a:rPr>
                  <a:t>個の実数変数</a:t>
                </a:r>
                <a14:m>
                  <m:oMath xmlns:m="http://schemas.openxmlformats.org/officeDocument/2006/math">
                    <m:r>
                      <a:rPr lang="en-US" altLang="ja-JP" sz="1800" i="1">
                        <a:latin typeface="Cambria Math" panose="02040503050406030204" pitchFamily="18" charset="0"/>
                      </a:rPr>
                      <m:t>𝑡</m:t>
                    </m:r>
                  </m:oMath>
                </a14:m>
                <a:r>
                  <a:rPr lang="ja-JP" altLang="en-US" sz="1800" dirty="0">
                    <a:latin typeface="Cambria Math" panose="02040503050406030204" pitchFamily="18" charset="0"/>
                  </a:rPr>
                  <a:t>を用いて、</a:t>
                </a:r>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350" i="1">
                              <a:latin typeface="Cambria Math" panose="02040503050406030204" pitchFamily="18" charset="0"/>
                            </a:rPr>
                          </m:ctrlPr>
                        </m:sSubPr>
                        <m:e>
                          <m:acc>
                            <m:accPr>
                              <m:chr m:val="̂"/>
                              <m:ctrlPr>
                                <a:rPr lang="en-US" altLang="ja-JP" sz="1350" i="1">
                                  <a:latin typeface="Cambria Math" panose="02040503050406030204" pitchFamily="18" charset="0"/>
                                </a:rPr>
                              </m:ctrlPr>
                            </m:accPr>
                            <m:e>
                              <m:r>
                                <a:rPr lang="en-US" altLang="ja-JP" sz="1350" i="1">
                                  <a:latin typeface="Cambria Math" panose="02040503050406030204" pitchFamily="18" charset="0"/>
                                </a:rPr>
                                <m:t>𝑇</m:t>
                              </m:r>
                            </m:e>
                          </m:acc>
                        </m:e>
                        <m:sub>
                          <m:d>
                            <m:dPr>
                              <m:ctrlPr>
                                <a:rPr lang="en-US" altLang="ja-JP" sz="1350" i="1">
                                  <a:latin typeface="Cambria Math" panose="02040503050406030204" pitchFamily="18" charset="0"/>
                                </a:rPr>
                              </m:ctrlPr>
                            </m:dPr>
                            <m:e>
                              <m:r>
                                <a:rPr lang="en-US" altLang="ja-JP" sz="1350" i="1">
                                  <a:latin typeface="Cambria Math" panose="02040503050406030204" pitchFamily="18" charset="0"/>
                                </a:rPr>
                                <m:t>𝑡</m:t>
                              </m:r>
                            </m:e>
                          </m:d>
                        </m:sub>
                      </m:sSub>
                      <m:r>
                        <a:rPr lang="en-US" altLang="ja-JP" sz="1350" i="1">
                          <a:latin typeface="Cambria Math" panose="02040503050406030204" pitchFamily="18" charset="0"/>
                        </a:rPr>
                        <m:t>=</m:t>
                      </m:r>
                      <m:d>
                        <m:dPr>
                          <m:ctrlPr>
                            <a:rPr lang="en-US" altLang="ja-JP" sz="1350" i="1">
                              <a:latin typeface="Cambria Math" panose="02040503050406030204" pitchFamily="18" charset="0"/>
                            </a:rPr>
                          </m:ctrlPr>
                        </m:dPr>
                        <m:e>
                          <m:m>
                            <m:mPr>
                              <m:mcs>
                                <m:mc>
                                  <m:mcPr>
                                    <m:count m:val="3"/>
                                    <m:mcJc m:val="center"/>
                                  </m:mcPr>
                                </m:mc>
                              </m:mcs>
                              <m:ctrlPr>
                                <a:rPr lang="en-US" altLang="ja-JP" sz="1350" i="1">
                                  <a:latin typeface="Cambria Math" panose="02040503050406030204" pitchFamily="18" charset="0"/>
                                </a:rPr>
                              </m:ctrlPr>
                            </m:mPr>
                            <m:mr>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2</m:t>
                                          </m:r>
                                        </m:sub>
                                      </m:sSub>
                                    </m:e>
                                  </m:mr>
                                </m:m>
                              </m:e>
                              <m:e>
                                <m:eqArr>
                                  <m:eqArrPr>
                                    <m:ctrlPr>
                                      <a:rPr lang="en-US" altLang="ja-JP" sz="1350" i="1">
                                        <a:latin typeface="Cambria Math" panose="02040503050406030204" pitchFamily="18" charset="0"/>
                                      </a:rPr>
                                    </m:ctrlPr>
                                  </m:eqArrPr>
                                  <m:e/>
                                  <m:e/>
                                </m:eqArr>
                              </m:e>
                              <m:e>
                                <m:m>
                                  <m:mPr>
                                    <m:mcs>
                                      <m:mc>
                                        <m:mcPr>
                                          <m:count m:val="2"/>
                                          <m:mcJc m:val="center"/>
                                        </m:mcPr>
                                      </m:mc>
                                    </m:mcs>
                                    <m:ctrlPr>
                                      <a:rPr lang="en-US" altLang="ja-JP" sz="1350" i="1">
                                        <a:latin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r>
                                        <a:rPr lang="en-US" altLang="ja-JP" sz="1350" i="1">
                                          <a:latin typeface="Cambria Math" panose="02040503050406030204" pitchFamily="18" charset="0"/>
                                        </a:rPr>
                                        <m:t>                   0</m:t>
                                      </m:r>
                                    </m:e>
                                  </m:mr>
                                  <m:mr>
                                    <m:e/>
                                    <m:e/>
                                  </m:mr>
                                </m:m>
                              </m:e>
                            </m:mr>
                            <m:mr>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m:rPr>
                                              <m:brk m:alnAt="7"/>
                                            </m:rPr>
                                            <a:rPr lang="en-US" altLang="ja-JP" sz="1350" i="1">
                                              <a:latin typeface="Cambria Math" panose="02040503050406030204" pitchFamily="18" charset="0"/>
                                              <a:ea typeface="Cambria Math" panose="02040503050406030204" pitchFamily="18" charset="0"/>
                                            </a:rPr>
                                            <m:t>⋮</m:t>
                                          </m:r>
                                        </m:e>
                                        <m:e/>
                                      </m:mr>
                                    </m:m>
                                  </m:e>
                                </m:eqArr>
                              </m:e>
                              <m:e>
                                <m:r>
                                  <a:rPr lang="en-US" altLang="ja-JP" sz="1350" i="1">
                                    <a:latin typeface="Cambria Math" panose="02040503050406030204" pitchFamily="18" charset="0"/>
                                    <a:ea typeface="Cambria Math" panose="02040503050406030204" pitchFamily="18" charset="0"/>
                                  </a:rPr>
                                  <m:t>⋱</m:t>
                                </m:r>
                              </m:e>
                              <m:e>
                                <m:eqArr>
                                  <m:eqArrPr>
                                    <m:ctrlPr>
                                      <a:rPr lang="en-US" altLang="ja-JP" sz="1350" i="1">
                                        <a:latin typeface="Cambria Math" panose="02040503050406030204" pitchFamily="18" charset="0"/>
                                      </a:rPr>
                                    </m:ctrlPr>
                                  </m:eqArrPr>
                                  <m:e>
                                    <m:m>
                                      <m:mPr>
                                        <m:mcs>
                                          <m:mc>
                                            <m:mcPr>
                                              <m:count m:val="2"/>
                                              <m:mcJc m:val="center"/>
                                            </m:mcPr>
                                          </m:mc>
                                        </m:mcs>
                                        <m:ctrlPr>
                                          <a:rPr lang="en-US" altLang="ja-JP" sz="1350" i="1">
                                            <a:latin typeface="Cambria Math" panose="02040503050406030204" pitchFamily="18" charset="0"/>
                                          </a:rPr>
                                        </m:ctrlPr>
                                      </m:mPr>
                                      <m:mr>
                                        <m:e/>
                                        <m:e>
                                          <m:r>
                                            <a:rPr lang="en-US" altLang="ja-JP" sz="1350" i="1">
                                              <a:latin typeface="Cambria Math" panose="02040503050406030204" pitchFamily="18" charset="0"/>
                                            </a:rPr>
                                            <m:t>                   </m:t>
                                          </m:r>
                                          <m:r>
                                            <m:rPr>
                                              <m:brk m:alnAt="7"/>
                                            </m:rPr>
                                            <a:rPr lang="en-US" altLang="ja-JP" sz="1350" i="1">
                                              <a:latin typeface="Cambria Math" panose="02040503050406030204" pitchFamily="18" charset="0"/>
                                              <a:ea typeface="Cambria Math" panose="02040503050406030204" pitchFamily="18" charset="0"/>
                                            </a:rPr>
                                            <m:t>⋮</m:t>
                                          </m:r>
                                        </m:e>
                                      </m:mr>
                                    </m:m>
                                  </m:e>
                                  <m:e/>
                                </m:eqArr>
                              </m:e>
                            </m:mr>
                            <m:mr>
                              <m:e>
                                <m:m>
                                  <m:mPr>
                                    <m:mcs>
                                      <m:mc>
                                        <m:mcPr>
                                          <m:count m:val="2"/>
                                          <m:mcJc m:val="center"/>
                                        </m:mcPr>
                                      </m:mc>
                                    </m:mcs>
                                    <m:ctrlPr>
                                      <a:rPr lang="en-US" altLang="ja-JP" sz="1350" i="1">
                                        <a:latin typeface="Cambria Math" panose="02040503050406030204" pitchFamily="18" charset="0"/>
                                      </a:rPr>
                                    </m:ctrlPr>
                                  </m:mPr>
                                  <m:mr>
                                    <m:e/>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mr>
                                </m:m>
                              </m:e>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mr>
                                    </m:m>
                                  </m:e>
                                </m:eqArr>
                              </m:e>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sub>
                                      </m:sSub>
                                    </m:e>
                                  </m:mr>
                                </m:m>
                              </m:e>
                            </m:mr>
                          </m:m>
                        </m:e>
                      </m:d>
                    </m:oMath>
                  </m:oMathPara>
                </a14:m>
                <a:endParaRPr lang="en-US" altLang="ja-JP" sz="1800" dirty="0"/>
              </a:p>
              <a:p>
                <a:pPr marL="0" indent="0">
                  <a:lnSpc>
                    <a:spcPct val="100000"/>
                  </a:lnSpc>
                  <a:buNone/>
                </a:pPr>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e>
                          </m:d>
                        </m:den>
                      </m:f>
                    </m:oMath>
                  </m:oMathPara>
                </a14:m>
                <a:endParaRPr lang="en-US" altLang="ja-JP" sz="1800" dirty="0"/>
              </a:p>
              <a:p>
                <a:pPr marL="0" indent="0">
                  <a:lnSpc>
                    <a:spcPct val="100000"/>
                  </a:lnSpc>
                  <a:buNone/>
                </a:pPr>
                <a:r>
                  <a:rPr lang="ja-JP" altLang="en-US" sz="1800" dirty="0"/>
                  <a:t>は明らかに密度行列の条件を満たす。</a:t>
                </a:r>
                <a:endParaRPr lang="en-US" altLang="ja-JP" sz="1800" dirty="0"/>
              </a:p>
              <a:p>
                <a:pPr marL="0" indent="0">
                  <a:lnSpc>
                    <a:spcPct val="100000"/>
                  </a:lnSpc>
                  <a:buNone/>
                </a:pPr>
                <a:r>
                  <a:rPr lang="ja-JP" altLang="en-US" sz="1800" dirty="0"/>
                  <a:t>実験値から直接求めた密度行列が</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oMath>
                </a14:m>
                <a:r>
                  <a:rPr lang="ja-JP" altLang="en-US" sz="1800" dirty="0"/>
                  <a:t>となっているかを確認する。</a:t>
                </a: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72813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endParaRPr lang="en-US" altLang="ja-JP" sz="1800" dirty="0" smtClean="0"/>
              </a:p>
              <a:p>
                <a:pPr marL="0" indent="0">
                  <a:lnSpc>
                    <a:spcPct val="120000"/>
                  </a:lnSpc>
                  <a:buNone/>
                </a:pPr>
                <a:r>
                  <a:rPr lang="ja-JP" altLang="en-US" sz="1800" dirty="0" smtClean="0"/>
                  <a:t>直接</a:t>
                </a:r>
                <a:r>
                  <a:rPr lang="ja-JP" altLang="en-US" sz="1800" dirty="0"/>
                  <a:t>計算する。</a:t>
                </a:r>
                <a:endParaRPr lang="en-US" altLang="ja-JP" sz="1800" dirty="0"/>
              </a:p>
              <a:p>
                <a:pPr marL="0" indent="0">
                  <a:lnSpc>
                    <a:spcPct val="120000"/>
                  </a:lnSpc>
                  <a:buNone/>
                </a:pPr>
                <a:r>
                  <a:rPr lang="ja-JP" altLang="en-US" sz="1800" dirty="0"/>
                  <a:t>まず対角項は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11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ea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𝑖𝑖</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e>
                          </m:d>
                        </m:e>
                        <m:sup>
                          <m:r>
                            <a:rPr lang="en-US" altLang="ja-JP" sz="1800" i="1">
                              <a:latin typeface="Cambria Math" panose="02040503050406030204" pitchFamily="18" charset="0"/>
                            </a:rPr>
                            <m:t>2</m:t>
                          </m:r>
                        </m:sup>
                      </m:sSup>
                      <m:r>
                        <a:rPr lang="en-US" altLang="ja-JP" sz="1800">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Sub>
                                </m:e>
                              </m:d>
                            </m:e>
                            <m:sup>
                              <m:r>
                                <a:rPr lang="en-US" altLang="ja-JP" sz="1800" i="1">
                                  <a:latin typeface="Cambria Math" panose="02040503050406030204" pitchFamily="18" charset="0"/>
                                </a:rPr>
                                <m:t>2</m:t>
                              </m:r>
                            </m:sup>
                          </m:sSup>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e>
                          </m:d>
                        </m:e>
                        <m:sup>
                          <m:r>
                            <a:rPr lang="en-US" altLang="ja-JP" sz="1800" i="1">
                              <a:latin typeface="Cambria Math" panose="02040503050406030204" pitchFamily="18" charset="0"/>
                            </a:rPr>
                            <m:t>2</m:t>
                          </m:r>
                        </m:sup>
                      </m:sSup>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39666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20000"/>
                  </a:lnSpc>
                  <a:buNone/>
                </a:pPr>
                <a:r>
                  <a:rPr lang="ja-JP" altLang="en-US" sz="1800" dirty="0" smtClean="0"/>
                  <a:t>非対角</a:t>
                </a:r>
                <a:r>
                  <a:rPr lang="ja-JP" altLang="en-US" sz="1800" dirty="0"/>
                  <a:t>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12</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𝑖</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 </m:t>
                              </m:r>
                              <m:r>
                                <a:rPr lang="en-US" altLang="ja-JP" sz="1800" i="1">
                                  <a:latin typeface="Cambria Math" panose="02040503050406030204" pitchFamily="18" charset="0"/>
                                </a:rPr>
                                <m:t>𝑖</m:t>
                              </m:r>
                            </m:sub>
                          </m:sSub>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24</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4</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𝑖𝑗</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𝑑𝑗</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𝑘𝑗</m:t>
                              </m:r>
                            </m:sub>
                          </m:sSub>
                        </m:e>
                      </m:nary>
                      <m:r>
                        <a:rPr lang="en-US" altLang="ja-JP" sz="1800">
                          <a:latin typeface="Cambria Math" panose="02040503050406030204" pitchFamily="18" charset="0"/>
                        </a:rPr>
                        <m:t>     (</m:t>
                      </m:r>
                      <m:r>
                        <m:rPr>
                          <m:sty m:val="p"/>
                        </m:rPr>
                        <a:rPr lang="en-US" altLang="ja-JP" sz="1800">
                          <a:latin typeface="Cambria Math" panose="02040503050406030204" pitchFamily="18" charset="0"/>
                        </a:rPr>
                        <m:t>i</m:t>
                      </m:r>
                      <m:r>
                        <a:rPr lang="en-US" altLang="ja-JP" sz="1800">
                          <a:latin typeface="Cambria Math" panose="02040503050406030204" pitchFamily="18" charset="0"/>
                        </a:rPr>
                        <m:t>&lt;</m:t>
                      </m:r>
                      <m:r>
                        <m:rPr>
                          <m:sty m:val="p"/>
                        </m:rPr>
                        <a:rPr lang="en-US" altLang="ja-JP" sz="1800">
                          <a:latin typeface="Cambria Math" panose="02040503050406030204" pitchFamily="18" charset="0"/>
                        </a:rPr>
                        <m:t>j</m:t>
                      </m:r>
                      <m:r>
                        <a:rPr lang="en-US" altLang="ja-JP" sz="1800">
                          <a:latin typeface="Cambria Math" panose="02040503050406030204" pitchFamily="18" charset="0"/>
                        </a:rPr>
                        <m:t>)</m:t>
                      </m:r>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599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r>
                  <a:rPr lang="ja-JP" altLang="en-US" sz="1800" dirty="0"/>
                  <a:t>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e>
                      </m:rad>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den>
                              </m:f>
                            </m:e>
                          </m:d>
                        </m:e>
                        <m:sup>
                          <m:r>
                            <a:rPr lang="en-US" altLang="ja-JP" sz="1800" i="1">
                              <a:latin typeface="Cambria Math" panose="02040503050406030204" pitchFamily="18" charset="0"/>
                            </a:rPr>
                            <m:t>†</m:t>
                          </m:r>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309"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4143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ja-JP" altLang="en-US" sz="1800" dirty="0" smtClean="0"/>
                  <a:t>この</a:t>
                </a:r>
                <a:r>
                  <a:rPr lang="ja-JP" altLang="en-US" sz="1800" dirty="0"/>
                  <a:t>ようにして、</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が実験データから得られた既知の密度行列より求まる。</a:t>
                </a:r>
                <a:endParaRPr lang="en-US" altLang="ja-JP" sz="1800" dirty="0"/>
              </a:p>
              <a:p>
                <a:pPr marL="0" indent="0">
                  <a:lnSpc>
                    <a:spcPct val="100000"/>
                  </a:lnSpc>
                  <a:buNone/>
                </a:pPr>
                <a:r>
                  <a:rPr lang="ja-JP" altLang="en-US" sz="1800" dirty="0"/>
                  <a:t>この</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が前述の条件を満たしていればその行列はすで</a:t>
                </a:r>
                <a:r>
                  <a:rPr lang="ja-JP" altLang="en-US" sz="1800" dirty="0" smtClean="0"/>
                  <a:t>に物理的意味のある密度</a:t>
                </a:r>
                <a:r>
                  <a:rPr lang="ja-JP" altLang="en-US" sz="1800" dirty="0"/>
                  <a:t>行列となっているので以降の最尤推定は必要ない</a:t>
                </a:r>
                <a:r>
                  <a:rPr lang="ja-JP" altLang="en-US" sz="1800" dirty="0" smtClean="0"/>
                  <a:t>。</a:t>
                </a:r>
                <a:endParaRPr lang="en-US" altLang="ja-JP" sz="1800" dirty="0" smtClean="0"/>
              </a:p>
              <a:p>
                <a:pPr marL="0" indent="0">
                  <a:lnSpc>
                    <a:spcPct val="100000"/>
                  </a:lnSpc>
                  <a:buNone/>
                </a:pPr>
                <a:r>
                  <a:rPr lang="ja-JP" altLang="en-US" sz="1800" dirty="0" smtClean="0"/>
                  <a:t>最尤</a:t>
                </a:r>
                <a:r>
                  <a:rPr lang="ja-JP" altLang="en-US" sz="1800" dirty="0"/>
                  <a:t>推定</a:t>
                </a:r>
                <a:r>
                  <a:rPr lang="ja-JP" altLang="en-US" sz="1800" dirty="0" smtClean="0"/>
                  <a:t>が必要な場合、得られた密度行列は非物理的な値になっているので、最尤推定の初期値として利用することはできない。したがって、対角項をすべて実数のみにして、それを初期値とする。</a:t>
                </a:r>
                <a:endParaRPr lang="en-US" altLang="ja-JP" sz="1800" dirty="0" smtClean="0"/>
              </a:p>
              <a:p>
                <a:pPr marL="0" indent="0">
                  <a:lnSpc>
                    <a:spcPct val="100000"/>
                  </a:lnSpc>
                  <a:buNone/>
                </a:pPr>
                <a:r>
                  <a:rPr lang="ja-JP" altLang="en-US" sz="1800" dirty="0" smtClean="0"/>
                  <a:t>また、実装では各項の計算で０の除算が発生してしまうので、その場合は０の代わりに微小項を代入している。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20481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２　</a:t>
                </a:r>
                <a14:m>
                  <m:oMath xmlns:m="http://schemas.openxmlformats.org/officeDocument/2006/math">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acc>
                      <m:accPr>
                        <m:chr m:val="̂"/>
                        <m:ctrlPr>
                          <a:rPr lang="en-US" altLang="ja-JP" sz="3300" i="1">
                            <a:latin typeface="Cambria Math" panose="02040503050406030204" pitchFamily="18" charset="0"/>
                          </a:rPr>
                        </m:ctrlPr>
                      </m:accPr>
                      <m:e>
                        <m:r>
                          <a:rPr lang="ja-JP" altLang="en-US" sz="3300" i="1">
                            <a:latin typeface="Cambria Math" panose="02040503050406030204" pitchFamily="18" charset="0"/>
                          </a:rPr>
                          <m:t>𝜌</m:t>
                        </m:r>
                      </m:e>
                    </m:acc>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r>
                      <a:rPr lang="ja-JP" altLang="en-US" sz="3300" i="1">
                        <a:latin typeface="Cambria Math" panose="02040503050406030204" pitchFamily="18" charset="0"/>
                      </a:rPr>
                      <m:t>アルゴリズム</m:t>
                    </m:r>
                  </m:oMath>
                </a14:m>
                <a:endParaRPr lang="ja-JP" altLang="en-US" sz="33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139553"/>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7902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endParaRPr lang="en-US" altLang="ja-JP" sz="1800" dirty="0" smtClean="0"/>
              </a:p>
              <a:p>
                <a:pPr marL="0" indent="0">
                  <a:lnSpc>
                    <a:spcPct val="110000"/>
                  </a:lnSpc>
                  <a:buNone/>
                </a:pPr>
                <a:r>
                  <a:rPr lang="ja-JP" altLang="en-US" sz="1800" dirty="0" smtClean="0"/>
                  <a:t>尤度</a:t>
                </a:r>
                <a:r>
                  <a:rPr lang="ja-JP" altLang="en-US" sz="1800" dirty="0"/>
                  <a:t>関数</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t>を導入する。</a:t>
                </a:r>
                <a:endParaRPr lang="en-US" altLang="ja-JP" sz="1800" dirty="0"/>
              </a:p>
              <a:p>
                <a:pPr marL="0" indent="0">
                  <a:lnSpc>
                    <a:spcPct val="110000"/>
                  </a:lnSpc>
                  <a:buNone/>
                </a:pPr>
                <a:r>
                  <a:rPr lang="ja-JP" altLang="en-US" sz="1800" dirty="0"/>
                  <a:t>一般のトモグラフィーで用いられる測定</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は</a:t>
                </a:r>
                <a:r>
                  <a:rPr lang="en-US" altLang="ja-JP" sz="1800" dirty="0"/>
                  <a:t>POVM</a:t>
                </a:r>
                <a:r>
                  <a:rPr lang="ja-JP" altLang="en-US" sz="1800" dirty="0"/>
                  <a:t>で</a:t>
                </a:r>
                <a:r>
                  <a:rPr lang="ja-JP" altLang="en-US" sz="1800" dirty="0" smtClean="0"/>
                  <a:t>表されるので</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≥0</m:t>
                    </m:r>
                  </m:oMath>
                </a14:m>
                <a:r>
                  <a:rPr lang="ja-JP" altLang="en-US" sz="1800" dirty="0"/>
                  <a:t>を満たす。</a:t>
                </a:r>
                <a:endParaRPr lang="en-US" altLang="ja-JP" sz="1800" dirty="0"/>
              </a:p>
              <a:p>
                <a:pPr marL="0" indent="0">
                  <a:lnSpc>
                    <a:spcPct val="110000"/>
                  </a:lnSpc>
                  <a:buNone/>
                </a:pPr>
                <a:r>
                  <a:rPr lang="ja-JP" altLang="en-US" sz="1800" dirty="0"/>
                  <a:t>ここで総測定回数を</a:t>
                </a:r>
                <a14:m>
                  <m:oMath xmlns:m="http://schemas.openxmlformats.org/officeDocument/2006/math">
                    <m:r>
                      <a:rPr lang="en-US" altLang="ja-JP" sz="1800" i="1">
                        <a:latin typeface="Cambria Math" panose="02040503050406030204" pitchFamily="18" charset="0"/>
                      </a:rPr>
                      <m:t>𝑁</m:t>
                    </m:r>
                  </m:oMath>
                </a14:m>
                <a:r>
                  <a:rPr lang="ja-JP" altLang="en-US" sz="1800" dirty="0" err="1"/>
                  <a:t>、</a:t>
                </a:r>
                <a:r>
                  <a:rPr lang="ja-JP" altLang="en-US" sz="1800" dirty="0"/>
                  <a:t>それぞれの測定基底</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における測定回数を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oMath>
                </a14:m>
                <a:r>
                  <a:rPr lang="ja-JP" altLang="en-US" sz="1800" dirty="0"/>
                  <a:t>とする。</a:t>
                </a:r>
                <a:endParaRPr lang="en-US" altLang="ja-JP" sz="1800" dirty="0"/>
              </a:p>
              <a:p>
                <a:pPr marL="0" indent="0">
                  <a:lnSpc>
                    <a:spcPct val="110000"/>
                  </a:lnSpc>
                  <a:buNone/>
                </a:pPr>
                <a:r>
                  <a:rPr lang="ja-JP" altLang="en-US" sz="1800" dirty="0"/>
                  <a:t>量子状態</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に</a:t>
                </a:r>
                <a:r>
                  <a:rPr lang="ja-JP" altLang="en-US" sz="1800" dirty="0">
                    <a:latin typeface="+mn-ea"/>
                  </a:rPr>
                  <a:t>おける</a:t>
                </a:r>
                <a:r>
                  <a:rPr lang="ja-JP" altLang="en-US" sz="1800" dirty="0"/>
                  <a:t>ある測定回数集合</a:t>
                </a:r>
                <a14:m>
                  <m:oMath xmlns:m="http://schemas.openxmlformats.org/officeDocument/2006/math">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e>
                    </m:d>
                    <m:r>
                      <a:rPr lang="ja-JP" altLang="en-US" sz="1800" i="1">
                        <a:latin typeface="Cambria Math" panose="02040503050406030204" pitchFamily="18" charset="0"/>
                      </a:rPr>
                      <m:t>の</m:t>
                    </m:r>
                  </m:oMath>
                </a14:m>
                <a:r>
                  <a:rPr lang="ja-JP" altLang="en-US" sz="1800" dirty="0"/>
                  <a:t>尤度関数は</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Sup>
                          <m:sSubSupPr>
                            <m:ctrlPr>
                              <a:rPr lang="en-US" altLang="ja-JP" sz="1800" i="1">
                                <a:latin typeface="Cambria Math" panose="02040503050406030204" pitchFamily="18" charset="0"/>
                              </a:rPr>
                            </m:ctrlPr>
                          </m:sSubSup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sup>
                        </m:sSubSup>
                      </m:e>
                    </m:nary>
                  </m:oMath>
                </a14:m>
                <a:r>
                  <a:rPr lang="ja-JP" altLang="en-US" sz="1800" dirty="0">
                    <a:latin typeface="+mn-ea"/>
                  </a:rPr>
                  <a:t>で得られる</a:t>
                </a:r>
                <a:r>
                  <a:rPr lang="ja-JP" altLang="en-US" sz="1800" dirty="0" smtClean="0">
                    <a:latin typeface="+mn-ea"/>
                  </a:rPr>
                  <a:t>。</a:t>
                </a:r>
                <a:endParaRPr lang="en-US" altLang="ja-JP" sz="1800" dirty="0" smtClean="0">
                  <a:latin typeface="+mn-ea"/>
                </a:endParaRPr>
              </a:p>
              <a:p>
                <a:pPr marL="0" indent="0">
                  <a:lnSpc>
                    <a:spcPct val="110000"/>
                  </a:lnSpc>
                  <a:buNone/>
                </a:pPr>
                <a14:m>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latin typeface="Lucida Calligraphy" panose="03010101010101010101" pitchFamily="66" charset="0"/>
                  </a:rPr>
                  <a:t>はそれぞれの基底で得られる</a:t>
                </a:r>
                <a:r>
                  <a:rPr lang="ja-JP" altLang="en-US" sz="1800" dirty="0" smtClean="0">
                    <a:latin typeface="Lucida Calligraphy" panose="03010101010101010101" pitchFamily="66" charset="0"/>
                  </a:rPr>
                  <a:t>確率である。</a:t>
                </a:r>
                <a:endParaRPr lang="en-US" altLang="ja-JP" sz="1800" dirty="0">
                  <a:latin typeface="Lucida Calligraphy" panose="03010101010101010101" pitchFamily="66" charset="0"/>
                </a:endParaRPr>
              </a:p>
              <a:p>
                <a:pPr marL="0" indent="0">
                  <a:lnSpc>
                    <a:spcPct val="110000"/>
                  </a:lnSpc>
                  <a:buNone/>
                </a:pPr>
                <a:r>
                  <a:rPr lang="ja-JP" altLang="en-US" sz="1800" b="1" dirty="0">
                    <a:latin typeface="Lucida Calligraphy" panose="03010101010101010101" pitchFamily="66" charset="0"/>
                  </a:rPr>
                  <a:t>最終的な目標はこの尤度関数を最大化させる密度行列</a:t>
                </a:r>
                <a14:m>
                  <m:oMath xmlns:m="http://schemas.openxmlformats.org/officeDocument/2006/math">
                    <m:sSub>
                      <m:sSubPr>
                        <m:ctrlPr>
                          <a:rPr lang="en-US" altLang="ja-JP" sz="1800" b="1" i="1">
                            <a:latin typeface="Cambria Math" panose="02040503050406030204" pitchFamily="18" charset="0"/>
                          </a:rPr>
                        </m:ctrlPr>
                      </m:sSubPr>
                      <m:e>
                        <m:acc>
                          <m:accPr>
                            <m:chr m:val="̂"/>
                            <m:ctrlPr>
                              <a:rPr lang="ja-JP" altLang="en-US" sz="1800" b="1" i="1">
                                <a:latin typeface="Cambria Math" panose="02040503050406030204" pitchFamily="18" charset="0"/>
                              </a:rPr>
                            </m:ctrlPr>
                          </m:accPr>
                          <m:e>
                            <m:r>
                              <a:rPr lang="ja-JP" altLang="en-US" sz="1800" b="1" i="1">
                                <a:latin typeface="Cambria Math" panose="02040503050406030204" pitchFamily="18" charset="0"/>
                              </a:rPr>
                              <m:t>𝝆</m:t>
                            </m:r>
                          </m:e>
                        </m:acc>
                      </m:e>
                      <m:sub>
                        <m:r>
                          <a:rPr lang="en-US" altLang="ja-JP" sz="1800" b="1" i="1">
                            <a:latin typeface="Cambria Math" panose="02040503050406030204" pitchFamily="18" charset="0"/>
                          </a:rPr>
                          <m:t>𝟎</m:t>
                        </m:r>
                      </m:sub>
                    </m:sSub>
                  </m:oMath>
                </a14:m>
                <a:r>
                  <a:rPr lang="ja-JP" altLang="en-US" sz="1800" b="1" dirty="0">
                    <a:latin typeface="Lucida Calligraphy" panose="03010101010101010101" pitchFamily="66" charset="0"/>
                  </a:rPr>
                  <a:t>を見つけることである。</a:t>
                </a:r>
              </a:p>
              <a:p>
                <a:pPr marL="0" indent="0">
                  <a:lnSpc>
                    <a:spcPct val="110000"/>
                  </a:lnSpc>
                  <a:buNone/>
                </a:pPr>
                <a:r>
                  <a:rPr lang="ja-JP" altLang="en-US" sz="1800" dirty="0">
                    <a:latin typeface="Lucida Calligraphy" panose="03010101010101010101" pitchFamily="66" charset="0"/>
                  </a:rPr>
                  <a:t>ここで相対頻度を</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num>
                      <m:den>
                        <m:r>
                          <a:rPr lang="en-US" altLang="ja-JP" sz="1800" i="1">
                            <a:latin typeface="Cambria Math" panose="02040503050406030204" pitchFamily="18" charset="0"/>
                          </a:rPr>
                          <m:t>𝑁</m:t>
                        </m:r>
                      </m:den>
                    </m:f>
                  </m:oMath>
                </a14:m>
                <a:r>
                  <a:rPr lang="ja-JP" altLang="en-US" sz="1800" dirty="0">
                    <a:latin typeface="Lucida Calligraphy" panose="03010101010101010101" pitchFamily="66" charset="0"/>
                  </a:rPr>
                  <a:t>とする。</a:t>
                </a:r>
                <a:endParaRPr lang="en-US" altLang="ja-JP" sz="1800" dirty="0">
                  <a:latin typeface="Lucida Calligraphy" panose="03010101010101010101" pitchFamily="66" charset="0"/>
                </a:endParaRPr>
              </a:p>
              <a:p>
                <a:pPr marL="0" indent="0">
                  <a:lnSpc>
                    <a:spcPct val="11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は正規直交</a:t>
                </a:r>
                <a:r>
                  <a:rPr lang="ja-JP" altLang="en-US" sz="1800" dirty="0" smtClean="0">
                    <a:latin typeface="Lucida Calligraphy" panose="03010101010101010101" pitchFamily="66" charset="0"/>
                  </a:rPr>
                  <a:t>基底</a:t>
                </a:r>
                <a:r>
                  <a:rPr lang="ja-JP" altLang="en-US" sz="1800" dirty="0">
                    <a:latin typeface="Lucida Calligraphy" panose="03010101010101010101" pitchFamily="66" charset="0"/>
                  </a:rPr>
                  <a:t>として、測定</a:t>
                </a:r>
                <a:r>
                  <a:rPr lang="ja-JP" altLang="en-US" sz="1800" dirty="0" smtClean="0">
                    <a:latin typeface="Lucida Calligraphy" panose="03010101010101010101" pitchFamily="66" charset="0"/>
                  </a:rPr>
                  <a:t>基底を</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とする</a:t>
                </a:r>
                <a:r>
                  <a:rPr lang="ja-JP" altLang="en-US" sz="1800" dirty="0" smtClean="0">
                    <a:latin typeface="Lucida Calligraphy" panose="03010101010101010101" pitchFamily="66" charset="0"/>
                  </a:rPr>
                  <a:t>。</a:t>
                </a:r>
                <a:endParaRPr lang="en-US" altLang="ja-JP" sz="1800" dirty="0" smtClean="0">
                  <a:latin typeface="Lucida Calligraphy" panose="03010101010101010101" pitchFamily="66" charset="0"/>
                </a:endParaRPr>
              </a:p>
              <a:p>
                <a:pPr marL="0" indent="0">
                  <a:lnSpc>
                    <a:spcPct val="110000"/>
                  </a:lnSpc>
                  <a:buNone/>
                </a:pPr>
                <a:r>
                  <a:rPr lang="ja-JP" altLang="en-US" sz="1800" dirty="0" smtClean="0">
                    <a:latin typeface="Lucida Calligraphy" panose="03010101010101010101" pitchFamily="66" charset="0"/>
                  </a:rPr>
                  <a:t>完全性関係を満たすとすると、</a:t>
                </a:r>
                <a:endParaRPr lang="en-US" altLang="ja-JP" sz="1800" dirty="0">
                  <a:latin typeface="Lucida Calligraphy" panose="03010101010101010101" pitchFamily="66" charset="0"/>
                </a:endParaRPr>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smtClean="0"/>
              </a:p>
              <a:p>
                <a:pPr marL="0" indent="0">
                  <a:lnSpc>
                    <a:spcPct val="110000"/>
                  </a:lnSpc>
                  <a:buNone/>
                </a:pPr>
                <a:r>
                  <a:rPr lang="ja-JP" altLang="en-US" sz="1800" dirty="0" smtClean="0"/>
                  <a:t>の関係が成り立つ。</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32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2531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r>
                  <a:rPr lang="ja-JP" altLang="en-US" sz="1800" u="sng" dirty="0"/>
                  <a:t>尤度関数の</a:t>
                </a:r>
                <a:r>
                  <a:rPr lang="ja-JP" altLang="en-US" sz="1800" u="sng" dirty="0" smtClean="0"/>
                  <a:t>増加</a:t>
                </a:r>
                <a:endParaRPr lang="en-US" altLang="ja-JP" sz="1800" dirty="0" smtClean="0">
                  <a:latin typeface="+mn-ea"/>
                </a:endParaRPr>
              </a:p>
              <a:p>
                <a:pPr marL="0" indent="0">
                  <a:lnSpc>
                    <a:spcPct val="100000"/>
                  </a:lnSpc>
                  <a:buNone/>
                </a:pPr>
                <a:r>
                  <a:rPr lang="ja-JP" altLang="en-US" sz="1800" dirty="0" smtClean="0">
                    <a:latin typeface="+mn-ea"/>
                  </a:rPr>
                  <a:t>対数尤度</a:t>
                </a:r>
                <a:r>
                  <a:rPr lang="ja-JP" altLang="en-US" sz="1800" dirty="0">
                    <a:latin typeface="+mn-ea"/>
                  </a:rPr>
                  <a:t>関数</a:t>
                </a:r>
                <a:r>
                  <a:rPr lang="ja-JP" altLang="en-US" sz="1800" dirty="0" smtClean="0">
                    <a:latin typeface="+mn-ea"/>
                  </a:rPr>
                  <a:t>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oMath>
                </a14:m>
                <a:r>
                  <a:rPr lang="ja-JP" altLang="en-US" sz="1800" dirty="0" smtClean="0">
                    <a:latin typeface="Lucida Calligraphy" panose="03010101010101010101" pitchFamily="66" charset="0"/>
                  </a:rPr>
                  <a:t>である。ここ</a:t>
                </a:r>
                <a:r>
                  <a:rPr lang="ja-JP" altLang="en-US" sz="1800" dirty="0">
                    <a:latin typeface="Lucida Calligraphy" panose="03010101010101010101" pitchFamily="66" charset="0"/>
                  </a:rPr>
                  <a:t>で</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a:latin typeface="Lucida Calligraphy" panose="03010101010101010101" pitchFamily="66" charset="0"/>
                  </a:rPr>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err="1" smtClean="0">
                    <a:latin typeface="Lucida Calligraphy" panose="03010101010101010101" pitchFamily="66" charset="0"/>
                  </a:rPr>
                  <a:t>の対数尤</a:t>
                </a:r>
                <a:r>
                  <a:rPr lang="ja-JP" altLang="en-US" sz="1800" dirty="0" smtClean="0">
                    <a:latin typeface="Lucida Calligraphy" panose="03010101010101010101" pitchFamily="66" charset="0"/>
                  </a:rPr>
                  <a:t>度関数は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nary>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となる。したがって、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smtClean="0">
                    <a:latin typeface="Lucida Calligraphy" panose="03010101010101010101" pitchFamily="66" charset="0"/>
                  </a:rPr>
                  <a:t>による密度行列の更新前後の対数尤度関数の差は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oMath>
                  </m:oMathPara>
                </a14:m>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464"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0126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u="sng" dirty="0"/>
                  <a:t>尤度関数の</a:t>
                </a:r>
                <a:r>
                  <a:rPr lang="ja-JP" altLang="en-US" sz="1800" u="sng" dirty="0" smtClean="0"/>
                  <a:t>増加</a:t>
                </a:r>
                <a:endParaRPr lang="en-US" altLang="ja-JP" sz="1800" dirty="0" smtClean="0">
                  <a:latin typeface="Lucida Calligraphy" panose="03010101010101010101" pitchFamily="66" charset="0"/>
                </a:endParaRPr>
              </a:p>
              <a:p>
                <a:pPr marL="0" indent="0">
                  <a:lnSpc>
                    <a:spcPct val="100000"/>
                  </a:lnSpc>
                  <a:buNone/>
                </a:pPr>
                <a:endParaRPr lang="en-US" altLang="ja-JP" sz="1800" dirty="0" smtClean="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ここ</a:t>
                </a:r>
                <a:r>
                  <a:rPr lang="ja-JP" altLang="en-US" sz="1800" dirty="0">
                    <a:latin typeface="Lucida Calligraphy" panose="03010101010101010101" pitchFamily="66" charset="0"/>
                  </a:rPr>
                  <a:t>で</a:t>
                </a:r>
                <a14:m>
                  <m:oMath xmlns:m="http://schemas.openxmlformats.org/officeDocument/2006/math">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   0&lt;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&lt;1</m:t>
                    </m:r>
                  </m:oMath>
                </a14:m>
                <a:r>
                  <a:rPr lang="ja-JP" altLang="en-US" sz="1800" dirty="0" smtClean="0">
                    <a:latin typeface="Lucida Calligraphy" panose="03010101010101010101" pitchFamily="66" charset="0"/>
                  </a:rPr>
                  <a:t>なので、</a:t>
                </a:r>
                <a:r>
                  <a:rPr lang="en-US" altLang="ja-JP" sz="1800" dirty="0" smtClean="0"/>
                  <a:t>Jensen</a:t>
                </a:r>
                <a:r>
                  <a:rPr lang="ja-JP" altLang="en-US" sz="1800" dirty="0"/>
                  <a:t>の不等式</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ja-JP" altLang="en-US" sz="1800" i="1">
                          <a:latin typeface="Cambria Math" panose="02040503050406030204" pitchFamily="18" charset="0"/>
                          <a:ea typeface="Cambria Math" panose="02040503050406030204" pitchFamily="18" charset="0"/>
                        </a:rPr>
                        <m:t>　　　</m:t>
                      </m:r>
                      <m:d>
                        <m:dPr>
                          <m:ctrlPr>
                            <a:rPr lang="en-US" altLang="ja-JP" sz="1800" i="1">
                              <a:latin typeface="Cambria Math" panose="02040503050406030204" pitchFamily="18" charset="0"/>
                              <a:ea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r>
                            <a:rPr lang="ja-JP" altLang="en-US" sz="1800">
                              <a:latin typeface="Cambria Math" panose="02040503050406030204" pitchFamily="18" charset="0"/>
                            </a:rPr>
                            <m:t>&gt;</m:t>
                          </m:r>
                          <m:r>
                            <a:rPr lang="en-US" altLang="ja-JP" sz="1800">
                              <a:latin typeface="Cambria Math" panose="02040503050406030204" pitchFamily="18" charset="0"/>
                            </a:rPr>
                            <m:t>0</m:t>
                          </m:r>
                          <m:r>
                            <m:rPr>
                              <m:nor/>
                            </m:rPr>
                            <a:rPr lang="en-US" altLang="ja-JP" sz="1800" dirty="0"/>
                            <m:t> </m:t>
                          </m:r>
                        </m:e>
                      </m:d>
                    </m:oMath>
                  </m:oMathPara>
                </a14:m>
                <a:endParaRPr lang="en-US" altLang="ja-JP" sz="1800" dirty="0">
                  <a:latin typeface="+mn-ea"/>
                </a:endParaRPr>
              </a:p>
              <a:p>
                <a:pPr marL="0" indent="0">
                  <a:lnSpc>
                    <a:spcPct val="100000"/>
                  </a:lnSpc>
                  <a:buNone/>
                </a:pPr>
                <a:r>
                  <a:rPr lang="ja-JP" altLang="en-US" sz="1800" dirty="0">
                    <a:latin typeface="+mn-ea"/>
                  </a:rPr>
                  <a:t>を用いると、</a:t>
                </a:r>
                <a:endParaRPr lang="en-US" altLang="ja-JP" sz="1800" dirty="0">
                  <a:latin typeface="+mn-ea"/>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e>
                          </m:d>
                        </m:e>
                      </m:func>
                    </m:oMath>
                  </m:oMathPara>
                </a14:m>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𝑗</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nary>
                            </m:e>
                          </m:d>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r>
                            <a:rPr lang="en-US" altLang="ja-JP" sz="1800" i="1">
                              <a:latin typeface="Cambria Math" panose="02040503050406030204" pitchFamily="18" charset="0"/>
                            </a:rPr>
                            <m:t>1</m:t>
                          </m:r>
                        </m:e>
                      </m:func>
                      <m:r>
                        <a:rPr lang="en-US" altLang="ja-JP" sz="1800">
                          <a:latin typeface="Cambria Math" panose="02040503050406030204" pitchFamily="18" charset="0"/>
                        </a:rPr>
                        <m:t>=0</m:t>
                      </m:r>
                    </m:oMath>
                  </m:oMathPara>
                </a14:m>
                <a:endParaRPr lang="en-US" altLang="ja-JP" sz="1800" dirty="0">
                  <a:latin typeface="+mn-ea"/>
                </a:endParaRPr>
              </a:p>
              <a:p>
                <a:pPr marL="0" indent="0">
                  <a:lnSpc>
                    <a:spcPct val="100000"/>
                  </a:lnSpc>
                  <a:buNone/>
                </a:pPr>
                <a:r>
                  <a:rPr lang="ja-JP" altLang="en-US" sz="1800" dirty="0"/>
                  <a:t>したがって、</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oMath>
                </a14:m>
                <a:r>
                  <a:rPr lang="ja-JP" altLang="en-US" sz="1800" dirty="0"/>
                  <a:t>と密度行列を更新していけば尤度関数は必ず増加する。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79156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収束性</a:t>
                </a:r>
                <a:endParaRPr lang="en-US" altLang="ja-JP" sz="1800" u="sng" dirty="0" smtClean="0"/>
              </a:p>
              <a:p>
                <a:pPr marL="0" indent="0">
                  <a:lnSpc>
                    <a:spcPct val="100000"/>
                  </a:lnSpc>
                  <a:buNone/>
                </a:pPr>
                <a:r>
                  <a:rPr lang="en-US" altLang="ja-JP" sz="1800" dirty="0" smtClean="0"/>
                  <a:t>Jensen</a:t>
                </a:r>
                <a:r>
                  <a:rPr lang="ja-JP" altLang="en-US" sz="1800" dirty="0"/>
                  <a:t>の不等式から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en-US" altLang="ja-JP" sz="1800" i="1">
                          <a:latin typeface="Cambria Math" panose="02040503050406030204" pitchFamily="18" charset="0"/>
                        </a:rPr>
                        <m:t>  </m:t>
                      </m:r>
                      <m:r>
                        <a:rPr lang="ja-JP" altLang="en-US" sz="1800" i="1">
                          <a:latin typeface="Cambria Math" panose="02040503050406030204" pitchFamily="18" charset="0"/>
                        </a:rPr>
                        <m:t>⇔</m:t>
                      </m:r>
                      <m:r>
                        <a:rPr lang="en-US" altLang="ja-JP" sz="1800" i="1">
                          <a:latin typeface="Cambria Math" panose="02040503050406030204" pitchFamily="18" charset="0"/>
                        </a:rPr>
                        <m:t>  </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𝑘</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oMath>
                  </m:oMathPara>
                </a14:m>
                <a:endParaRPr lang="en-US" altLang="ja-JP" sz="1800" dirty="0"/>
              </a:p>
              <a:p>
                <a:pPr marL="0" indent="0">
                  <a:lnSpc>
                    <a:spcPct val="100000"/>
                  </a:lnSpc>
                  <a:buNone/>
                </a:pPr>
                <a:r>
                  <a:rPr lang="ja-JP" altLang="en-US" sz="1800" dirty="0"/>
                  <a:t>より</a:t>
                </a:r>
                <a:r>
                  <a:rPr lang="ja-JP" altLang="en-US" sz="1800" dirty="0" smtClean="0"/>
                  <a:t>、尤度関数は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1"/>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r>
                        <a:rPr lang="en-US" altLang="ja-JP" sz="1800">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p>
              <a:p>
                <a:pPr marL="0" indent="0">
                  <a:lnSpc>
                    <a:spcPct val="100000"/>
                  </a:lnSpc>
                  <a:buNone/>
                </a:pPr>
                <a:r>
                  <a:rPr lang="ja-JP" altLang="en-US" sz="1800" dirty="0"/>
                  <a:t>ここで任意の半正値演算子</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e>
                        </m:d>
                      </m:e>
                    </m:nary>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oMath>
                </a14:m>
                <a:r>
                  <a:rPr lang="ja-JP" altLang="en-US" sz="1800" dirty="0"/>
                  <a:t>の最大固有値を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a14:m>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b="1"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m:oMathPara>
                </a14:m>
                <a:endParaRPr lang="en-US" altLang="ja-JP" sz="1800" dirty="0"/>
              </a:p>
              <a:p>
                <a:pPr marL="0" indent="0">
                  <a:lnSpc>
                    <a:spcPct val="100000"/>
                  </a:lnSpc>
                  <a:buNone/>
                </a:pPr>
                <a:r>
                  <a:rPr lang="ja-JP" altLang="en-US" sz="1800" dirty="0"/>
                  <a:t>よって、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oMath>
                </a14:m>
                <a:r>
                  <a:rPr lang="ja-JP" altLang="en-US" sz="1800" dirty="0"/>
                  <a:t>の最大固有値を</a:t>
                </a:r>
                <a14:m>
                  <m:oMath xmlns:m="http://schemas.openxmlformats.org/officeDocument/2006/math">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oMath>
                </a14:m>
                <a:r>
                  <a:rPr lang="ja-JP" altLang="en-US" sz="1800" dirty="0"/>
                  <a:t>として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m:t>
                      </m:r>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oMath>
                  </m:oMathPara>
                </a14:m>
                <a:endParaRPr lang="en-US" altLang="ja-JP" sz="1800" dirty="0"/>
              </a:p>
              <a:p>
                <a:pPr marL="0" indent="0">
                  <a:lnSpc>
                    <a:spcPct val="100000"/>
                  </a:lnSpc>
                  <a:buNone/>
                </a:pPr>
                <a:r>
                  <a:rPr lang="ja-JP" altLang="en-US" sz="1800" dirty="0"/>
                  <a:t>最大固有ベクトルを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oMath>
                </a14:m>
                <a:r>
                  <a:rPr lang="ja-JP" altLang="en-US" sz="1800" dirty="0"/>
                  <a:t>とすると、等式が成立するのは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r>
                        <a:rPr lang="en-US" altLang="ja-JP" sz="1800" i="1">
                          <a:latin typeface="Cambria Math" panose="02040503050406030204" pitchFamily="18" charset="0"/>
                        </a:rPr>
                        <m:t>=</m:t>
                      </m:r>
                      <m:r>
                        <a:rPr lang="en-US" altLang="ja-JP" sz="1800" i="1">
                          <a:latin typeface="Cambria Math" panose="02040503050406030204" pitchFamily="18" charset="0"/>
                        </a:rPr>
                        <m:t>𝑐𝑜𝑛𝑠𝑡</m:t>
                      </m:r>
                    </m:oMath>
                  </m:oMathPara>
                </a14:m>
                <a:endParaRPr lang="en-US" altLang="ja-JP" sz="1800" dirty="0"/>
              </a:p>
              <a:p>
                <a:pPr marL="0" indent="0">
                  <a:lnSpc>
                    <a:spcPct val="100000"/>
                  </a:lnSpc>
                  <a:buNone/>
                </a:pPr>
                <a:r>
                  <a:rPr lang="ja-JP" altLang="en-US" sz="1800" dirty="0"/>
                  <a:t>これにより尤度関数の上限が存在することがわかる。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1524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Image result for ブロッホ球"/>
          <p:cNvPicPr>
            <a:picLocks noChangeAspect="1" noChangeArrowheads="1"/>
          </p:cNvPicPr>
          <p:nvPr/>
        </p:nvPicPr>
        <p:blipFill rotWithShape="1">
          <a:blip r:embed="rId2">
            <a:extLst>
              <a:ext uri="{28A0092B-C50C-407E-A947-70E740481C1C}">
                <a14:useLocalDpi xmlns:a14="http://schemas.microsoft.com/office/drawing/2010/main" val="0"/>
              </a:ext>
            </a:extLst>
          </a:blip>
          <a:srcRect l="3916" t="13804" r="50000" b="13804"/>
          <a:stretch/>
        </p:blipFill>
        <p:spPr bwMode="auto">
          <a:xfrm>
            <a:off x="6747875" y="3227789"/>
            <a:ext cx="1644967" cy="15078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qiita-user-contents.imgix.net/https%3A%2F%2Fqiita-image-store.s3.ap-northeast-1.amazonaws.com%2F0%2F195864%2F72f1870b-3a76-e74e-1b59-758c26a76a75.png?ixlib=rb-1.2.2&amp;auto=format&amp;gif-q=60&amp;q=75&amp;s=1efe2e3d718e42bfb004b974c87f5bb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76" y="2979986"/>
            <a:ext cx="1882656" cy="188265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628650" y="341052"/>
            <a:ext cx="7886700" cy="355478"/>
          </a:xfrm>
          <a:ln>
            <a:solidFill>
              <a:schemeClr val="bg1"/>
            </a:solidFill>
          </a:ln>
        </p:spPr>
        <p:txBody>
          <a:bodyPr>
            <a:normAutofit fontScale="90000"/>
          </a:bodyPr>
          <a:lstStyle/>
          <a:p>
            <a:r>
              <a:rPr lang="en-US" altLang="ja-JP" sz="2100" u="sng" dirty="0"/>
              <a:t>§</a:t>
            </a:r>
            <a:r>
              <a:rPr lang="ja-JP" altLang="en-US" sz="2100" u="sng" dirty="0"/>
              <a:t>１　量子状態トモグラフィー</a:t>
            </a:r>
          </a:p>
        </p:txBody>
      </p:sp>
      <p:sp>
        <p:nvSpPr>
          <p:cNvPr id="3" name="コンテンツ プレースホルダー 2"/>
          <p:cNvSpPr>
            <a:spLocks noGrp="1"/>
          </p:cNvSpPr>
          <p:nvPr>
            <p:ph idx="1"/>
          </p:nvPr>
        </p:nvSpPr>
        <p:spPr>
          <a:xfrm>
            <a:off x="628650" y="965606"/>
            <a:ext cx="7886700" cy="4524367"/>
          </a:xfrm>
        </p:spPr>
        <p:txBody>
          <a:bodyPr>
            <a:normAutofit/>
          </a:bodyPr>
          <a:lstStyle/>
          <a:p>
            <a:r>
              <a:rPr lang="ja-JP" altLang="en-US" sz="1800" dirty="0"/>
              <a:t>量子状態トモグラフィーとは</a:t>
            </a:r>
            <a:endParaRPr lang="en-US" altLang="ja-JP" sz="1800" dirty="0"/>
          </a:p>
          <a:p>
            <a:pPr marL="0" indent="0">
              <a:buNone/>
            </a:pPr>
            <a:r>
              <a:rPr lang="ja-JP" altLang="en-US" sz="1800" dirty="0"/>
              <a:t>　任意の量子状態に対して実験的に得られた結果から量子状態を推定し再構成すること。</a:t>
            </a:r>
          </a:p>
        </p:txBody>
      </p:sp>
      <p:pic>
        <p:nvPicPr>
          <p:cNvPr id="4" name="図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501" y="3406151"/>
            <a:ext cx="637196" cy="978932"/>
          </a:xfrm>
          <a:prstGeom prst="rect">
            <a:avLst/>
          </a:prstGeom>
        </p:spPr>
      </p:pic>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9164236">
            <a:off x="2449777" y="2799405"/>
            <a:ext cx="481112" cy="557719"/>
          </a:xfrm>
          <a:prstGeom prst="rect">
            <a:avLst/>
          </a:prstGeom>
        </p:spPr>
      </p:pic>
      <p:sp>
        <p:nvSpPr>
          <p:cNvPr id="6" name="右矢印 5"/>
          <p:cNvSpPr/>
          <p:nvPr/>
        </p:nvSpPr>
        <p:spPr>
          <a:xfrm>
            <a:off x="2771302" y="3670861"/>
            <a:ext cx="699544" cy="484632"/>
          </a:xfrm>
          <a:prstGeom prst="rightArrow">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右矢印 8"/>
          <p:cNvSpPr/>
          <p:nvPr/>
        </p:nvSpPr>
        <p:spPr>
          <a:xfrm>
            <a:off x="5517710" y="3670861"/>
            <a:ext cx="699544"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2663873" y="4299900"/>
            <a:ext cx="914402" cy="369332"/>
          </a:xfrm>
          <a:prstGeom prst="rect">
            <a:avLst/>
          </a:prstGeom>
          <a:noFill/>
        </p:spPr>
        <p:txBody>
          <a:bodyPr wrap="square" rtlCol="0">
            <a:spAutoFit/>
          </a:bodyPr>
          <a:lstStyle/>
          <a:p>
            <a:r>
              <a:rPr kumimoji="1" lang="ja-JP" altLang="en-US" dirty="0" smtClean="0"/>
              <a:t>測定</a:t>
            </a:r>
            <a:endParaRPr kumimoji="1" lang="ja-JP" altLang="en-US" dirty="0"/>
          </a:p>
        </p:txBody>
      </p:sp>
      <p:sp>
        <p:nvSpPr>
          <p:cNvPr id="10" name="テキスト ボックス 9"/>
          <p:cNvSpPr txBox="1"/>
          <p:nvPr/>
        </p:nvSpPr>
        <p:spPr>
          <a:xfrm>
            <a:off x="4941003" y="2731568"/>
            <a:ext cx="2311603" cy="369332"/>
          </a:xfrm>
          <a:prstGeom prst="rect">
            <a:avLst/>
          </a:prstGeom>
          <a:noFill/>
        </p:spPr>
        <p:txBody>
          <a:bodyPr wrap="square" rtlCol="0">
            <a:spAutoFit/>
          </a:bodyPr>
          <a:lstStyle/>
          <a:p>
            <a:r>
              <a:rPr kumimoji="1" lang="ja-JP" altLang="en-US" b="1" dirty="0" smtClean="0">
                <a:solidFill>
                  <a:srgbClr val="C00000"/>
                </a:solidFill>
              </a:rPr>
              <a:t>トモグラフィー</a:t>
            </a:r>
            <a:endParaRPr kumimoji="1" lang="ja-JP" altLang="en-US" b="1" dirty="0">
              <a:solidFill>
                <a:srgbClr val="C00000"/>
              </a:solidFill>
            </a:endParaRPr>
          </a:p>
        </p:txBody>
      </p:sp>
      <mc:AlternateContent xmlns:mc="http://schemas.openxmlformats.org/markup-compatibility/2006" xmlns:a14="http://schemas.microsoft.com/office/drawing/2010/main">
        <mc:Choice Requires="a14">
          <p:sp>
            <p:nvSpPr>
              <p:cNvPr id="11" name="テキスト ボックス 10"/>
              <p:cNvSpPr txBox="1"/>
              <p:nvPr/>
            </p:nvSpPr>
            <p:spPr>
              <a:xfrm>
                <a:off x="3677182" y="3464702"/>
                <a:ext cx="1536192" cy="11176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eqArr>
                            <m:eqArrPr>
                              <m:ctrlPr>
                                <a:rPr kumimoji="1" lang="en-US" altLang="ja-JP" i="1" smtClean="0">
                                  <a:latin typeface="Cambria Math" panose="02040503050406030204" pitchFamily="18" charset="0"/>
                                </a:rPr>
                              </m:ctrlPr>
                            </m:eqArrPr>
                            <m:e>
                              <m:r>
                                <a:rPr kumimoji="1" lang="en-US" altLang="ja-JP" b="0" i="1" smtClean="0">
                                  <a:latin typeface="Cambria Math" panose="02040503050406030204" pitchFamily="18" charset="0"/>
                                </a:rPr>
                                <m:t>12</m:t>
                              </m:r>
                            </m:e>
                            <m:e>
                              <m:r>
                                <a:rPr lang="en-US" altLang="ja-JP" b="0" i="1" smtClean="0">
                                  <a:latin typeface="Cambria Math" panose="02040503050406030204" pitchFamily="18" charset="0"/>
                                </a:rPr>
                                <m:t>345</m:t>
                              </m:r>
                            </m:e>
                            <m:e>
                              <m:r>
                                <a:rPr lang="ja-JP" altLang="en-US" i="1" smtClean="0">
                                  <a:latin typeface="Cambria Math" panose="02040503050406030204" pitchFamily="18" charset="0"/>
                                </a:rPr>
                                <m:t>⋮</m:t>
                              </m:r>
                            </m:e>
                            <m:e>
                              <m:r>
                                <a:rPr lang="en-US" altLang="ja-JP" b="0" i="1" smtClean="0">
                                  <a:latin typeface="Cambria Math" panose="02040503050406030204" pitchFamily="18" charset="0"/>
                                </a:rPr>
                                <m:t>789</m:t>
                              </m:r>
                            </m:e>
                          </m:eqArr>
                        </m:e>
                      </m:d>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3677182" y="3464702"/>
                <a:ext cx="1536192" cy="1117614"/>
              </a:xfrm>
              <a:prstGeom prst="rect">
                <a:avLst/>
              </a:prstGeom>
              <a:blipFill>
                <a:blip r:embed="rId6"/>
                <a:stretch>
                  <a:fillRect/>
                </a:stretch>
              </a:blipFill>
            </p:spPr>
            <p:txBody>
              <a:bodyPr/>
              <a:lstStyle/>
              <a:p>
                <a:r>
                  <a:rPr lang="ja-JP" altLang="en-US">
                    <a:noFill/>
                  </a:rPr>
                  <a:t> </a:t>
                </a:r>
              </a:p>
            </p:txBody>
          </p:sp>
        </mc:Fallback>
      </mc:AlternateContent>
      <p:sp>
        <p:nvSpPr>
          <p:cNvPr id="12" name="テキスト ボックス 11"/>
          <p:cNvSpPr txBox="1"/>
          <p:nvPr/>
        </p:nvSpPr>
        <p:spPr>
          <a:xfrm>
            <a:off x="3473031" y="4705832"/>
            <a:ext cx="2335238" cy="338554"/>
          </a:xfrm>
          <a:prstGeom prst="rect">
            <a:avLst/>
          </a:prstGeom>
          <a:noFill/>
        </p:spPr>
        <p:txBody>
          <a:bodyPr wrap="square" rtlCol="0">
            <a:spAutoFit/>
          </a:bodyPr>
          <a:lstStyle/>
          <a:p>
            <a:r>
              <a:rPr lang="ja-JP" altLang="en-US" sz="1600" dirty="0" smtClean="0"/>
              <a:t>カウント数のデータ</a:t>
            </a:r>
            <a:endParaRPr kumimoji="1" lang="ja-JP" altLang="en-US" sz="1600" dirty="0"/>
          </a:p>
        </p:txBody>
      </p:sp>
    </p:spTree>
    <p:extLst>
      <p:ext uri="{BB962C8B-B14F-4D97-AF65-F5344CB8AC3E}">
        <p14:creationId xmlns:p14="http://schemas.microsoft.com/office/powerpoint/2010/main" val="3570519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ja-JP" altLang="en-US" sz="1800" dirty="0" smtClean="0"/>
                  <a:t>しかし</a:t>
                </a:r>
                <a:r>
                  <a:rPr lang="ja-JP" altLang="en-US" sz="1800" dirty="0"/>
                  <a:t>、</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ja-JP" altLang="en-US" sz="1800" i="1">
                        <a:latin typeface="Cambria Math" panose="02040503050406030204" pitchFamily="18" charset="0"/>
                      </a:rPr>
                      <m:t>は</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が対角行列または</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が対角行列でないと密度行列の正値性が保証されない。</a:t>
                </a:r>
                <a:endParaRPr lang="en-US" altLang="ja-JP" sz="1800" dirty="0"/>
              </a:p>
              <a:p>
                <a:pPr marL="0" indent="0">
                  <a:lnSpc>
                    <a:spcPct val="100000"/>
                  </a:lnSpc>
                  <a:buNone/>
                </a:pPr>
                <a:r>
                  <a:rPr lang="ja-JP" altLang="en-US" sz="1800" dirty="0"/>
                  <a:t>そこで</a:t>
                </a:r>
                <a:r>
                  <a:rPr lang="en-US" altLang="ja-JP" sz="1800" dirty="0"/>
                  <a:t> </a:t>
                </a:r>
                <a:r>
                  <a:rPr lang="ja-JP" altLang="en-US" sz="1800" dirty="0"/>
                  <a:t>密度行列の収束性を利用して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となる</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が存在すると仮定して、規格化定数</a:t>
                </a:r>
                <a:r>
                  <a:rPr lang="en-US" altLang="ja-JP" sz="1800" dirty="0"/>
                  <a:t>N</a:t>
                </a:r>
                <a:r>
                  <a:rPr lang="ja-JP" altLang="en-US" sz="1800" dirty="0"/>
                  <a:t>を用いて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d>
                    </m:oMath>
                  </m:oMathPara>
                </a14:m>
                <a:endParaRPr lang="en-US" altLang="ja-JP" sz="1800" dirty="0"/>
              </a:p>
              <a:p>
                <a:pPr marL="0" indent="0">
                  <a:lnSpc>
                    <a:spcPct val="100000"/>
                  </a:lnSpc>
                  <a:buNone/>
                </a:pPr>
                <a:r>
                  <a:rPr lang="ja-JP" altLang="en-US" sz="1800" dirty="0"/>
                  <a:t>を</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と呼ぶことにする。</a:t>
                </a:r>
                <a:endParaRPr lang="en-US" altLang="ja-JP" sz="1800" dirty="0"/>
              </a:p>
              <a:p>
                <a:pPr marL="0" indent="0">
                  <a:lnSpc>
                    <a:spcPct val="100000"/>
                  </a:lnSpc>
                  <a:buNone/>
                </a:pPr>
                <a:r>
                  <a:rPr lang="ja-JP" altLang="en-US" sz="1800" dirty="0"/>
                  <a:t>一般に、</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アルゴリズムは尤度関数が常に増加するとは言えない。</a:t>
                </a:r>
                <a:endParaRPr lang="en-US" altLang="ja-JP" sz="1800" dirty="0"/>
              </a:p>
              <a:p>
                <a:pPr marL="0" indent="0">
                  <a:lnSpc>
                    <a:spcPct val="100000"/>
                  </a:lnSpc>
                  <a:buNone/>
                </a:pPr>
                <a:r>
                  <a:rPr lang="ja-JP" altLang="en-US" sz="1800" dirty="0"/>
                  <a:t>そこで非負の値</a:t>
                </a:r>
                <a14:m>
                  <m:oMath xmlns:m="http://schemas.openxmlformats.org/officeDocument/2006/math">
                    <m:r>
                      <a:rPr lang="ja-JP" altLang="en-US" sz="1800" i="1">
                        <a:latin typeface="Cambria Math" panose="02040503050406030204" pitchFamily="18" charset="0"/>
                      </a:rPr>
                      <m:t>𝜖</m:t>
                    </m:r>
                  </m:oMath>
                </a14:m>
                <a:r>
                  <a:rPr lang="ja-JP" altLang="en-US" sz="1800" dirty="0"/>
                  <a:t>を導入することでこの問題を解決する。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r="-38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585481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３　</a:t>
                </a:r>
                <a:r>
                  <a:rPr lang="en-US" altLang="ja-JP" sz="3300" b="1" dirty="0"/>
                  <a:t>Duiluted</a:t>
                </a:r>
                <a:r>
                  <a:rPr lang="ja-JP" altLang="en-US" sz="3300" b="1" dirty="0"/>
                  <a:t> </a:t>
                </a:r>
                <a14:m>
                  <m:oMath xmlns:m="http://schemas.openxmlformats.org/officeDocument/2006/math">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acc>
                      <m:accPr>
                        <m:chr m:val="̂"/>
                        <m:ctrlPr>
                          <a:rPr lang="en-US" altLang="ja-JP" sz="3300" i="1">
                            <a:latin typeface="Cambria Math" panose="02040503050406030204" pitchFamily="18" charset="0"/>
                          </a:rPr>
                        </m:ctrlPr>
                      </m:accPr>
                      <m:e>
                        <m:r>
                          <a:rPr lang="ja-JP" altLang="en-US" sz="3300" i="1">
                            <a:latin typeface="Cambria Math" panose="02040503050406030204" pitchFamily="18" charset="0"/>
                          </a:rPr>
                          <m:t>𝜌</m:t>
                        </m:r>
                      </m:e>
                    </m:acc>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r>
                      <a:rPr lang="ja-JP" altLang="en-US" sz="3300" i="1">
                        <a:latin typeface="Cambria Math" panose="02040503050406030204" pitchFamily="18" charset="0"/>
                      </a:rPr>
                      <m:t>アルゴリズム</m:t>
                    </m:r>
                  </m:oMath>
                </a14:m>
                <a:endParaRPr lang="ja-JP" altLang="en-US" sz="33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139553"/>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705359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smtClean="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en-US" altLang="ja-JP" sz="1800" dirty="0" err="1" smtClean="0"/>
                  <a:t>Duiluted</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e>
                      </m:d>
                    </m:oMath>
                  </m:oMathPara>
                </a14:m>
                <a:endParaRPr lang="en-US" altLang="ja-JP" sz="1800" dirty="0" smtClean="0"/>
              </a:p>
              <a:p>
                <a:pPr marL="0" indent="0">
                  <a:lnSpc>
                    <a:spcPct val="100000"/>
                  </a:lnSpc>
                  <a:buNone/>
                </a:pPr>
                <a:endParaRPr lang="en-US" altLang="ja-JP" sz="1800" dirty="0"/>
              </a:p>
              <a:p>
                <a:pPr marL="0" indent="0">
                  <a:lnSpc>
                    <a:spcPct val="10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≪1</m:t>
                    </m:r>
                  </m:oMath>
                </a14:m>
                <a:r>
                  <a:rPr lang="ja-JP" altLang="en-US" sz="1800" dirty="0"/>
                  <a:t>であれば尤度関数は常に増加する。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732595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r>
                  <a:rPr lang="ja-JP" altLang="en-US" sz="1800" u="sng" dirty="0"/>
                  <a:t>尤度関数の</a:t>
                </a:r>
                <a:r>
                  <a:rPr lang="ja-JP" altLang="en-US" sz="1800" u="sng" dirty="0" smtClean="0"/>
                  <a:t>増加</a:t>
                </a:r>
                <a:endParaRPr lang="en-US" altLang="ja-JP" sz="1800" u="sng" dirty="0"/>
              </a:p>
              <a:p>
                <a:pPr marL="0" indent="0">
                  <a:lnSpc>
                    <a:spcPct val="11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m:t>
                    </m:r>
                    <m:r>
                      <a:rPr lang="en-US" altLang="ja-JP" sz="1800" i="1" smtClean="0">
                        <a:latin typeface="Cambria Math" panose="02040503050406030204" pitchFamily="18" charset="0"/>
                      </a:rPr>
                      <m:t>1</m:t>
                    </m:r>
                  </m:oMath>
                </a14:m>
                <a:r>
                  <a:rPr lang="ja-JP" altLang="en-US" sz="1800" dirty="0"/>
                  <a:t>で</a:t>
                </a:r>
                <a14:m>
                  <m:oMath xmlns:m="http://schemas.openxmlformats.org/officeDocument/2006/math">
                    <m:r>
                      <a:rPr lang="ja-JP" altLang="en-US" sz="1800" i="1">
                        <a:latin typeface="Cambria Math" panose="02040503050406030204" pitchFamily="18" charset="0"/>
                      </a:rPr>
                      <m:t>𝜖</m:t>
                    </m:r>
                  </m:oMath>
                </a14:m>
                <a:r>
                  <a:rPr lang="ja-JP" altLang="en-US" sz="1800" dirty="0"/>
                  <a:t>の</a:t>
                </a:r>
                <a:r>
                  <a:rPr lang="en-US" altLang="ja-JP" sz="1800" dirty="0"/>
                  <a:t>1</a:t>
                </a:r>
                <a:r>
                  <a:rPr lang="ja-JP" altLang="en-US" sz="1800" dirty="0"/>
                  <a:t>次までの近似をとると、</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ja-JP" altLang="en-US" sz="1800" i="1">
                                <a:latin typeface="Cambria Math" panose="02040503050406030204" pitchFamily="18" charset="0"/>
                              </a:rPr>
                              <m:t>𝜖</m:t>
                            </m:r>
                          </m:e>
                        </m:d>
                      </m:e>
                      <m:sup>
                        <m:r>
                          <a:rPr lang="en-US" altLang="ja-JP" sz="1800" i="1">
                            <a:latin typeface="Cambria Math" panose="02040503050406030204" pitchFamily="18" charset="0"/>
                          </a:rPr>
                          <m:t>−2</m:t>
                        </m:r>
                      </m:sup>
                    </m:sSup>
                    <m:r>
                      <a:rPr lang="en-US" altLang="ja-JP" sz="1800" i="1">
                        <a:latin typeface="Cambria Math" panose="02040503050406030204" pitchFamily="18" charset="0"/>
                        <a:ea typeface="Cambria Math" panose="02040503050406030204" pitchFamily="18" charset="0"/>
                      </a:rPr>
                      <m:t>≈1−2</m:t>
                    </m:r>
                    <m:r>
                      <a:rPr lang="ja-JP" altLang="en-US" sz="1800" i="1">
                        <a:latin typeface="Cambria Math" panose="02040503050406030204" pitchFamily="18" charset="0"/>
                      </a:rPr>
                      <m:t>𝜖</m:t>
                    </m:r>
                  </m:oMath>
                </a14:m>
                <a:r>
                  <a:rPr lang="ja-JP" altLang="en-US" sz="1800" dirty="0"/>
                  <a:t>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−2</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oMath>
                  </m:oMathPara>
                </a14:m>
                <a:endParaRPr lang="en-US" altLang="ja-JP" sz="1800" dirty="0"/>
              </a:p>
              <a:p>
                <a:pPr marL="0" indent="0">
                  <a:lnSpc>
                    <a:spcPct val="110000"/>
                  </a:lnSpc>
                  <a:buNone/>
                </a:pPr>
                <a:r>
                  <a:rPr lang="ja-JP" altLang="en-US" sz="1800" dirty="0"/>
                  <a:t>また、</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r>
                        <a:rPr lang="en-US" altLang="ja-JP" sz="1800">
                          <a:latin typeface="Cambria Math" panose="02040503050406030204" pitchFamily="18" charset="0"/>
                        </a:rPr>
                        <m:t>,  </m:t>
                      </m:r>
                      <m:r>
                        <m:rPr>
                          <m:sty m:val="p"/>
                        </m:rPr>
                        <a:rPr lang="en-US" altLang="ja-JP" sz="1800">
                          <a:latin typeface="Cambria Math" panose="02040503050406030204" pitchFamily="18" charset="0"/>
                        </a:rPr>
                        <m:t>N</m:t>
                      </m:r>
                      <m:r>
                        <a:rPr lang="en-US" altLang="ja-JP" sz="1800">
                          <a:latin typeface="Cambria Math" panose="02040503050406030204" pitchFamily="18" charset="0"/>
                        </a:rPr>
                        <m:t>=1</m:t>
                      </m:r>
                    </m:oMath>
                  </m:oMathPara>
                </a14:m>
                <a:endParaRPr lang="en-US" altLang="ja-JP" sz="1800" dirty="0"/>
              </a:p>
              <a:p>
                <a:pPr marL="0" indent="0">
                  <a:lnSpc>
                    <a:spcPct val="110000"/>
                  </a:lnSpc>
                  <a:buNone/>
                </a:pP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oMath>
                </a14:m>
                <a:r>
                  <a:rPr lang="ja-JP" altLang="en-US" sz="1800" dirty="0" err="1"/>
                  <a:t>の対数尤</a:t>
                </a:r>
                <a:r>
                  <a:rPr lang="ja-JP" altLang="en-US" sz="1800" dirty="0"/>
                  <a:t>度関数は、</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d>
                            </m:e>
                          </m:func>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a:latin typeface="Cambria Math" panose="02040503050406030204" pitchFamily="18" charset="0"/>
                                        </a:rPr>
                                        <m:t>1+</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d>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nary>
                      <m:r>
                        <a:rPr lang="en-US" altLang="ja-JP" sz="1800" i="1">
                          <a:latin typeface="Cambria Math" panose="02040503050406030204" pitchFamily="18" charset="0"/>
                        </a:rPr>
                        <m:t>          </m:t>
                      </m:r>
                      <m:d>
                        <m:dPr>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en-US" altLang="ja-JP" sz="1800" i="1">
                                      <a:latin typeface="Cambria Math" panose="02040503050406030204" pitchFamily="18" charset="0"/>
                                    </a:rPr>
                                    <m:t>𝑎</m:t>
                                  </m:r>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𝑖𝑓</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≪1</m:t>
                              </m:r>
                            </m:e>
                          </m:func>
                        </m:e>
                      </m: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+2</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e>
                      </m:d>
                    </m:oMath>
                  </m:oMathPara>
                </a14:m>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415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lnSpcReduction="10000"/>
              </a:bodyPr>
              <a:lstStyle/>
              <a:p>
                <a:pPr marL="0" indent="0">
                  <a:buNone/>
                </a:pPr>
                <a:r>
                  <a:rPr lang="ja-JP" altLang="en-US" sz="1800" u="sng" dirty="0"/>
                  <a:t>尤度関数の</a:t>
                </a:r>
                <a:r>
                  <a:rPr lang="ja-JP" altLang="en-US" sz="1800" u="sng" dirty="0" smtClean="0"/>
                  <a:t>増加</a:t>
                </a:r>
                <a:endParaRPr lang="en-US" altLang="ja-JP" sz="1800" dirty="0" smtClean="0">
                  <a:latin typeface="Cambria Math" panose="02040503050406030204" pitchFamily="18" charset="0"/>
                </a:endParaRPr>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r>
                      <a:rPr lang="ja-JP" altLang="en-US" sz="1800" i="1">
                        <a:latin typeface="Cambria Math" panose="02040503050406030204" pitchFamily="18" charset="0"/>
                      </a:rPr>
                      <m:t>を</m:t>
                    </m:r>
                    <m:r>
                      <a:rPr lang="ja-JP" altLang="en-US" sz="1800" i="1" dirty="0">
                        <a:latin typeface="Cambria Math" panose="02040503050406030204" pitchFamily="18" charset="0"/>
                      </a:rPr>
                      <m:t>示す</m:t>
                    </m:r>
                  </m:oMath>
                </a14:m>
                <a:r>
                  <a:rPr lang="ja-JP" altLang="en-US" sz="1800" dirty="0"/>
                  <a:t>。</a:t>
                </a:r>
                <a:endParaRPr lang="en-US" altLang="ja-JP" sz="1800" dirty="0"/>
              </a:p>
              <a:p>
                <a:pPr marL="0" indent="0">
                  <a:lnSpc>
                    <a:spcPct val="110000"/>
                  </a:lnSpc>
                  <a:buNone/>
                </a:pPr>
                <a:r>
                  <a:rPr lang="ja-JP" altLang="en-US" sz="1800" dirty="0"/>
                  <a:t>正値行列</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は</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sup>
                        <m:r>
                          <a:rPr lang="en-US" altLang="ja-JP" sz="1800" i="1">
                            <a:latin typeface="Cambria Math" panose="02040503050406030204" pitchFamily="18" charset="0"/>
                          </a:rPr>
                          <m:t>2</m:t>
                        </m:r>
                      </m:sup>
                    </m:sSup>
                  </m:oMath>
                </a14:m>
                <a:r>
                  <a:rPr lang="ja-JP" altLang="en-US" sz="1800" dirty="0"/>
                  <a:t>となる</a:t>
                </a: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が存在するので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oMath>
                  </m:oMathPara>
                </a14:m>
                <a:endParaRPr lang="en-US" altLang="ja-JP" sz="1800" dirty="0"/>
              </a:p>
              <a:p>
                <a:pPr marL="0" indent="0">
                  <a:lnSpc>
                    <a:spcPct val="110000"/>
                  </a:lnSpc>
                  <a:buNone/>
                </a:pPr>
                <a:r>
                  <a:rPr lang="ja-JP" altLang="en-US" sz="1800" dirty="0"/>
                  <a:t>また、</a:t>
                </a:r>
                <a14:m>
                  <m:oMath xmlns:m="http://schemas.openxmlformats.org/officeDocument/2006/math">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r>
                                  <a:rPr lang="ja-JP" altLang="en-US" sz="1800" i="1">
                                    <a:latin typeface="Cambria Math" panose="02040503050406030204" pitchFamily="18" charset="0"/>
                                  </a:rPr>
                                  <m:t> </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d>
                      </m:e>
                      <m:sup>
                        <m:r>
                          <a:rPr lang="en-US" altLang="ja-JP" sz="1800" i="1">
                            <a:latin typeface="Cambria Math" panose="02040503050406030204" pitchFamily="18" charset="0"/>
                          </a:rPr>
                          <m:t>2</m:t>
                        </m:r>
                      </m:sup>
                    </m:sSup>
                  </m:oMath>
                </a14:m>
                <a:endParaRPr lang="en-US" altLang="ja-JP" sz="1800" dirty="0"/>
              </a:p>
              <a:p>
                <a:pPr marL="0" indent="0">
                  <a:lnSpc>
                    <a:spcPct val="110000"/>
                  </a:lnSpc>
                  <a:buNone/>
                </a:pPr>
                <a:r>
                  <a:rPr lang="ja-JP" altLang="en-US" sz="1800" dirty="0"/>
                  <a:t>ここで</a:t>
                </a:r>
                <a14:m>
                  <m:oMath xmlns:m="http://schemas.openxmlformats.org/officeDocument/2006/math">
                    <m:d>
                      <m:dPr>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𝐴</m:t>
                            </m:r>
                          </m:e>
                          <m:sub>
                            <m:r>
                              <a:rPr lang="en-US" altLang="ja-JP" sz="1800" i="1">
                                <a:latin typeface="Cambria Math" panose="02040503050406030204" pitchFamily="18" charset="0"/>
                              </a:rPr>
                              <m:t>𝑖𝑗</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𝑗𝑖</m:t>
                            </m:r>
                          </m:sub>
                        </m:sSub>
                      </m:e>
                    </m:nary>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oMath>
                </a14:m>
                <a:endParaRPr lang="en-US" altLang="ja-JP" sz="1800" dirty="0"/>
              </a:p>
              <a:p>
                <a:pPr marL="0" indent="0">
                  <a:lnSpc>
                    <a:spcPct val="110000"/>
                  </a:lnSpc>
                  <a:buNone/>
                </a:pPr>
                <a:r>
                  <a:rPr lang="en-US" altLang="ja-JP" sz="1800" dirty="0"/>
                  <a:t>Cauchy-Schwarz</a:t>
                </a:r>
                <a:r>
                  <a:rPr lang="ja-JP" altLang="en-US" sz="1800" dirty="0"/>
                  <a:t>の不等式より、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10000"/>
                  </a:lnSpc>
                  <a:buNone/>
                </a:pPr>
                <a:r>
                  <a:rPr lang="ja-JP" altLang="en-US" sz="1800" dirty="0"/>
                  <a:t>よって、</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1</m:t>
                      </m:r>
                    </m:oMath>
                  </m:oMathPara>
                </a14:m>
                <a:endParaRPr lang="en-US" altLang="ja-JP" sz="1800" dirty="0"/>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oMath>
                </a14:m>
                <a:r>
                  <a:rPr lang="ja-JP" altLang="en-US" sz="1800" dirty="0"/>
                  <a:t>が成り立つのは</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、つまり</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のときのみである。</a:t>
                </a:r>
                <a:endParaRPr lang="en-US" altLang="ja-JP" sz="1800" dirty="0"/>
              </a:p>
              <a:p>
                <a:pPr marL="0" indent="0">
                  <a:lnSpc>
                    <a:spcPct val="110000"/>
                  </a:lnSpc>
                  <a:buNone/>
                </a:pPr>
                <a:r>
                  <a:rPr lang="ja-JP" altLang="en-US" sz="1800" dirty="0"/>
                  <a:t>これで尤度関数が常に増加することが言える。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3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60967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収束性</a:t>
                </a:r>
                <a:endParaRPr lang="en-US" altLang="ja-JP" sz="1800" dirty="0"/>
              </a:p>
              <a:p>
                <a:pPr marL="0" indent="0">
                  <a:lnSpc>
                    <a:spcPct val="110000"/>
                  </a:lnSpc>
                  <a:buNone/>
                </a:pPr>
                <a:r>
                  <a:rPr lang="ja-JP" altLang="en-US" sz="1800" dirty="0" smtClean="0"/>
                  <a:t>これ</a:t>
                </a:r>
                <a:r>
                  <a:rPr lang="ja-JP" altLang="en-US" sz="1800" dirty="0"/>
                  <a:t>まで</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a14:m>
                <a:r>
                  <a:rPr lang="ja-JP" altLang="en-US" sz="1800" dirty="0"/>
                  <a:t>の関係を満たす、つまり測定基底が完全性を満たしていたが、満たさない場合の測定についても次のようにすることで上記のアルゴリズムは同様に適用することができる。</a:t>
                </a:r>
                <a:endParaRPr lang="en-US" altLang="ja-JP" sz="1800" dirty="0"/>
              </a:p>
              <a:p>
                <a:pPr marL="0" indent="0">
                  <a:lnSpc>
                    <a:spcPct val="110000"/>
                  </a:lnSpc>
                  <a:buNone/>
                </a:pPr>
                <a:r>
                  <a:rPr lang="ja-JP" altLang="en-US" sz="1800" dirty="0"/>
                  <a:t>射影測定は一般に</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oMath>
                </a14:m>
                <a:r>
                  <a:rPr lang="ja-JP" altLang="en-US" sz="1800" dirty="0"/>
                  <a:t>と表されるので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a:p>
              <a:p>
                <a:pPr marL="0" indent="0">
                  <a:lnSpc>
                    <a:spcPct val="110000"/>
                  </a:lnSpc>
                  <a:buNone/>
                </a:pPr>
                <a:r>
                  <a:rPr lang="ja-JP" altLang="en-US" sz="1800" dirty="0"/>
                  <a:t>と</a:t>
                </a:r>
                <a:r>
                  <a:rPr lang="ja-JP" altLang="en-US" sz="1800" dirty="0" smtClean="0"/>
                  <a:t>考えると、</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r>
                        <a:rPr lang="en-US" altLang="ja-JP" sz="1800" i="1">
                          <a:latin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nary>
                            <m:naryPr>
                              <m:chr m:val="∑"/>
                              <m:limLoc m:val="subSup"/>
                              <m:subHide m:val="on"/>
                              <m:supHide m:val="on"/>
                              <m:ctrlPr>
                                <a:rPr lang="en-US" altLang="ja-JP" sz="1800" i="1">
                                  <a:latin typeface="Cambria Math" panose="02040503050406030204" pitchFamily="18" charset="0"/>
                                </a:rPr>
                              </m:ctrlPr>
                            </m:naryP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r>
                  <a:rPr lang="ja-JP" altLang="en-US" sz="1800" dirty="0"/>
                  <a:t>とすれば、</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は</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m:oMathPara>
                </a14:m>
                <a:endParaRPr lang="en-US" altLang="ja-JP" sz="1800" dirty="0"/>
              </a:p>
              <a:p>
                <a:pPr marL="0" indent="0">
                  <a:lnSpc>
                    <a:spcPct val="110000"/>
                  </a:lnSpc>
                  <a:buNone/>
                </a:pPr>
                <a:r>
                  <a:rPr lang="ja-JP" altLang="en-US" sz="1800" dirty="0"/>
                  <a:t>で収束する。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849683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２　実装と結果</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4062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dirty="0" smtClean="0"/>
                  <a:t>計算環境は以下のとおりである。</a:t>
                </a: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gn="r">
                  <a:lnSpc>
                    <a:spcPct val="100000"/>
                  </a:lnSpc>
                  <a:buNone/>
                </a:pPr>
                <a:r>
                  <a:rPr lang="en-US" altLang="ja-JP" sz="1800" dirty="0" err="1" smtClean="0"/>
                  <a:t>src</a:t>
                </a:r>
                <a:r>
                  <a:rPr lang="en-US" altLang="ja-JP" sz="1800" dirty="0" smtClean="0"/>
                  <a:t>:</a:t>
                </a:r>
                <a:r>
                  <a:rPr lang="ja-JP" altLang="en-US" sz="1800" dirty="0"/>
                  <a:t> </a:t>
                </a:r>
                <a:r>
                  <a:rPr lang="en-US" altLang="ja-JP" sz="1800" dirty="0" smtClean="0"/>
                  <a:t>https://github.com/outk/graduate-thesis</a:t>
                </a:r>
              </a:p>
              <a:p>
                <a:pPr marL="0" indent="0">
                  <a:lnSpc>
                    <a:spcPct val="100000"/>
                  </a:lnSpc>
                  <a:buNone/>
                </a:pPr>
                <a:endParaRPr lang="en-US" altLang="ja-JP" sz="1800" dirty="0"/>
              </a:p>
              <a:p>
                <a:pPr marL="0" indent="0">
                  <a:lnSpc>
                    <a:spcPct val="100000"/>
                  </a:lnSpc>
                  <a:buNone/>
                </a:pPr>
                <a:r>
                  <a:rPr lang="ja-JP" altLang="en-US" sz="1800" dirty="0" smtClean="0"/>
                  <a:t>また、計算に用いた疑似実験</a:t>
                </a:r>
                <a:r>
                  <a:rPr lang="ja-JP" altLang="en-US" sz="1800" dirty="0"/>
                  <a:t>データは理想</a:t>
                </a:r>
                <a:r>
                  <a:rPr lang="ja-JP" altLang="en-US" sz="1800" dirty="0" smtClean="0"/>
                  <a:t>状態</a:t>
                </a:r>
                <a:r>
                  <a:rPr lang="ja-JP" altLang="en-US" sz="1800" dirty="0"/>
                  <a:t>の</a:t>
                </a:r>
                <a:r>
                  <a:rPr lang="ja-JP" altLang="en-US" sz="1800" dirty="0" smtClean="0"/>
                  <a:t>密度行列から実験データを作成し、それぞれのデータをポアソン分布に従って独立に変化させたものを使用しています。</a:t>
                </a:r>
                <a:endParaRPr lang="en-US" altLang="ja-JP" sz="1800" dirty="0" smtClean="0"/>
              </a:p>
              <a:p>
                <a:pPr marL="0" indent="0">
                  <a:lnSpc>
                    <a:spcPct val="100000"/>
                  </a:lnSpc>
                  <a:buNone/>
                </a:pPr>
                <a:r>
                  <a:rPr lang="ja-JP" altLang="en-US" sz="1800" dirty="0" smtClean="0"/>
                  <a:t>また、終了条件は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b="0" i="1" smtClean="0">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b="0" i="1" smtClean="0">
                        <a:latin typeface="Cambria Math" panose="02040503050406030204" pitchFamily="18" charset="0"/>
                      </a:rPr>
                      <m:t>&lt;</m:t>
                    </m:r>
                    <m:sSup>
                      <m:sSupPr>
                        <m:ctrlPr>
                          <a:rPr lang="en-US" altLang="ja-JP" sz="1800" b="0" i="1" smtClean="0">
                            <a:latin typeface="Cambria Math" panose="02040503050406030204" pitchFamily="18" charset="0"/>
                          </a:rPr>
                        </m:ctrlPr>
                      </m:sSupPr>
                      <m:e>
                        <m:r>
                          <a:rPr lang="en-US" altLang="ja-JP" sz="1800" b="0" i="1" smtClean="0">
                            <a:latin typeface="Cambria Math" panose="02040503050406030204" pitchFamily="18" charset="0"/>
                          </a:rPr>
                          <m:t>10</m:t>
                        </m:r>
                      </m:e>
                      <m:sup>
                        <m:r>
                          <a:rPr lang="en-US" altLang="ja-JP" sz="1800" b="0" i="1" smtClean="0">
                            <a:latin typeface="Cambria Math" panose="02040503050406030204" pitchFamily="18" charset="0"/>
                          </a:rPr>
                          <m:t>−11</m:t>
                        </m:r>
                      </m:sup>
                    </m:sSup>
                  </m:oMath>
                </a14:m>
                <a:r>
                  <a:rPr lang="ja-JP" altLang="en-US" sz="1800" dirty="0" smtClean="0"/>
                  <a:t>としています。</a:t>
                </a:r>
                <a:endParaRPr lang="en-US" altLang="ja-JP" sz="18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447" r="-696"/>
                </a:stretch>
              </a:blipFill>
            </p:spPr>
            <p:txBody>
              <a:bodyPr/>
              <a:lstStyle/>
              <a:p>
                <a:r>
                  <a:rPr lang="ja-JP" altLang="en-US">
                    <a:noFill/>
                  </a:rPr>
                  <a:t> </a:t>
                </a:r>
              </a:p>
            </p:txBody>
          </p:sp>
        </mc:Fallback>
      </mc:AlternateContent>
      <p:graphicFrame>
        <p:nvGraphicFramePr>
          <p:cNvPr id="8" name="表 7"/>
          <p:cNvGraphicFramePr>
            <a:graphicFrameLocks noGrp="1"/>
          </p:cNvGraphicFramePr>
          <p:nvPr>
            <p:extLst>
              <p:ext uri="{D42A27DB-BD31-4B8C-83A1-F6EECF244321}">
                <p14:modId xmlns:p14="http://schemas.microsoft.com/office/powerpoint/2010/main" val="1577130004"/>
              </p:ext>
            </p:extLst>
          </p:nvPr>
        </p:nvGraphicFramePr>
        <p:xfrm>
          <a:off x="2050695" y="1813245"/>
          <a:ext cx="5313272" cy="2011680"/>
        </p:xfrm>
        <a:graphic>
          <a:graphicData uri="http://schemas.openxmlformats.org/drawingml/2006/table">
            <a:tbl>
              <a:tblPr bandRow="1">
                <a:tableStyleId>{5C22544A-7EE6-4342-B048-85BDC9FD1C3A}</a:tableStyleId>
              </a:tblPr>
              <a:tblGrid>
                <a:gridCol w="2656636">
                  <a:extLst>
                    <a:ext uri="{9D8B030D-6E8A-4147-A177-3AD203B41FA5}">
                      <a16:colId xmlns:a16="http://schemas.microsoft.com/office/drawing/2014/main" val="3340842143"/>
                    </a:ext>
                  </a:extLst>
                </a:gridCol>
                <a:gridCol w="2656636">
                  <a:extLst>
                    <a:ext uri="{9D8B030D-6E8A-4147-A177-3AD203B41FA5}">
                      <a16:colId xmlns:a16="http://schemas.microsoft.com/office/drawing/2014/main" val="436621597"/>
                    </a:ext>
                  </a:extLst>
                </a:gridCol>
              </a:tblGrid>
              <a:tr h="267056">
                <a:tc>
                  <a:txBody>
                    <a:bodyPr/>
                    <a:lstStyle/>
                    <a:p>
                      <a:pPr algn="ctr"/>
                      <a:r>
                        <a:rPr kumimoji="1" lang="en-US" altLang="ja-JP" dirty="0" smtClean="0"/>
                        <a:t>OS</a:t>
                      </a:r>
                      <a:endParaRPr kumimoji="1" lang="ja-JP" altLang="en-US" dirty="0"/>
                    </a:p>
                  </a:txBody>
                  <a:tcPr/>
                </a:tc>
                <a:tc>
                  <a:txBody>
                    <a:bodyPr/>
                    <a:lstStyle/>
                    <a:p>
                      <a:pPr algn="ctr"/>
                      <a:r>
                        <a:rPr kumimoji="1" lang="en-US" altLang="ja-JP" dirty="0" smtClean="0"/>
                        <a:t>Windows</a:t>
                      </a:r>
                      <a:r>
                        <a:rPr kumimoji="1" lang="en-US" altLang="ja-JP" baseline="0" dirty="0" smtClean="0"/>
                        <a:t> 10 Pro</a:t>
                      </a:r>
                      <a:endParaRPr kumimoji="1" lang="ja-JP" altLang="en-US" dirty="0"/>
                    </a:p>
                  </a:txBody>
                  <a:tcPr/>
                </a:tc>
                <a:extLst>
                  <a:ext uri="{0D108BD9-81ED-4DB2-BD59-A6C34878D82A}">
                    <a16:rowId xmlns:a16="http://schemas.microsoft.com/office/drawing/2014/main" val="3191280293"/>
                  </a:ext>
                </a:extLst>
              </a:tr>
              <a:tr h="267056">
                <a:tc>
                  <a:txBody>
                    <a:bodyPr/>
                    <a:lstStyle/>
                    <a:p>
                      <a:pPr algn="ctr"/>
                      <a:endParaRPr kumimoji="1" lang="en-US" altLang="ja-JP" dirty="0" smtClean="0"/>
                    </a:p>
                    <a:p>
                      <a:pPr algn="ctr"/>
                      <a:r>
                        <a:rPr kumimoji="1" lang="en-US" altLang="ja-JP" dirty="0" smtClean="0"/>
                        <a:t>CPU</a:t>
                      </a:r>
                      <a:endParaRPr kumimoji="1" lang="ja-JP" altLang="en-US" dirty="0"/>
                    </a:p>
                  </a:txBody>
                  <a:tcPr/>
                </a:tc>
                <a:tc>
                  <a:txBody>
                    <a:bodyPr/>
                    <a:lstStyle/>
                    <a:p>
                      <a:pPr algn="ctr"/>
                      <a:r>
                        <a:rPr kumimoji="1" lang="en-US" altLang="ja-JP" dirty="0" smtClean="0"/>
                        <a:t>Intel® Core™ i9-9900K</a:t>
                      </a:r>
                    </a:p>
                    <a:p>
                      <a:pPr algn="ctr"/>
                      <a:r>
                        <a:rPr kumimoji="1" lang="en-US" altLang="ja-JP" baseline="0" dirty="0" smtClean="0"/>
                        <a:t>3.60 GHz </a:t>
                      </a:r>
                    </a:p>
                    <a:p>
                      <a:pPr algn="ctr"/>
                      <a:r>
                        <a:rPr kumimoji="1" lang="en-US" altLang="ja-JP" baseline="0" dirty="0" smtClean="0"/>
                        <a:t>8</a:t>
                      </a:r>
                      <a:r>
                        <a:rPr kumimoji="1" lang="ja-JP" altLang="en-US" baseline="0" dirty="0" smtClean="0"/>
                        <a:t>コア </a:t>
                      </a:r>
                      <a:r>
                        <a:rPr kumimoji="1" lang="en-US" altLang="ja-JP" baseline="0" dirty="0" smtClean="0"/>
                        <a:t>16</a:t>
                      </a:r>
                      <a:r>
                        <a:rPr kumimoji="1" lang="ja-JP" altLang="en-US" baseline="0" dirty="0" smtClean="0"/>
                        <a:t>スレッド</a:t>
                      </a:r>
                      <a:endParaRPr kumimoji="1" lang="ja-JP" altLang="en-US" dirty="0"/>
                    </a:p>
                  </a:txBody>
                  <a:tcPr/>
                </a:tc>
                <a:extLst>
                  <a:ext uri="{0D108BD9-81ED-4DB2-BD59-A6C34878D82A}">
                    <a16:rowId xmlns:a16="http://schemas.microsoft.com/office/drawing/2014/main" val="3202026996"/>
                  </a:ext>
                </a:extLst>
              </a:tr>
              <a:tr h="267056">
                <a:tc>
                  <a:txBody>
                    <a:bodyPr/>
                    <a:lstStyle/>
                    <a:p>
                      <a:pPr algn="ctr"/>
                      <a:r>
                        <a:rPr kumimoji="1" lang="ja-JP" altLang="en-US" dirty="0" smtClean="0"/>
                        <a:t>メモリ</a:t>
                      </a:r>
                      <a:endParaRPr kumimoji="1" lang="ja-JP" altLang="en-US" dirty="0"/>
                    </a:p>
                  </a:txBody>
                  <a:tcPr/>
                </a:tc>
                <a:tc>
                  <a:txBody>
                    <a:bodyPr/>
                    <a:lstStyle/>
                    <a:p>
                      <a:pPr algn="ctr"/>
                      <a:r>
                        <a:rPr kumimoji="1" lang="en-US" altLang="ja-JP" dirty="0" smtClean="0"/>
                        <a:t>64 GB</a:t>
                      </a:r>
                      <a:endParaRPr kumimoji="1" lang="ja-JP" altLang="en-US" dirty="0"/>
                    </a:p>
                  </a:txBody>
                  <a:tcPr/>
                </a:tc>
                <a:extLst>
                  <a:ext uri="{0D108BD9-81ED-4DB2-BD59-A6C34878D82A}">
                    <a16:rowId xmlns:a16="http://schemas.microsoft.com/office/drawing/2014/main" val="248353074"/>
                  </a:ext>
                </a:extLst>
              </a:tr>
              <a:tr h="267056">
                <a:tc>
                  <a:txBody>
                    <a:bodyPr/>
                    <a:lstStyle/>
                    <a:p>
                      <a:pPr algn="ctr"/>
                      <a:r>
                        <a:rPr kumimoji="1" lang="ja-JP" altLang="en-US" dirty="0" smtClean="0"/>
                        <a:t>言語</a:t>
                      </a:r>
                      <a:endParaRPr kumimoji="1" lang="ja-JP" altLang="en-US" dirty="0"/>
                    </a:p>
                  </a:txBody>
                  <a:tcPr/>
                </a:tc>
                <a:tc>
                  <a:txBody>
                    <a:bodyPr/>
                    <a:lstStyle/>
                    <a:p>
                      <a:pPr algn="ctr"/>
                      <a:r>
                        <a:rPr kumimoji="1" lang="en-US" altLang="ja-JP" dirty="0" smtClean="0"/>
                        <a:t>Python</a:t>
                      </a:r>
                      <a:r>
                        <a:rPr kumimoji="1" lang="ja-JP" altLang="en-US" baseline="0" dirty="0" smtClean="0"/>
                        <a:t> </a:t>
                      </a:r>
                      <a:r>
                        <a:rPr kumimoji="1" lang="en-US" altLang="ja-JP" dirty="0" smtClean="0"/>
                        <a:t>3.8.1</a:t>
                      </a:r>
                      <a:r>
                        <a:rPr kumimoji="1" lang="en-US" altLang="ja-JP" baseline="0" dirty="0" smtClean="0"/>
                        <a:t> 32 bit</a:t>
                      </a:r>
                      <a:endParaRPr kumimoji="1" lang="ja-JP" altLang="en-US" dirty="0"/>
                    </a:p>
                  </a:txBody>
                  <a:tcPr/>
                </a:tc>
                <a:extLst>
                  <a:ext uri="{0D108BD9-81ED-4DB2-BD59-A6C34878D82A}">
                    <a16:rowId xmlns:a16="http://schemas.microsoft.com/office/drawing/2014/main" val="2928233399"/>
                  </a:ext>
                </a:extLst>
              </a:tr>
            </a:tbl>
          </a:graphicData>
        </a:graphic>
      </p:graphicFrame>
      <p:sp>
        <p:nvSpPr>
          <p:cNvPr id="9" name="テキスト ボックス 8"/>
          <p:cNvSpPr txBox="1"/>
          <p:nvPr/>
        </p:nvSpPr>
        <p:spPr>
          <a:xfrm>
            <a:off x="3635654" y="1443913"/>
            <a:ext cx="2143354" cy="369332"/>
          </a:xfrm>
          <a:prstGeom prst="rect">
            <a:avLst/>
          </a:prstGeom>
          <a:noFill/>
        </p:spPr>
        <p:txBody>
          <a:bodyPr wrap="square" rtlCol="0">
            <a:spAutoFit/>
          </a:bodyPr>
          <a:lstStyle/>
          <a:p>
            <a:r>
              <a:rPr lang="ja-JP" altLang="en-US" dirty="0" smtClean="0"/>
              <a:t>表１：計算環境</a:t>
            </a:r>
            <a:endParaRPr kumimoji="1" lang="ja-JP" altLang="en-US" dirty="0"/>
          </a:p>
        </p:txBody>
      </p:sp>
    </p:spTree>
    <p:extLst>
      <p:ext uri="{BB962C8B-B14F-4D97-AF65-F5344CB8AC3E}">
        <p14:creationId xmlns:p14="http://schemas.microsoft.com/office/powerpoint/2010/main" val="35767396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a:t>の</a:t>
                </a:r>
                <a:r>
                  <a:rPr lang="ja-JP" altLang="en-US" sz="1800" u="sng" dirty="0" smtClean="0"/>
                  <a:t>結果</a:t>
                </a:r>
                <a:endParaRPr lang="en-US" altLang="ja-JP" sz="1800" u="sng" dirty="0" smtClean="0"/>
              </a:p>
              <a:p>
                <a:pPr marL="0" indent="0">
                  <a:lnSpc>
                    <a:spcPct val="100000"/>
                  </a:lnSpc>
                  <a:buNone/>
                </a:pPr>
                <a:endParaRPr lang="en-US" altLang="ja-JP" sz="1800" dirty="0" smtClean="0"/>
              </a:p>
              <a:p>
                <a:pPr marL="0" indent="0">
                  <a:lnSpc>
                    <a:spcPct val="100000"/>
                  </a:lnSpc>
                  <a:buNone/>
                </a:pPr>
                <a:r>
                  <a:rPr lang="ja-JP" altLang="en-US" sz="1800" dirty="0" smtClean="0"/>
                  <a:t>光子における測定であると仮定して、実験的制約から測定基底は次のようにしています。</a:t>
                </a:r>
                <a:endParaRPr lang="en-US" altLang="ja-JP" sz="1800" dirty="0" smtClean="0"/>
              </a:p>
              <a:p>
                <a:pPr marL="0" indent="0">
                  <a:lnSpc>
                    <a:spcPct val="100000"/>
                  </a:lnSpc>
                  <a:buNone/>
                </a:pPr>
                <a:endParaRPr lang="en-US" altLang="ja-JP" sz="1800" dirty="0"/>
              </a:p>
              <a:p>
                <a:pPr marL="0" indent="0">
                  <a:lnSpc>
                    <a:spcPct val="100000"/>
                  </a:lnSpc>
                  <a:buNone/>
                </a:pPr>
                <a:r>
                  <a:rPr lang="en-US" altLang="ja-JP" sz="1800" dirty="0" smtClean="0"/>
                  <a:t>N qubit</a:t>
                </a:r>
                <a:r>
                  <a:rPr lang="ja-JP" altLang="en-US" sz="1800" dirty="0" smtClean="0"/>
                  <a:t>目の測定基底を</a:t>
                </a:r>
                <a:endParaRPr lang="en-US" altLang="ja-JP" sz="1800" dirty="0" smtClean="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b="0" i="1" smtClean="0">
                                  <a:latin typeface="Cambria Math" panose="02040503050406030204" pitchFamily="18" charset="0"/>
                                </a:rPr>
                                <m:t>𝐻</m:t>
                              </m:r>
                            </m:e>
                          </m:d>
                        </m:e>
                      </m:d>
                      <m:r>
                        <a:rPr lang="en-US" altLang="ja-JP" sz="1800" i="1" smtClean="0">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oMath>
                  </m:oMathPara>
                </a14:m>
                <a:endParaRPr lang="en-US" altLang="ja-JP" sz="1800" i="1" dirty="0" smtClean="0">
                  <a:latin typeface="Cambria Math" panose="02040503050406030204" pitchFamily="18" charset="0"/>
                  <a:ea typeface="Cambria Math" panose="02040503050406030204" pitchFamily="18" charset="0"/>
                </a:endParaRPr>
              </a:p>
              <a:p>
                <a:pPr marL="0" indent="0" algn="ctr">
                  <a:lnSpc>
                    <a:spcPct val="100000"/>
                  </a:lnSpc>
                  <a:buNone/>
                </a:pPr>
                <a:r>
                  <a:rPr lang="en-US" altLang="ja-JP" sz="1800" dirty="0" smtClean="0">
                    <a:latin typeface="Cambria Math" panose="02040503050406030204" pitchFamily="18" charset="0"/>
                    <a:ea typeface="Cambria Math" panose="02040503050406030204" pitchFamily="18" charset="0"/>
                  </a:rPr>
                  <a:t>(N-1</a:t>
                </a:r>
                <a:r>
                  <a:rPr lang="ja-JP" altLang="en-US" sz="1800" dirty="0">
                    <a:latin typeface="Cambria Math" panose="02040503050406030204" pitchFamily="18" charset="0"/>
                    <a:ea typeface="Cambria Math" panose="02040503050406030204" pitchFamily="18" charset="0"/>
                  </a:rPr>
                  <a:t> </a:t>
                </a:r>
                <a:r>
                  <a:rPr lang="en-US" altLang="ja-JP" sz="1800" dirty="0" smtClean="0">
                    <a:latin typeface="Cambria Math" panose="02040503050406030204" pitchFamily="18" charset="0"/>
                    <a:ea typeface="Cambria Math" panose="02040503050406030204" pitchFamily="18" charset="0"/>
                  </a:rPr>
                  <a:t>qubit</a:t>
                </a:r>
                <a:r>
                  <a:rPr lang="ja-JP" altLang="en-US" sz="1800" dirty="0" smtClean="0">
                    <a:latin typeface="Cambria Math" panose="02040503050406030204" pitchFamily="18" charset="0"/>
                    <a:ea typeface="Cambria Math" panose="02040503050406030204" pitchFamily="18" charset="0"/>
                  </a:rPr>
                  <a:t>目の測定基底を同様に一つ動かす</a:t>
                </a:r>
                <a:r>
                  <a:rPr lang="en-US" altLang="ja-JP" sz="1800" dirty="0" smtClean="0">
                    <a:latin typeface="Cambria Math" panose="02040503050406030204" pitchFamily="18" charset="0"/>
                    <a:ea typeface="Cambria Math" panose="02040503050406030204" pitchFamily="18" charset="0"/>
                  </a:rPr>
                  <a:t>)</a:t>
                </a: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oMath>
                  </m:oMathPara>
                </a14:m>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このように測定基底を動かすことで、それぞれの測定において波長板を</a:t>
                </a:r>
                <a:r>
                  <a:rPr lang="en-US" altLang="ja-JP" sz="1800" dirty="0" smtClean="0"/>
                  <a:t>1</a:t>
                </a:r>
                <a:r>
                  <a:rPr lang="ja-JP" altLang="en-US" sz="1800" dirty="0" smtClean="0"/>
                  <a:t>つ動かすだけで済む。また、測定する</a:t>
                </a:r>
                <a:r>
                  <a:rPr lang="en-US" altLang="ja-JP" sz="1800" dirty="0" smtClean="0"/>
                  <a:t>qubit</a:t>
                </a:r>
                <a:r>
                  <a:rPr lang="ja-JP" altLang="en-US" sz="1800" dirty="0" smtClean="0"/>
                  <a:t>がいくつになっても同様に行える</a:t>
                </a:r>
                <a:r>
                  <a:rPr lang="ja-JP" altLang="en-US" sz="1800" dirty="0" smtClean="0"/>
                  <a:t>。</a:t>
                </a:r>
                <a:endParaRPr lang="en-US" altLang="ja-JP" sz="1800" dirty="0" smtClean="0"/>
              </a:p>
              <a:p>
                <a:pPr marL="0" indent="0">
                  <a:lnSpc>
                    <a:spcPct val="100000"/>
                  </a:lnSpc>
                  <a:buNone/>
                </a:pPr>
                <a:r>
                  <a:rPr lang="ja-JP" altLang="en-US" sz="1800" dirty="0" smtClean="0"/>
                  <a:t>今回は</a:t>
                </a:r>
                <a:r>
                  <a:rPr lang="en-US" altLang="ja-JP" sz="1800" dirty="0" smtClean="0"/>
                  <a:t>N=4</a:t>
                </a:r>
                <a:r>
                  <a:rPr lang="ja-JP" altLang="en-US" sz="1800" dirty="0" smtClean="0"/>
                  <a:t>で確認しています。</a:t>
                </a:r>
                <a:endParaRPr lang="en-US" altLang="ja-JP" sz="18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r="-19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5519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782" y="3837524"/>
            <a:ext cx="3534743" cy="2651057"/>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475" y="3837524"/>
            <a:ext cx="3534743" cy="2651058"/>
          </a:xfrm>
          <a:prstGeom prst="rect">
            <a:avLst/>
          </a:prstGeom>
        </p:spPr>
      </p:pic>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smtClean="0"/>
                  <a:t>の結果</a:t>
                </a:r>
                <a:endParaRPr lang="en-US" altLang="ja-JP" sz="1800" u="sng" dirty="0" smtClean="0"/>
              </a:p>
              <a:p>
                <a:pPr marL="0" indent="0">
                  <a:lnSpc>
                    <a:spcPct val="100000"/>
                  </a:lnSpc>
                  <a:buNone/>
                </a:pPr>
                <a:r>
                  <a:rPr lang="ja-JP" altLang="en-US" sz="1800" u="sng" dirty="0" smtClean="0"/>
                  <a:t>純粋状態</a:t>
                </a:r>
                <a:endParaRPr lang="en-US" altLang="ja-JP" sz="1800" u="sng" dirty="0" smtClean="0"/>
              </a:p>
              <a:p>
                <a:pPr marL="0" indent="0">
                  <a:lnSpc>
                    <a:spcPct val="100000"/>
                  </a:lnSpc>
                  <a:buNone/>
                </a:pPr>
                <a:r>
                  <a:rPr lang="en-US" altLang="ja-JP" sz="1800" dirty="0" smtClean="0">
                    <a:solidFill>
                      <a:srgbClr val="FF0000"/>
                    </a:solidFill>
                  </a:rPr>
                  <a:t>Case1</a:t>
                </a:r>
                <a:r>
                  <a:rPr lang="en-US" altLang="ja-JP" sz="1800" dirty="0" smtClean="0"/>
                  <a:t>:</a:t>
                </a:r>
                <a:r>
                  <a:rPr lang="ja-JP" altLang="en-US" sz="1800" dirty="0" smtClean="0"/>
                  <a:t>理想</a:t>
                </a:r>
                <a:r>
                  <a:rPr lang="ja-JP" altLang="en-US" sz="1800" dirty="0" smtClean="0"/>
                  <a:t>状態</a:t>
                </a:r>
                <a:r>
                  <a:rPr lang="ja-JP" altLang="en-US" sz="1800" dirty="0" smtClean="0"/>
                  <a:t>が</a:t>
                </a:r>
                <a14:m>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ad>
                          <m:radPr>
                            <m:degHide m:val="on"/>
                            <m:ctrlPr>
                              <a:rPr lang="en-US" altLang="ja-JP" sz="1800" b="0" i="1" smtClean="0">
                                <a:latin typeface="Cambria Math" panose="02040503050406030204" pitchFamily="18" charset="0"/>
                              </a:rPr>
                            </m:ctrlPr>
                          </m:radPr>
                          <m:deg/>
                          <m:e>
                            <m:r>
                              <a:rPr lang="en-US" altLang="ja-JP" sz="1800" b="0" i="1" smtClean="0">
                                <a:latin typeface="Cambria Math" panose="02040503050406030204" pitchFamily="18" charset="0"/>
                              </a:rPr>
                              <m:t>2</m:t>
                            </m:r>
                          </m:e>
                        </m:rad>
                      </m:den>
                    </m:f>
                    <m:d>
                      <m:dPr>
                        <m:ctrlPr>
                          <a:rPr lang="en-US" altLang="ja-JP" sz="1800" b="0" i="1" smtClean="0">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の場合</a:t>
                </a:r>
                <a:endParaRPr lang="en-US" altLang="ja-JP" sz="1800" dirty="0" smtClean="0"/>
              </a:p>
              <a:p>
                <a:pPr marL="0" indent="0">
                  <a:lnSpc>
                    <a:spcPct val="100000"/>
                  </a:lnSpc>
                  <a:buNone/>
                </a:pPr>
                <a:r>
                  <a:rPr lang="en-US" altLang="ja-JP" sz="1800" dirty="0" smtClean="0">
                    <a:solidFill>
                      <a:srgbClr val="FF0000"/>
                    </a:solidFill>
                  </a:rPr>
                  <a:t>Case2</a:t>
                </a:r>
                <a:r>
                  <a:rPr lang="en-US" altLang="ja-JP" sz="1800" dirty="0" smtClean="0"/>
                  <a:t>: </a:t>
                </a:r>
                <a:r>
                  <a:rPr lang="ja-JP" altLang="en-US" sz="1800" dirty="0" smtClean="0"/>
                  <a:t>理想</a:t>
                </a:r>
                <a:r>
                  <a:rPr lang="ja-JP" altLang="en-US" sz="1800" dirty="0"/>
                  <a:t>状態が</a:t>
                </a:r>
                <a:endParaRPr lang="en-US" altLang="ja-JP" sz="1800" dirty="0"/>
              </a:p>
              <a:p>
                <a:pPr marL="0" indent="0">
                  <a:lnSpc>
                    <a:spcPct val="10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b="0" i="1" smtClean="0">
                            <a:latin typeface="Cambria Math" panose="02040503050406030204" pitchFamily="18" charset="0"/>
                          </a:rPr>
                          <m:t>4</m:t>
                        </m:r>
                      </m:den>
                    </m:f>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a:t>
                </a:r>
                <a:r>
                  <a:rPr lang="ja-JP" altLang="en-US" sz="1800" dirty="0"/>
                  <a:t>場合</a:t>
                </a:r>
                <a:endParaRPr lang="en-US" altLang="ja-JP" sz="1800" i="1" dirty="0"/>
              </a:p>
              <a:p>
                <a:pPr marL="0" indent="0">
                  <a:lnSpc>
                    <a:spcPct val="100000"/>
                  </a:lnSpc>
                  <a:buNone/>
                </a:pPr>
                <a:endParaRPr lang="en-US" altLang="ja-JP" sz="1800" i="1"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4"/>
                <a:stretch>
                  <a:fillRect l="-4250" t="-559" r="-155"/>
                </a:stretch>
              </a:blipFill>
            </p:spPr>
            <p:txBody>
              <a:bodyPr/>
              <a:lstStyle/>
              <a:p>
                <a:r>
                  <a:rPr lang="ja-JP" altLang="en-US">
                    <a:noFill/>
                  </a:rPr>
                  <a:t> </a:t>
                </a:r>
              </a:p>
            </p:txBody>
          </p:sp>
        </mc:Fallback>
      </mc:AlternateContent>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Tree>
    <p:extLst>
      <p:ext uri="{BB962C8B-B14F-4D97-AF65-F5344CB8AC3E}">
        <p14:creationId xmlns:p14="http://schemas.microsoft.com/office/powerpoint/2010/main" val="3059671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１　量子状態トモグラフィーの理論</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68338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617" y="2929737"/>
            <a:ext cx="4442766" cy="3332074"/>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smtClean="0"/>
                  <a:t>の結果</a:t>
                </a:r>
                <a:endParaRPr lang="en-US" altLang="ja-JP" sz="1800" u="sng" dirty="0" smtClean="0"/>
              </a:p>
              <a:p>
                <a:pPr marL="0" indent="0">
                  <a:lnSpc>
                    <a:spcPct val="100000"/>
                  </a:lnSpc>
                  <a:buNone/>
                </a:pPr>
                <a:r>
                  <a:rPr lang="ja-JP" altLang="en-US" sz="1800" u="sng" dirty="0" smtClean="0"/>
                  <a:t>混合状態</a:t>
                </a:r>
                <a:endParaRPr lang="en-US" altLang="ja-JP" sz="1800" u="sng" dirty="0" smtClean="0"/>
              </a:p>
              <a:p>
                <a:pPr marL="0" indent="0">
                  <a:lnSpc>
                    <a:spcPct val="100000"/>
                  </a:lnSpc>
                  <a:buNone/>
                </a:pPr>
                <a:r>
                  <a:rPr lang="en-US" altLang="ja-JP" sz="1800" dirty="0" smtClean="0">
                    <a:solidFill>
                      <a:srgbClr val="FF0000"/>
                    </a:solidFill>
                  </a:rPr>
                  <a:t>Case3</a:t>
                </a:r>
                <a:r>
                  <a:rPr lang="en-US" altLang="ja-JP" sz="1800" dirty="0" smtClean="0"/>
                  <a:t>: </a:t>
                </a:r>
                <a:r>
                  <a:rPr lang="ja-JP" altLang="en-US" sz="1800" dirty="0" smtClean="0"/>
                  <a:t>理想状態が</a:t>
                </a:r>
                <a:endParaRPr lang="en-US" altLang="ja-JP" sz="1800" dirty="0" smtClean="0"/>
              </a:p>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
                          <a:rPr lang="en-US" altLang="ja-JP" sz="1800" b="0" i="1" smtClean="0">
                            <a:latin typeface="Cambria Math" panose="02040503050406030204" pitchFamily="18" charset="0"/>
                          </a:rPr>
                          <m:t>6</m:t>
                        </m:r>
                      </m:den>
                    </m:f>
                    <m:d>
                      <m:dPr>
                        <m:begChr m:val="{"/>
                        <m:endChr m:val="}"/>
                        <m:ctrlPr>
                          <a:rPr lang="en-US" altLang="ja-JP" sz="1800" b="0" i="1" smtClean="0">
                            <a:latin typeface="Cambria Math" panose="02040503050406030204" pitchFamily="18" charset="0"/>
                          </a:rPr>
                        </m:ctrlPr>
                      </m:dPr>
                      <m:e>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1000</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0001</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1000</m:t>
                                    </m:r>
                                  </m:e>
                                </m:d>
                              </m:e>
                            </m:d>
                          </m:e>
                        </m:d>
                      </m:e>
                    </m:d>
                  </m:oMath>
                </a14:m>
                <a:r>
                  <a:rPr lang="ja-JP" altLang="en-US" sz="1800" dirty="0" smtClean="0"/>
                  <a:t>の場合</a:t>
                </a:r>
                <a:endParaRPr lang="en-US" altLang="ja-JP" sz="1800" dirty="0" smtClean="0"/>
              </a:p>
              <a:p>
                <a:pPr marL="0" indent="0">
                  <a:lnSpc>
                    <a:spcPct val="100000"/>
                  </a:lnSpc>
                  <a:buNone/>
                </a:pPr>
                <a:endParaRPr lang="en-US" altLang="ja-JP" sz="1800" i="1"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4250"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168639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293" y="2969962"/>
            <a:ext cx="4820723" cy="3615542"/>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qudit</a:t>
                </a:r>
                <a:r>
                  <a:rPr lang="ja-JP" altLang="en-US" sz="1800" u="sng" dirty="0"/>
                  <a:t>の</a:t>
                </a:r>
                <a:r>
                  <a:rPr lang="ja-JP" altLang="en-US" sz="1800" u="sng" dirty="0" smtClean="0"/>
                  <a:t>結果</a:t>
                </a:r>
                <a:endParaRPr lang="en-US" altLang="ja-JP" sz="1800" u="sng" dirty="0" smtClean="0"/>
              </a:p>
              <a:p>
                <a:pPr marL="0" indent="0">
                  <a:buNone/>
                </a:pPr>
                <a14:m>
                  <m:oMath xmlns:m="http://schemas.openxmlformats.org/officeDocument/2006/math">
                    <m:r>
                      <a:rPr lang="en-US" altLang="ja-JP" sz="1800" b="0" i="1" smtClean="0">
                        <a:latin typeface="Cambria Math" panose="02040503050406030204" pitchFamily="18" charset="0"/>
                      </a:rPr>
                      <m:t>𝑑</m:t>
                    </m:r>
                    <m:r>
                      <a:rPr lang="en-US" altLang="ja-JP" sz="1800" b="0" i="1" smtClean="0">
                        <a:latin typeface="Cambria Math" panose="02040503050406030204" pitchFamily="18" charset="0"/>
                      </a:rPr>
                      <m:t>=3</m:t>
                    </m:r>
                  </m:oMath>
                </a14:m>
                <a:r>
                  <a:rPr lang="ja-JP" altLang="en-US" sz="1800" dirty="0" smtClean="0"/>
                  <a:t>の</a:t>
                </a:r>
                <a:r>
                  <a:rPr lang="en-US" altLang="ja-JP" sz="1800" dirty="0" err="1" smtClean="0"/>
                  <a:t>qutrit</a:t>
                </a:r>
                <a:r>
                  <a:rPr lang="ja-JP" altLang="en-US" sz="1800" dirty="0" smtClean="0"/>
                  <a:t>を実装しました。</a:t>
                </a:r>
                <a:endParaRPr lang="en-US" altLang="ja-JP" sz="1800" dirty="0" smtClean="0"/>
              </a:p>
              <a:p>
                <a:pPr marL="0" indent="0">
                  <a:buNone/>
                </a:pPr>
                <a:r>
                  <a:rPr lang="ja-JP" altLang="en-US" sz="1800" dirty="0" smtClean="0"/>
                  <a:t>測定</a:t>
                </a:r>
                <a:r>
                  <a:rPr lang="ja-JP" altLang="en-US" sz="1800" dirty="0"/>
                  <a:t>基底</a:t>
                </a:r>
                <a:r>
                  <a:rPr lang="ja-JP" altLang="en-US" sz="1800" dirty="0" smtClean="0"/>
                  <a:t>は</a:t>
                </a:r>
                <a:endParaRPr lang="en-US" altLang="ja-JP" sz="1800" dirty="0" smtClean="0"/>
              </a:p>
              <a:p>
                <a:pPr marL="0" indent="0">
                  <a:buNone/>
                </a:pPr>
                <a:r>
                  <a:rPr lang="en-US" altLang="ja-JP" sz="1600" dirty="0" smtClean="0"/>
                  <a:t>On-chip</a:t>
                </a:r>
                <a:r>
                  <a:rPr lang="en-US" altLang="ja-JP" sz="1600" dirty="0"/>
                  <a:t> generation of high-dimensional entangled quantum states and their coherent control(Nature volume 546, </a:t>
                </a:r>
                <a:r>
                  <a:rPr lang="en-US" altLang="ja-JP" sz="1600" dirty="0" smtClean="0"/>
                  <a:t>pages622-626(2017))</a:t>
                </a:r>
              </a:p>
              <a:p>
                <a:pPr marL="0" indent="0">
                  <a:buNone/>
                </a:pPr>
                <a:r>
                  <a:rPr lang="ja-JP" altLang="en-US" sz="1800" dirty="0" smtClean="0"/>
                  <a:t>と同じものを使用しました。</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48661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計算時間</a:t>
            </a:r>
            <a:endParaRPr lang="en-US" altLang="ja-JP" sz="1800" u="sng" dirty="0" smtClean="0"/>
          </a:p>
          <a:p>
            <a:pPr marL="0" indent="0">
              <a:buNone/>
            </a:pPr>
            <a:r>
              <a:rPr lang="ja-JP" altLang="en-US" sz="1800" u="sng" dirty="0"/>
              <a:t>並列化</a:t>
            </a:r>
            <a:endParaRPr lang="en-US" altLang="ja-JP" sz="1800" u="sng"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435" y="1876153"/>
            <a:ext cx="4389129" cy="3291847"/>
          </a:xfrm>
          <a:prstGeom prst="rect">
            <a:avLst/>
          </a:prstGeom>
        </p:spPr>
      </p:pic>
    </p:spTree>
    <p:extLst>
      <p:ext uri="{BB962C8B-B14F-4D97-AF65-F5344CB8AC3E}">
        <p14:creationId xmlns:p14="http://schemas.microsoft.com/office/powerpoint/2010/main" val="2421938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a:t>初期値を変えた場合と</a:t>
            </a:r>
            <a:r>
              <a:rPr lang="en-US" altLang="ja-JP" sz="1800" u="sng" dirty="0"/>
              <a:t>identity</a:t>
            </a:r>
            <a:r>
              <a:rPr lang="ja-JP" altLang="en-US" sz="1800" u="sng" dirty="0"/>
              <a:t>から始めた場合の計算時間の差</a:t>
            </a:r>
            <a:endParaRPr lang="en-US" altLang="ja-JP" sz="1800" u="sng" dirty="0"/>
          </a:p>
        </p:txBody>
      </p:sp>
    </p:spTree>
    <p:extLst>
      <p:ext uri="{BB962C8B-B14F-4D97-AF65-F5344CB8AC3E}">
        <p14:creationId xmlns:p14="http://schemas.microsoft.com/office/powerpoint/2010/main" val="19547875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fidelity</a:t>
            </a:r>
            <a:r>
              <a:rPr lang="ja-JP" altLang="en-US" sz="1800" u="sng" dirty="0" smtClean="0"/>
              <a:t>の推移</a:t>
            </a:r>
            <a:endParaRPr lang="en-US" altLang="ja-JP" sz="1800" u="sng" dirty="0"/>
          </a:p>
          <a:p>
            <a:pPr marL="0" indent="0">
              <a:buNone/>
            </a:pPr>
            <a:r>
              <a:rPr lang="en-US" altLang="ja-JP" sz="1800" dirty="0" smtClean="0">
                <a:solidFill>
                  <a:srgbClr val="FF0000"/>
                </a:solidFill>
              </a:rPr>
              <a:t>Case1</a:t>
            </a:r>
            <a:r>
              <a:rPr lang="en-US" altLang="ja-JP" sz="1800" dirty="0" smtClean="0"/>
              <a:t>:</a:t>
            </a:r>
            <a:endParaRPr lang="en-US" altLang="ja-JP" sz="18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231135"/>
            <a:ext cx="3627889" cy="2720917"/>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539" y="1919153"/>
            <a:ext cx="4463184" cy="3347389"/>
          </a:xfrm>
          <a:prstGeom prst="rect">
            <a:avLst/>
          </a:prstGeom>
        </p:spPr>
      </p:pic>
      <p:sp>
        <p:nvSpPr>
          <p:cNvPr id="6" name="角丸四角形 5"/>
          <p:cNvSpPr/>
          <p:nvPr/>
        </p:nvSpPr>
        <p:spPr>
          <a:xfrm>
            <a:off x="1155802" y="2626157"/>
            <a:ext cx="373075" cy="19897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a:stCxn id="6" idx="0"/>
          </p:cNvCxnSpPr>
          <p:nvPr/>
        </p:nvCxnSpPr>
        <p:spPr>
          <a:xfrm flipV="1">
            <a:off x="1342340" y="2296973"/>
            <a:ext cx="3083356" cy="3291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p:cNvCxnSpPr>
          <p:nvPr/>
        </p:nvCxnSpPr>
        <p:spPr>
          <a:xfrm>
            <a:off x="1342340" y="4615891"/>
            <a:ext cx="3185769" cy="2633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54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341" y="3849625"/>
            <a:ext cx="3935587" cy="2951691"/>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347" y="1183231"/>
            <a:ext cx="3935581" cy="2951686"/>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5544" y="1468523"/>
            <a:ext cx="3174803" cy="2381102"/>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5544" y="4134917"/>
            <a:ext cx="3174797" cy="2381098"/>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fidelity</a:t>
            </a:r>
            <a:r>
              <a:rPr lang="ja-JP" altLang="en-US" sz="1800" u="sng" dirty="0" smtClean="0"/>
              <a:t>の推移</a:t>
            </a:r>
            <a:endParaRPr lang="en-US" altLang="ja-JP" sz="1800" u="sng" dirty="0"/>
          </a:p>
          <a:p>
            <a:pPr marL="0" indent="0">
              <a:buNone/>
            </a:pPr>
            <a:r>
              <a:rPr lang="en-US" altLang="ja-JP" sz="1800" dirty="0" smtClean="0">
                <a:solidFill>
                  <a:srgbClr val="FF0000"/>
                </a:solidFill>
              </a:rPr>
              <a:t>Case2</a:t>
            </a:r>
            <a:r>
              <a:rPr lang="en-US" altLang="ja-JP" sz="1800" dirty="0" smtClean="0"/>
              <a:t>:</a:t>
            </a:r>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a:p>
          <a:p>
            <a:pPr marL="0" indent="0">
              <a:buNone/>
            </a:pPr>
            <a:r>
              <a:rPr lang="en-US" altLang="ja-JP" sz="1800" dirty="0" smtClean="0">
                <a:solidFill>
                  <a:srgbClr val="FF0000"/>
                </a:solidFill>
              </a:rPr>
              <a:t>Case3</a:t>
            </a:r>
            <a:r>
              <a:rPr lang="en-US" altLang="ja-JP" sz="1800" dirty="0" smtClean="0"/>
              <a:t>:</a:t>
            </a:r>
            <a:endParaRPr lang="en-US" altLang="ja-JP" sz="1800" dirty="0" smtClean="0"/>
          </a:p>
        </p:txBody>
      </p:sp>
      <p:sp>
        <p:nvSpPr>
          <p:cNvPr id="10" name="角丸四角形 9"/>
          <p:cNvSpPr/>
          <p:nvPr/>
        </p:nvSpPr>
        <p:spPr>
          <a:xfrm>
            <a:off x="1726387" y="1843431"/>
            <a:ext cx="87783" cy="16898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a:stCxn id="10" idx="0"/>
          </p:cNvCxnSpPr>
          <p:nvPr/>
        </p:nvCxnSpPr>
        <p:spPr>
          <a:xfrm flipV="1">
            <a:off x="1770279" y="1550822"/>
            <a:ext cx="2977286" cy="292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770278" y="3533243"/>
            <a:ext cx="2977287" cy="2852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1726386" y="4509825"/>
            <a:ext cx="87783" cy="16898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p:cNvCxnSpPr>
            <a:stCxn id="17" idx="0"/>
          </p:cNvCxnSpPr>
          <p:nvPr/>
        </p:nvCxnSpPr>
        <p:spPr>
          <a:xfrm flipV="1">
            <a:off x="1770278" y="4193443"/>
            <a:ext cx="2977287" cy="3163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17" idx="2"/>
          </p:cNvCxnSpPr>
          <p:nvPr/>
        </p:nvCxnSpPr>
        <p:spPr>
          <a:xfrm>
            <a:off x="1770278" y="6199637"/>
            <a:ext cx="2977287" cy="2889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75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dirty="0" smtClean="0">
                    <a:solidFill>
                      <a:srgbClr val="FF0000"/>
                    </a:solidFill>
                  </a:rPr>
                  <a:t>Case3</a:t>
                </a:r>
                <a:r>
                  <a:rPr lang="en-US" altLang="ja-JP" sz="1800" dirty="0" smtClean="0"/>
                  <a:t>:</a:t>
                </a:r>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r>
                  <a:rPr lang="ja-JP" altLang="en-US" sz="1800" dirty="0" smtClean="0"/>
                  <a:t>初期</a:t>
                </a:r>
                <a:r>
                  <a:rPr lang="en-US" altLang="ja-JP" sz="1800" dirty="0" smtClean="0"/>
                  <a:t>fidelity</a:t>
                </a:r>
                <a:r>
                  <a:rPr lang="ja-JP" altLang="en-US" sz="1800" dirty="0" smtClean="0"/>
                  <a:t>は比較的大きいにもかかわらず、計算量が１０倍近く増えることもある。</a:t>
                </a:r>
                <a:endParaRPr lang="en-US" altLang="ja-JP" sz="1800" dirty="0" smtClean="0"/>
              </a:p>
              <a:p>
                <a:pPr marL="0" indent="0">
                  <a:buNone/>
                </a:pPr>
                <a:r>
                  <a:rPr lang="ja-JP" altLang="en-US" sz="1800" b="1" dirty="0" smtClean="0"/>
                  <a:t>原因</a:t>
                </a:r>
                <a:r>
                  <a:rPr lang="ja-JP" altLang="en-US" sz="1800" dirty="0"/>
                  <a:t>：</a:t>
                </a:r>
                <a:r>
                  <a:rPr lang="ja-JP" altLang="en-US" sz="1800" dirty="0" smtClean="0"/>
                  <a:t>密度行列の初めの更新で尤度関数が減少してしまったので、</a:t>
                </a:r>
                <a14:m>
                  <m:oMath xmlns:m="http://schemas.openxmlformats.org/officeDocument/2006/math">
                    <m:r>
                      <a:rPr lang="ja-JP" altLang="en-US" sz="1800" i="1" smtClean="0">
                        <a:latin typeface="Cambria Math" panose="02040503050406030204" pitchFamily="18" charset="0"/>
                      </a:rPr>
                      <m:t>𝜖</m:t>
                    </m:r>
                  </m:oMath>
                </a14:m>
                <a:r>
                  <a:rPr lang="ja-JP" altLang="en-US" sz="1800" b="0" dirty="0" smtClean="0"/>
                  <a:t>を小さくしなければならず、１回あたりの更新幅が小さくなってしまったのではないか。</a:t>
                </a:r>
                <a:endParaRPr lang="en-US" altLang="ja-JP" sz="1800" b="0" dirty="0" smtClean="0"/>
              </a:p>
              <a:p>
                <a:pPr marL="0" indent="0">
                  <a:buNone/>
                </a:pPr>
                <a:r>
                  <a:rPr lang="ja-JP" altLang="en-US" sz="1800" b="0" dirty="0" smtClean="0"/>
                  <a:t>⇒更新ごとに適切な</a:t>
                </a:r>
                <a:r>
                  <a:rPr lang="en-US" altLang="ja-JP" sz="1800" b="0" dirty="0" smtClean="0"/>
                  <a:t>(</a:t>
                </a:r>
                <a:r>
                  <a:rPr lang="ja-JP" altLang="en-US" sz="1800" b="0" dirty="0" smtClean="0"/>
                  <a:t>尤度関数の増加を最大化させる</a:t>
                </a:r>
                <a:r>
                  <a:rPr lang="en-US" altLang="ja-JP" sz="1800" b="0" dirty="0" smtClean="0"/>
                  <a:t>)</a:t>
                </a:r>
                <a14:m>
                  <m:oMath xmlns:m="http://schemas.openxmlformats.org/officeDocument/2006/math">
                    <m:r>
                      <a:rPr lang="ja-JP" altLang="en-US" sz="1800" i="1">
                        <a:latin typeface="Cambria Math" panose="02040503050406030204" pitchFamily="18" charset="0"/>
                      </a:rPr>
                      <m:t>𝜖</m:t>
                    </m:r>
                  </m:oMath>
                </a14:m>
                <a:r>
                  <a:rPr lang="ja-JP" altLang="en-US" sz="1800" b="0" dirty="0" smtClean="0"/>
                  <a:t>を見つけるのが最適だが、計算量は現実的でなくなる。</a:t>
                </a:r>
                <a:endParaRPr lang="en-US" altLang="ja-JP" sz="1800" b="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r="-386" b="-1678"/>
                </a:stretch>
              </a:blipFill>
            </p:spPr>
            <p:txBody>
              <a:bodyPr/>
              <a:lstStyle/>
              <a:p>
                <a:r>
                  <a:rPr lang="ja-JP" altLang="en-US">
                    <a:noFill/>
                  </a:rPr>
                  <a:t> </a:t>
                </a:r>
              </a:p>
            </p:txBody>
          </p:sp>
        </mc:Fallback>
      </mc:AlternateContent>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719" y="854091"/>
            <a:ext cx="4618561" cy="3463921"/>
          </a:xfrm>
          <a:prstGeom prst="rect">
            <a:avLst/>
          </a:prstGeom>
        </p:spPr>
      </p:pic>
      <p:cxnSp>
        <p:nvCxnSpPr>
          <p:cNvPr id="5" name="直線矢印コネクタ 4"/>
          <p:cNvCxnSpPr/>
          <p:nvPr/>
        </p:nvCxnSpPr>
        <p:spPr>
          <a:xfrm flipH="1" flipV="1">
            <a:off x="4627741" y="1426464"/>
            <a:ext cx="14630" cy="247985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flipV="1">
            <a:off x="6276440" y="1426464"/>
            <a:ext cx="32040" cy="247985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3786951" y="2401385"/>
            <a:ext cx="1060704" cy="369332"/>
          </a:xfrm>
          <a:prstGeom prst="rect">
            <a:avLst/>
          </a:prstGeom>
          <a:noFill/>
        </p:spPr>
        <p:txBody>
          <a:bodyPr wrap="square" rtlCol="0">
            <a:spAutoFit/>
          </a:bodyPr>
          <a:lstStyle/>
          <a:p>
            <a:r>
              <a:rPr kumimoji="1" lang="en-US" altLang="ja-JP" b="1" dirty="0" smtClean="0">
                <a:solidFill>
                  <a:schemeClr val="accent1">
                    <a:lumMod val="75000"/>
                  </a:schemeClr>
                </a:solidFill>
              </a:rPr>
              <a:t>6651</a:t>
            </a:r>
            <a:endParaRPr kumimoji="1" lang="ja-JP" altLang="en-US" b="1" dirty="0">
              <a:solidFill>
                <a:schemeClr val="accent1">
                  <a:lumMod val="75000"/>
                </a:schemeClr>
              </a:solidFill>
            </a:endParaRPr>
          </a:p>
        </p:txBody>
      </p:sp>
      <p:sp>
        <p:nvSpPr>
          <p:cNvPr id="24" name="テキスト ボックス 23"/>
          <p:cNvSpPr txBox="1"/>
          <p:nvPr/>
        </p:nvSpPr>
        <p:spPr>
          <a:xfrm>
            <a:off x="5421021" y="2401385"/>
            <a:ext cx="936346" cy="369332"/>
          </a:xfrm>
          <a:prstGeom prst="rect">
            <a:avLst/>
          </a:prstGeom>
          <a:noFill/>
        </p:spPr>
        <p:txBody>
          <a:bodyPr wrap="square" rtlCol="0">
            <a:spAutoFit/>
          </a:bodyPr>
          <a:lstStyle/>
          <a:p>
            <a:r>
              <a:rPr kumimoji="1" lang="en-US" altLang="ja-JP" b="1" dirty="0" smtClean="0">
                <a:solidFill>
                  <a:schemeClr val="accent2"/>
                </a:solidFill>
              </a:rPr>
              <a:t>13285</a:t>
            </a:r>
            <a:endParaRPr kumimoji="1" lang="ja-JP" altLang="en-US" b="1" dirty="0">
              <a:solidFill>
                <a:schemeClr val="accent2"/>
              </a:solidFill>
            </a:endParaRPr>
          </a:p>
        </p:txBody>
      </p:sp>
      <p:sp>
        <p:nvSpPr>
          <p:cNvPr id="25" name="テキスト ボックス 24"/>
          <p:cNvSpPr txBox="1"/>
          <p:nvPr/>
        </p:nvSpPr>
        <p:spPr>
          <a:xfrm>
            <a:off x="6517844" y="2401385"/>
            <a:ext cx="2626156" cy="369332"/>
          </a:xfrm>
          <a:prstGeom prst="rect">
            <a:avLst/>
          </a:prstGeom>
          <a:noFill/>
        </p:spPr>
        <p:txBody>
          <a:bodyPr wrap="square" rtlCol="0">
            <a:spAutoFit/>
          </a:bodyPr>
          <a:lstStyle/>
          <a:p>
            <a:r>
              <a:rPr kumimoji="1" lang="ja-JP" altLang="en-US" dirty="0" smtClean="0">
                <a:solidFill>
                  <a:srgbClr val="FF0000"/>
                </a:solidFill>
              </a:rPr>
              <a:t>計算量が大きく異なる</a:t>
            </a:r>
            <a:endParaRPr kumimoji="1" lang="ja-JP" altLang="en-US" dirty="0">
              <a:solidFill>
                <a:srgbClr val="FF0000"/>
              </a:solidFill>
            </a:endParaRPr>
          </a:p>
        </p:txBody>
      </p:sp>
    </p:spTree>
    <p:extLst>
      <p:ext uri="{BB962C8B-B14F-4D97-AF65-F5344CB8AC3E}">
        <p14:creationId xmlns:p14="http://schemas.microsoft.com/office/powerpoint/2010/main" val="351412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３　</a:t>
            </a:r>
            <a:r>
              <a:rPr lang="en-US" altLang="ja-JP" sz="3600" dirty="0"/>
              <a:t>Conclusions</a:t>
            </a:r>
            <a:endParaRPr lang="ja-JP" altLang="en-US" sz="36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572759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３　</a:t>
            </a:r>
            <a:r>
              <a:rPr lang="en-US" altLang="ja-JP" sz="2100" u="sng" dirty="0"/>
              <a:t>Conclusions</a:t>
            </a:r>
            <a:endParaRPr lang="ja-JP" altLang="en-US" sz="2100" u="sng" dirty="0"/>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dirty="0"/>
              <a:t>まとめ</a:t>
            </a:r>
            <a:endParaRPr lang="en-US" altLang="ja-JP" sz="1800" dirty="0"/>
          </a:p>
        </p:txBody>
      </p:sp>
    </p:spTree>
    <p:extLst>
      <p:ext uri="{BB962C8B-B14F-4D97-AF65-F5344CB8AC3E}">
        <p14:creationId xmlns:p14="http://schemas.microsoft.com/office/powerpoint/2010/main" val="1063860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r>
                  <a:rPr lang="en-US" altLang="ja-JP" sz="1800" u="sng" dirty="0" smtClean="0"/>
                  <a:t>1 qubit</a:t>
                </a:r>
                <a:r>
                  <a:rPr lang="ja-JP" altLang="en-US" sz="1800" u="sng" dirty="0" smtClean="0"/>
                  <a:t>の場合</a:t>
                </a:r>
                <a:endParaRPr lang="en-US" altLang="ja-JP" sz="1800" dirty="0"/>
              </a:p>
              <a:p>
                <a:pPr marL="0" indent="0">
                  <a:lnSpc>
                    <a:spcPct val="120000"/>
                  </a:lnSpc>
                  <a:buNone/>
                </a:pPr>
                <a:r>
                  <a:rPr lang="ja-JP" altLang="en-US" sz="1800" dirty="0"/>
                  <a:t>パウリ演算子は単位</a:t>
                </a:r>
                <a14:m>
                  <m:oMath xmlns:m="http://schemas.openxmlformats.org/officeDocument/2006/math">
                    <m:r>
                      <a:rPr lang="ja-JP" altLang="en-US" sz="1800" i="1" dirty="0">
                        <a:latin typeface="Cambria Math" panose="02040503050406030204" pitchFamily="18" charset="0"/>
                      </a:rPr>
                      <m:t>演算子</m:t>
                    </m:r>
                    <m:r>
                      <a:rPr lang="en-US" altLang="ja-JP" sz="1800" i="1">
                        <a:latin typeface="Cambria Math" panose="02040503050406030204" pitchFamily="18" charset="0"/>
                      </a:rPr>
                      <m:t>𝐼</m:t>
                    </m:r>
                  </m:oMath>
                </a14:m>
                <a:r>
                  <a:rPr lang="ja-JP" altLang="en-US" sz="1800" dirty="0"/>
                  <a:t>と</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r>
                      <a:rPr lang="ja-JP" altLang="en-US" sz="1800" i="1">
                        <a:latin typeface="Cambria Math" panose="02040503050406030204" pitchFamily="18" charset="0"/>
                      </a:rPr>
                      <m:t>の</m:t>
                    </m:r>
                    <m:r>
                      <a:rPr lang="en-US" altLang="ja-JP" sz="1800" i="1" dirty="0">
                        <a:latin typeface="Cambria Math" panose="02040503050406030204" pitchFamily="18" charset="0"/>
                      </a:rPr>
                      <m:t>𝑋</m:t>
                    </m:r>
                    <m:r>
                      <a:rPr lang="en-US" altLang="ja-JP" sz="1800" i="1" dirty="0">
                        <a:latin typeface="Cambria Math" panose="02040503050406030204" pitchFamily="18" charset="0"/>
                      </a:rPr>
                      <m:t>,</m:t>
                    </m:r>
                    <m:r>
                      <a:rPr lang="en-US" altLang="ja-JP" sz="1800" i="1" dirty="0">
                        <a:latin typeface="Cambria Math" panose="02040503050406030204" pitchFamily="18" charset="0"/>
                      </a:rPr>
                      <m:t>𝑌</m:t>
                    </m:r>
                    <m:r>
                      <a:rPr lang="en-US" altLang="ja-JP" sz="1800" i="1" dirty="0">
                        <a:latin typeface="Cambria Math" panose="02040503050406030204" pitchFamily="18" charset="0"/>
                      </a:rPr>
                      <m:t>,</m:t>
                    </m:r>
                    <m:r>
                      <a:rPr lang="en-US" altLang="ja-JP" sz="1800" i="1" dirty="0">
                        <a:latin typeface="Cambria Math" panose="02040503050406030204" pitchFamily="18" charset="0"/>
                      </a:rPr>
                      <m:t>𝑍</m:t>
                    </m:r>
                  </m:oMath>
                </a14:m>
                <a:r>
                  <a:rPr lang="ja-JP" altLang="en-US" sz="1800" dirty="0"/>
                  <a:t>からなる</a:t>
                </a:r>
                <a:r>
                  <a:rPr lang="ja-JP" altLang="en-US" sz="1800" dirty="0" smtClean="0"/>
                  <a:t>。</a:t>
                </a:r>
                <a:endParaRPr lang="en-US" altLang="ja-JP" sz="1800" dirty="0" smtClean="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𝐼</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𝑋</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r>
                              <m:e>
                                <m: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𝑌</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e>
                            </m:mr>
                            <m:mr>
                              <m:e>
                                <m:r>
                                  <a:rPr lang="en-US" altLang="ja-JP" sz="1800" i="1">
                                    <a:latin typeface="Cambria Math" panose="02040503050406030204" pitchFamily="18" charset="0"/>
                                    <a:ea typeface="Cambria Math" panose="02040503050406030204" pitchFamily="18" charset="0"/>
                                  </a:rPr>
                                  <m:t>𝑖</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𝑍</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oMath>
                  </m:oMathPara>
                </a14:m>
                <a:endParaRPr lang="en-US" altLang="ja-JP" sz="1800" dirty="0"/>
              </a:p>
              <a:p>
                <a:pPr marL="0" indent="0">
                  <a:lnSpc>
                    <a:spcPct val="120000"/>
                  </a:lnSpc>
                  <a:buNone/>
                </a:pPr>
                <a:r>
                  <a:rPr lang="en-US" altLang="ja-JP" sz="1800" dirty="0" smtClean="0"/>
                  <a:t>1 qubit</a:t>
                </a:r>
                <a:r>
                  <a:rPr lang="ja-JP" altLang="en-US" sz="1800" dirty="0"/>
                  <a:t>に対して、量子状態を表す密度行列は次のように表される。</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r>
                            <a:rPr lang="en-US" altLang="ja-JP" sz="1800" i="1">
                              <a:latin typeface="Cambria Math" panose="02040503050406030204" pitchFamily="18" charset="0"/>
                              <a:ea typeface="Cambria Math" panose="02040503050406030204" pitchFamily="18" charset="0"/>
                            </a:rPr>
                            <m:t>3</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r>
                        <a:rPr lang="en-US" altLang="ja-JP" sz="1800" i="1">
                          <a:latin typeface="Cambria Math" panose="02040503050406030204" pitchFamily="18" charset="0"/>
                          <a:ea typeface="Cambria Math" panose="02040503050406030204" pitchFamily="18" charset="0"/>
                        </a:rPr>
                        <m:t>,  </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𝑅𝑒</m:t>
                      </m:r>
                    </m:oMath>
                  </m:oMathPara>
                </a14:m>
                <a:endParaRPr lang="en-US" altLang="ja-JP" sz="1800" dirty="0"/>
              </a:p>
              <a:p>
                <a:pPr marL="0" indent="0">
                  <a:lnSpc>
                    <a:spcPct val="120000"/>
                  </a:lnSpc>
                  <a:buNone/>
                </a:pP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ja-JP" altLang="en-US" sz="1800" dirty="0"/>
                  <a:t>はトレースが０なので、密度演算子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oMath>
                </a14:m>
                <a:r>
                  <a:rPr lang="ja-JP" altLang="en-US" sz="1800" dirty="0"/>
                  <a:t>の規格化のために</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=1</m:t>
                    </m:r>
                  </m:oMath>
                </a14:m>
                <a:r>
                  <a:rPr lang="ja-JP" altLang="en-US" sz="1800" dirty="0"/>
                  <a:t>を満たす必要がある。そしてほかのパラメータ</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=1,…,3</m:t>
                        </m:r>
                      </m:sub>
                    </m:sSub>
                  </m:oMath>
                </a14:m>
                <a:r>
                  <a:rPr lang="ja-JP" altLang="en-US" sz="1800" dirty="0"/>
                  <a:t>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1</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2</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3</m:t>
                          </m:r>
                        </m:sub>
                        <m:sup>
                          <m:r>
                            <a:rPr lang="en-US" altLang="ja-JP" sz="1800" i="1">
                              <a:latin typeface="Cambria Math" panose="02040503050406030204" pitchFamily="18" charset="0"/>
                            </a:rPr>
                            <m:t>2</m:t>
                          </m:r>
                        </m:sup>
                      </m:sSubSup>
                      <m:r>
                        <a:rPr lang="en-US" altLang="ja-JP" sz="1800" i="1">
                          <a:latin typeface="Cambria Math" panose="02040503050406030204" pitchFamily="18" charset="0"/>
                          <a:ea typeface="Cambria Math" panose="02040503050406030204" pitchFamily="18" charset="0"/>
                        </a:rPr>
                        <m:t>≤1</m:t>
                      </m:r>
                    </m:oMath>
                  </m:oMathPara>
                </a14:m>
                <a:endParaRPr lang="en-US" altLang="ja-JP" sz="1800" dirty="0"/>
              </a:p>
              <a:p>
                <a:pPr marL="0" indent="0">
                  <a:lnSpc>
                    <a:spcPct val="120000"/>
                  </a:lnSpc>
                  <a:buNone/>
                </a:pPr>
                <a:r>
                  <a:rPr lang="ja-JP" altLang="en-US" sz="1800" dirty="0"/>
                  <a:t>の制約のみ満たす。</a:t>
                </a:r>
                <a:endParaRPr lang="en-US" altLang="ja-JP" sz="1800" dirty="0"/>
              </a:p>
              <a:p>
                <a:pPr marL="0" indent="0">
                  <a:lnSpc>
                    <a:spcPct val="120000"/>
                  </a:lnSpc>
                  <a:buNone/>
                </a:pPr>
                <a:r>
                  <a:rPr lang="ja-JP" altLang="en-US" sz="1800" dirty="0"/>
                  <a:t>また、</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oMath>
                </a14:m>
                <a:r>
                  <a:rPr lang="ja-JP" altLang="en-US" sz="1800" dirty="0"/>
                  <a:t>は</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r>
                      <a:rPr lang="ja-JP" altLang="en-US" sz="1800" i="1">
                        <a:latin typeface="Cambria Math" panose="02040503050406030204" pitchFamily="18" charset="0"/>
                        <a:ea typeface="Cambria Math" panose="02040503050406030204" pitchFamily="18" charset="0"/>
                      </a:rPr>
                      <m:t>で</m:t>
                    </m:r>
                  </m:oMath>
                </a14:m>
                <a:r>
                  <a:rPr lang="ja-JP" altLang="en-US" sz="1800" dirty="0"/>
                  <a:t>得られる。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959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1 </a:t>
                </a:r>
                <a:r>
                  <a:rPr lang="en-US" altLang="ja-JP" sz="1800" u="sng" dirty="0"/>
                  <a:t>qubit</a:t>
                </a:r>
                <a:r>
                  <a:rPr lang="ja-JP" altLang="en-US" sz="1800" u="sng" dirty="0"/>
                  <a:t>の</a:t>
                </a:r>
                <a:r>
                  <a:rPr lang="ja-JP" altLang="en-US" sz="1800" u="sng" dirty="0" smtClean="0"/>
                  <a:t>場合</a:t>
                </a:r>
                <a:endParaRPr lang="en-US" altLang="ja-JP" sz="1800" u="sng" dirty="0" smtClean="0"/>
              </a:p>
              <a:p>
                <a:pPr marL="0" indent="0">
                  <a:lnSpc>
                    <a:spcPct val="100000"/>
                  </a:lnSpc>
                  <a:buNone/>
                </a:pPr>
                <a:endParaRPr lang="en-US" altLang="ja-JP" sz="1800" dirty="0"/>
              </a:p>
              <a:p>
                <a:pPr marL="0" indent="0">
                  <a:lnSpc>
                    <a:spcPct val="100000"/>
                  </a:lnSpc>
                  <a:buNone/>
                </a:pPr>
                <a:r>
                  <a:rPr lang="ja-JP" altLang="en-US" sz="1800" dirty="0" smtClean="0"/>
                  <a:t>したがって、</a:t>
                </a:r>
                <a:r>
                  <a:rPr lang="en-US" altLang="ja-JP" sz="1800" dirty="0" smtClean="0"/>
                  <a:t>1 qubit</a:t>
                </a:r>
                <a:r>
                  <a:rPr lang="ja-JP" altLang="en-US" sz="1800" dirty="0"/>
                  <a:t>の密度行列は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mr>
                            <m:mr>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e>
                                <m:r>
                                  <a:rPr lang="en-US" altLang="ja-JP" sz="1800" i="1">
                                    <a:latin typeface="Cambria Math" panose="02040503050406030204" pitchFamily="18" charset="0"/>
                                    <a:ea typeface="Cambria Math" panose="02040503050406030204" pitchFamily="18" charset="0"/>
                                  </a:rPr>
                                  <m:t>1−</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mr>
                          </m:m>
                        </m:e>
                      </m:d>
                    </m:oMath>
                  </m:oMathPara>
                </a14:m>
                <a:endParaRPr lang="en-US" altLang="ja-JP" sz="1800" dirty="0"/>
              </a:p>
              <a:p>
                <a:pPr marL="0" indent="0">
                  <a:lnSpc>
                    <a:spcPct val="100000"/>
                  </a:lnSpc>
                  <a:buNone/>
                </a:pPr>
                <a:r>
                  <a:rPr lang="ja-JP" altLang="en-US" sz="1800" dirty="0"/>
                  <a:t>で表される。</a:t>
                </a:r>
                <a:endParaRPr lang="en-US" altLang="ja-JP" sz="1800" dirty="0"/>
              </a:p>
              <a:p>
                <a:pPr marL="0" indent="0">
                  <a:lnSpc>
                    <a:spcPct val="100000"/>
                  </a:lnSpc>
                  <a:buNone/>
                </a:pPr>
                <a:r>
                  <a:rPr lang="ja-JP" altLang="en-US" sz="1800" dirty="0"/>
                  <a:t>上式</a:t>
                </a:r>
                <a:r>
                  <a:rPr lang="ja-JP" altLang="en-US" sz="1800" dirty="0" smtClean="0"/>
                  <a:t>から</a:t>
                </a:r>
                <a:r>
                  <a:rPr lang="en-US" altLang="ja-JP" sz="1800" dirty="0" smtClean="0"/>
                  <a:t>1 qubit</a:t>
                </a:r>
                <a:r>
                  <a:rPr lang="ja-JP" altLang="en-US" sz="1800" dirty="0"/>
                  <a:t>の密度行列は</a:t>
                </a:r>
                <a:r>
                  <a:rPr lang="en-US" altLang="ja-JP" sz="1800" dirty="0"/>
                  <a:t>3</a:t>
                </a:r>
                <a:r>
                  <a:rPr lang="ja-JP" altLang="en-US" sz="1800" dirty="0" err="1"/>
                  <a:t>つの</a:t>
                </a:r>
                <a:r>
                  <a:rPr lang="ja-JP" altLang="en-US" sz="1800" dirty="0"/>
                  <a:t>測定だけで求まりそうだが、実験的には４つ目の基底</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の測定によって密度行列の規格化が必要。</a:t>
                </a:r>
                <a:endParaRPr lang="en-US" altLang="ja-JP" sz="1800" dirty="0"/>
              </a:p>
              <a:p>
                <a:pPr marL="0" indent="0">
                  <a:lnSpc>
                    <a:spcPct val="100000"/>
                  </a:lnSpc>
                  <a:buNone/>
                </a:pPr>
                <a:r>
                  <a:rPr lang="ja-JP" altLang="en-US" sz="1800" dirty="0"/>
                  <a:t>また、</a:t>
                </a:r>
                <a14:m>
                  <m:oMath xmlns:m="http://schemas.openxmlformats.org/officeDocument/2006/math">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oMath>
                </a14:m>
                <a:r>
                  <a:rPr lang="ja-JP" altLang="en-US" sz="1800" dirty="0"/>
                  <a:t>の値によっては、</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e>
                    </m:d>
                    <m:r>
                      <a:rPr lang="en-US" altLang="ja-JP" sz="1800">
                        <a:latin typeface="Cambria Math" panose="02040503050406030204" pitchFamily="18" charset="0"/>
                        <a:ea typeface="Cambria Math" panose="02040503050406030204" pitchFamily="18" charset="0"/>
                      </a:rPr>
                      <m:t>=1</m:t>
                    </m:r>
                  </m:oMath>
                </a14:m>
                <a:r>
                  <a:rPr lang="ja-JP" altLang="en-US" sz="1800" dirty="0"/>
                  <a:t>は満たすが固有値が負の値になることがある。</a:t>
                </a:r>
                <a:endParaRPr lang="en-US" altLang="ja-JP" sz="1800" dirty="0"/>
              </a:p>
              <a:p>
                <a:pPr marL="0" indent="0">
                  <a:lnSpc>
                    <a:spcPct val="100000"/>
                  </a:lnSpc>
                  <a:buNone/>
                </a:pPr>
                <a:r>
                  <a:rPr lang="ja-JP" altLang="en-US" sz="1800" dirty="0" smtClean="0"/>
                  <a:t>したがって、最尤推定などを</a:t>
                </a:r>
                <a:r>
                  <a:rPr lang="ja-JP" altLang="en-US" sz="1800" dirty="0"/>
                  <a:t>用いて物理的に意味のある密度行列を</a:t>
                </a:r>
                <a:r>
                  <a:rPr lang="ja-JP" altLang="en-US" sz="1800" dirty="0" smtClean="0"/>
                  <a:t>見つける必要がある。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6325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buNone/>
                </a:pPr>
                <a:r>
                  <a:rPr lang="en-US" altLang="ja-JP" sz="1800" u="sng" dirty="0" smtClean="0"/>
                  <a:t>1 qubit</a:t>
                </a:r>
                <a:r>
                  <a:rPr lang="ja-JP" altLang="en-US" sz="1800" u="sng" dirty="0"/>
                  <a:t>の</a:t>
                </a:r>
                <a:r>
                  <a:rPr lang="ja-JP" altLang="en-US" sz="1800" u="sng" dirty="0" smtClean="0"/>
                  <a:t>場合</a:t>
                </a:r>
                <a:endParaRPr lang="en-US" altLang="ja-JP" sz="1800" u="sng" dirty="0" smtClean="0"/>
              </a:p>
              <a:p>
                <a:pPr marL="0" indent="0">
                  <a:buNone/>
                </a:pPr>
                <a:endParaRPr lang="en-US" altLang="ja-JP" sz="1800" dirty="0" smtClean="0">
                  <a:latin typeface="Cambria Math" panose="02040503050406030204" pitchFamily="18" charset="0"/>
                </a:endParaRPr>
              </a:p>
              <a:p>
                <a:pPr marL="0" indent="0">
                  <a:lnSpc>
                    <a:spcPct val="100000"/>
                  </a:lnSpc>
                  <a:buNone/>
                </a:pPr>
                <a14:m>
                  <m:oMath xmlns:m="http://schemas.openxmlformats.org/officeDocument/2006/math">
                    <m:r>
                      <m:rPr>
                        <m:sty m:val="p"/>
                      </m:rPr>
                      <a:rPr lang="en-US" altLang="ja-JP" sz="1800">
                        <a:latin typeface="Cambria Math" panose="02040503050406030204" pitchFamily="18" charset="0"/>
                      </a:rPr>
                      <m:t>SU</m:t>
                    </m:r>
                    <m:r>
                      <a:rPr lang="en-US" altLang="ja-JP" sz="1800" i="1" smtClean="0">
                        <a:latin typeface="Cambria Math" panose="02040503050406030204" pitchFamily="18" charset="0"/>
                      </a:rPr>
                      <m:t>(</m:t>
                    </m:r>
                    <m:r>
                      <a:rPr lang="en-US" altLang="ja-JP" sz="1800" i="1">
                        <a:latin typeface="Cambria Math" panose="02040503050406030204" pitchFamily="18" charset="0"/>
                      </a:rPr>
                      <m:t>2)</m:t>
                    </m:r>
                  </m:oMath>
                </a14:m>
                <a:r>
                  <a:rPr lang="ja-JP" altLang="en-US" sz="1800" dirty="0"/>
                  <a:t>生成子はいくつかの物理的状態に一致しないが、</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 …, 3</m:t>
                        </m:r>
                      </m:sub>
                    </m:sSub>
                    <m:r>
                      <a:rPr lang="ja-JP" altLang="en-US" sz="1800" i="1">
                        <a:latin typeface="Cambria Math" panose="02040503050406030204" pitchFamily="18" charset="0"/>
                        <a:ea typeface="Cambria Math" panose="02040503050406030204" pitchFamily="18" charset="0"/>
                      </a:rPr>
                      <m:t>は</m:t>
                    </m:r>
                  </m:oMath>
                </a14:m>
                <a:r>
                  <a:rPr lang="en-US" altLang="ja-JP" sz="1800" dirty="0"/>
                  <a:t> </a:t>
                </a:r>
                <a:r>
                  <a:rPr lang="ja-JP" altLang="en-US" sz="1800" dirty="0"/>
                  <a:t>常に物理的基底状態の密度行列の線形和で表すことができる。例えば、スピン系では</a:t>
                </a:r>
                <a:r>
                  <a:rPr lang="ja-JP" altLang="en-US" sz="1800" dirty="0" smtClean="0"/>
                  <a:t>パウリ演算子は</a:t>
                </a:r>
                <a:r>
                  <a:rPr lang="ja-JP" altLang="en-US" sz="1800" dirty="0"/>
                  <a:t>うまくいくが、光学ではうまくいかない</a:t>
                </a:r>
                <a:r>
                  <a:rPr lang="en-US" altLang="ja-JP" sz="1800" dirty="0"/>
                  <a:t>(</a:t>
                </a:r>
                <a:r>
                  <a:rPr lang="ja-JP" altLang="en-US" sz="1800" dirty="0"/>
                  <a:t>物理的意味がない</a:t>
                </a:r>
                <a:r>
                  <a:rPr lang="en-US" altLang="ja-JP" sz="1800" dirty="0"/>
                  <a:t>)</a:t>
                </a:r>
                <a:r>
                  <a:rPr lang="ja-JP" altLang="en-US" sz="1800" dirty="0" err="1"/>
                  <a:t>。</a:t>
                </a:r>
                <a:r>
                  <a:rPr lang="ja-JP" altLang="en-US" sz="1800" dirty="0"/>
                  <a:t>しかし、偏向基底でよく用いられるものとして以下の場合がある。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oMath>
                  </m:oMathPara>
                </a14:m>
                <a:endParaRPr lang="en-US" altLang="ja-JP" sz="1800"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oMath>
                </a14:m>
                <a:endParaRPr lang="en-US" altLang="ja-JP" sz="1800" dirty="0"/>
              </a:p>
              <a:p>
                <a:pPr marL="0" indent="0">
                  <a:lnSpc>
                    <a:spcPct val="100000"/>
                  </a:lnSpc>
                  <a:buNone/>
                </a:pPr>
                <a:r>
                  <a:rPr lang="ja-JP" altLang="en-US" sz="1800" dirty="0"/>
                  <a:t>このようにどの直交した測定基底を選んでも他のいくつかの演算子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oMath>
                </a14:m>
                <a:r>
                  <a:rPr lang="ja-JP" altLang="en-US" sz="1800" dirty="0"/>
                  <a:t>を用いて</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supHide m:val="on"/>
                        <m:ctrlPr>
                          <a:rPr lang="en-US" altLang="ja-JP" sz="1800" i="1">
                            <a:latin typeface="Cambria Math" panose="02040503050406030204" pitchFamily="18" charset="0"/>
                            <a:ea typeface="Cambria Math" panose="02040503050406030204" pitchFamily="18" charset="0"/>
                          </a:rPr>
                        </m:ctrlPr>
                      </m:naryPr>
                      <m:sub>
                        <m:r>
                          <m:rPr>
                            <m:brk m:alnAt="7"/>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nary>
                  </m:oMath>
                </a14:m>
                <a:r>
                  <a:rPr lang="ja-JP" altLang="en-US" sz="1800" dirty="0"/>
                  <a:t>と表される。そして、トモグラフィーは測定結果</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en-US" altLang="ja-JP" sz="1800" i="1">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ja-JP" altLang="en-US" sz="1800" i="1">
                        <a:latin typeface="Cambria Math" panose="02040503050406030204" pitchFamily="18" charset="0"/>
                        <a:ea typeface="Cambria Math" panose="02040503050406030204" pitchFamily="18" charset="0"/>
                      </a:rPr>
                      <m:t>を</m:t>
                    </m:r>
                  </m:oMath>
                </a14:m>
                <a:r>
                  <a:rPr lang="ja-JP" altLang="en-US" sz="1800" dirty="0"/>
                  <a:t>測定することで行われる。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t="-7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9440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1 qubit</a:t>
                </a:r>
                <a:r>
                  <a:rPr lang="ja-JP" altLang="en-US" sz="1800" u="sng" dirty="0"/>
                  <a:t>の</a:t>
                </a:r>
                <a:r>
                  <a:rPr lang="ja-JP" altLang="en-US" sz="1800" u="sng" dirty="0" smtClean="0"/>
                  <a:t>場合</a:t>
                </a:r>
                <a:endParaRPr lang="en-US" altLang="ja-JP" sz="1800" dirty="0" smtClean="0"/>
              </a:p>
              <a:p>
                <a:pPr marL="0" indent="0">
                  <a:lnSpc>
                    <a:spcPct val="100000"/>
                  </a:lnSpc>
                  <a:buNone/>
                </a:pPr>
                <a:r>
                  <a:rPr lang="ja-JP" altLang="en-US" sz="1800" u="sng" dirty="0" smtClean="0"/>
                  <a:t>非直交</a:t>
                </a:r>
                <a:r>
                  <a:rPr lang="ja-JP" altLang="en-US" sz="1800" u="sng" dirty="0"/>
                  <a:t>基底におけるトモグラフィー</a:t>
                </a:r>
                <a:endParaRPr lang="en-US" altLang="ja-JP" sz="1800" u="sng" dirty="0"/>
              </a:p>
              <a:p>
                <a:pPr marL="0" indent="0">
                  <a:lnSpc>
                    <a:spcPct val="100000"/>
                  </a:lnSpc>
                  <a:buNone/>
                </a:pPr>
                <a:r>
                  <a:rPr lang="ja-JP" altLang="en-US" sz="1800" dirty="0"/>
                  <a:t>実際には</a:t>
                </a:r>
                <a:r>
                  <a:rPr lang="ja-JP" altLang="en-US" sz="1800" dirty="0" smtClean="0"/>
                  <a:t>、測定は測定装置側の基底を変更せずに量子状態を変化させて測定するので、</a:t>
                </a:r>
                <a:r>
                  <a:rPr lang="en-US" altLang="ja-JP" sz="1800" dirty="0" smtClean="0"/>
                  <a:t>1 qubit</a:t>
                </a:r>
                <a:r>
                  <a:rPr lang="ja-JP" altLang="en-US" sz="1800" dirty="0"/>
                  <a:t>状態を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や</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から</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の</m:t>
                    </m:r>
                    <m:r>
                      <a:rPr lang="ja-JP" altLang="en-US" sz="1800" i="1" dirty="0">
                        <a:latin typeface="Cambria Math" panose="02040503050406030204" pitchFamily="18" charset="0"/>
                      </a:rPr>
                      <m:t>ような</m:t>
                    </m:r>
                  </m:oMath>
                </a14:m>
                <a:r>
                  <a:rPr lang="ja-JP" altLang="en-US" sz="1800" dirty="0" smtClean="0"/>
                  <a:t>大きな回転が難しいことがある。</a:t>
                </a:r>
                <a:r>
                  <a:rPr lang="ja-JP" altLang="en-US" sz="1800" dirty="0"/>
                  <a:t>その場合、測定基底を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と</m:t>
                    </m:r>
                  </m:oMath>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𝜃</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𝜑</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r>
                  <a:rPr lang="ja-JP" altLang="en-US" sz="1800" dirty="0"/>
                  <a:t>とすることができる。</a:t>
                </a:r>
                <a14:m>
                  <m:oMath xmlns:m="http://schemas.openxmlformats.org/officeDocument/2006/math">
                    <m:r>
                      <a:rPr lang="ja-JP" altLang="en-US"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𝜑</m:t>
                    </m:r>
                    <m:r>
                      <a:rPr lang="ja-JP" altLang="en-US" sz="1800" i="1">
                        <a:latin typeface="Cambria Math" panose="02040503050406030204" pitchFamily="18" charset="0"/>
                        <a:ea typeface="Cambria Math" panose="02040503050406030204" pitchFamily="18" charset="0"/>
                      </a:rPr>
                      <m:t>は</m:t>
                    </m:r>
                  </m:oMath>
                </a14:m>
                <a:r>
                  <a:rPr lang="ja-JP" altLang="en-US" sz="1800" dirty="0"/>
                  <a:t>小さくてもよい。つまり</a:t>
                </a:r>
                <a:r>
                  <a:rPr lang="ja-JP" altLang="en-US" sz="1800" dirty="0" smtClean="0"/>
                  <a:t>、</a:t>
                </a:r>
                <a:r>
                  <a:rPr lang="en-US" altLang="ja-JP" sz="1800" dirty="0" smtClean="0"/>
                  <a:t>1 qubit</a:t>
                </a:r>
                <a:r>
                  <a:rPr lang="ja-JP" altLang="en-US" sz="1800" dirty="0"/>
                  <a:t>トモグラフィーはある測定基底と少しの摂動</a:t>
                </a:r>
                <a:r>
                  <a:rPr lang="en-US" altLang="ja-JP" sz="1800" dirty="0"/>
                  <a:t>(perturbation)</a:t>
                </a:r>
                <a:r>
                  <a:rPr lang="ja-JP" altLang="en-US" sz="1800" dirty="0"/>
                  <a:t>があればいい。実験によってはこれは重要になる。</a:t>
                </a:r>
                <a:endParaRPr lang="en-US" altLang="ja-JP" sz="1800" dirty="0"/>
              </a:p>
              <a:p>
                <a:pPr marL="0" indent="0">
                  <a:lnSpc>
                    <a:spcPct val="100000"/>
                  </a:lnSpc>
                  <a:buNone/>
                </a:pPr>
                <a:r>
                  <a:rPr lang="ja-JP" altLang="en-US" sz="1800" dirty="0"/>
                  <a:t>任意の基底</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での測定は射影子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で表され、これらの基底による観測回数は</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lnSpc>
                    <a:spcPct val="100000"/>
                  </a:lnSpc>
                  <a:buNone/>
                </a:pPr>
                <a:r>
                  <a:rPr lang="ja-JP" altLang="en-US" sz="1800" dirty="0"/>
                  <a:t>で表される。</a:t>
                </a:r>
                <a:r>
                  <a:rPr lang="en-US" altLang="ja-JP" sz="1800" dirty="0"/>
                  <a:t>(</a:t>
                </a:r>
                <a14:m>
                  <m:oMath xmlns:m="http://schemas.openxmlformats.org/officeDocument/2006/math">
                    <m:r>
                      <a:rPr lang="en-US" altLang="ja-JP" sz="1800" i="1">
                        <a:latin typeface="Cambria Math" panose="02040503050406030204" pitchFamily="18" charset="0"/>
                      </a:rPr>
                      <m:t>𝑁</m:t>
                    </m:r>
                  </m:oMath>
                </a14:m>
                <a:r>
                  <a:rPr lang="ja-JP" altLang="en-US" sz="1800" dirty="0"/>
                  <a:t>は定数</a:t>
                </a:r>
                <a:r>
                  <a:rPr lang="en-US" altLang="ja-JP" sz="1800"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83734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Qudit</a:t>
                </a:r>
                <a:r>
                  <a:rPr lang="ja-JP" altLang="en-US" sz="1800" u="sng" dirty="0" err="1"/>
                  <a:t>への</a:t>
                </a:r>
                <a:r>
                  <a:rPr lang="ja-JP" altLang="en-US" sz="1800" u="sng" dirty="0" smtClean="0"/>
                  <a:t>拡張</a:t>
                </a:r>
                <a:endParaRPr lang="en-US" altLang="ja-JP" sz="1800" u="sng" dirty="0"/>
              </a:p>
              <a:p>
                <a:pPr marL="0" indent="0">
                  <a:lnSpc>
                    <a:spcPct val="100000"/>
                  </a:lnSpc>
                  <a:buNone/>
                </a:pPr>
                <a:endParaRPr lang="en-US" altLang="ja-JP" sz="1800" dirty="0" smtClean="0"/>
              </a:p>
              <a:p>
                <a:pPr marL="0" indent="0">
                  <a:lnSpc>
                    <a:spcPct val="100000"/>
                  </a:lnSpc>
                  <a:buNone/>
                </a:pPr>
                <a:r>
                  <a:rPr lang="ja-JP" altLang="en-US" sz="1800" dirty="0" smtClean="0"/>
                  <a:t>まず</a:t>
                </a:r>
                <a:r>
                  <a:rPr lang="ja-JP" altLang="en-US" sz="1800" dirty="0"/>
                  <a:t>、</a:t>
                </a:r>
                <a:r>
                  <a:rPr lang="en-US" altLang="ja-JP" sz="1800" dirty="0"/>
                  <a:t> </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ja-JP" altLang="en-US" sz="1800" dirty="0"/>
                  <a:t>を準備する。</a:t>
                </a:r>
                <a:r>
                  <a:rPr lang="en-US" altLang="ja-JP" sz="1800" dirty="0"/>
                  <a:t>(</a:t>
                </a:r>
                <a14:m>
                  <m:oMath xmlns:m="http://schemas.openxmlformats.org/officeDocument/2006/math">
                    <m:r>
                      <a:rPr lang="en-US" altLang="ja-JP" sz="1800" i="1">
                        <a:latin typeface="Cambria Math" panose="02040503050406030204" pitchFamily="18" charset="0"/>
                      </a:rPr>
                      <m:t>𝑑</m:t>
                    </m:r>
                  </m:oMath>
                </a14:m>
                <a:r>
                  <a:rPr lang="ja-JP" altLang="en-US" sz="1800" dirty="0"/>
                  <a:t>次元の</a:t>
                </a:r>
                <a14:m>
                  <m:oMath xmlns:m="http://schemas.openxmlformats.org/officeDocument/2006/math">
                    <m:r>
                      <m:rPr>
                        <m:sty m:val="p"/>
                      </m:rPr>
                      <a:rPr lang="en-US" altLang="ja-JP" sz="1800">
                        <a:latin typeface="Cambria Math" panose="02040503050406030204" pitchFamily="18" charset="0"/>
                      </a:rPr>
                      <m:t>SU</m:t>
                    </m:r>
                  </m:oMath>
                </a14:m>
                <a:r>
                  <a:rPr lang="ja-JP" altLang="en-US" sz="1800" dirty="0" smtClean="0"/>
                  <a:t>群</a:t>
                </a:r>
                <a:r>
                  <a:rPr lang="en-US" altLang="ja-JP" sz="1800" dirty="0" smtClean="0"/>
                  <a:t>)</a:t>
                </a:r>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a:t>
                </a:r>
                <a:r>
                  <a:rPr lang="ja-JP" altLang="en-US" sz="1800" dirty="0" smtClean="0"/>
                  <a:t>の要素</a:t>
                </a:r>
                <a14:m>
                  <m:oMath xmlns:m="http://schemas.openxmlformats.org/officeDocument/2006/math">
                    <m:r>
                      <a:rPr lang="ja-JP" altLang="en-US" sz="1800" i="1" smtClean="0">
                        <a:latin typeface="Cambria Math" panose="02040503050406030204" pitchFamily="18" charset="0"/>
                      </a:rPr>
                      <m:t>行列</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r>
                          <a:rPr lang="en-US" altLang="ja-JP" sz="1800" i="1">
                            <a:latin typeface="Cambria Math" panose="02040503050406030204" pitchFamily="18" charset="0"/>
                          </a:rPr>
                          <m:t>=1,…,</m:t>
                        </m:r>
                        <m:r>
                          <a:rPr lang="en-US" altLang="ja-JP" sz="1800" i="1">
                            <a:latin typeface="Cambria Math" panose="02040503050406030204" pitchFamily="18" charset="0"/>
                          </a:rPr>
                          <m:t>𝑑</m:t>
                        </m:r>
                      </m:e>
                    </m:d>
                  </m:oMath>
                </a14:m>
                <a:r>
                  <a:rPr lang="ja-JP" altLang="en-US" sz="1800" dirty="0"/>
                  <a:t>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e>
                          </m:d>
                        </m:e>
                        <m:sub>
                          <m:r>
                            <a:rPr lang="ja-JP" altLang="en-US" sz="1800" i="1">
                              <a:latin typeface="Cambria Math" panose="02040503050406030204" pitchFamily="18" charset="0"/>
                            </a:rPr>
                            <m:t>𝜇</m:t>
                          </m:r>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𝜈</m:t>
                          </m:r>
                          <m:r>
                            <a:rPr lang="en-US" altLang="ja-JP" sz="1800" i="1">
                              <a:latin typeface="Cambria Math" panose="02040503050406030204" pitchFamily="18" charset="0"/>
                            </a:rPr>
                            <m:t>𝑗</m:t>
                          </m:r>
                        </m:sub>
                      </m:sSub>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ja-JP" altLang="en-US" sz="1800" i="1">
                              <a:latin typeface="Cambria Math" panose="02040503050406030204" pitchFamily="18" charset="0"/>
                            </a:rPr>
                            <m:t>𝜇</m:t>
                          </m:r>
                          <m:r>
                            <a:rPr lang="en-US" altLang="ja-JP" sz="1800" i="1">
                              <a:latin typeface="Cambria Math" panose="02040503050406030204" pitchFamily="18" charset="0"/>
                            </a:rPr>
                            <m:t>𝑘</m:t>
                          </m:r>
                        </m:sub>
                      </m:sSub>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r>
                        <a:rPr lang="ja-JP" altLang="en-US" sz="1800" i="1">
                          <a:latin typeface="Cambria Math" panose="02040503050406030204" pitchFamily="18" charset="0"/>
                        </a:rPr>
                        <m:t>≤</m:t>
                      </m:r>
                      <m:r>
                        <a:rPr lang="en-US" altLang="ja-JP" sz="1800" i="1">
                          <a:latin typeface="Cambria Math" panose="02040503050406030204" pitchFamily="18" charset="0"/>
                        </a:rPr>
                        <m:t>𝑑</m:t>
                      </m:r>
                    </m:oMath>
                  </m:oMathPara>
                </a14:m>
                <a:endParaRPr lang="en-US" altLang="ja-JP" sz="1800" dirty="0"/>
              </a:p>
              <a:p>
                <a:pPr marL="0" indent="0">
                  <a:lnSpc>
                    <a:spcPct val="100000"/>
                  </a:lnSpc>
                  <a:buNone/>
                </a:pPr>
                <a:r>
                  <a:rPr lang="ja-JP" altLang="en-US" sz="1800" dirty="0"/>
                  <a:t>行列の１つの要素が１でほかの要素すべて０である行列。</a:t>
                </a:r>
                <a:endParaRPr lang="en-US" altLang="ja-JP" sz="1800" dirty="0"/>
              </a:p>
              <a:p>
                <a:pPr marL="0" indent="0">
                  <a:lnSpc>
                    <a:spcPct val="100000"/>
                  </a:lnSpc>
                  <a:buNone/>
                </a:pPr>
                <a:r>
                  <a:rPr lang="ja-JP" altLang="en-US" sz="1800" dirty="0"/>
                  <a:t>これらの行列は交換関係を満たす。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𝑘</m:t>
                              </m:r>
                            </m:sup>
                          </m:sSubSup>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𝑘𝑗</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𝑖𝑙</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のトレースが０の行列</a:t>
                </a:r>
                <a:r>
                  <a:rPr lang="ja-JP" altLang="en-US" sz="1800" dirty="0"/>
                  <a:t>が存在する。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𝑖</m:t>
                      </m:r>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e>
                      </m:d>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&lt;</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𝑑</m:t>
                      </m:r>
                    </m:oMath>
                  </m:oMathPara>
                </a14:m>
                <a:endParaRPr lang="en-US" altLang="ja-JP" sz="1800" dirty="0"/>
              </a:p>
              <a:p>
                <a:pPr marL="0" indent="0">
                  <a:lnSpc>
                    <a:spcPct val="100000"/>
                  </a:lnSpc>
                  <a:buNone/>
                </a:pPr>
                <a:r>
                  <a:rPr lang="ja-JP" altLang="en-US" sz="1800" dirty="0"/>
                  <a:t>これらは</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en-US" altLang="ja-JP" sz="1800" dirty="0"/>
                  <a:t> </a:t>
                </a:r>
                <a:r>
                  <a:rPr lang="ja-JP" altLang="en-US" sz="1800" dirty="0" smtClean="0"/>
                  <a:t>群の非対角生成子で</a:t>
                </a:r>
                <a:r>
                  <a:rPr lang="ja-JP" altLang="en-US" sz="1800" dirty="0"/>
                  <a:t>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0920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4373</TotalTime>
  <Words>837</Words>
  <Application>Microsoft Office PowerPoint</Application>
  <PresentationFormat>画面に合わせる (4:3)</PresentationFormat>
  <Paragraphs>391</Paragraphs>
  <Slides>48</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48</vt:i4>
      </vt:variant>
    </vt:vector>
  </HeadingPairs>
  <TitlesOfParts>
    <vt:vector size="56" baseType="lpstr">
      <vt:lpstr>游ゴシック</vt:lpstr>
      <vt:lpstr>游ゴシック Light</vt:lpstr>
      <vt:lpstr>Arial</vt:lpstr>
      <vt:lpstr>Calibri</vt:lpstr>
      <vt:lpstr>Calibri Light</vt:lpstr>
      <vt:lpstr>Cambria Math</vt:lpstr>
      <vt:lpstr>Lucida Calligraphy</vt:lpstr>
      <vt:lpstr>Office テーマ</vt:lpstr>
      <vt:lpstr>量子状態トモグラフィー</vt:lpstr>
      <vt:lpstr>§１　量子状態トモグラフィー</vt:lpstr>
      <vt:lpstr>§１　量子状態トモグラフィー</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§１.２　最尤推定</vt:lpstr>
      <vt:lpstr>§１.２　最尤推定</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vt:lpstr>
      <vt:lpstr>§１.２.２　R ̂ρ ̂R ̂アルゴリズム</vt:lpstr>
      <vt:lpstr>§１.２.２　R ̂ρ ̂R ̂アルゴリズム</vt:lpstr>
      <vt:lpstr>§１.２.２　R ̂ρ ̂R ̂アルゴリズム</vt:lpstr>
      <vt:lpstr>§１.２.２　R ̂ρ ̂R ̂アルゴリズム</vt:lpstr>
      <vt:lpstr>§１.２.２　R ̂ρ ̂R ̂アルゴリズム</vt:lpstr>
      <vt:lpstr>§１.２.２　R ̂ρ ̂R ̂アルゴリズム</vt:lpstr>
      <vt:lpstr>§１.２.３　Duiluted R ̂ρ ̂R ̂アルゴリズム</vt:lpstr>
      <vt:lpstr>§１.２.３　Duiluted R ̂ρ ̂R ̂アルゴリズム</vt:lpstr>
      <vt:lpstr>§１.２.３　Duiluted R ̂ρ ̂R ̂アルゴリズム</vt:lpstr>
      <vt:lpstr>§１.２.３　Duiluted R ̂ρ ̂R ̂アルゴリズム</vt:lpstr>
      <vt:lpstr>§１.２.３　Duiluted R ̂ρ ̂R ̂アルゴリズム</vt:lpstr>
      <vt:lpstr>§２　実装と結果</vt:lpstr>
      <vt:lpstr>§２　実装と結果</vt:lpstr>
      <vt:lpstr>§２　実装と結果</vt:lpstr>
      <vt:lpstr>§２　実装と結果</vt:lpstr>
      <vt:lpstr>§２　実装と結果</vt:lpstr>
      <vt:lpstr>§２　実装と結果</vt:lpstr>
      <vt:lpstr>§２　実装と結果</vt:lpstr>
      <vt:lpstr>§２　実装と結果</vt:lpstr>
      <vt:lpstr>§２　実装と結果</vt:lpstr>
      <vt:lpstr>§２　実装と結果</vt:lpstr>
      <vt:lpstr>§２　実装と結果</vt:lpstr>
      <vt:lpstr>§３　Conclusions</vt:lpstr>
      <vt:lpstr>§３　Conclusions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量子状態トモグラフィー</dc:title>
  <dc:creator>Kobayashi Tetsuya</dc:creator>
  <cp:lastModifiedBy>Kobayashi Tetsuya</cp:lastModifiedBy>
  <cp:revision>224</cp:revision>
  <dcterms:created xsi:type="dcterms:W3CDTF">2020-02-03T09:22:08Z</dcterms:created>
  <dcterms:modified xsi:type="dcterms:W3CDTF">2020-02-20T12:07:31Z</dcterms:modified>
</cp:coreProperties>
</file>