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77" r:id="rId16"/>
    <p:sldId id="269" r:id="rId17"/>
    <p:sldId id="278" r:id="rId18"/>
    <p:sldId id="279" r:id="rId19"/>
    <p:sldId id="280" r:id="rId20"/>
    <p:sldId id="285" r:id="rId21"/>
    <p:sldId id="286" r:id="rId22"/>
    <p:sldId id="287" r:id="rId23"/>
    <p:sldId id="264" r:id="rId24"/>
    <p:sldId id="265" r:id="rId25"/>
    <p:sldId id="288" r:id="rId26"/>
    <p:sldId id="270" r:id="rId27"/>
    <p:sldId id="282" r:id="rId28"/>
    <p:sldId id="281" r:id="rId29"/>
    <p:sldId id="284" r:id="rId30"/>
    <p:sldId id="283"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0" dirty="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latin typeface="Cambria Math" panose="02040503050406030204" pitchFamily="18" charset="0"/>
                  </a:rPr>
                  <a:t>Error due to count statistics</a:t>
                </a:r>
              </a:p>
              <a:p>
                <a:pPr marL="0" indent="0">
                  <a:buNone/>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は統計的に</a:t>
                </a:r>
                <a:r>
                  <a:rPr lang="en-US" altLang="ja-JP" sz="2400" dirty="0" err="1"/>
                  <a:t>P</a:t>
                </a:r>
                <a:r>
                  <a:rPr lang="en-US" altLang="ja-JP" sz="2400" dirty="0" err="1" smtClean="0"/>
                  <a:t>oissonian</a:t>
                </a:r>
                <a:r>
                  <a:rPr lang="en-US" altLang="ja-JP" sz="2400" dirty="0" smtClean="0"/>
                  <a:t> random variable</a:t>
                </a:r>
                <a:r>
                  <a:rPr lang="ja-JP" altLang="en-US" sz="2400" dirty="0" smtClean="0"/>
                  <a:t>であるので、次の式を満たす。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ja-JP" altLang="en-US" sz="2400" i="1" smtClean="0">
                                  <a:latin typeface="Cambria Math" panose="02040503050406030204" pitchFamily="18" charset="0"/>
                                </a:rPr>
                                <m:t>𝜇</m:t>
                              </m:r>
                            </m:sub>
                          </m:sSub>
                        </m:e>
                      </m:acc>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oMath>
                  </m:oMathPara>
                </a14:m>
                <a:endParaRPr lang="en-US" altLang="ja-JP" sz="2400" dirty="0" smtClean="0"/>
              </a:p>
              <a:p>
                <a:pPr marL="0" indent="0">
                  <a:buNone/>
                </a:pPr>
                <a:r>
                  <a:rPr lang="ja-JP" altLang="en-US" sz="2400" dirty="0" smtClean="0"/>
                  <a:t>非直交基底</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d>
                  </m:oMath>
                </a14:m>
                <a:r>
                  <a:rPr lang="ja-JP" altLang="en-US" sz="2400" dirty="0" smtClean="0"/>
                  <a:t>に対する観測回数を</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oMath>
                </a14:m>
                <a:r>
                  <a:rPr lang="ja-JP" altLang="en-US" sz="2400" dirty="0" smtClean="0"/>
                  <a:t>とした</a:t>
                </a:r>
                <a:r>
                  <a:rPr lang="ja-JP" altLang="en-US" sz="2400" dirty="0"/>
                  <a:t>測定と直交基底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e>
                    </m:d>
                  </m:oMath>
                </a14:m>
                <a:r>
                  <a:rPr lang="ja-JP" altLang="en-US" sz="2400" dirty="0" smtClean="0"/>
                  <a:t>の関係は次のようになる。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𝑁</m:t>
                      </m:r>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したがって、エラーは次のように考えることができる。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𝛿</m:t>
                          </m:r>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b="0" i="1" smtClean="0">
                                  <a:latin typeface="Cambria Math" panose="02040503050406030204" pitchFamily="18" charset="0"/>
                                </a:rPr>
                                <m:t>′</m:t>
                              </m:r>
                            </m:sup>
                          </m:sSubSup>
                          <m:r>
                            <a:rPr lang="ja-JP" altLang="en-US" sz="2400" i="1">
                              <a:latin typeface="Cambria Math" panose="02040503050406030204" pitchFamily="18" charset="0"/>
                            </a:rPr>
                            <m:t>𝛿</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ja-JP" altLang="en-US" sz="2400" i="1">
                                  <a:latin typeface="Cambria Math" panose="02040503050406030204" pitchFamily="18" charset="0"/>
                                </a:rPr>
                                <m:t>𝜇</m:t>
                              </m:r>
                            </m:sub>
                            <m:sup>
                              <m:r>
                                <a:rPr lang="en-US" altLang="ja-JP" sz="2400" i="1">
                                  <a:latin typeface="Cambria Math" panose="02040503050406030204" pitchFamily="18" charset="0"/>
                                </a:rPr>
                                <m:t>′</m:t>
                              </m:r>
                            </m:sup>
                          </m:sSubSup>
                        </m:e>
                      </m:acc>
                      <m:r>
                        <a:rPr lang="en-US" altLang="ja-JP" sz="2400" i="1">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num>
                        <m:den>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den>
                      </m:f>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a14:m>
                <a:r>
                  <a:rPr lang="ja-JP" altLang="en-US" sz="2400" dirty="0" smtClean="0"/>
                  <a:t>のとき、観測回数とエラーは直交基底の場合に帰結する。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0456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r>
                      <a:rPr kumimoji="1" lang="en-US" altLang="ja-JP" sz="4400" b="0" i="1" smtClean="0">
                        <a:latin typeface="Cambria Math" panose="02040503050406030204" pitchFamily="18" charset="0"/>
                      </a:rPr>
                      <m:t>𝑅</m:t>
                    </m:r>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r>
                      <a:rPr kumimoji="1" lang="en-US" altLang="ja-JP" sz="4400" b="0" i="1" smtClean="0">
                        <a:latin typeface="Cambria Math" panose="02040503050406030204" pitchFamily="18" charset="0"/>
                      </a:rPr>
                      <m:t>𝑅</m:t>
                    </m:r>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470"/>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𝑗</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e>
                    </m:nary>
                    <m:r>
                      <a:rPr lang="en-US" altLang="ja-JP" sz="2400" b="0" i="1" smtClean="0">
                        <a:latin typeface="Cambria Math" panose="02040503050406030204" pitchFamily="18" charset="0"/>
                      </a:rPr>
                      <m:t>=1</m:t>
                    </m:r>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𝑗</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𝑗</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sup>
                        </m:sSubSup>
                      </m:e>
                    </m:nary>
                  </m:oMath>
                </a14:m>
                <a:r>
                  <a:rPr lang="ja-JP" altLang="en-US" sz="2400" dirty="0" smtClean="0">
                    <a:latin typeface="+mn-ea"/>
                  </a:rPr>
                  <a:t>で得られる</a:t>
                </a:r>
                <a:r>
                  <a:rPr lang="ja-JP" altLang="en-US" sz="2400" dirty="0" smtClean="0">
                    <a:latin typeface="+mn-ea"/>
                  </a:rPr>
                  <a:t>。</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最終的な目標はこの尤度関数を最大化させる密度行列</a:t>
                </a:r>
                <a14:m>
                  <m:oMath xmlns:m="http://schemas.openxmlformats.org/officeDocument/2006/math">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latin typeface="Lucida Calligraphy" panose="03010101010101010101" pitchFamily="66" charset="0"/>
                  </a:rPr>
                  <a:t>を見つけることである。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また、対数で考えて</a:t>
                </a:r>
                <a:r>
                  <a:rPr lang="ja-JP" altLang="en-US" sz="2400" dirty="0">
                    <a:latin typeface="+mn-ea"/>
                  </a:rPr>
                  <a:t>良</a:t>
                </a:r>
                <a:r>
                  <a:rPr lang="ja-JP" altLang="en-US" sz="2400" dirty="0" smtClean="0">
                    <a:latin typeface="+mn-ea"/>
                  </a:rPr>
                  <a:t>い</a:t>
                </a:r>
                <a:r>
                  <a:rPr lang="ja-JP" altLang="en-US" sz="2400" dirty="0" smtClean="0">
                    <a:latin typeface="Lucida Calligraphy" panose="03010101010101010101" pitchFamily="66" charset="0"/>
                  </a:rPr>
                  <a:t>ので対数尤度関数</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𝑗</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d>
                                <m:dPr>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e>
                              </m:d>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について考える。</a:t>
                </a:r>
                <a:endParaRPr lang="en-US" altLang="ja-JP" sz="2400" dirty="0">
                  <a:latin typeface="Lucida Calligraphy" panose="03010101010101010101" pitchFamily="66"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638" t="-3194" r="-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endParaRPr lang="en-US" altLang="ja-JP" sz="2400" dirty="0" smtClean="0"/>
          </a:p>
        </p:txBody>
      </p:sp>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r>
                  <a:rPr kumimoji="1" lang="en-US" altLang="ja-JP" sz="4400" dirty="0" smtClean="0"/>
                  <a:t> </a:t>
                </a:r>
                <a14:m>
                  <m:oMath xmlns:m="http://schemas.openxmlformats.org/officeDocument/2006/math">
                    <m:r>
                      <a:rPr kumimoji="1" lang="en-US" altLang="ja-JP" sz="4400" b="0" i="1" smtClean="0">
                        <a:latin typeface="Cambria Math" panose="02040503050406030204" pitchFamily="18" charset="0"/>
                      </a:rPr>
                      <m:t>𝑅</m:t>
                    </m:r>
                    <m:acc>
                      <m:accPr>
                        <m:chr m:val="̂"/>
                        <m:ctrlPr>
                          <a:rPr kumimoji="1" lang="en-US" altLang="ja-JP" sz="4400" b="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r>
                      <a:rPr kumimoji="1" lang="en-US" altLang="ja-JP" sz="4400" b="0" i="1" smtClean="0">
                        <a:latin typeface="Cambria Math" panose="02040503050406030204" pitchFamily="18" charset="0"/>
                      </a:rPr>
                      <m:t>𝑅</m:t>
                    </m:r>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470"/>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r>
                  <a:rPr lang="en-US" altLang="ja-JP"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endParaRPr lang="en-US" altLang="ja-JP" sz="2400" dirty="0"/>
          </a:p>
        </p:txBody>
      </p:sp>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smtClean="0"/>
              <a:t>３</a:t>
            </a:r>
            <a:r>
              <a:rPr kumimoji="1" lang="ja-JP" altLang="en-US" sz="4800" dirty="0" smtClean="0"/>
              <a:t>　考察</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75256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４</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a:t>
                </a:r>
                <a:r>
                  <a:rPr lang="en-US" altLang="ja-JP" sz="2400" dirty="0" err="1" smtClean="0"/>
                  <a:t>operater</a:t>
                </a:r>
                <a:r>
                  <a:rPr lang="en-US" altLang="ja-JP" sz="2400" dirty="0" smtClean="0"/>
                  <a:t>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err="1" smtClean="0"/>
                  <a:t>tarce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i="1" dirty="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366</Words>
  <Application>Microsoft Office PowerPoint</Application>
  <PresentationFormat>ワイド画面</PresentationFormat>
  <Paragraphs>183</Paragraphs>
  <Slides>30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游ゴシック</vt:lpstr>
      <vt:lpstr>游ゴシック Light</vt:lpstr>
      <vt:lpstr>Arial</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Rρ ̂Rアルゴリズム</vt:lpstr>
      <vt:lpstr>§１.２.２　Rρ ̂Rアルゴリズム</vt:lpstr>
      <vt:lpstr>§１.２.２　Rρ ̂Rアルゴリズム</vt:lpstr>
      <vt:lpstr>§１.２.３　Duiluted Rρ ̂Rアルゴリズム</vt:lpstr>
      <vt:lpstr>§１.２.３　Duiluted Rρ ̂Rアルゴリズム</vt:lpstr>
      <vt:lpstr>§２　実装と結果</vt:lpstr>
      <vt:lpstr>§３　考察</vt:lpstr>
      <vt:lpstr>§４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100</cp:revision>
  <dcterms:created xsi:type="dcterms:W3CDTF">2020-02-03T09:22:08Z</dcterms:created>
  <dcterms:modified xsi:type="dcterms:W3CDTF">2020-02-07T14:15:36Z</dcterms:modified>
</cp:coreProperties>
</file>