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7.xml"/><Relationship Id="rId22" Type="http://schemas.openxmlformats.org/officeDocument/2006/relationships/font" Target="fonts/Lato-bold.fntdata"/><Relationship Id="rId10" Type="http://schemas.openxmlformats.org/officeDocument/2006/relationships/slide" Target="slides/slide6.xml"/><Relationship Id="rId21" Type="http://schemas.openxmlformats.org/officeDocument/2006/relationships/font" Target="fonts/Lato-regular.fntdata"/><Relationship Id="rId13" Type="http://schemas.openxmlformats.org/officeDocument/2006/relationships/slide" Target="slides/slide9.xml"/><Relationship Id="rId24" Type="http://schemas.openxmlformats.org/officeDocument/2006/relationships/font" Target="fonts/Lato-boldItalic.fntdata"/><Relationship Id="rId12" Type="http://schemas.openxmlformats.org/officeDocument/2006/relationships/slide" Target="slides/slide8.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ontserrat-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Montserrat-italic.fntdata"/><Relationship Id="rId6" Type="http://schemas.openxmlformats.org/officeDocument/2006/relationships/slide" Target="slides/slide2.xml"/><Relationship Id="rId18" Type="http://schemas.openxmlformats.org/officeDocument/2006/relationships/font" Target="fonts/Montserrat-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wrap="square" tIns="91425"/>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899300"/>
          </a:xfrm>
          <a:prstGeom prst="rect">
            <a:avLst/>
          </a:prstGeom>
        </p:spPr>
        <p:txBody>
          <a:bodyPr anchorCtr="0" anchor="t" bIns="91425" lIns="91425" rIns="91425" wrap="square" tIns="91425">
            <a:noAutofit/>
          </a:bodyPr>
          <a:lstStyle/>
          <a:p>
            <a:pPr lvl="0">
              <a:spcBef>
                <a:spcPts val="0"/>
              </a:spcBef>
              <a:buNone/>
            </a:pPr>
            <a:r>
              <a:rPr lang="en"/>
              <a:t>Group 27 </a:t>
            </a:r>
          </a:p>
          <a:p>
            <a:pPr lvl="0">
              <a:spcBef>
                <a:spcPts val="0"/>
              </a:spcBef>
              <a:buNone/>
            </a:pPr>
            <a:r>
              <a:rPr lang="en"/>
              <a:t>Deliverable 2 Presentation</a:t>
            </a:r>
          </a:p>
        </p:txBody>
      </p:sp>
      <p:sp>
        <p:nvSpPr>
          <p:cNvPr id="135" name="Shape 135"/>
          <p:cNvSpPr txBox="1"/>
          <p:nvPr>
            <p:ph idx="1" type="subTitle"/>
          </p:nvPr>
        </p:nvSpPr>
        <p:spPr>
          <a:xfrm>
            <a:off x="5083950" y="3538475"/>
            <a:ext cx="1924800" cy="1218600"/>
          </a:xfrm>
          <a:prstGeom prst="rect">
            <a:avLst/>
          </a:prstGeom>
        </p:spPr>
        <p:txBody>
          <a:bodyPr anchorCtr="0" anchor="t" bIns="91425" lIns="91425" rIns="91425" wrap="square" tIns="91425">
            <a:noAutofit/>
          </a:bodyPr>
          <a:lstStyle/>
          <a:p>
            <a:pPr lvl="0">
              <a:spcBef>
                <a:spcPts val="0"/>
              </a:spcBef>
              <a:buNone/>
            </a:pPr>
            <a:r>
              <a:rPr lang="en" sz="1100"/>
              <a:t>Bryan Baek</a:t>
            </a:r>
          </a:p>
          <a:p>
            <a:pPr lvl="0">
              <a:spcBef>
                <a:spcPts val="0"/>
              </a:spcBef>
              <a:buNone/>
            </a:pPr>
            <a:r>
              <a:rPr lang="en" sz="1100"/>
              <a:t>Brendan Bessel</a:t>
            </a:r>
          </a:p>
          <a:p>
            <a:pPr lvl="0">
              <a:spcBef>
                <a:spcPts val="0"/>
              </a:spcBef>
              <a:buNone/>
            </a:pPr>
            <a:r>
              <a:rPr lang="en" sz="1100"/>
              <a:t>Kalabe Mulugeta</a:t>
            </a:r>
          </a:p>
          <a:p>
            <a:pPr lvl="0">
              <a:spcBef>
                <a:spcPts val="0"/>
              </a:spcBef>
              <a:buNone/>
            </a:pPr>
            <a:r>
              <a:rPr lang="en" sz="1100"/>
              <a:t>Josiah Tillett</a:t>
            </a:r>
          </a:p>
          <a:p>
            <a:pPr lvl="0">
              <a:spcBef>
                <a:spcPts val="0"/>
              </a:spcBef>
              <a:buNone/>
            </a:pPr>
            <a:r>
              <a:rPr lang="en" sz="1100"/>
              <a:t>Xinbo Yang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823850" y="786175"/>
            <a:ext cx="2241000" cy="3601800"/>
          </a:xfrm>
          <a:prstGeom prst="rect">
            <a:avLst/>
          </a:prstGeom>
        </p:spPr>
        <p:txBody>
          <a:bodyPr anchorCtr="0" anchor="ctr" bIns="91425" lIns="91425" rIns="91425" wrap="square" tIns="91425">
            <a:noAutofit/>
          </a:bodyPr>
          <a:lstStyle/>
          <a:p>
            <a:pPr lvl="0">
              <a:spcBef>
                <a:spcPts val="0"/>
              </a:spcBef>
              <a:buNone/>
            </a:pPr>
            <a:r>
              <a:rPr lang="en"/>
              <a:t>Use Case-3 Check-In/ Check-Out for Employees </a:t>
            </a:r>
          </a:p>
        </p:txBody>
      </p:sp>
      <p:pic>
        <p:nvPicPr>
          <p:cNvPr id="189" name="Shape 189"/>
          <p:cNvPicPr preferRelativeResize="0"/>
          <p:nvPr/>
        </p:nvPicPr>
        <p:blipFill>
          <a:blip r:embed="rId3">
            <a:alphaModFix/>
          </a:blip>
          <a:stretch>
            <a:fillRect/>
          </a:stretch>
        </p:blipFill>
        <p:spPr>
          <a:xfrm>
            <a:off x="5035084" y="0"/>
            <a:ext cx="4108917" cy="5076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823850" y="866775"/>
            <a:ext cx="2667300" cy="3521100"/>
          </a:xfrm>
          <a:prstGeom prst="rect">
            <a:avLst/>
          </a:prstGeom>
        </p:spPr>
        <p:txBody>
          <a:bodyPr anchorCtr="0" anchor="ctr" bIns="91425" lIns="91425" rIns="91425" wrap="square" tIns="91425">
            <a:noAutofit/>
          </a:bodyPr>
          <a:lstStyle/>
          <a:p>
            <a:pPr lvl="0">
              <a:spcBef>
                <a:spcPts val="0"/>
              </a:spcBef>
              <a:buNone/>
            </a:pPr>
            <a:r>
              <a:rPr lang="en"/>
              <a:t>Use Case-4 Daily Log Reports </a:t>
            </a:r>
          </a:p>
        </p:txBody>
      </p:sp>
      <p:pic>
        <p:nvPicPr>
          <p:cNvPr id="195" name="Shape 195"/>
          <p:cNvPicPr preferRelativeResize="0"/>
          <p:nvPr/>
        </p:nvPicPr>
        <p:blipFill>
          <a:blip r:embed="rId3">
            <a:alphaModFix/>
          </a:blip>
          <a:stretch>
            <a:fillRect/>
          </a:stretch>
        </p:blipFill>
        <p:spPr>
          <a:xfrm>
            <a:off x="4937517" y="0"/>
            <a:ext cx="4206482"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823850" y="772850"/>
            <a:ext cx="1788000" cy="3615000"/>
          </a:xfrm>
          <a:prstGeom prst="rect">
            <a:avLst/>
          </a:prstGeom>
        </p:spPr>
        <p:txBody>
          <a:bodyPr anchorCtr="0" anchor="ctr" bIns="91425" lIns="91425" rIns="91425" wrap="square" tIns="91425">
            <a:noAutofit/>
          </a:bodyPr>
          <a:lstStyle/>
          <a:p>
            <a:pPr lvl="0">
              <a:spcBef>
                <a:spcPts val="0"/>
              </a:spcBef>
              <a:buNone/>
            </a:pPr>
            <a:r>
              <a:rPr lang="en"/>
              <a:t>Use Case- 5</a:t>
            </a:r>
          </a:p>
          <a:p>
            <a:pPr lvl="0">
              <a:spcBef>
                <a:spcPts val="0"/>
              </a:spcBef>
              <a:buNone/>
            </a:pPr>
            <a:r>
              <a:rPr lang="en"/>
              <a:t>Pay Period Report</a:t>
            </a:r>
          </a:p>
          <a:p>
            <a:pPr lvl="0">
              <a:spcBef>
                <a:spcPts val="0"/>
              </a:spcBef>
              <a:buNone/>
            </a:pPr>
            <a:r>
              <a:t/>
            </a:r>
            <a:endParaRPr/>
          </a:p>
        </p:txBody>
      </p:sp>
      <p:pic>
        <p:nvPicPr>
          <p:cNvPr id="201" name="Shape 201"/>
          <p:cNvPicPr preferRelativeResize="0"/>
          <p:nvPr/>
        </p:nvPicPr>
        <p:blipFill>
          <a:blip r:embed="rId3">
            <a:alphaModFix/>
          </a:blip>
          <a:stretch>
            <a:fillRect/>
          </a:stretch>
        </p:blipFill>
        <p:spPr>
          <a:xfrm>
            <a:off x="4082775" y="61900"/>
            <a:ext cx="5061225" cy="5036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Functional Requirements</a:t>
            </a:r>
          </a:p>
        </p:txBody>
      </p:sp>
      <p:sp>
        <p:nvSpPr>
          <p:cNvPr id="141" name="Shape 141"/>
          <p:cNvSpPr txBox="1"/>
          <p:nvPr>
            <p:ph idx="1" type="body"/>
          </p:nvPr>
        </p:nvSpPr>
        <p:spPr>
          <a:xfrm>
            <a:off x="1297500" y="956400"/>
            <a:ext cx="7038900" cy="4022400"/>
          </a:xfrm>
          <a:prstGeom prst="rect">
            <a:avLst/>
          </a:prstGeom>
        </p:spPr>
        <p:txBody>
          <a:bodyPr anchorCtr="0" anchor="t" bIns="91425" lIns="91425" rIns="91425" wrap="square" tIns="91425">
            <a:noAutofit/>
          </a:bodyPr>
          <a:lstStyle/>
          <a:p>
            <a:pPr lvl="0" rtl="0">
              <a:spcBef>
                <a:spcPts val="0"/>
              </a:spcBef>
              <a:spcAft>
                <a:spcPts val="0"/>
              </a:spcAft>
              <a:buNone/>
            </a:pPr>
            <a:r>
              <a:rPr b="1" lang="en" sz="1100">
                <a:solidFill>
                  <a:srgbClr val="FFFFFF"/>
                </a:solidFill>
                <a:latin typeface="Arial"/>
                <a:ea typeface="Arial"/>
                <a:cs typeface="Arial"/>
                <a:sym typeface="Arial"/>
              </a:rPr>
              <a:t>Functional Requirements</a:t>
            </a:r>
          </a:p>
          <a:p>
            <a:pPr indent="-298450" lvl="0" marL="457200" rtl="0">
              <a:spcBef>
                <a:spcPts val="0"/>
              </a:spcBef>
              <a:spcAft>
                <a:spcPts val="0"/>
              </a:spcAft>
              <a:buClr>
                <a:srgbClr val="FFFFFF"/>
              </a:buClr>
              <a:buSzPct val="100000"/>
              <a:buFont typeface="Arial"/>
              <a:buAutoNum type="arabicPeriod"/>
            </a:pPr>
            <a:r>
              <a:rPr b="1" lang="en" sz="1100">
                <a:solidFill>
                  <a:srgbClr val="FFFFFF"/>
                </a:solidFill>
                <a:latin typeface="Arial"/>
                <a:ea typeface="Arial"/>
                <a:cs typeface="Arial"/>
                <a:sym typeface="Arial"/>
              </a:rPr>
              <a:t>Report Generation - Process Oriented</a:t>
            </a:r>
          </a:p>
          <a:p>
            <a:pPr indent="-298450" lvl="1" marL="914400" rtl="0">
              <a:spcBef>
                <a:spcPts val="0"/>
              </a:spcBef>
              <a:spcAft>
                <a:spcPts val="0"/>
              </a:spcAft>
              <a:buClr>
                <a:srgbClr val="FFFFFF"/>
              </a:buClr>
              <a:buFont typeface="Arial"/>
              <a:buAutoNum type="alphaLcPeriod"/>
            </a:pPr>
            <a:r>
              <a:rPr lang="en">
                <a:solidFill>
                  <a:srgbClr val="FFFFFF"/>
                </a:solidFill>
                <a:latin typeface="Arial"/>
                <a:ea typeface="Arial"/>
                <a:cs typeface="Arial"/>
                <a:sym typeface="Arial"/>
              </a:rPr>
              <a:t>The system will generate a daily report that will allow managers to evaluate when an employee has punched in or out</a:t>
            </a:r>
          </a:p>
          <a:p>
            <a:pPr indent="-298450" lvl="1" marL="914400" rtl="0">
              <a:spcBef>
                <a:spcPts val="0"/>
              </a:spcBef>
              <a:spcAft>
                <a:spcPts val="0"/>
              </a:spcAft>
              <a:buClr>
                <a:srgbClr val="FFFFFF"/>
              </a:buClr>
              <a:buFont typeface="Arial"/>
              <a:buAutoNum type="alphaLcPeriod"/>
            </a:pPr>
            <a:r>
              <a:rPr lang="en">
                <a:solidFill>
                  <a:srgbClr val="FFFFFF"/>
                </a:solidFill>
                <a:latin typeface="Arial"/>
                <a:ea typeface="Arial"/>
                <a:cs typeface="Arial"/>
                <a:sym typeface="Arial"/>
              </a:rPr>
              <a:t>The system will generate a report at the end of the pay period that will allow the manager to see how many regular, overtime, and holiday hours each employee has worked</a:t>
            </a:r>
          </a:p>
          <a:p>
            <a:pPr indent="0" lvl="0" marL="0" rtl="0">
              <a:spcBef>
                <a:spcPts val="0"/>
              </a:spcBef>
              <a:spcAft>
                <a:spcPts val="0"/>
              </a:spcAft>
              <a:buNone/>
            </a:pPr>
            <a:r>
              <a:rPr b="1" lang="en" sz="1100">
                <a:solidFill>
                  <a:srgbClr val="FFFFFF"/>
                </a:solidFill>
                <a:latin typeface="Arial"/>
                <a:ea typeface="Arial"/>
                <a:cs typeface="Arial"/>
                <a:sym typeface="Arial"/>
              </a:rPr>
              <a:t>   2. Employee Search - Process Oriented</a:t>
            </a:r>
          </a:p>
          <a:p>
            <a:pPr indent="-298450" lvl="1" marL="914400" rtl="0">
              <a:spcBef>
                <a:spcPts val="0"/>
              </a:spcBef>
              <a:spcAft>
                <a:spcPts val="0"/>
              </a:spcAft>
              <a:buClr>
                <a:srgbClr val="FFFFFF"/>
              </a:buClr>
              <a:buFont typeface="Arial"/>
              <a:buAutoNum type="alphaLcPeriod"/>
            </a:pPr>
            <a:r>
              <a:rPr lang="en">
                <a:solidFill>
                  <a:srgbClr val="FFFFFF"/>
                </a:solidFill>
                <a:latin typeface="Arial"/>
                <a:ea typeface="Arial"/>
                <a:cs typeface="Arial"/>
                <a:sym typeface="Arial"/>
              </a:rPr>
              <a:t>The system must allow the manager to search for an employee based on name</a:t>
            </a:r>
          </a:p>
          <a:p>
            <a:pPr indent="-298450" lvl="1" marL="914400" rtl="0">
              <a:spcBef>
                <a:spcPts val="0"/>
              </a:spcBef>
              <a:spcAft>
                <a:spcPts val="0"/>
              </a:spcAft>
              <a:buClr>
                <a:srgbClr val="FFFFFF"/>
              </a:buClr>
              <a:buFont typeface="Arial"/>
              <a:buAutoNum type="alphaLcPeriod"/>
            </a:pPr>
            <a:r>
              <a:rPr lang="en">
                <a:solidFill>
                  <a:srgbClr val="FFFFFF"/>
                </a:solidFill>
                <a:latin typeface="Arial"/>
                <a:ea typeface="Arial"/>
                <a:cs typeface="Arial"/>
                <a:sym typeface="Arial"/>
              </a:rPr>
              <a:t>The system must allow the manager to search for an employee based on SS number</a:t>
            </a:r>
          </a:p>
          <a:p>
            <a:pPr indent="-298450" lvl="1" marL="914400" rtl="0">
              <a:spcBef>
                <a:spcPts val="0"/>
              </a:spcBef>
              <a:spcAft>
                <a:spcPts val="0"/>
              </a:spcAft>
              <a:buClr>
                <a:srgbClr val="FFFFFF"/>
              </a:buClr>
              <a:buFont typeface="Arial"/>
              <a:buAutoNum type="alphaLcPeriod"/>
            </a:pPr>
            <a:r>
              <a:rPr lang="en">
                <a:solidFill>
                  <a:srgbClr val="FFFFFF"/>
                </a:solidFill>
                <a:latin typeface="Arial"/>
                <a:ea typeface="Arial"/>
                <a:cs typeface="Arial"/>
                <a:sym typeface="Arial"/>
              </a:rPr>
              <a:t>The system must allow the manager to search for an employee based on Employee number</a:t>
            </a:r>
          </a:p>
          <a:p>
            <a:pPr indent="0" lvl="0" marL="0" rtl="0">
              <a:spcBef>
                <a:spcPts val="0"/>
              </a:spcBef>
              <a:spcAft>
                <a:spcPts val="0"/>
              </a:spcAft>
              <a:buNone/>
            </a:pPr>
            <a:r>
              <a:rPr b="1" lang="en" sz="1100">
                <a:solidFill>
                  <a:srgbClr val="FFFFFF"/>
                </a:solidFill>
                <a:latin typeface="Arial"/>
                <a:ea typeface="Arial"/>
                <a:cs typeface="Arial"/>
                <a:sym typeface="Arial"/>
              </a:rPr>
              <a:t>   3. Edit - Process Oriented</a:t>
            </a:r>
          </a:p>
          <a:p>
            <a:pPr indent="-298450" lvl="1" marL="914400" rtl="0">
              <a:spcBef>
                <a:spcPts val="0"/>
              </a:spcBef>
              <a:spcAft>
                <a:spcPts val="0"/>
              </a:spcAft>
              <a:buClr>
                <a:srgbClr val="FFFFFF"/>
              </a:buClr>
              <a:buFont typeface="Arial"/>
              <a:buAutoNum type="alphaLcPeriod"/>
            </a:pPr>
            <a:r>
              <a:rPr lang="en">
                <a:solidFill>
                  <a:srgbClr val="FFFFFF"/>
                </a:solidFill>
                <a:latin typeface="Arial"/>
                <a:ea typeface="Arial"/>
                <a:cs typeface="Arial"/>
                <a:sym typeface="Arial"/>
              </a:rPr>
              <a:t>The system must allow the manager to manually edit an employee’s, personal information schedule, hours worked, and punch times</a:t>
            </a:r>
          </a:p>
          <a:p>
            <a:pPr indent="0" lvl="0" marL="0" rtl="0">
              <a:spcBef>
                <a:spcPts val="0"/>
              </a:spcBef>
              <a:spcAft>
                <a:spcPts val="0"/>
              </a:spcAft>
              <a:buNone/>
            </a:pPr>
            <a:r>
              <a:rPr b="1" lang="en" sz="1100">
                <a:solidFill>
                  <a:srgbClr val="FFFFFF"/>
                </a:solidFill>
                <a:latin typeface="Arial"/>
                <a:ea typeface="Arial"/>
                <a:cs typeface="Arial"/>
                <a:sym typeface="Arial"/>
              </a:rPr>
              <a:t>   4. Report Storage - Information Oriented</a:t>
            </a:r>
          </a:p>
          <a:p>
            <a:pPr indent="-298450" lvl="0" marL="914400" rtl="0">
              <a:spcBef>
                <a:spcPts val="0"/>
              </a:spcBef>
              <a:spcAft>
                <a:spcPts val="0"/>
              </a:spcAft>
              <a:buClr>
                <a:srgbClr val="FFFFFF"/>
              </a:buClr>
              <a:buSzPct val="100000"/>
              <a:buFont typeface="Arial"/>
              <a:buAutoNum type="alphaLcPeriod"/>
            </a:pPr>
            <a:r>
              <a:rPr lang="en" sz="1100">
                <a:solidFill>
                  <a:srgbClr val="FFFFFF"/>
                </a:solidFill>
                <a:latin typeface="Arial"/>
                <a:ea typeface="Arial"/>
                <a:cs typeface="Arial"/>
                <a:sym typeface="Arial"/>
              </a:rPr>
              <a:t>The system will store all generated reports</a:t>
            </a:r>
          </a:p>
          <a:p>
            <a:pPr indent="-298450" lvl="0" marL="914400" rtl="0">
              <a:spcBef>
                <a:spcPts val="0"/>
              </a:spcBef>
              <a:spcAft>
                <a:spcPts val="0"/>
              </a:spcAft>
              <a:buClr>
                <a:srgbClr val="FFFFFF"/>
              </a:buClr>
              <a:buSzPct val="100000"/>
              <a:buFont typeface="Arial"/>
              <a:buAutoNum type="alphaLcPeriod"/>
            </a:pPr>
            <a:r>
              <a:rPr lang="en" sz="1100">
                <a:solidFill>
                  <a:srgbClr val="FFFFFF"/>
                </a:solidFill>
                <a:latin typeface="Arial"/>
                <a:ea typeface="Arial"/>
                <a:cs typeface="Arial"/>
                <a:sym typeface="Arial"/>
              </a:rPr>
              <a:t>The system will store manually entered information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Nonfunctional Requirements</a:t>
            </a:r>
          </a:p>
        </p:txBody>
      </p:sp>
      <p:sp>
        <p:nvSpPr>
          <p:cNvPr id="147" name="Shape 147"/>
          <p:cNvSpPr txBox="1"/>
          <p:nvPr>
            <p:ph idx="1" type="body"/>
          </p:nvPr>
        </p:nvSpPr>
        <p:spPr>
          <a:xfrm>
            <a:off x="1297500" y="1116150"/>
            <a:ext cx="7038900" cy="2911200"/>
          </a:xfrm>
          <a:prstGeom prst="rect">
            <a:avLst/>
          </a:prstGeom>
        </p:spPr>
        <p:txBody>
          <a:bodyPr anchorCtr="0" anchor="t" bIns="91425" lIns="91425" rIns="91425" wrap="square" tIns="91425">
            <a:noAutofit/>
          </a:bodyPr>
          <a:lstStyle/>
          <a:p>
            <a:pPr indent="-298450" lvl="0" marL="457200" rtl="0">
              <a:spcBef>
                <a:spcPts val="0"/>
              </a:spcBef>
              <a:spcAft>
                <a:spcPts val="0"/>
              </a:spcAft>
              <a:buClr>
                <a:srgbClr val="FFFFFF"/>
              </a:buClr>
              <a:buSzPct val="100000"/>
              <a:buFont typeface="Arial"/>
              <a:buAutoNum type="arabicPeriod"/>
            </a:pPr>
            <a:r>
              <a:rPr b="1" lang="en" sz="1100">
                <a:solidFill>
                  <a:srgbClr val="FFFFFF"/>
                </a:solidFill>
                <a:latin typeface="Arial"/>
                <a:ea typeface="Arial"/>
                <a:cs typeface="Arial"/>
                <a:sym typeface="Arial"/>
              </a:rPr>
              <a:t>Operational</a:t>
            </a:r>
          </a:p>
          <a:p>
            <a:pPr indent="-298450" lvl="1" marL="914400" rtl="0">
              <a:spcBef>
                <a:spcPts val="0"/>
              </a:spcBef>
              <a:spcAft>
                <a:spcPts val="0"/>
              </a:spcAft>
              <a:buClr>
                <a:srgbClr val="FFFFFF"/>
              </a:buClr>
              <a:buFont typeface="Arial"/>
              <a:buAutoNum type="alphaLcPeriod"/>
            </a:pPr>
            <a:r>
              <a:rPr lang="en">
                <a:solidFill>
                  <a:srgbClr val="FFFFFF"/>
                </a:solidFill>
                <a:latin typeface="Arial"/>
                <a:ea typeface="Arial"/>
                <a:cs typeface="Arial"/>
                <a:sym typeface="Arial"/>
              </a:rPr>
              <a:t>The system must be able to function through user-facing devices networked to a central controller.</a:t>
            </a:r>
          </a:p>
          <a:p>
            <a:pPr indent="228600" lvl="0" rtl="0">
              <a:spcBef>
                <a:spcPts val="0"/>
              </a:spcBef>
              <a:spcAft>
                <a:spcPts val="0"/>
              </a:spcAft>
              <a:buNone/>
            </a:pPr>
            <a:r>
              <a:rPr b="1" lang="en" sz="1100">
                <a:solidFill>
                  <a:srgbClr val="FFFFFF"/>
                </a:solidFill>
                <a:latin typeface="Arial"/>
                <a:ea typeface="Arial"/>
                <a:cs typeface="Arial"/>
                <a:sym typeface="Arial"/>
              </a:rPr>
              <a:t>2. 	Performance</a:t>
            </a:r>
          </a:p>
          <a:p>
            <a:pPr indent="-298450" lvl="0" marL="914400" rtl="0">
              <a:spcBef>
                <a:spcPts val="0"/>
              </a:spcBef>
              <a:spcAft>
                <a:spcPts val="0"/>
              </a:spcAft>
              <a:buClr>
                <a:srgbClr val="FFFFFF"/>
              </a:buClr>
              <a:buSzPct val="100000"/>
              <a:buFont typeface="Arial"/>
              <a:buAutoNum type="alphaLcPeriod"/>
            </a:pPr>
            <a:r>
              <a:rPr lang="en" sz="1100">
                <a:solidFill>
                  <a:srgbClr val="FFFFFF"/>
                </a:solidFill>
                <a:latin typeface="Arial"/>
                <a:ea typeface="Arial"/>
                <a:cs typeface="Arial"/>
                <a:sym typeface="Arial"/>
              </a:rPr>
              <a:t>The system must support multiple kiosks at multiple locations.</a:t>
            </a:r>
          </a:p>
          <a:p>
            <a:pPr indent="-298450" lvl="0" marL="914400" rtl="0">
              <a:spcBef>
                <a:spcPts val="0"/>
              </a:spcBef>
              <a:spcAft>
                <a:spcPts val="0"/>
              </a:spcAft>
              <a:buClr>
                <a:srgbClr val="FFFFFF"/>
              </a:buClr>
              <a:buSzPct val="100000"/>
              <a:buFont typeface="Arial"/>
              <a:buAutoNum type="alphaLcPeriod"/>
            </a:pPr>
            <a:r>
              <a:rPr lang="en" sz="1100">
                <a:solidFill>
                  <a:srgbClr val="FFFFFF"/>
                </a:solidFill>
                <a:latin typeface="Arial"/>
                <a:ea typeface="Arial"/>
                <a:cs typeface="Arial"/>
                <a:sym typeface="Arial"/>
              </a:rPr>
              <a:t>The system must be able to function 24 hours a day.</a:t>
            </a:r>
          </a:p>
          <a:p>
            <a:pPr indent="228600" lvl="0" rtl="0">
              <a:spcBef>
                <a:spcPts val="0"/>
              </a:spcBef>
              <a:spcAft>
                <a:spcPts val="0"/>
              </a:spcAft>
              <a:buNone/>
            </a:pPr>
            <a:r>
              <a:rPr b="1" lang="en" sz="1100">
                <a:solidFill>
                  <a:srgbClr val="FFFFFF"/>
                </a:solidFill>
                <a:latin typeface="Arial"/>
                <a:ea typeface="Arial"/>
                <a:cs typeface="Arial"/>
                <a:sym typeface="Arial"/>
              </a:rPr>
              <a:t>3.	Security</a:t>
            </a:r>
          </a:p>
          <a:p>
            <a:pPr indent="-298450" lvl="0" marL="914400" rtl="0">
              <a:spcBef>
                <a:spcPts val="0"/>
              </a:spcBef>
              <a:spcAft>
                <a:spcPts val="0"/>
              </a:spcAft>
              <a:buClr>
                <a:srgbClr val="FFFFFF"/>
              </a:buClr>
              <a:buSzPct val="100000"/>
              <a:buFont typeface="Arial"/>
              <a:buAutoNum type="alphaLcPeriod"/>
            </a:pPr>
            <a:r>
              <a:rPr lang="en" sz="1100">
                <a:solidFill>
                  <a:srgbClr val="FFFFFF"/>
                </a:solidFill>
                <a:latin typeface="Arial"/>
                <a:ea typeface="Arial"/>
                <a:cs typeface="Arial"/>
                <a:sym typeface="Arial"/>
              </a:rPr>
              <a:t>Employees must use a keycard/pin number/thumbprint scan to clock in or out</a:t>
            </a:r>
          </a:p>
          <a:p>
            <a:pPr indent="-298450" lvl="0" marL="914400" rtl="0">
              <a:spcBef>
                <a:spcPts val="0"/>
              </a:spcBef>
              <a:spcAft>
                <a:spcPts val="0"/>
              </a:spcAft>
              <a:buClr>
                <a:srgbClr val="FFFFFF"/>
              </a:buClr>
              <a:buSzPct val="100000"/>
              <a:buFont typeface="Arial"/>
              <a:buAutoNum type="alphaLcPeriod"/>
            </a:pPr>
            <a:r>
              <a:rPr lang="en" sz="1100">
                <a:solidFill>
                  <a:srgbClr val="FFFFFF"/>
                </a:solidFill>
                <a:latin typeface="Arial"/>
                <a:ea typeface="Arial"/>
                <a:cs typeface="Arial"/>
                <a:sym typeface="Arial"/>
              </a:rPr>
              <a:t>The system will only allow a manager with an access code/thumbprint scan to make edits to employee information</a:t>
            </a:r>
          </a:p>
          <a:p>
            <a:pPr indent="-298450" lvl="0" marL="914400" rtl="0">
              <a:spcBef>
                <a:spcPts val="0"/>
              </a:spcBef>
              <a:spcAft>
                <a:spcPts val="0"/>
              </a:spcAft>
              <a:buClr>
                <a:srgbClr val="FFFFFF"/>
              </a:buClr>
              <a:buSzPct val="100000"/>
              <a:buFont typeface="Arial"/>
              <a:buAutoNum type="alphaLcPeriod"/>
            </a:pPr>
            <a:r>
              <a:rPr lang="en" sz="1100">
                <a:solidFill>
                  <a:srgbClr val="FFFFFF"/>
                </a:solidFill>
                <a:latin typeface="Arial"/>
                <a:ea typeface="Arial"/>
                <a:cs typeface="Arial"/>
                <a:sym typeface="Arial"/>
              </a:rPr>
              <a:t>Employee pin numbers will not be made available to managers</a:t>
            </a:r>
          </a:p>
          <a:p>
            <a:pPr indent="0" lvl="0" marL="228600" rtl="0">
              <a:spcBef>
                <a:spcPts val="0"/>
              </a:spcBef>
              <a:spcAft>
                <a:spcPts val="0"/>
              </a:spcAft>
              <a:buNone/>
            </a:pPr>
            <a:r>
              <a:rPr b="1" lang="en" sz="1100">
                <a:solidFill>
                  <a:srgbClr val="FFFFFF"/>
                </a:solidFill>
                <a:latin typeface="Arial"/>
                <a:ea typeface="Arial"/>
                <a:cs typeface="Arial"/>
                <a:sym typeface="Arial"/>
              </a:rPr>
              <a:t>4. Cultural and Political</a:t>
            </a:r>
          </a:p>
          <a:p>
            <a:pPr indent="-298450" lvl="0" marL="914400" rtl="0">
              <a:spcBef>
                <a:spcPts val="0"/>
              </a:spcBef>
              <a:spcAft>
                <a:spcPts val="0"/>
              </a:spcAft>
              <a:buClr>
                <a:srgbClr val="FFFFFF"/>
              </a:buClr>
              <a:buSzPct val="100000"/>
              <a:buFont typeface="Arial"/>
              <a:buAutoNum type="alphaLcPeriod"/>
            </a:pPr>
            <a:r>
              <a:rPr lang="en" sz="1100">
                <a:solidFill>
                  <a:srgbClr val="FFFFFF"/>
                </a:solidFill>
                <a:latin typeface="Arial"/>
                <a:ea typeface="Arial"/>
                <a:cs typeface="Arial"/>
                <a:sym typeface="Arial"/>
              </a:rPr>
              <a:t>Employee information will not be sold or used outside of the company in any way</a:t>
            </a:r>
          </a:p>
          <a:p>
            <a:pPr indent="-298450" lvl="0" marL="914400" rtl="0">
              <a:spcBef>
                <a:spcPts val="0"/>
              </a:spcBef>
              <a:spcAft>
                <a:spcPts val="0"/>
              </a:spcAft>
              <a:buClr>
                <a:srgbClr val="FFFFFF"/>
              </a:buClr>
              <a:buSzPct val="100000"/>
              <a:buFont typeface="Arial"/>
              <a:buAutoNum type="alphaLcPeriod"/>
            </a:pPr>
            <a:r>
              <a:rPr lang="en" sz="1100">
                <a:solidFill>
                  <a:srgbClr val="FFFFFF"/>
                </a:solidFill>
                <a:latin typeface="Arial"/>
                <a:ea typeface="Arial"/>
                <a:cs typeface="Arial"/>
                <a:sym typeface="Arial"/>
              </a:rPr>
              <a:t>The system will only be available in English</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lnSpc>
                <a:spcPct val="150000"/>
              </a:lnSpc>
              <a:spcBef>
                <a:spcPts val="0"/>
              </a:spcBef>
              <a:buNone/>
            </a:pPr>
            <a:r>
              <a:rPr lang="en" sz="2400">
                <a:solidFill>
                  <a:srgbClr val="FFFFFF"/>
                </a:solidFill>
              </a:rPr>
              <a:t>Interview Summary - Chelsea Passante, Administrator</a:t>
            </a:r>
          </a:p>
          <a:p>
            <a:pPr lvl="0" marR="0" rtl="0" algn="l">
              <a:lnSpc>
                <a:spcPct val="150000"/>
              </a:lnSpc>
              <a:spcBef>
                <a:spcPts val="0"/>
              </a:spcBef>
              <a:spcAft>
                <a:spcPts val="0"/>
              </a:spcAft>
              <a:buNone/>
            </a:pPr>
            <a:r>
              <a:t/>
            </a:r>
            <a:endParaRPr sz="1100">
              <a:solidFill>
                <a:srgbClr val="FFFFFF"/>
              </a:solidFill>
            </a:endParaRPr>
          </a:p>
        </p:txBody>
      </p:sp>
      <p:sp>
        <p:nvSpPr>
          <p:cNvPr id="153" name="Shape 153"/>
          <p:cNvSpPr txBox="1"/>
          <p:nvPr>
            <p:ph idx="1" type="body"/>
          </p:nvPr>
        </p:nvSpPr>
        <p:spPr>
          <a:xfrm>
            <a:off x="752850" y="1495500"/>
            <a:ext cx="8128200" cy="3352200"/>
          </a:xfrm>
          <a:prstGeom prst="rect">
            <a:avLst/>
          </a:prstGeom>
        </p:spPr>
        <p:txBody>
          <a:bodyPr anchorCtr="0" anchor="t" bIns="91425" lIns="91425" rIns="91425" wrap="square" tIns="91425">
            <a:noAutofit/>
          </a:bodyPr>
          <a:lstStyle/>
          <a:p>
            <a:pPr indent="-304800" lvl="0" marL="457200" rtl="0">
              <a:lnSpc>
                <a:spcPct val="150000"/>
              </a:lnSpc>
              <a:spcBef>
                <a:spcPts val="0"/>
              </a:spcBef>
              <a:spcAft>
                <a:spcPts val="0"/>
              </a:spcAft>
              <a:buClr>
                <a:srgbClr val="FFFFFF"/>
              </a:buClr>
              <a:buSzPct val="100000"/>
              <a:buFont typeface="Arial"/>
              <a:buChar char="●"/>
            </a:pPr>
            <a:r>
              <a:rPr lang="en" sz="1200">
                <a:solidFill>
                  <a:srgbClr val="FFFFFF"/>
                </a:solidFill>
                <a:latin typeface="Arial"/>
                <a:ea typeface="Arial"/>
                <a:cs typeface="Arial"/>
                <a:sym typeface="Arial"/>
              </a:rPr>
              <a:t>Office gets hectic when multiple people need to notify  the manager of their arrival</a:t>
            </a:r>
          </a:p>
          <a:p>
            <a:pPr indent="-304800" lvl="0" marL="457200" rtl="0">
              <a:lnSpc>
                <a:spcPct val="150000"/>
              </a:lnSpc>
              <a:spcBef>
                <a:spcPts val="0"/>
              </a:spcBef>
              <a:spcAft>
                <a:spcPts val="0"/>
              </a:spcAft>
              <a:buClr>
                <a:srgbClr val="FFFFFF"/>
              </a:buClr>
              <a:buSzPct val="100000"/>
              <a:buFont typeface="Arial"/>
              <a:buChar char="●"/>
            </a:pPr>
            <a:r>
              <a:rPr lang="en" sz="1200">
                <a:solidFill>
                  <a:srgbClr val="FFFFFF"/>
                </a:solidFill>
                <a:latin typeface="Arial"/>
                <a:ea typeface="Arial"/>
                <a:cs typeface="Arial"/>
                <a:sym typeface="Arial"/>
              </a:rPr>
              <a:t>Due to the lack of an automated punch-in system, the manager must always multi-task</a:t>
            </a:r>
          </a:p>
          <a:p>
            <a:pPr indent="-304800" lvl="1" marL="914400" rtl="0">
              <a:lnSpc>
                <a:spcPct val="150000"/>
              </a:lnSpc>
              <a:spcBef>
                <a:spcPts val="0"/>
              </a:spcBef>
              <a:spcAft>
                <a:spcPts val="0"/>
              </a:spcAft>
              <a:buClr>
                <a:srgbClr val="FFFFFF"/>
              </a:buClr>
              <a:buSzPct val="100000"/>
              <a:buFont typeface="Arial"/>
              <a:buChar char="○"/>
            </a:pPr>
            <a:r>
              <a:rPr lang="en" sz="1200">
                <a:solidFill>
                  <a:srgbClr val="FFFFFF"/>
                </a:solidFill>
                <a:latin typeface="Arial"/>
                <a:ea typeface="Arial"/>
                <a:cs typeface="Arial"/>
                <a:sym typeface="Arial"/>
              </a:rPr>
              <a:t>An estimated 20 min-1hr wasted on double checking employee hours daily</a:t>
            </a:r>
          </a:p>
          <a:p>
            <a:pPr indent="-304800" lvl="1" marL="914400" rtl="0">
              <a:lnSpc>
                <a:spcPct val="150000"/>
              </a:lnSpc>
              <a:spcBef>
                <a:spcPts val="0"/>
              </a:spcBef>
              <a:spcAft>
                <a:spcPts val="0"/>
              </a:spcAft>
              <a:buClr>
                <a:srgbClr val="FFFFFF"/>
              </a:buClr>
              <a:buSzPct val="100000"/>
              <a:buFont typeface="Arial"/>
              <a:buChar char="○"/>
            </a:pPr>
            <a:r>
              <a:rPr lang="en" sz="1200">
                <a:solidFill>
                  <a:srgbClr val="FFFFFF"/>
                </a:solidFill>
                <a:latin typeface="Arial"/>
                <a:ea typeface="Arial"/>
                <a:cs typeface="Arial"/>
                <a:sym typeface="Arial"/>
              </a:rPr>
              <a:t>Employees are also fed up with this process because it forces them to show up earlier to work to clock in.</a:t>
            </a:r>
          </a:p>
          <a:p>
            <a:pPr indent="-304800" lvl="0" marL="457200" rtl="0">
              <a:lnSpc>
                <a:spcPct val="150000"/>
              </a:lnSpc>
              <a:spcBef>
                <a:spcPts val="0"/>
              </a:spcBef>
              <a:spcAft>
                <a:spcPts val="0"/>
              </a:spcAft>
              <a:buClr>
                <a:srgbClr val="FFFFFF"/>
              </a:buClr>
              <a:buSzPct val="100000"/>
              <a:buFont typeface="Arial"/>
              <a:buChar char="●"/>
            </a:pPr>
            <a:r>
              <a:rPr lang="en" sz="1200">
                <a:solidFill>
                  <a:srgbClr val="FFFFFF"/>
                </a:solidFill>
                <a:latin typeface="Arial"/>
                <a:ea typeface="Arial"/>
                <a:cs typeface="Arial"/>
                <a:sym typeface="Arial"/>
              </a:rPr>
              <a:t>Employees don’t have a positive sentiment towards the company as they have been asking for an automated timesheet and payroll system for years</a:t>
            </a:r>
          </a:p>
          <a:p>
            <a:pPr indent="-304800" lvl="0" marL="457200" rtl="0">
              <a:lnSpc>
                <a:spcPct val="150000"/>
              </a:lnSpc>
              <a:spcBef>
                <a:spcPts val="0"/>
              </a:spcBef>
              <a:spcAft>
                <a:spcPts val="0"/>
              </a:spcAft>
              <a:buClr>
                <a:srgbClr val="FFFFFF"/>
              </a:buClr>
              <a:buSzPct val="100000"/>
              <a:buFont typeface="Arial"/>
              <a:buChar char="●"/>
            </a:pPr>
            <a:r>
              <a:rPr lang="en" sz="1200">
                <a:solidFill>
                  <a:srgbClr val="FFFFFF"/>
                </a:solidFill>
                <a:latin typeface="Arial"/>
                <a:ea typeface="Arial"/>
                <a:cs typeface="Arial"/>
                <a:sym typeface="Arial"/>
              </a:rPr>
              <a:t>Employees come in to argue over timesheets fairly regularly</a:t>
            </a:r>
          </a:p>
          <a:p>
            <a:pPr indent="-304800" lvl="0" marL="457200" rtl="0">
              <a:lnSpc>
                <a:spcPct val="150000"/>
              </a:lnSpc>
              <a:spcBef>
                <a:spcPts val="0"/>
              </a:spcBef>
              <a:spcAft>
                <a:spcPts val="0"/>
              </a:spcAft>
              <a:buClr>
                <a:srgbClr val="FFFFFF"/>
              </a:buClr>
              <a:buSzPct val="100000"/>
              <a:buFont typeface="Arial"/>
              <a:buChar char="●"/>
            </a:pPr>
            <a:r>
              <a:rPr lang="en" sz="1200">
                <a:solidFill>
                  <a:srgbClr val="FFFFFF"/>
                </a:solidFill>
                <a:latin typeface="Arial"/>
                <a:ea typeface="Arial"/>
                <a:cs typeface="Arial"/>
                <a:sym typeface="Arial"/>
              </a:rPr>
              <a:t>Distracting from other duties</a:t>
            </a:r>
          </a:p>
          <a:p>
            <a:pPr indent="-304800" lvl="0" marL="457200" rtl="0">
              <a:lnSpc>
                <a:spcPct val="150000"/>
              </a:lnSpc>
              <a:spcBef>
                <a:spcPts val="0"/>
              </a:spcBef>
              <a:spcAft>
                <a:spcPts val="0"/>
              </a:spcAft>
              <a:buClr>
                <a:srgbClr val="FFFFFF"/>
              </a:buClr>
              <a:buSzPct val="100000"/>
              <a:buFont typeface="Arial"/>
              <a:buChar char="●"/>
            </a:pPr>
            <a:r>
              <a:rPr lang="en" sz="1200">
                <a:solidFill>
                  <a:srgbClr val="FFFFFF"/>
                </a:solidFill>
                <a:latin typeface="Arial"/>
                <a:ea typeface="Arial"/>
                <a:cs typeface="Arial"/>
                <a:sym typeface="Arial"/>
              </a:rPr>
              <a:t>General decrease in employee satisfaction and efficiency</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spcBef>
                <a:spcPts val="0"/>
              </a:spcBef>
              <a:buNone/>
            </a:pPr>
            <a:r>
              <a:rPr lang="en"/>
              <a:t>Interview Summary - Shalonda Williams, Non Employee</a:t>
            </a:r>
          </a:p>
          <a:p>
            <a:pPr lvl="0" rtl="0">
              <a:spcBef>
                <a:spcPts val="0"/>
              </a:spcBef>
              <a:buNone/>
            </a:pPr>
            <a:r>
              <a:t/>
            </a:r>
            <a:endParaRPr/>
          </a:p>
          <a:p>
            <a:pPr lvl="0" marR="0" rtl="0" algn="l">
              <a:lnSpc>
                <a:spcPct val="100000"/>
              </a:lnSpc>
              <a:spcBef>
                <a:spcPts val="0"/>
              </a:spcBef>
              <a:spcAft>
                <a:spcPts val="0"/>
              </a:spcAft>
              <a:buNone/>
            </a:pPr>
            <a:r>
              <a:t/>
            </a:r>
            <a:endParaRPr sz="1400"/>
          </a:p>
        </p:txBody>
      </p:sp>
      <p:sp>
        <p:nvSpPr>
          <p:cNvPr id="159" name="Shape 159"/>
          <p:cNvSpPr txBox="1"/>
          <p:nvPr>
            <p:ph idx="1" type="body"/>
          </p:nvPr>
        </p:nvSpPr>
        <p:spPr>
          <a:xfrm>
            <a:off x="599625" y="1647500"/>
            <a:ext cx="8048400" cy="3069600"/>
          </a:xfrm>
          <a:prstGeom prst="rect">
            <a:avLst/>
          </a:prstGeom>
        </p:spPr>
        <p:txBody>
          <a:bodyPr anchorCtr="0" anchor="t" bIns="91425" lIns="91425" rIns="91425" wrap="square" tIns="91425">
            <a:noAutofit/>
          </a:bodyPr>
          <a:lstStyle/>
          <a:p>
            <a:pPr indent="-317500" lvl="0" marL="457200" rtl="0">
              <a:lnSpc>
                <a:spcPct val="150000"/>
              </a:lnSpc>
              <a:spcBef>
                <a:spcPts val="0"/>
              </a:spcBef>
              <a:spcAft>
                <a:spcPts val="0"/>
              </a:spcAft>
              <a:buClr>
                <a:srgbClr val="F3F3F3"/>
              </a:buClr>
              <a:buSzPct val="100000"/>
              <a:buFont typeface="Arial"/>
              <a:buChar char="●"/>
            </a:pPr>
            <a:r>
              <a:rPr lang="en" sz="1400">
                <a:solidFill>
                  <a:srgbClr val="F3F3F3"/>
                </a:solidFill>
                <a:latin typeface="Arial"/>
                <a:ea typeface="Arial"/>
                <a:cs typeface="Arial"/>
                <a:sym typeface="Arial"/>
              </a:rPr>
              <a:t>Accountability needs to be present in the system</a:t>
            </a:r>
          </a:p>
          <a:p>
            <a:pPr indent="-317500" lvl="0" marL="457200" rtl="0">
              <a:lnSpc>
                <a:spcPct val="150000"/>
              </a:lnSpc>
              <a:spcBef>
                <a:spcPts val="0"/>
              </a:spcBef>
              <a:spcAft>
                <a:spcPts val="0"/>
              </a:spcAft>
              <a:buClr>
                <a:srgbClr val="F3F3F3"/>
              </a:buClr>
              <a:buSzPct val="100000"/>
              <a:buFont typeface="Arial"/>
              <a:buChar char="●"/>
            </a:pPr>
            <a:r>
              <a:rPr lang="en" sz="1400">
                <a:solidFill>
                  <a:srgbClr val="F3F3F3"/>
                </a:solidFill>
                <a:latin typeface="Arial"/>
                <a:ea typeface="Arial"/>
                <a:cs typeface="Arial"/>
                <a:sym typeface="Arial"/>
              </a:rPr>
              <a:t>New system will reduce arguments between managers and employees over timesheets</a:t>
            </a:r>
          </a:p>
          <a:p>
            <a:pPr indent="-317500" lvl="0" marL="457200" rtl="0">
              <a:lnSpc>
                <a:spcPct val="150000"/>
              </a:lnSpc>
              <a:spcBef>
                <a:spcPts val="0"/>
              </a:spcBef>
              <a:spcAft>
                <a:spcPts val="0"/>
              </a:spcAft>
              <a:buClr>
                <a:srgbClr val="F3F3F3"/>
              </a:buClr>
              <a:buSzPct val="100000"/>
              <a:buFont typeface="Arial"/>
              <a:buChar char="●"/>
            </a:pPr>
            <a:r>
              <a:rPr lang="en" sz="1400">
                <a:solidFill>
                  <a:srgbClr val="F3F3F3"/>
                </a:solidFill>
                <a:latin typeface="Arial"/>
                <a:ea typeface="Arial"/>
                <a:cs typeface="Arial"/>
                <a:sym typeface="Arial"/>
              </a:rPr>
              <a:t>Employees shouldn’t have the ability to abuse the system for their own gain</a:t>
            </a:r>
          </a:p>
          <a:p>
            <a:pPr indent="-317500" lvl="0" marL="457200" rtl="0">
              <a:lnSpc>
                <a:spcPct val="150000"/>
              </a:lnSpc>
              <a:spcBef>
                <a:spcPts val="0"/>
              </a:spcBef>
              <a:spcAft>
                <a:spcPts val="0"/>
              </a:spcAft>
              <a:buClr>
                <a:srgbClr val="F3F3F3"/>
              </a:buClr>
              <a:buSzPct val="100000"/>
              <a:buFont typeface="Arial"/>
              <a:buChar char="●"/>
            </a:pPr>
            <a:r>
              <a:rPr lang="en" sz="1400">
                <a:solidFill>
                  <a:srgbClr val="F3F3F3"/>
                </a:solidFill>
                <a:latin typeface="Arial"/>
                <a:ea typeface="Arial"/>
                <a:cs typeface="Arial"/>
                <a:sym typeface="Arial"/>
              </a:rPr>
              <a:t>Improving the system will:</a:t>
            </a:r>
          </a:p>
          <a:p>
            <a:pPr indent="-317500" lvl="1" marL="914400" rtl="0">
              <a:lnSpc>
                <a:spcPct val="150000"/>
              </a:lnSpc>
              <a:spcBef>
                <a:spcPts val="0"/>
              </a:spcBef>
              <a:spcAft>
                <a:spcPts val="0"/>
              </a:spcAft>
              <a:buClr>
                <a:srgbClr val="F3F3F3"/>
              </a:buClr>
              <a:buSzPct val="100000"/>
              <a:buFont typeface="Arial"/>
              <a:buChar char="○"/>
            </a:pPr>
            <a:r>
              <a:rPr lang="en" sz="1400">
                <a:solidFill>
                  <a:srgbClr val="F3F3F3"/>
                </a:solidFill>
                <a:latin typeface="Arial"/>
                <a:ea typeface="Arial"/>
                <a:cs typeface="Arial"/>
                <a:sym typeface="Arial"/>
              </a:rPr>
              <a:t>Hold employees accountable</a:t>
            </a:r>
          </a:p>
          <a:p>
            <a:pPr indent="-317500" lvl="1" marL="914400" rtl="0">
              <a:lnSpc>
                <a:spcPct val="150000"/>
              </a:lnSpc>
              <a:spcBef>
                <a:spcPts val="0"/>
              </a:spcBef>
              <a:spcAft>
                <a:spcPts val="0"/>
              </a:spcAft>
              <a:buClr>
                <a:srgbClr val="F3F3F3"/>
              </a:buClr>
              <a:buSzPct val="100000"/>
              <a:buFont typeface="Arial"/>
              <a:buChar char="○"/>
            </a:pPr>
            <a:r>
              <a:rPr lang="en" sz="1400">
                <a:solidFill>
                  <a:srgbClr val="F3F3F3"/>
                </a:solidFill>
                <a:latin typeface="Arial"/>
                <a:ea typeface="Arial"/>
                <a:cs typeface="Arial"/>
                <a:sym typeface="Arial"/>
              </a:rPr>
              <a:t>Reduce the workload for supervisors</a:t>
            </a:r>
          </a:p>
          <a:p>
            <a:pPr indent="-317500" lvl="1" marL="914400" rtl="0">
              <a:lnSpc>
                <a:spcPct val="150000"/>
              </a:lnSpc>
              <a:spcBef>
                <a:spcPts val="0"/>
              </a:spcBef>
              <a:spcAft>
                <a:spcPts val="0"/>
              </a:spcAft>
              <a:buClr>
                <a:srgbClr val="F3F3F3"/>
              </a:buClr>
              <a:buSzPct val="100000"/>
              <a:buFont typeface="Arial"/>
              <a:buChar char="○"/>
            </a:pPr>
            <a:r>
              <a:rPr lang="en" sz="1400">
                <a:solidFill>
                  <a:srgbClr val="F3F3F3"/>
                </a:solidFill>
                <a:latin typeface="Arial"/>
                <a:ea typeface="Arial"/>
                <a:cs typeface="Arial"/>
                <a:sym typeface="Arial"/>
              </a:rPr>
              <a:t>Shorten the time needed to solve issues</a:t>
            </a:r>
          </a:p>
          <a:p>
            <a:pPr indent="0" lvl="0" marL="0">
              <a:spcBef>
                <a:spcPts val="0"/>
              </a:spcBef>
              <a:buNone/>
            </a:pPr>
            <a:r>
              <a:t/>
            </a:r>
            <a:endParaRPr sz="1400">
              <a:solidFill>
                <a:srgbClr val="F3F3F3"/>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2400"/>
              <a:t>Interview Summary - Mark Reed, Ramp Agent/Lead</a:t>
            </a:r>
          </a:p>
          <a:p>
            <a:pPr lvl="0">
              <a:spcBef>
                <a:spcPts val="0"/>
              </a:spcBef>
              <a:buNone/>
            </a:pPr>
            <a:r>
              <a:t/>
            </a:r>
            <a:endParaRPr sz="2400"/>
          </a:p>
          <a:p>
            <a:pPr indent="0" lvl="0" marL="0" rtl="0">
              <a:spcBef>
                <a:spcPts val="0"/>
              </a:spcBef>
              <a:buNone/>
            </a:pPr>
            <a:r>
              <a:t/>
            </a:r>
            <a:endParaRPr sz="1100"/>
          </a:p>
        </p:txBody>
      </p:sp>
      <p:sp>
        <p:nvSpPr>
          <p:cNvPr id="165" name="Shape 165"/>
          <p:cNvSpPr txBox="1"/>
          <p:nvPr>
            <p:ph idx="1" type="body"/>
          </p:nvPr>
        </p:nvSpPr>
        <p:spPr>
          <a:xfrm>
            <a:off x="493050" y="1387800"/>
            <a:ext cx="8043300" cy="3475800"/>
          </a:xfrm>
          <a:prstGeom prst="rect">
            <a:avLst/>
          </a:prstGeom>
        </p:spPr>
        <p:txBody>
          <a:bodyPr anchorCtr="0" anchor="t" bIns="91425" lIns="91425" rIns="91425" wrap="square" tIns="91425">
            <a:noAutofit/>
          </a:bodyPr>
          <a:lstStyle/>
          <a:p>
            <a:pPr indent="-311150" lvl="0" marL="457200" rtl="0">
              <a:lnSpc>
                <a:spcPct val="200000"/>
              </a:lnSpc>
              <a:spcBef>
                <a:spcPts val="0"/>
              </a:spcBef>
              <a:spcAft>
                <a:spcPts val="0"/>
              </a:spcAft>
              <a:buClr>
                <a:srgbClr val="F3F3F3"/>
              </a:buClr>
              <a:buFont typeface="Arial"/>
              <a:buChar char="●"/>
            </a:pPr>
            <a:r>
              <a:rPr lang="en">
                <a:solidFill>
                  <a:srgbClr val="F3F3F3"/>
                </a:solidFill>
                <a:latin typeface="Arial"/>
                <a:ea typeface="Arial"/>
                <a:cs typeface="Arial"/>
                <a:sym typeface="Arial"/>
              </a:rPr>
              <a:t>The miscalculation of employee hours was a constant issue</a:t>
            </a:r>
          </a:p>
          <a:p>
            <a:pPr indent="-311150" lvl="1" marL="914400" rtl="0">
              <a:lnSpc>
                <a:spcPct val="200000"/>
              </a:lnSpc>
              <a:spcBef>
                <a:spcPts val="0"/>
              </a:spcBef>
              <a:spcAft>
                <a:spcPts val="0"/>
              </a:spcAft>
              <a:buClr>
                <a:srgbClr val="F3F3F3"/>
              </a:buClr>
              <a:buSzPct val="100000"/>
              <a:buFont typeface="Arial"/>
              <a:buChar char="○"/>
            </a:pPr>
            <a:r>
              <a:rPr lang="en" sz="1300">
                <a:solidFill>
                  <a:srgbClr val="F3F3F3"/>
                </a:solidFill>
                <a:latin typeface="Arial"/>
                <a:ea typeface="Arial"/>
                <a:cs typeface="Arial"/>
                <a:sym typeface="Arial"/>
              </a:rPr>
              <a:t>Supervisors forget to punch people in or out on an almost daily basis</a:t>
            </a:r>
          </a:p>
          <a:p>
            <a:pPr indent="-311150" lvl="0" marL="457200" rtl="0">
              <a:lnSpc>
                <a:spcPct val="200000"/>
              </a:lnSpc>
              <a:spcBef>
                <a:spcPts val="0"/>
              </a:spcBef>
              <a:spcAft>
                <a:spcPts val="0"/>
              </a:spcAft>
              <a:buClr>
                <a:srgbClr val="F3F3F3"/>
              </a:buClr>
              <a:buFont typeface="Arial"/>
              <a:buChar char="●"/>
            </a:pPr>
            <a:r>
              <a:rPr lang="en">
                <a:solidFill>
                  <a:srgbClr val="F3F3F3"/>
                </a:solidFill>
                <a:latin typeface="Arial"/>
                <a:ea typeface="Arial"/>
                <a:cs typeface="Arial"/>
                <a:sym typeface="Arial"/>
              </a:rPr>
              <a:t>Wanted a system to be implemented that would ensure the correct payment amount</a:t>
            </a:r>
          </a:p>
          <a:p>
            <a:pPr indent="-311150" lvl="0" marL="457200" rtl="0">
              <a:lnSpc>
                <a:spcPct val="200000"/>
              </a:lnSpc>
              <a:spcBef>
                <a:spcPts val="0"/>
              </a:spcBef>
              <a:spcAft>
                <a:spcPts val="0"/>
              </a:spcAft>
              <a:buClr>
                <a:srgbClr val="F3F3F3"/>
              </a:buClr>
              <a:buFont typeface="Arial"/>
              <a:buChar char="●"/>
            </a:pPr>
            <a:r>
              <a:rPr lang="en">
                <a:solidFill>
                  <a:srgbClr val="F3F3F3"/>
                </a:solidFill>
                <a:latin typeface="Arial"/>
                <a:ea typeface="Arial"/>
                <a:cs typeface="Arial"/>
                <a:sym typeface="Arial"/>
              </a:rPr>
              <a:t>Coworkers hate current system and have been requesting a change for 2 years</a:t>
            </a:r>
          </a:p>
          <a:p>
            <a:pPr indent="-311150" lvl="0" marL="457200" rtl="0">
              <a:lnSpc>
                <a:spcPct val="200000"/>
              </a:lnSpc>
              <a:spcBef>
                <a:spcPts val="0"/>
              </a:spcBef>
              <a:spcAft>
                <a:spcPts val="0"/>
              </a:spcAft>
              <a:buClr>
                <a:srgbClr val="F3F3F3"/>
              </a:buClr>
              <a:buFont typeface="Arial"/>
              <a:buChar char="●"/>
            </a:pPr>
            <a:r>
              <a:rPr lang="en">
                <a:solidFill>
                  <a:srgbClr val="F3F3F3"/>
                </a:solidFill>
                <a:latin typeface="Arial"/>
                <a:ea typeface="Arial"/>
                <a:cs typeface="Arial"/>
                <a:sym typeface="Arial"/>
              </a:rPr>
              <a:t>Abusing of system from supervisors</a:t>
            </a:r>
          </a:p>
          <a:p>
            <a:pPr indent="-311150" lvl="0" marL="457200" rtl="0">
              <a:lnSpc>
                <a:spcPct val="200000"/>
              </a:lnSpc>
              <a:spcBef>
                <a:spcPts val="0"/>
              </a:spcBef>
              <a:spcAft>
                <a:spcPts val="0"/>
              </a:spcAft>
              <a:buClr>
                <a:srgbClr val="F3F3F3"/>
              </a:buClr>
              <a:buFont typeface="Arial"/>
              <a:buChar char="●"/>
            </a:pPr>
            <a:r>
              <a:rPr lang="en">
                <a:solidFill>
                  <a:srgbClr val="F3F3F3"/>
                </a:solidFill>
                <a:latin typeface="Arial"/>
                <a:ea typeface="Arial"/>
                <a:cs typeface="Arial"/>
                <a:sym typeface="Arial"/>
              </a:rPr>
              <a:t>Issue with time conflicts eventually had to be resolved by corporate</a:t>
            </a:r>
          </a:p>
          <a:p>
            <a:pPr indent="-311150" lvl="0" marL="457200" rtl="0">
              <a:lnSpc>
                <a:spcPct val="200000"/>
              </a:lnSpc>
              <a:spcBef>
                <a:spcPts val="0"/>
              </a:spcBef>
              <a:buClr>
                <a:srgbClr val="F3F3F3"/>
              </a:buClr>
              <a:buFont typeface="Arial"/>
              <a:buChar char="●"/>
            </a:pPr>
            <a:r>
              <a:rPr lang="en">
                <a:solidFill>
                  <a:srgbClr val="F3F3F3"/>
                </a:solidFill>
                <a:latin typeface="Arial"/>
                <a:ea typeface="Arial"/>
                <a:cs typeface="Arial"/>
                <a:sym typeface="Arial"/>
              </a:rPr>
              <a:t>Promotion from Ramp agent to Lead didn’t change timesheet experience</a:t>
            </a:r>
          </a:p>
          <a:p>
            <a:pPr lvl="0">
              <a:spcBef>
                <a:spcPts val="0"/>
              </a:spcBef>
              <a:buNone/>
            </a:pPr>
            <a:r>
              <a:t/>
            </a:r>
            <a:endParaRPr>
              <a:solidFill>
                <a:srgbClr val="F3F3F3"/>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Observation Notes:</a:t>
            </a:r>
          </a:p>
        </p:txBody>
      </p:sp>
      <p:sp>
        <p:nvSpPr>
          <p:cNvPr id="171" name="Shape 171"/>
          <p:cNvSpPr txBox="1"/>
          <p:nvPr>
            <p:ph idx="1" type="body"/>
          </p:nvPr>
        </p:nvSpPr>
        <p:spPr>
          <a:xfrm>
            <a:off x="692900" y="1545725"/>
            <a:ext cx="7643400" cy="3384600"/>
          </a:xfrm>
          <a:prstGeom prst="rect">
            <a:avLst/>
          </a:prstGeom>
        </p:spPr>
        <p:txBody>
          <a:bodyPr anchorCtr="0" anchor="t" bIns="91425" lIns="91425" rIns="91425" wrap="square" tIns="91425">
            <a:noAutofit/>
          </a:bodyPr>
          <a:lstStyle/>
          <a:p>
            <a:pPr lvl="0" rtl="0">
              <a:spcBef>
                <a:spcPts val="0"/>
              </a:spcBef>
              <a:spcAft>
                <a:spcPts val="0"/>
              </a:spcAft>
              <a:buNone/>
            </a:pPr>
            <a:r>
              <a:rPr lang="en">
                <a:solidFill>
                  <a:srgbClr val="FFFFFF"/>
                </a:solidFill>
                <a:latin typeface="Arial"/>
                <a:ea typeface="Arial"/>
                <a:cs typeface="Arial"/>
                <a:sym typeface="Arial"/>
              </a:rPr>
              <a:t>Process Description: The timekeeping process is done 4 times daily as managers must clock in as well as clock out their employees. The manager opens up the web interface and enters each employee's name and manually clocks them in or out depending on the time. If the manager is on a call or busy on the floor then they must make a mental note of who came and checked in and input them into the system with the correct time once they go back to their desk. Managers also must clock in and out employees when they go on their lunch break in order to ensure they are only taking the allotted 30 minutes. </a:t>
            </a:r>
          </a:p>
          <a:p>
            <a:pPr lvl="0" rtl="0">
              <a:spcBef>
                <a:spcPts val="0"/>
              </a:spcBef>
              <a:spcAft>
                <a:spcPts val="0"/>
              </a:spcAft>
              <a:buNone/>
            </a:pPr>
            <a:r>
              <a:t/>
            </a:r>
            <a:endParaRPr>
              <a:solidFill>
                <a:srgbClr val="FFFFFF"/>
              </a:solidFill>
              <a:latin typeface="Arial"/>
              <a:ea typeface="Arial"/>
              <a:cs typeface="Arial"/>
              <a:sym typeface="Arial"/>
            </a:endParaRPr>
          </a:p>
          <a:p>
            <a:pPr lvl="0" rtl="0">
              <a:spcBef>
                <a:spcPts val="0"/>
              </a:spcBef>
              <a:spcAft>
                <a:spcPts val="0"/>
              </a:spcAft>
              <a:buNone/>
            </a:pPr>
            <a:r>
              <a:rPr lang="en">
                <a:solidFill>
                  <a:srgbClr val="FFFFFF"/>
                </a:solidFill>
                <a:latin typeface="Arial"/>
                <a:ea typeface="Arial"/>
                <a:cs typeface="Arial"/>
                <a:sym typeface="Arial"/>
              </a:rPr>
              <a:t>Notes:</a:t>
            </a:r>
          </a:p>
          <a:p>
            <a:pPr indent="-311150" lvl="0" marL="457200" rtl="0">
              <a:spcBef>
                <a:spcPts val="0"/>
              </a:spcBef>
              <a:spcAft>
                <a:spcPts val="0"/>
              </a:spcAft>
              <a:buClr>
                <a:srgbClr val="FFFFFF"/>
              </a:buClr>
              <a:buFont typeface="Arial"/>
              <a:buChar char="●"/>
            </a:pPr>
            <a:r>
              <a:rPr lang="en">
                <a:solidFill>
                  <a:srgbClr val="FFFFFF"/>
                </a:solidFill>
                <a:latin typeface="Arial"/>
                <a:ea typeface="Arial"/>
                <a:cs typeface="Arial"/>
                <a:sym typeface="Arial"/>
              </a:rPr>
              <a:t>The process is visibly irritating to the manager and employee</a:t>
            </a:r>
          </a:p>
          <a:p>
            <a:pPr indent="-311150" lvl="0" marL="457200" rtl="0">
              <a:spcBef>
                <a:spcPts val="0"/>
              </a:spcBef>
              <a:spcAft>
                <a:spcPts val="0"/>
              </a:spcAft>
              <a:buClr>
                <a:srgbClr val="FFFFFF"/>
              </a:buClr>
              <a:buFont typeface="Arial"/>
              <a:buChar char="●"/>
            </a:pPr>
            <a:r>
              <a:rPr lang="en">
                <a:solidFill>
                  <a:srgbClr val="FFFFFF"/>
                </a:solidFill>
                <a:latin typeface="Arial"/>
                <a:ea typeface="Arial"/>
                <a:cs typeface="Arial"/>
                <a:sym typeface="Arial"/>
              </a:rPr>
              <a:t>The process forces the manager to multi-task </a:t>
            </a:r>
          </a:p>
          <a:p>
            <a:pPr indent="-311150" lvl="0" marL="457200" rtl="0">
              <a:spcBef>
                <a:spcPts val="0"/>
              </a:spcBef>
              <a:spcAft>
                <a:spcPts val="0"/>
              </a:spcAft>
              <a:buClr>
                <a:srgbClr val="FFFFFF"/>
              </a:buClr>
              <a:buFont typeface="Arial"/>
              <a:buChar char="●"/>
            </a:pPr>
            <a:r>
              <a:rPr lang="en">
                <a:solidFill>
                  <a:srgbClr val="FFFFFF"/>
                </a:solidFill>
                <a:latin typeface="Arial"/>
                <a:ea typeface="Arial"/>
                <a:cs typeface="Arial"/>
                <a:sym typeface="Arial"/>
              </a:rPr>
              <a:t>The process wastes a lot of managerial time and effort</a:t>
            </a:r>
          </a:p>
          <a:p>
            <a:pPr indent="-311150" lvl="0" marL="457200" rtl="0">
              <a:spcBef>
                <a:spcPts val="0"/>
              </a:spcBef>
              <a:spcAft>
                <a:spcPts val="0"/>
              </a:spcAft>
              <a:buClr>
                <a:srgbClr val="FFFFFF"/>
              </a:buClr>
              <a:buFont typeface="Arial"/>
              <a:buChar char="●"/>
            </a:pPr>
            <a:r>
              <a:rPr lang="en">
                <a:solidFill>
                  <a:srgbClr val="FFFFFF"/>
                </a:solidFill>
                <a:latin typeface="Arial"/>
                <a:ea typeface="Arial"/>
                <a:cs typeface="Arial"/>
                <a:sym typeface="Arial"/>
              </a:rPr>
              <a:t>High probability of human error</a:t>
            </a:r>
          </a:p>
          <a:p>
            <a:pPr indent="-311150" lvl="0" marL="457200" rtl="0">
              <a:spcBef>
                <a:spcPts val="0"/>
              </a:spcBef>
              <a:spcAft>
                <a:spcPts val="0"/>
              </a:spcAft>
              <a:buClr>
                <a:srgbClr val="FFFFFF"/>
              </a:buClr>
              <a:buFont typeface="Arial"/>
              <a:buChar char="●"/>
            </a:pPr>
            <a:r>
              <a:rPr lang="en">
                <a:solidFill>
                  <a:srgbClr val="FFFFFF"/>
                </a:solidFill>
                <a:latin typeface="Arial"/>
                <a:ea typeface="Arial"/>
                <a:cs typeface="Arial"/>
                <a:sym typeface="Arial"/>
              </a:rPr>
              <a:t>System has many places for conflict</a:t>
            </a:r>
          </a:p>
          <a:p>
            <a:pPr lvl="0">
              <a:spcBef>
                <a:spcPts val="0"/>
              </a:spcBef>
              <a:buNone/>
            </a:pPr>
            <a:r>
              <a:t/>
            </a:r>
            <a:endParaRPr sz="1200">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99750" y="759525"/>
            <a:ext cx="2331900" cy="3628200"/>
          </a:xfrm>
          <a:prstGeom prst="rect">
            <a:avLst/>
          </a:prstGeom>
        </p:spPr>
        <p:txBody>
          <a:bodyPr anchorCtr="0" anchor="ctr" bIns="91425" lIns="91425" rIns="91425" wrap="square" tIns="91425">
            <a:noAutofit/>
          </a:bodyPr>
          <a:lstStyle/>
          <a:p>
            <a:pPr lvl="0">
              <a:spcBef>
                <a:spcPts val="0"/>
              </a:spcBef>
              <a:buNone/>
            </a:pPr>
            <a:r>
              <a:rPr lang="en"/>
              <a:t>Use Case-1 Managing Employees</a:t>
            </a:r>
          </a:p>
        </p:txBody>
      </p:sp>
      <p:pic>
        <p:nvPicPr>
          <p:cNvPr id="177" name="Shape 177"/>
          <p:cNvPicPr preferRelativeResize="0"/>
          <p:nvPr/>
        </p:nvPicPr>
        <p:blipFill>
          <a:blip r:embed="rId3">
            <a:alphaModFix/>
          </a:blip>
          <a:stretch>
            <a:fillRect/>
          </a:stretch>
        </p:blipFill>
        <p:spPr>
          <a:xfrm>
            <a:off x="4618350" y="0"/>
            <a:ext cx="452565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450750" y="1239225"/>
            <a:ext cx="2414100" cy="3135300"/>
          </a:xfrm>
          <a:prstGeom prst="rect">
            <a:avLst/>
          </a:prstGeom>
        </p:spPr>
        <p:txBody>
          <a:bodyPr anchorCtr="0" anchor="ctr" bIns="91425" lIns="91425" rIns="91425" wrap="square" tIns="91425">
            <a:noAutofit/>
          </a:bodyPr>
          <a:lstStyle/>
          <a:p>
            <a:pPr lvl="0">
              <a:spcBef>
                <a:spcPts val="0"/>
              </a:spcBef>
              <a:buNone/>
            </a:pPr>
            <a:r>
              <a:rPr lang="en"/>
              <a:t>Use Case-2 Shift Schedule Input</a:t>
            </a:r>
          </a:p>
        </p:txBody>
      </p:sp>
      <p:pic>
        <p:nvPicPr>
          <p:cNvPr id="183" name="Shape 183"/>
          <p:cNvPicPr preferRelativeResize="0"/>
          <p:nvPr/>
        </p:nvPicPr>
        <p:blipFill>
          <a:blip r:embed="rId3">
            <a:alphaModFix/>
          </a:blip>
          <a:stretch>
            <a:fillRect/>
          </a:stretch>
        </p:blipFill>
        <p:spPr>
          <a:xfrm>
            <a:off x="5255735" y="0"/>
            <a:ext cx="3888266" cy="5115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