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accent1"/>
                </a:solidFill>
                <a:latin typeface="Lato"/>
                <a:ea typeface="Lato"/>
                <a:cs typeface="Lato"/>
                <a:sym typeface="Lato"/>
              </a:rPr>
              <a:t>‹#›</a:t>
            </a:fld>
            <a:endParaRPr sz="1000">
              <a:solidFill>
                <a:schemeClr val="accen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indent="0" lvl="0" marL="0" algn="ctr">
              <a:spcBef>
                <a:spcPts val="0"/>
              </a:spcBef>
              <a:spcAft>
                <a:spcPts val="0"/>
              </a:spcAft>
              <a:buNone/>
            </a:pPr>
            <a:r>
              <a:rPr lang="en" sz="7000"/>
              <a:t>Group 27</a:t>
            </a:r>
            <a:endParaRPr sz="7000"/>
          </a:p>
          <a:p>
            <a:pPr indent="0" lvl="0" marL="0" rtl="0" algn="ctr">
              <a:lnSpc>
                <a:spcPct val="115000"/>
              </a:lnSpc>
              <a:spcBef>
                <a:spcPts val="0"/>
              </a:spcBef>
              <a:spcAft>
                <a:spcPts val="0"/>
              </a:spcAft>
              <a:buNone/>
            </a:pPr>
            <a:r>
              <a:rPr b="0" lang="en" sz="1800">
                <a:solidFill>
                  <a:srgbClr val="000000"/>
                </a:solidFill>
                <a:latin typeface="Times New Roman"/>
                <a:ea typeface="Times New Roman"/>
                <a:cs typeface="Times New Roman"/>
                <a:sym typeface="Times New Roman"/>
              </a:rPr>
              <a:t>IS 436 Section 02- Structured Systems Analysis and Design</a:t>
            </a:r>
            <a:endParaRPr b="0" sz="18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0" lang="en" sz="1800">
                <a:solidFill>
                  <a:srgbClr val="000000"/>
                </a:solidFill>
                <a:latin typeface="Times New Roman"/>
                <a:ea typeface="Times New Roman"/>
                <a:cs typeface="Times New Roman"/>
                <a:sym typeface="Times New Roman"/>
              </a:rPr>
              <a:t>Deliverable 4</a:t>
            </a:r>
            <a:endParaRPr b="0" sz="1800"/>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indent="0" lvl="0" marL="0" rtl="0" algn="ctr">
              <a:spcBef>
                <a:spcPts val="0"/>
              </a:spcBef>
              <a:spcAft>
                <a:spcPts val="0"/>
              </a:spcAft>
              <a:buNone/>
            </a:pPr>
            <a:r>
              <a:rPr lang="en" sz="1200">
                <a:solidFill>
                  <a:srgbClr val="000000"/>
                </a:solidFill>
                <a:latin typeface="Times New Roman"/>
                <a:ea typeface="Times New Roman"/>
                <a:cs typeface="Times New Roman"/>
                <a:sym typeface="Times New Roman"/>
              </a:rPr>
              <a:t>Bryan Baek</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rgbClr val="000000"/>
                </a:solidFill>
                <a:latin typeface="Times New Roman"/>
                <a:ea typeface="Times New Roman"/>
                <a:cs typeface="Times New Roman"/>
                <a:sym typeface="Times New Roman"/>
              </a:rPr>
              <a:t>Brendan Bessel</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rgbClr val="000000"/>
                </a:solidFill>
                <a:latin typeface="Times New Roman"/>
                <a:ea typeface="Times New Roman"/>
                <a:cs typeface="Times New Roman"/>
                <a:sym typeface="Times New Roman"/>
              </a:rPr>
              <a:t>Kalabe Mulugeta</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rgbClr val="000000"/>
                </a:solidFill>
                <a:latin typeface="Times New Roman"/>
                <a:ea typeface="Times New Roman"/>
                <a:cs typeface="Times New Roman"/>
                <a:sym typeface="Times New Roman"/>
              </a:rPr>
              <a:t>Josiah Tillett</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rgbClr val="000000"/>
                </a:solidFill>
                <a:latin typeface="Times New Roman"/>
                <a:ea typeface="Times New Roman"/>
                <a:cs typeface="Times New Roman"/>
                <a:sym typeface="Times New Roman"/>
              </a:rPr>
              <a:t>Xinbo Yang</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727800" y="618625"/>
            <a:ext cx="7688400" cy="5352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2000">
                <a:solidFill>
                  <a:srgbClr val="000000"/>
                </a:solidFill>
                <a:latin typeface="Times New Roman"/>
                <a:ea typeface="Times New Roman"/>
                <a:cs typeface="Times New Roman"/>
                <a:sym typeface="Times New Roman"/>
              </a:rPr>
              <a:t>Architecture Matrix</a:t>
            </a:r>
            <a:endParaRPr sz="2000">
              <a:solidFill>
                <a:srgbClr val="000000"/>
              </a:solidFill>
              <a:latin typeface="Times New Roman"/>
              <a:ea typeface="Times New Roman"/>
              <a:cs typeface="Times New Roman"/>
              <a:sym typeface="Times New Roman"/>
            </a:endParaRPr>
          </a:p>
          <a:p>
            <a:pPr indent="0" lvl="0" marL="0">
              <a:spcBef>
                <a:spcPts val="0"/>
              </a:spcBef>
              <a:spcAft>
                <a:spcPts val="0"/>
              </a:spcAft>
              <a:buNone/>
            </a:pPr>
            <a:r>
              <a:t/>
            </a:r>
            <a:endParaRPr/>
          </a:p>
        </p:txBody>
      </p:sp>
      <p:pic>
        <p:nvPicPr>
          <p:cNvPr id="144" name="Shape 144"/>
          <p:cNvPicPr preferRelativeResize="0"/>
          <p:nvPr/>
        </p:nvPicPr>
        <p:blipFill rotWithShape="1">
          <a:blip r:embed="rId3">
            <a:alphaModFix/>
          </a:blip>
          <a:srcRect b="14022" l="0" r="0" t="0"/>
          <a:stretch/>
        </p:blipFill>
        <p:spPr>
          <a:xfrm>
            <a:off x="3114500" y="582725"/>
            <a:ext cx="6029500" cy="4560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727800" y="618625"/>
            <a:ext cx="7688400" cy="53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latin typeface="Times New Roman"/>
                <a:ea typeface="Times New Roman"/>
                <a:cs typeface="Times New Roman"/>
                <a:sym typeface="Times New Roman"/>
              </a:rPr>
              <a:t>Architecture Matrix</a:t>
            </a:r>
            <a:endParaRPr sz="20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a:p>
        </p:txBody>
      </p:sp>
      <p:pic>
        <p:nvPicPr>
          <p:cNvPr id="150" name="Shape 150"/>
          <p:cNvPicPr preferRelativeResize="0"/>
          <p:nvPr/>
        </p:nvPicPr>
        <p:blipFill rotWithShape="1">
          <a:blip r:embed="rId3">
            <a:alphaModFix/>
          </a:blip>
          <a:srcRect b="69004" l="0" r="0" t="0"/>
          <a:stretch/>
        </p:blipFill>
        <p:spPr>
          <a:xfrm>
            <a:off x="209513" y="1554000"/>
            <a:ext cx="8724975" cy="237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727800" y="618625"/>
            <a:ext cx="7688400" cy="53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latin typeface="Times New Roman"/>
                <a:ea typeface="Times New Roman"/>
                <a:cs typeface="Times New Roman"/>
                <a:sym typeface="Times New Roman"/>
              </a:rPr>
              <a:t>Architecture Matrix</a:t>
            </a:r>
            <a:endParaRPr sz="20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a:p>
        </p:txBody>
      </p:sp>
      <p:grpSp>
        <p:nvGrpSpPr>
          <p:cNvPr id="156" name="Shape 156"/>
          <p:cNvGrpSpPr/>
          <p:nvPr/>
        </p:nvGrpSpPr>
        <p:grpSpPr>
          <a:xfrm>
            <a:off x="988362" y="1251332"/>
            <a:ext cx="7167266" cy="3740532"/>
            <a:chOff x="3114500" y="1986400"/>
            <a:chExt cx="6029500" cy="3157100"/>
          </a:xfrm>
        </p:grpSpPr>
        <p:pic>
          <p:nvPicPr>
            <p:cNvPr id="157" name="Shape 157"/>
            <p:cNvPicPr preferRelativeResize="0"/>
            <p:nvPr/>
          </p:nvPicPr>
          <p:blipFill rotWithShape="1">
            <a:blip r:embed="rId3">
              <a:alphaModFix/>
            </a:blip>
            <a:srcRect b="14025" l="0" r="0" t="30992"/>
            <a:stretch/>
          </p:blipFill>
          <p:spPr>
            <a:xfrm>
              <a:off x="3114500" y="2226900"/>
              <a:ext cx="6029500" cy="2916600"/>
            </a:xfrm>
            <a:prstGeom prst="rect">
              <a:avLst/>
            </a:prstGeom>
            <a:noFill/>
            <a:ln>
              <a:noFill/>
            </a:ln>
          </p:spPr>
        </p:pic>
        <p:pic>
          <p:nvPicPr>
            <p:cNvPr id="158" name="Shape 158"/>
            <p:cNvPicPr preferRelativeResize="0"/>
            <p:nvPr/>
          </p:nvPicPr>
          <p:blipFill rotWithShape="1">
            <a:blip r:embed="rId3">
              <a:alphaModFix/>
            </a:blip>
            <a:srcRect b="95466" l="0" r="0" t="0"/>
            <a:stretch/>
          </p:blipFill>
          <p:spPr>
            <a:xfrm>
              <a:off x="3114500" y="1986400"/>
              <a:ext cx="6029500" cy="240501"/>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indent="0" lvl="0" marL="0" algn="ctr">
              <a:spcBef>
                <a:spcPts val="0"/>
              </a:spcBef>
              <a:spcAft>
                <a:spcPts val="0"/>
              </a:spcAft>
              <a:buNone/>
            </a:pPr>
            <a:r>
              <a:rPr lang="en" sz="5000"/>
              <a:t>Questions?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7800" y="583025"/>
            <a:ext cx="7688400" cy="5352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About Aviation Port Service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727800" y="684675"/>
            <a:ext cx="7688400" cy="5352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2000">
                <a:solidFill>
                  <a:srgbClr val="000000"/>
                </a:solidFill>
                <a:latin typeface="Times New Roman"/>
                <a:ea typeface="Times New Roman"/>
                <a:cs typeface="Times New Roman"/>
                <a:sym typeface="Times New Roman"/>
              </a:rPr>
              <a:t>Entity Relation Diagram (ERD)</a:t>
            </a:r>
            <a:endParaRPr sz="2000">
              <a:solidFill>
                <a:srgbClr val="000000"/>
              </a:solidFill>
              <a:latin typeface="Times New Roman"/>
              <a:ea typeface="Times New Roman"/>
              <a:cs typeface="Times New Roman"/>
              <a:sym typeface="Times New Roman"/>
            </a:endParaRPr>
          </a:p>
          <a:p>
            <a:pPr indent="0" lvl="0" marL="0">
              <a:spcBef>
                <a:spcPts val="0"/>
              </a:spcBef>
              <a:spcAft>
                <a:spcPts val="0"/>
              </a:spcAft>
              <a:buNone/>
            </a:pPr>
            <a:r>
              <a:t/>
            </a:r>
            <a:endParaRPr/>
          </a:p>
        </p:txBody>
      </p:sp>
      <p:pic>
        <p:nvPicPr>
          <p:cNvPr id="98" name="Shape 98"/>
          <p:cNvPicPr preferRelativeResize="0"/>
          <p:nvPr/>
        </p:nvPicPr>
        <p:blipFill>
          <a:blip r:embed="rId3">
            <a:alphaModFix/>
          </a:blip>
          <a:stretch>
            <a:fillRect/>
          </a:stretch>
        </p:blipFill>
        <p:spPr>
          <a:xfrm>
            <a:off x="4308775" y="0"/>
            <a:ext cx="4631470"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27800" y="684675"/>
            <a:ext cx="7688400" cy="53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latin typeface="Times New Roman"/>
                <a:ea typeface="Times New Roman"/>
                <a:cs typeface="Times New Roman"/>
                <a:sym typeface="Times New Roman"/>
              </a:rPr>
              <a:t>Entity Relation Diagram (ERD)</a:t>
            </a:r>
            <a:endParaRPr sz="20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a:p>
        </p:txBody>
      </p:sp>
      <p:pic>
        <p:nvPicPr>
          <p:cNvPr id="104" name="Shape 104"/>
          <p:cNvPicPr preferRelativeResize="0"/>
          <p:nvPr/>
        </p:nvPicPr>
        <p:blipFill>
          <a:blip r:embed="rId3">
            <a:alphaModFix/>
          </a:blip>
          <a:stretch>
            <a:fillRect/>
          </a:stretch>
        </p:blipFill>
        <p:spPr>
          <a:xfrm>
            <a:off x="5465025" y="365825"/>
            <a:ext cx="2228850" cy="462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727800" y="684675"/>
            <a:ext cx="7688400" cy="53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latin typeface="Times New Roman"/>
                <a:ea typeface="Times New Roman"/>
                <a:cs typeface="Times New Roman"/>
                <a:sym typeface="Times New Roman"/>
              </a:rPr>
              <a:t>Entity Relation Diagram (ERD)</a:t>
            </a:r>
            <a:endParaRPr sz="20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a:p>
        </p:txBody>
      </p:sp>
      <p:grpSp>
        <p:nvGrpSpPr>
          <p:cNvPr id="110" name="Shape 110"/>
          <p:cNvGrpSpPr/>
          <p:nvPr/>
        </p:nvGrpSpPr>
        <p:grpSpPr>
          <a:xfrm>
            <a:off x="5028975" y="72200"/>
            <a:ext cx="3476400" cy="4999125"/>
            <a:chOff x="5028975" y="72200"/>
            <a:chExt cx="3476400" cy="4999125"/>
          </a:xfrm>
        </p:grpSpPr>
        <p:pic>
          <p:nvPicPr>
            <p:cNvPr id="111" name="Shape 111"/>
            <p:cNvPicPr preferRelativeResize="0"/>
            <p:nvPr/>
          </p:nvPicPr>
          <p:blipFill rotWithShape="1">
            <a:blip r:embed="rId3">
              <a:alphaModFix/>
            </a:blip>
            <a:srcRect b="0" l="378" r="0" t="0"/>
            <a:stretch/>
          </p:blipFill>
          <p:spPr>
            <a:xfrm>
              <a:off x="5028975" y="72200"/>
              <a:ext cx="3387225" cy="4999125"/>
            </a:xfrm>
            <a:prstGeom prst="rect">
              <a:avLst/>
            </a:prstGeom>
            <a:noFill/>
            <a:ln>
              <a:noFill/>
            </a:ln>
          </p:spPr>
        </p:pic>
        <p:sp>
          <p:nvSpPr>
            <p:cNvPr id="112" name="Shape 112"/>
            <p:cNvSpPr/>
            <p:nvPr/>
          </p:nvSpPr>
          <p:spPr>
            <a:xfrm>
              <a:off x="6798975" y="966875"/>
              <a:ext cx="1706400" cy="15051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727800" y="684675"/>
            <a:ext cx="7688400" cy="53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latin typeface="Times New Roman"/>
                <a:ea typeface="Times New Roman"/>
                <a:cs typeface="Times New Roman"/>
                <a:sym typeface="Times New Roman"/>
              </a:rPr>
              <a:t>Entity Relation Diagram (ERD)</a:t>
            </a:r>
            <a:endParaRPr sz="20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a:p>
        </p:txBody>
      </p:sp>
      <p:grpSp>
        <p:nvGrpSpPr>
          <p:cNvPr id="118" name="Shape 118"/>
          <p:cNvGrpSpPr/>
          <p:nvPr/>
        </p:nvGrpSpPr>
        <p:grpSpPr>
          <a:xfrm>
            <a:off x="4305175" y="48150"/>
            <a:ext cx="4173825" cy="5028599"/>
            <a:chOff x="4305175" y="48150"/>
            <a:chExt cx="4173825" cy="5028599"/>
          </a:xfrm>
        </p:grpSpPr>
        <p:pic>
          <p:nvPicPr>
            <p:cNvPr id="119" name="Shape 119"/>
            <p:cNvPicPr preferRelativeResize="0"/>
            <p:nvPr/>
          </p:nvPicPr>
          <p:blipFill>
            <a:blip r:embed="rId3">
              <a:alphaModFix/>
            </a:blip>
            <a:stretch>
              <a:fillRect/>
            </a:stretch>
          </p:blipFill>
          <p:spPr>
            <a:xfrm>
              <a:off x="4413800" y="48150"/>
              <a:ext cx="4065200" cy="5028599"/>
            </a:xfrm>
            <a:prstGeom prst="rect">
              <a:avLst/>
            </a:prstGeom>
            <a:noFill/>
            <a:ln>
              <a:noFill/>
            </a:ln>
          </p:spPr>
        </p:pic>
        <p:sp>
          <p:nvSpPr>
            <p:cNvPr id="120" name="Shape 120"/>
            <p:cNvSpPr/>
            <p:nvPr/>
          </p:nvSpPr>
          <p:spPr>
            <a:xfrm>
              <a:off x="4305175" y="1001875"/>
              <a:ext cx="1995000" cy="1680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Shape 125"/>
          <p:cNvPicPr preferRelativeResize="0"/>
          <p:nvPr/>
        </p:nvPicPr>
        <p:blipFill rotWithShape="1">
          <a:blip r:embed="rId3">
            <a:alphaModFix/>
          </a:blip>
          <a:srcRect b="970" l="0" r="0" t="0"/>
          <a:stretch/>
        </p:blipFill>
        <p:spPr>
          <a:xfrm>
            <a:off x="2374975" y="530875"/>
            <a:ext cx="6672775" cy="4478600"/>
          </a:xfrm>
          <a:prstGeom prst="rect">
            <a:avLst/>
          </a:prstGeom>
          <a:noFill/>
          <a:ln>
            <a:noFill/>
          </a:ln>
        </p:spPr>
      </p:pic>
      <p:sp>
        <p:nvSpPr>
          <p:cNvPr id="126" name="Shape 126"/>
          <p:cNvSpPr txBox="1"/>
          <p:nvPr>
            <p:ph type="title"/>
          </p:nvPr>
        </p:nvSpPr>
        <p:spPr>
          <a:xfrm>
            <a:off x="727800" y="684675"/>
            <a:ext cx="7688400" cy="5352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000">
                <a:solidFill>
                  <a:srgbClr val="000000"/>
                </a:solidFill>
                <a:latin typeface="Times New Roman"/>
                <a:ea typeface="Times New Roman"/>
                <a:cs typeface="Times New Roman"/>
                <a:sym typeface="Times New Roman"/>
              </a:rPr>
              <a:t>Entity Relation Diagram (ERD)</a:t>
            </a:r>
            <a:endParaRPr sz="20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671150"/>
            <a:ext cx="7688700" cy="5352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2000">
                <a:solidFill>
                  <a:srgbClr val="000000"/>
                </a:solidFill>
                <a:latin typeface="Times New Roman"/>
                <a:ea typeface="Times New Roman"/>
                <a:cs typeface="Times New Roman"/>
                <a:sym typeface="Times New Roman"/>
              </a:rPr>
              <a:t>Alternative Matrix three alternatives</a:t>
            </a:r>
            <a:endParaRPr/>
          </a:p>
          <a:p>
            <a:pPr indent="0" lvl="0" marL="0">
              <a:spcBef>
                <a:spcPts val="0"/>
              </a:spcBef>
              <a:spcAft>
                <a:spcPts val="0"/>
              </a:spcAft>
              <a:buNone/>
            </a:pPr>
            <a:r>
              <a:t/>
            </a:r>
            <a:endParaRPr/>
          </a:p>
        </p:txBody>
      </p:sp>
      <p:sp>
        <p:nvSpPr>
          <p:cNvPr id="132" name="Shape 132"/>
          <p:cNvSpPr txBox="1"/>
          <p:nvPr>
            <p:ph idx="1" type="body"/>
          </p:nvPr>
        </p:nvSpPr>
        <p:spPr>
          <a:xfrm>
            <a:off x="729450" y="1369375"/>
            <a:ext cx="7688700" cy="2970600"/>
          </a:xfrm>
          <a:prstGeom prst="rect">
            <a:avLst/>
          </a:prstGeom>
        </p:spPr>
        <p:txBody>
          <a:bodyPr anchorCtr="0" anchor="t" bIns="91425" lIns="91425" rIns="91425" wrap="square" tIns="91425">
            <a:noAutofit/>
          </a:bodyPr>
          <a:lstStyle/>
          <a:p>
            <a:pPr indent="0" lvl="0" marL="0" rtl="0">
              <a:spcBef>
                <a:spcPts val="0"/>
              </a:spcBef>
              <a:spcAft>
                <a:spcPts val="0"/>
              </a:spcAft>
              <a:buNone/>
            </a:pPr>
            <a:r>
              <a:rPr b="1" lang="en" sz="1200" u="sng">
                <a:solidFill>
                  <a:srgbClr val="000000"/>
                </a:solidFill>
                <a:latin typeface="Times New Roman"/>
                <a:ea typeface="Times New Roman"/>
                <a:cs typeface="Times New Roman"/>
                <a:sym typeface="Times New Roman"/>
              </a:rPr>
              <a:t>Alternative 1: Contracted Custom Application Using Linux, Apache, MySQL, PHP </a:t>
            </a:r>
            <a:endParaRPr b="1" sz="1200" u="sng">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 sz="1200">
                <a:solidFill>
                  <a:srgbClr val="000000"/>
                </a:solidFill>
                <a:latin typeface="Times New Roman"/>
                <a:ea typeface="Times New Roman"/>
                <a:cs typeface="Times New Roman"/>
                <a:sym typeface="Times New Roman"/>
              </a:rPr>
              <a:t>This alternative utilizes an external programmer to build a custom designed solution for our system. The price is unclear because of the time needed to complete the project.</a:t>
            </a:r>
            <a:endParaRPr sz="12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 sz="1200" u="sng">
                <a:solidFill>
                  <a:srgbClr val="000000"/>
                </a:solidFill>
                <a:latin typeface="Times New Roman"/>
                <a:ea typeface="Times New Roman"/>
                <a:cs typeface="Times New Roman"/>
                <a:sym typeface="Times New Roman"/>
              </a:rPr>
              <a:t>Alternative 2 - Packaged Software: Tsheets</a:t>
            </a:r>
            <a:endParaRPr b="1" sz="1200" u="sng">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 sz="1200">
                <a:solidFill>
                  <a:srgbClr val="000000"/>
                </a:solidFill>
                <a:latin typeface="Times New Roman"/>
                <a:ea typeface="Times New Roman"/>
                <a:cs typeface="Times New Roman"/>
                <a:sym typeface="Times New Roman"/>
              </a:rPr>
              <a:t>This alternative is a packaged, licensed software. There are different editions available but for the needs of our company the basic package should be enough.</a:t>
            </a:r>
            <a:endParaRPr sz="12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b="1" lang="en" sz="1200" u="sng">
                <a:solidFill>
                  <a:srgbClr val="000000"/>
                </a:solidFill>
                <a:latin typeface="Times New Roman"/>
                <a:ea typeface="Times New Roman"/>
                <a:cs typeface="Times New Roman"/>
                <a:sym typeface="Times New Roman"/>
              </a:rPr>
              <a:t>Alternative 3 - Packaged Software: Clock Shark</a:t>
            </a:r>
            <a:endParaRPr b="1" sz="1200" u="sng">
              <a:solidFill>
                <a:srgbClr val="000000"/>
              </a:solidFill>
              <a:latin typeface="Times New Roman"/>
              <a:ea typeface="Times New Roman"/>
              <a:cs typeface="Times New Roman"/>
              <a:sym typeface="Times New Roman"/>
            </a:endParaRPr>
          </a:p>
          <a:p>
            <a:pPr indent="0" lvl="0" marL="0" rtl="0">
              <a:spcBef>
                <a:spcPts val="0"/>
              </a:spcBef>
              <a:spcAft>
                <a:spcPts val="0"/>
              </a:spcAft>
              <a:buNone/>
            </a:pPr>
            <a:r>
              <a:rPr lang="en" sz="1200">
                <a:solidFill>
                  <a:srgbClr val="000000"/>
                </a:solidFill>
                <a:latin typeface="Times New Roman"/>
                <a:ea typeface="Times New Roman"/>
                <a:cs typeface="Times New Roman"/>
                <a:sym typeface="Times New Roman"/>
              </a:rPr>
              <a:t>This alternative is a packaged, licensed software. There are different editions available but for the needs of our company the basic package should be enough. This is more or less the same as the previous packaged software option but with more features and a higher price point.</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727800" y="653625"/>
            <a:ext cx="7688400" cy="5352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Team Matrix</a:t>
            </a:r>
            <a:endParaRPr/>
          </a:p>
        </p:txBody>
      </p:sp>
      <p:pic>
        <p:nvPicPr>
          <p:cNvPr id="138" name="Shape 138"/>
          <p:cNvPicPr preferRelativeResize="0"/>
          <p:nvPr/>
        </p:nvPicPr>
        <p:blipFill>
          <a:blip r:embed="rId3">
            <a:alphaModFix/>
          </a:blip>
          <a:stretch>
            <a:fillRect/>
          </a:stretch>
        </p:blipFill>
        <p:spPr>
          <a:xfrm>
            <a:off x="815425" y="1258825"/>
            <a:ext cx="7513151" cy="378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