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matic SC"/>
      <p:regular r:id="rId21"/>
      <p:bold r:id="rId22"/>
    </p:embeddedFont>
    <p:embeddedFont>
      <p:font typeface="Source Code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maticSC-bold.fntdata"/><Relationship Id="rId10" Type="http://schemas.openxmlformats.org/officeDocument/2006/relationships/slide" Target="slides/slide6.xml"/><Relationship Id="rId21" Type="http://schemas.openxmlformats.org/officeDocument/2006/relationships/font" Target="fonts/AmaticSC-regular.fntdata"/><Relationship Id="rId13" Type="http://schemas.openxmlformats.org/officeDocument/2006/relationships/slide" Target="slides/slide9.xml"/><Relationship Id="rId24" Type="http://schemas.openxmlformats.org/officeDocument/2006/relationships/font" Target="fonts/SourceCodePro-bold.fntdata"/><Relationship Id="rId12" Type="http://schemas.openxmlformats.org/officeDocument/2006/relationships/slide" Target="slides/slide8.xml"/><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indent="-342900" lvl="0" marL="457200" algn="ctr">
              <a:spcBef>
                <a:spcPts val="0"/>
              </a:spcBef>
              <a:spcAft>
                <a:spcPts val="0"/>
              </a:spcAft>
              <a:buClr>
                <a:schemeClr val="accent1"/>
              </a:buClr>
              <a:buSzPts val="1800"/>
              <a:buChar char="●"/>
              <a:defRPr>
                <a:solidFill>
                  <a:schemeClr val="accent1"/>
                </a:solidFill>
              </a:defRPr>
            </a:lvl1pPr>
            <a:lvl2pPr indent="-317500" lvl="1" marL="914400" algn="ctr">
              <a:spcBef>
                <a:spcPts val="1600"/>
              </a:spcBef>
              <a:spcAft>
                <a:spcPts val="0"/>
              </a:spcAft>
              <a:buClr>
                <a:schemeClr val="accent1"/>
              </a:buClr>
              <a:buSzPts val="1400"/>
              <a:buChar char="○"/>
              <a:defRPr>
                <a:solidFill>
                  <a:schemeClr val="accent1"/>
                </a:solidFill>
              </a:defRPr>
            </a:lvl2pPr>
            <a:lvl3pPr indent="-317500" lvl="2" marL="1371600" algn="ctr">
              <a:spcBef>
                <a:spcPts val="1600"/>
              </a:spcBef>
              <a:spcAft>
                <a:spcPts val="0"/>
              </a:spcAft>
              <a:buClr>
                <a:schemeClr val="accent1"/>
              </a:buClr>
              <a:buSzPts val="1400"/>
              <a:buChar char="■"/>
              <a:defRPr>
                <a:solidFill>
                  <a:schemeClr val="accent1"/>
                </a:solidFill>
              </a:defRPr>
            </a:lvl3pPr>
            <a:lvl4pPr indent="-317500" lvl="3" marL="1828800" algn="ctr">
              <a:spcBef>
                <a:spcPts val="1600"/>
              </a:spcBef>
              <a:spcAft>
                <a:spcPts val="0"/>
              </a:spcAft>
              <a:buClr>
                <a:schemeClr val="accent1"/>
              </a:buClr>
              <a:buSzPts val="1400"/>
              <a:buChar char="●"/>
              <a:defRPr>
                <a:solidFill>
                  <a:schemeClr val="accent1"/>
                </a:solidFill>
              </a:defRPr>
            </a:lvl4pPr>
            <a:lvl5pPr indent="-317500" lvl="4" marL="2286000" algn="ctr">
              <a:spcBef>
                <a:spcPts val="1600"/>
              </a:spcBef>
              <a:spcAft>
                <a:spcPts val="0"/>
              </a:spcAft>
              <a:buClr>
                <a:schemeClr val="accent1"/>
              </a:buClr>
              <a:buSzPts val="1400"/>
              <a:buChar char="○"/>
              <a:defRPr>
                <a:solidFill>
                  <a:schemeClr val="accent1"/>
                </a:solidFill>
              </a:defRPr>
            </a:lvl5pPr>
            <a:lvl6pPr indent="-317500" lvl="5" marL="2743200" algn="ctr">
              <a:spcBef>
                <a:spcPts val="1600"/>
              </a:spcBef>
              <a:spcAft>
                <a:spcPts val="0"/>
              </a:spcAft>
              <a:buClr>
                <a:schemeClr val="accent1"/>
              </a:buClr>
              <a:buSzPts val="1400"/>
              <a:buChar char="■"/>
              <a:defRPr>
                <a:solidFill>
                  <a:schemeClr val="accent1"/>
                </a:solidFill>
              </a:defRPr>
            </a:lvl6pPr>
            <a:lvl7pPr indent="-317500" lvl="6" marL="3200400" algn="ctr">
              <a:spcBef>
                <a:spcPts val="1600"/>
              </a:spcBef>
              <a:spcAft>
                <a:spcPts val="0"/>
              </a:spcAft>
              <a:buClr>
                <a:schemeClr val="accent1"/>
              </a:buClr>
              <a:buSzPts val="1400"/>
              <a:buChar char="●"/>
              <a:defRPr>
                <a:solidFill>
                  <a:schemeClr val="accent1"/>
                </a:solidFill>
              </a:defRPr>
            </a:lvl7pPr>
            <a:lvl8pPr indent="-317500" lvl="7" marL="3657600" algn="ctr">
              <a:spcBef>
                <a:spcPts val="1600"/>
              </a:spcBef>
              <a:spcAft>
                <a:spcPts val="0"/>
              </a:spcAft>
              <a:buClr>
                <a:schemeClr val="accent1"/>
              </a:buClr>
              <a:buSzPts val="1400"/>
              <a:buChar char="○"/>
              <a:defRPr>
                <a:solidFill>
                  <a:schemeClr val="accent1"/>
                </a:solidFill>
              </a:defRPr>
            </a:lvl8pPr>
            <a:lvl9pPr indent="-317500" lvl="8" marL="4114800" algn="ctr">
              <a:spcBef>
                <a:spcPts val="1600"/>
              </a:spcBef>
              <a:spcAft>
                <a:spcPts val="1600"/>
              </a:spcAft>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093850"/>
            <a:ext cx="8520600" cy="3340200"/>
          </a:xfrm>
          <a:prstGeom prst="rect">
            <a:avLst/>
          </a:prstGeom>
        </p:spPr>
        <p:txBody>
          <a:bodyPr anchorCtr="0" anchor="t" bIns="91425" lIns="91425" rIns="91425" wrap="square" tIns="91425"/>
          <a:lstStyle>
            <a:lvl1pPr indent="-342900" lvl="0" marL="457200">
              <a:spcBef>
                <a:spcPts val="0"/>
              </a:spcBef>
              <a:spcAft>
                <a:spcPts val="0"/>
              </a:spcAft>
              <a:buSzPts val="1800"/>
              <a:buAutoNum type="arabicPeriod"/>
              <a:defRPr b="1" sz="1200">
                <a:latin typeface="Times New Roman"/>
                <a:ea typeface="Times New Roman"/>
                <a:cs typeface="Times New Roman"/>
                <a:sym typeface="Times New Roman"/>
              </a:defRPr>
            </a:lvl1pPr>
            <a:lvl2pPr indent="-317500" lvl="1" marL="914400">
              <a:spcBef>
                <a:spcPts val="0"/>
              </a:spcBef>
              <a:spcAft>
                <a:spcPts val="0"/>
              </a:spcAft>
              <a:buSzPts val="1400"/>
              <a:buAutoNum type="alphaLcPeriod"/>
              <a:defRPr sz="1200">
                <a:latin typeface="Times New Roman"/>
                <a:ea typeface="Times New Roman"/>
                <a:cs typeface="Times New Roman"/>
                <a:sym typeface="Times New Roman"/>
              </a:defRPr>
            </a:lvl2pPr>
            <a:lvl3pPr indent="-317500" lvl="2" marL="1371600">
              <a:spcBef>
                <a:spcPts val="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Source Code Pro"/>
                <a:ea typeface="Source Code Pro"/>
                <a:cs typeface="Source Code Pro"/>
                <a:sym typeface="Source Code Pro"/>
              </a:rPr>
              <a:t>‹#›</a:t>
            </a:fld>
            <a:endParaRPr sz="1000">
              <a:solidFill>
                <a:schemeClr val="accent1"/>
              </a:solidFill>
              <a:latin typeface="Source Code Pro"/>
              <a:ea typeface="Source Code Pro"/>
              <a:cs typeface="Source Code Pro"/>
              <a:sym typeface="Source Code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989800"/>
          </a:xfrm>
          <a:prstGeom prst="rect">
            <a:avLst/>
          </a:prstGeom>
        </p:spPr>
        <p:txBody>
          <a:bodyPr anchorCtr="0" anchor="ctr" bIns="91425" lIns="91425" rIns="91425" wrap="square" tIns="91425">
            <a:noAutofit/>
          </a:bodyPr>
          <a:lstStyle/>
          <a:p>
            <a:pPr indent="0" lvl="0" marL="0">
              <a:spcBef>
                <a:spcPts val="0"/>
              </a:spcBef>
              <a:spcAft>
                <a:spcPts val="0"/>
              </a:spcAft>
              <a:buNone/>
            </a:pPr>
            <a:r>
              <a:rPr lang="en" sz="12000"/>
              <a:t>Group 27</a:t>
            </a:r>
            <a:endParaRPr sz="12000"/>
          </a:p>
          <a:p>
            <a:pPr indent="0" lvl="0" marL="0" rtl="0">
              <a:lnSpc>
                <a:spcPct val="115000"/>
              </a:lnSpc>
              <a:spcBef>
                <a:spcPts val="0"/>
              </a:spcBef>
              <a:spcAft>
                <a:spcPts val="0"/>
              </a:spcAft>
              <a:buNone/>
            </a:pPr>
            <a:r>
              <a:rPr lang="en" sz="3000">
                <a:solidFill>
                  <a:srgbClr val="000000"/>
                </a:solidFill>
              </a:rPr>
              <a:t>IS 436 Section 02- Structured Systems Analysis and Design</a:t>
            </a:r>
            <a:endParaRPr sz="3000">
              <a:solidFill>
                <a:srgbClr val="000000"/>
              </a:solidFill>
            </a:endParaRPr>
          </a:p>
          <a:p>
            <a:pPr indent="0" lvl="0" marL="0" rtl="0">
              <a:lnSpc>
                <a:spcPct val="115000"/>
              </a:lnSpc>
              <a:spcBef>
                <a:spcPts val="0"/>
              </a:spcBef>
              <a:spcAft>
                <a:spcPts val="0"/>
              </a:spcAft>
              <a:buNone/>
            </a:pPr>
            <a:r>
              <a:rPr lang="en" sz="3000">
                <a:solidFill>
                  <a:srgbClr val="000000"/>
                </a:solidFill>
              </a:rPr>
              <a:t>Deliverable 5</a:t>
            </a:r>
            <a:endParaRPr sz="3000"/>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indent="0" lvl="0" marL="0" rtl="0">
              <a:spcBef>
                <a:spcPts val="0"/>
              </a:spcBef>
              <a:spcAft>
                <a:spcPts val="0"/>
              </a:spcAft>
              <a:buNone/>
            </a:pPr>
            <a:r>
              <a:rPr b="0" lang="en" sz="3000">
                <a:solidFill>
                  <a:srgbClr val="000000"/>
                </a:solidFill>
                <a:latin typeface="Amatic SC"/>
                <a:ea typeface="Amatic SC"/>
                <a:cs typeface="Amatic SC"/>
                <a:sym typeface="Amatic SC"/>
              </a:rPr>
              <a:t>Bryan Baek, Brendan Bessel, Kalabe Mulugeta, Josiah Tillett, Xinbo Yang</a:t>
            </a:r>
            <a:endParaRPr sz="30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04800" y="309350"/>
            <a:ext cx="8537700" cy="748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 Interface Structure Diagram</a:t>
            </a:r>
            <a:endParaRPr/>
          </a:p>
        </p:txBody>
      </p:sp>
      <p:pic>
        <p:nvPicPr>
          <p:cNvPr id="113" name="Shape 113"/>
          <p:cNvPicPr preferRelativeResize="0"/>
          <p:nvPr/>
        </p:nvPicPr>
        <p:blipFill rotWithShape="1">
          <a:blip r:embed="rId3">
            <a:alphaModFix/>
          </a:blip>
          <a:srcRect b="368" l="0" r="269" t="0"/>
          <a:stretch/>
        </p:blipFill>
        <p:spPr>
          <a:xfrm>
            <a:off x="654375" y="1057550"/>
            <a:ext cx="7252451" cy="3767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265500" y="1081400"/>
            <a:ext cx="4045200" cy="17103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Layout of Three Screens #1</a:t>
            </a:r>
            <a:endParaRPr/>
          </a:p>
        </p:txBody>
      </p:sp>
      <p:sp>
        <p:nvSpPr>
          <p:cNvPr id="119" name="Shape 119"/>
          <p:cNvSpPr txBox="1"/>
          <p:nvPr>
            <p:ph idx="1" type="subTitle"/>
          </p:nvPr>
        </p:nvSpPr>
        <p:spPr>
          <a:xfrm>
            <a:off x="265500" y="2845223"/>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Authentication Pt. 2</a:t>
            </a:r>
            <a:endParaRPr/>
          </a:p>
        </p:txBody>
      </p:sp>
      <p:sp>
        <p:nvSpPr>
          <p:cNvPr id="120" name="Shape 120"/>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5082050" y="351100"/>
            <a:ext cx="3515101" cy="4390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65500" y="1081400"/>
            <a:ext cx="4045200" cy="17103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Layout of Three Screens #2</a:t>
            </a:r>
            <a:endParaRPr/>
          </a:p>
        </p:txBody>
      </p:sp>
      <p:sp>
        <p:nvSpPr>
          <p:cNvPr id="127" name="Shape 127"/>
          <p:cNvSpPr txBox="1"/>
          <p:nvPr>
            <p:ph idx="1" type="subTitle"/>
          </p:nvPr>
        </p:nvSpPr>
        <p:spPr>
          <a:xfrm>
            <a:off x="265500" y="2845223"/>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Employee Management - Selection</a:t>
            </a:r>
            <a:endParaRPr/>
          </a:p>
        </p:txBody>
      </p:sp>
      <p:sp>
        <p:nvSpPr>
          <p:cNvPr id="128" name="Shape 12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spcAft>
                <a:spcPts val="1600"/>
              </a:spcAft>
              <a:buNone/>
            </a:pPr>
            <a:r>
              <a:t/>
            </a:r>
            <a:endParaRPr/>
          </a:p>
        </p:txBody>
      </p:sp>
      <p:pic>
        <p:nvPicPr>
          <p:cNvPr id="129" name="Shape 129"/>
          <p:cNvPicPr preferRelativeResize="0"/>
          <p:nvPr/>
        </p:nvPicPr>
        <p:blipFill>
          <a:blip r:embed="rId3">
            <a:alphaModFix/>
          </a:blip>
          <a:stretch>
            <a:fillRect/>
          </a:stretch>
        </p:blipFill>
        <p:spPr>
          <a:xfrm>
            <a:off x="5020987" y="222550"/>
            <a:ext cx="3674025" cy="4534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65500" y="1081400"/>
            <a:ext cx="4045200" cy="17103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Layout of Three Screens #3</a:t>
            </a:r>
            <a:endParaRPr/>
          </a:p>
        </p:txBody>
      </p:sp>
      <p:sp>
        <p:nvSpPr>
          <p:cNvPr id="135" name="Shape 135"/>
          <p:cNvSpPr txBox="1"/>
          <p:nvPr>
            <p:ph idx="1" type="subTitle"/>
          </p:nvPr>
        </p:nvSpPr>
        <p:spPr>
          <a:xfrm>
            <a:off x="265500" y="2845223"/>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Daily Report - Selection</a:t>
            </a:r>
            <a:endParaRPr/>
          </a:p>
        </p:txBody>
      </p:sp>
      <p:sp>
        <p:nvSpPr>
          <p:cNvPr id="136" name="Shape 136"/>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5006200" y="329150"/>
            <a:ext cx="3570250" cy="448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Limitations and Solutions</a:t>
            </a:r>
            <a:endParaRPr/>
          </a:p>
        </p:txBody>
      </p:sp>
      <p:sp>
        <p:nvSpPr>
          <p:cNvPr id="143" name="Shape 143"/>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rgbClr val="000000"/>
                </a:solidFill>
              </a:rPr>
              <a:t>Limitation:</a:t>
            </a:r>
            <a:endParaRPr>
              <a:solidFill>
                <a:srgbClr val="000000"/>
              </a:solidFill>
            </a:endParaRPr>
          </a:p>
          <a:p>
            <a:pPr indent="0" lvl="0" marL="0" rtl="0">
              <a:spcBef>
                <a:spcPts val="0"/>
              </a:spcBef>
              <a:spcAft>
                <a:spcPts val="0"/>
              </a:spcAft>
              <a:buNone/>
            </a:pPr>
            <a:r>
              <a:rPr b="0" lang="en">
                <a:solidFill>
                  <a:srgbClr val="000000"/>
                </a:solidFill>
              </a:rPr>
              <a:t>Getting a detailed description of what languages were being used by the software vendor we chose was difficult due to time constraints. The company wanted us to wait for them to draft an NDA and has yet to get back to us.</a:t>
            </a:r>
            <a:endParaRPr b="0">
              <a:solidFill>
                <a:srgbClr val="000000"/>
              </a:solidFill>
            </a:endParaRP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Solution:</a:t>
            </a:r>
            <a:endParaRPr>
              <a:solidFill>
                <a:srgbClr val="000000"/>
              </a:solidFill>
            </a:endParaRPr>
          </a:p>
          <a:p>
            <a:pPr indent="0" lvl="0" marL="0">
              <a:spcBef>
                <a:spcPts val="0"/>
              </a:spcBef>
              <a:spcAft>
                <a:spcPts val="0"/>
              </a:spcAft>
              <a:buNone/>
            </a:pPr>
            <a:r>
              <a:rPr b="0" lang="en">
                <a:solidFill>
                  <a:srgbClr val="000000"/>
                </a:solidFill>
              </a:rPr>
              <a:t>We had to use prior knowledge to make an educated guess on what tools would be used to develop a similar app.</a:t>
            </a:r>
            <a:endParaRPr b="0">
              <a:solidFill>
                <a:srgbClr val="000000"/>
              </a:solidFill>
            </a:endParaRPr>
          </a:p>
          <a:p>
            <a:pPr indent="0" lvl="0" marL="0">
              <a:spcBef>
                <a:spcPts val="0"/>
              </a:spcBef>
              <a:spcAft>
                <a:spcPts val="0"/>
              </a:spcAft>
              <a:buNone/>
            </a:pPr>
            <a:r>
              <a:t/>
            </a:r>
            <a:endParaRPr>
              <a:solidFill>
                <a:srgbClr val="000000"/>
              </a:solidFill>
            </a:endParaRPr>
          </a:p>
          <a:p>
            <a:pPr indent="0" lvl="0" marL="0">
              <a:spcBef>
                <a:spcPts val="0"/>
              </a:spcBef>
              <a:spcAft>
                <a:spcPts val="0"/>
              </a:spcAft>
              <a:buNone/>
            </a:pPr>
            <a:r>
              <a:rPr lang="en">
                <a:solidFill>
                  <a:srgbClr val="000000"/>
                </a:solidFill>
              </a:rPr>
              <a:t>Limitation:</a:t>
            </a:r>
            <a:endParaRPr>
              <a:solidFill>
                <a:srgbClr val="000000"/>
              </a:solidFill>
            </a:endParaRPr>
          </a:p>
          <a:p>
            <a:pPr indent="0" lvl="0" marL="0">
              <a:spcBef>
                <a:spcPts val="0"/>
              </a:spcBef>
              <a:spcAft>
                <a:spcPts val="0"/>
              </a:spcAft>
              <a:buNone/>
            </a:pPr>
            <a:r>
              <a:rPr b="0" lang="en">
                <a:solidFill>
                  <a:srgbClr val="000000"/>
                </a:solidFill>
              </a:rPr>
              <a:t>The legacy system that was used was difficult to integrate and improve, especially when we do not have much experience with</a:t>
            </a:r>
            <a:endParaRPr b="0">
              <a:solidFill>
                <a:srgbClr val="000000"/>
              </a:solidFill>
            </a:endParaRPr>
          </a:p>
          <a:p>
            <a:pPr indent="0" lvl="0" marL="0">
              <a:spcBef>
                <a:spcPts val="0"/>
              </a:spcBef>
              <a:spcAft>
                <a:spcPts val="0"/>
              </a:spcAft>
              <a:buNone/>
            </a:pPr>
            <a:r>
              <a:rPr b="0" lang="en">
                <a:solidFill>
                  <a:srgbClr val="000000"/>
                </a:solidFill>
              </a:rPr>
              <a:t>customization and an outsource contractor.</a:t>
            </a:r>
            <a:endParaRPr b="0">
              <a:solidFill>
                <a:srgbClr val="000000"/>
              </a:solidFill>
            </a:endParaRPr>
          </a:p>
          <a:p>
            <a:pPr indent="0" lvl="0" marL="0">
              <a:spcBef>
                <a:spcPts val="0"/>
              </a:spcBef>
              <a:spcAft>
                <a:spcPts val="0"/>
              </a:spcAft>
              <a:buNone/>
            </a:pPr>
            <a:r>
              <a:t/>
            </a:r>
            <a:endParaRPr>
              <a:solidFill>
                <a:srgbClr val="000000"/>
              </a:solidFill>
            </a:endParaRPr>
          </a:p>
          <a:p>
            <a:pPr indent="0" lvl="0" marL="0">
              <a:spcBef>
                <a:spcPts val="0"/>
              </a:spcBef>
              <a:spcAft>
                <a:spcPts val="0"/>
              </a:spcAft>
              <a:buNone/>
            </a:pPr>
            <a:r>
              <a:rPr lang="en">
                <a:solidFill>
                  <a:srgbClr val="000000"/>
                </a:solidFill>
              </a:rPr>
              <a:t>Solution:</a:t>
            </a:r>
            <a:endParaRPr>
              <a:solidFill>
                <a:srgbClr val="000000"/>
              </a:solidFill>
            </a:endParaRPr>
          </a:p>
          <a:p>
            <a:pPr indent="0" lvl="0" marL="0">
              <a:spcBef>
                <a:spcPts val="0"/>
              </a:spcBef>
              <a:spcAft>
                <a:spcPts val="0"/>
              </a:spcAft>
              <a:buNone/>
            </a:pPr>
            <a:r>
              <a:rPr b="0" lang="en">
                <a:solidFill>
                  <a:srgbClr val="000000"/>
                </a:solidFill>
              </a:rPr>
              <a:t>We found a mature package product that will be  able to satisfy all requirements..</a:t>
            </a:r>
            <a:endParaRPr b="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Lessons Learned</a:t>
            </a:r>
            <a:endParaRPr/>
          </a:p>
        </p:txBody>
      </p:sp>
      <p:sp>
        <p:nvSpPr>
          <p:cNvPr id="149" name="Shape 149"/>
          <p:cNvSpPr txBox="1"/>
          <p:nvPr>
            <p:ph idx="1" type="body"/>
          </p:nvPr>
        </p:nvSpPr>
        <p:spPr>
          <a:xfrm>
            <a:off x="311700" y="1093850"/>
            <a:ext cx="8520600" cy="3719700"/>
          </a:xfrm>
          <a:prstGeom prst="rect">
            <a:avLst/>
          </a:prstGeom>
        </p:spPr>
        <p:txBody>
          <a:bodyPr anchorCtr="0" anchor="t" bIns="91425" lIns="91425" rIns="91425" wrap="square" tIns="91425">
            <a:noAutofit/>
          </a:bodyPr>
          <a:lstStyle/>
          <a:p>
            <a:pPr indent="-330200" lvl="0" marL="457200" rtl="0">
              <a:lnSpc>
                <a:spcPct val="100000"/>
              </a:lnSpc>
              <a:spcBef>
                <a:spcPts val="0"/>
              </a:spcBef>
              <a:spcAft>
                <a:spcPts val="0"/>
              </a:spcAft>
              <a:buClr>
                <a:srgbClr val="000000"/>
              </a:buClr>
              <a:buSzPts val="1600"/>
              <a:buChar char="●"/>
            </a:pPr>
            <a:r>
              <a:rPr lang="en" sz="1600">
                <a:solidFill>
                  <a:srgbClr val="000000"/>
                </a:solidFill>
              </a:rPr>
              <a:t>Bryan Baek -</a:t>
            </a:r>
            <a:r>
              <a:rPr b="0" lang="en" sz="1600">
                <a:solidFill>
                  <a:srgbClr val="000000"/>
                </a:solidFill>
              </a:rPr>
              <a:t> Communication is very important when working on the group project. It is also important to include the user and sponsor about any update made </a:t>
            </a:r>
            <a:endParaRPr b="0" sz="1600">
              <a:solidFill>
                <a:srgbClr val="000000"/>
              </a:solidFill>
            </a:endParaRPr>
          </a:p>
          <a:p>
            <a:pPr indent="0" lvl="0" marL="0" rtl="0">
              <a:lnSpc>
                <a:spcPct val="100000"/>
              </a:lnSpc>
              <a:spcBef>
                <a:spcPts val="0"/>
              </a:spcBef>
              <a:spcAft>
                <a:spcPts val="0"/>
              </a:spcAft>
              <a:buNone/>
            </a:pPr>
            <a:r>
              <a:t/>
            </a:r>
            <a:endParaRPr b="0" sz="1600">
              <a:solidFill>
                <a:srgbClr val="000000"/>
              </a:solidFill>
            </a:endParaRPr>
          </a:p>
          <a:p>
            <a:pPr indent="-330200" lvl="0" marL="457200" rtl="0">
              <a:lnSpc>
                <a:spcPct val="100000"/>
              </a:lnSpc>
              <a:spcBef>
                <a:spcPts val="0"/>
              </a:spcBef>
              <a:spcAft>
                <a:spcPts val="0"/>
              </a:spcAft>
              <a:buClr>
                <a:srgbClr val="000000"/>
              </a:buClr>
              <a:buSzPts val="1600"/>
              <a:buChar char="●"/>
            </a:pPr>
            <a:r>
              <a:rPr lang="en" sz="1600">
                <a:solidFill>
                  <a:srgbClr val="000000"/>
                </a:solidFill>
              </a:rPr>
              <a:t>Brendan Bessel - </a:t>
            </a:r>
            <a:r>
              <a:rPr b="0" lang="en" sz="1600">
                <a:solidFill>
                  <a:srgbClr val="000000"/>
                </a:solidFill>
              </a:rPr>
              <a:t>Company-wide problems can be broken down into smaller more manageable pieces and software vendors exist just to handle these very specific functions. </a:t>
            </a:r>
            <a:endParaRPr b="0" sz="1600">
              <a:solidFill>
                <a:srgbClr val="000000"/>
              </a:solidFill>
            </a:endParaRPr>
          </a:p>
          <a:p>
            <a:pPr indent="0" lvl="0" marL="0" rtl="0">
              <a:lnSpc>
                <a:spcPct val="100000"/>
              </a:lnSpc>
              <a:spcBef>
                <a:spcPts val="0"/>
              </a:spcBef>
              <a:spcAft>
                <a:spcPts val="0"/>
              </a:spcAft>
              <a:buNone/>
            </a:pPr>
            <a:r>
              <a:t/>
            </a:r>
            <a:endParaRPr b="0" sz="1600">
              <a:solidFill>
                <a:srgbClr val="000000"/>
              </a:solidFill>
            </a:endParaRPr>
          </a:p>
          <a:p>
            <a:pPr indent="-330200" lvl="0" marL="457200" rtl="0">
              <a:lnSpc>
                <a:spcPct val="100000"/>
              </a:lnSpc>
              <a:spcBef>
                <a:spcPts val="0"/>
              </a:spcBef>
              <a:spcAft>
                <a:spcPts val="0"/>
              </a:spcAft>
              <a:buClr>
                <a:srgbClr val="000000"/>
              </a:buClr>
              <a:buSzPts val="1600"/>
              <a:buChar char="●"/>
            </a:pPr>
            <a:r>
              <a:rPr lang="en" sz="1600">
                <a:solidFill>
                  <a:srgbClr val="000000"/>
                </a:solidFill>
              </a:rPr>
              <a:t>Kalabe Mulugeta</a:t>
            </a:r>
            <a:r>
              <a:rPr b="0" lang="en" sz="1600">
                <a:solidFill>
                  <a:srgbClr val="000000"/>
                </a:solidFill>
              </a:rPr>
              <a:t> - Lots of up-front work was required to get the project rolling. Always be prepared to have to get your hands dirty to get a project going. </a:t>
            </a:r>
            <a:endParaRPr b="0" sz="1600">
              <a:solidFill>
                <a:srgbClr val="000000"/>
              </a:solidFill>
            </a:endParaRPr>
          </a:p>
          <a:p>
            <a:pPr indent="0" lvl="0" marL="0" rtl="0">
              <a:lnSpc>
                <a:spcPct val="100000"/>
              </a:lnSpc>
              <a:spcBef>
                <a:spcPts val="0"/>
              </a:spcBef>
              <a:spcAft>
                <a:spcPts val="0"/>
              </a:spcAft>
              <a:buNone/>
            </a:pPr>
            <a:r>
              <a:t/>
            </a:r>
            <a:endParaRPr b="0" sz="1600">
              <a:solidFill>
                <a:srgbClr val="000000"/>
              </a:solidFill>
            </a:endParaRPr>
          </a:p>
          <a:p>
            <a:pPr indent="-330200" lvl="0" marL="457200" rtl="0">
              <a:lnSpc>
                <a:spcPct val="100000"/>
              </a:lnSpc>
              <a:spcBef>
                <a:spcPts val="0"/>
              </a:spcBef>
              <a:spcAft>
                <a:spcPts val="0"/>
              </a:spcAft>
              <a:buClr>
                <a:srgbClr val="000000"/>
              </a:buClr>
              <a:buSzPts val="1600"/>
              <a:buChar char="●"/>
            </a:pPr>
            <a:r>
              <a:rPr lang="en" sz="1600">
                <a:solidFill>
                  <a:srgbClr val="000000"/>
                </a:solidFill>
              </a:rPr>
              <a:t>Josiah Tillett -</a:t>
            </a:r>
            <a:r>
              <a:rPr b="0" lang="en" sz="1600">
                <a:solidFill>
                  <a:srgbClr val="000000"/>
                </a:solidFill>
              </a:rPr>
              <a:t> Communication is key. Always overestimate deadlines, that way you end up coming in on time when you get delays.</a:t>
            </a:r>
            <a:endParaRPr b="0" sz="1600">
              <a:solidFill>
                <a:srgbClr val="000000"/>
              </a:solidFill>
            </a:endParaRPr>
          </a:p>
          <a:p>
            <a:pPr indent="0" lvl="0" marL="0" rtl="0">
              <a:lnSpc>
                <a:spcPct val="100000"/>
              </a:lnSpc>
              <a:spcBef>
                <a:spcPts val="0"/>
              </a:spcBef>
              <a:spcAft>
                <a:spcPts val="0"/>
              </a:spcAft>
              <a:buNone/>
            </a:pPr>
            <a:r>
              <a:t/>
            </a:r>
            <a:endParaRPr b="0" sz="1600">
              <a:solidFill>
                <a:srgbClr val="000000"/>
              </a:solidFill>
            </a:endParaRPr>
          </a:p>
          <a:p>
            <a:pPr indent="-330200" lvl="0" marL="457200" rtl="0">
              <a:lnSpc>
                <a:spcPct val="100000"/>
              </a:lnSpc>
              <a:spcBef>
                <a:spcPts val="0"/>
              </a:spcBef>
              <a:spcAft>
                <a:spcPts val="0"/>
              </a:spcAft>
              <a:buClr>
                <a:srgbClr val="000000"/>
              </a:buClr>
              <a:buSzPts val="1600"/>
              <a:buChar char="●"/>
            </a:pPr>
            <a:r>
              <a:rPr lang="en" sz="1600">
                <a:solidFill>
                  <a:srgbClr val="000000"/>
                </a:solidFill>
              </a:rPr>
              <a:t>Xinbo Yang</a:t>
            </a:r>
            <a:r>
              <a:rPr b="0" lang="en" sz="1600">
                <a:solidFill>
                  <a:srgbClr val="000000"/>
                </a:solidFill>
              </a:rPr>
              <a:t> - let user actively participate during developing process can save a lot of cost.  Mobile platform can be either solution or cause of problem</a:t>
            </a:r>
            <a:endParaRPr sz="1600">
              <a:solidFill>
                <a:schemeClr val="accent1"/>
              </a:solidFill>
            </a:endParaRPr>
          </a:p>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indent="0" lvl="0" marL="0">
              <a:spcBef>
                <a:spcPts val="0"/>
              </a:spcBef>
              <a:spcAft>
                <a:spcPts val="0"/>
              </a:spcAft>
              <a:buNone/>
            </a:pPr>
            <a:r>
              <a:rPr lang="en" sz="9000"/>
              <a:t>Thank you</a:t>
            </a:r>
            <a:endParaRPr sz="9000"/>
          </a:p>
          <a:p>
            <a:pPr indent="0" lvl="0" marL="0">
              <a:spcBef>
                <a:spcPts val="0"/>
              </a:spcBef>
              <a:spcAft>
                <a:spcPts val="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265500" y="1081400"/>
            <a:ext cx="4045200" cy="1710300"/>
          </a:xfrm>
          <a:prstGeom prst="rect">
            <a:avLst/>
          </a:prstGeom>
        </p:spPr>
        <p:txBody>
          <a:bodyPr anchorCtr="0" anchor="b" bIns="91425" lIns="91425" rIns="91425" wrap="square" tIns="91425">
            <a:noAutofit/>
          </a:bodyPr>
          <a:lstStyle/>
          <a:p>
            <a:pPr indent="0" lvl="0" marL="0">
              <a:spcBef>
                <a:spcPts val="0"/>
              </a:spcBef>
              <a:spcAft>
                <a:spcPts val="0"/>
              </a:spcAft>
              <a:buNone/>
            </a:pPr>
            <a:r>
              <a:rPr lang="en" sz="4000"/>
              <a:t>A short bio of Aviation Port Service</a:t>
            </a:r>
            <a:endParaRPr sz="4000"/>
          </a:p>
        </p:txBody>
      </p:sp>
      <p:sp>
        <p:nvSpPr>
          <p:cNvPr id="63" name="Shape 63"/>
          <p:cNvSpPr txBox="1"/>
          <p:nvPr>
            <p:ph idx="1" type="subTitle"/>
          </p:nvPr>
        </p:nvSpPr>
        <p:spPr>
          <a:xfrm>
            <a:off x="265500" y="2940923"/>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rPr b="1" lang="en">
                <a:latin typeface="Times New Roman"/>
                <a:ea typeface="Times New Roman"/>
                <a:cs typeface="Times New Roman"/>
                <a:sym typeface="Times New Roman"/>
              </a:rPr>
              <a:t>Problem:</a:t>
            </a:r>
            <a:endParaRPr b="1">
              <a:latin typeface="Times New Roman"/>
              <a:ea typeface="Times New Roman"/>
              <a:cs typeface="Times New Roman"/>
              <a:sym typeface="Times New Roman"/>
            </a:endParaRPr>
          </a:p>
          <a:p>
            <a:pPr indent="0" lvl="0" marL="0">
              <a:spcBef>
                <a:spcPts val="0"/>
              </a:spcBef>
              <a:spcAft>
                <a:spcPts val="0"/>
              </a:spcAft>
              <a:buNone/>
            </a:pPr>
            <a:r>
              <a:rPr lang="en">
                <a:solidFill>
                  <a:srgbClr val="666666"/>
                </a:solidFill>
                <a:latin typeface="Times New Roman"/>
                <a:ea typeface="Times New Roman"/>
                <a:cs typeface="Times New Roman"/>
                <a:sym typeface="Times New Roman"/>
              </a:rPr>
              <a:t>Develop a system that would automate the daily timekeeping of employees as well as provide a direct deposit alternative to paychecks.</a:t>
            </a:r>
            <a:r>
              <a:rPr lang="en">
                <a:solidFill>
                  <a:srgbClr val="666666"/>
                </a:solidFill>
                <a:latin typeface="Times New Roman"/>
                <a:ea typeface="Times New Roman"/>
                <a:cs typeface="Times New Roman"/>
                <a:sym typeface="Times New Roman"/>
              </a:rPr>
              <a:t> </a:t>
            </a:r>
            <a:endParaRPr>
              <a:solidFill>
                <a:srgbClr val="666666"/>
              </a:solidFill>
              <a:latin typeface="Times New Roman"/>
              <a:ea typeface="Times New Roman"/>
              <a:cs typeface="Times New Roman"/>
              <a:sym typeface="Times New Roman"/>
            </a:endParaRPr>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spcAft>
                <a:spcPts val="0"/>
              </a:spcAft>
              <a:buNone/>
            </a:pPr>
            <a:r>
              <a:rPr i="1" lang="en" sz="1300"/>
              <a:t>Aviation Port Services, L.L.C. was formed in the 3rd quarter of 2007 given an opportunity to fill a void in service left at both Oakland and San Diego International airports.  We began operations handling both Passenger and Ramp services for a very progressive Airbus narrow body aircraft operator.  We had the experience, equipment and financial backing to exceed the level of service of our competitors and begin operations in October of the same year.  We quickly earned respect of the industry with consistent on-time performance, outstanding customer service and a fair and competitive price point of our services.</a:t>
            </a:r>
            <a:endParaRPr i="1" sz="1300"/>
          </a:p>
          <a:p>
            <a:pPr indent="0" lvl="0" marL="0">
              <a:spcBef>
                <a:spcPts val="1600"/>
              </a:spcBef>
              <a:spcAft>
                <a:spcPts val="1600"/>
              </a:spcAft>
              <a:buNone/>
            </a:pPr>
            <a:r>
              <a:rPr lang="en" sz="1300"/>
              <a:t>-APS Website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Functional Requirements of the New System (Part 1)</a:t>
            </a:r>
            <a:endParaRPr/>
          </a:p>
        </p:txBody>
      </p:sp>
      <p:sp>
        <p:nvSpPr>
          <p:cNvPr id="70" name="Shape 70"/>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Report Generation - Process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will generate a daily report that will allow managers to evaluate when an employee has punched in or out</a:t>
            </a:r>
            <a:endParaRPr sz="1200">
              <a:solidFill>
                <a:srgbClr val="000000"/>
              </a:solidFill>
              <a:latin typeface="Times New Roman"/>
              <a:ea typeface="Times New Roman"/>
              <a:cs typeface="Times New Roman"/>
              <a:sym typeface="Times New Roman"/>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will generate a report at the end of the pay period that will allow the manager to see how many regular, overtime, and holiday hours each employee has worked</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000000"/>
              </a:solidFill>
            </a:endParaRPr>
          </a:p>
          <a:p>
            <a:pPr indent="-304800" lvl="0" marL="457200" rtl="0">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Employee Search - Process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must allow the manager to search for an employee based on name</a:t>
            </a:r>
            <a:endParaRPr sz="1200">
              <a:solidFill>
                <a:srgbClr val="000000"/>
              </a:solidFill>
              <a:latin typeface="Times New Roman"/>
              <a:ea typeface="Times New Roman"/>
              <a:cs typeface="Times New Roman"/>
              <a:sym typeface="Times New Roman"/>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must allow the manager to search for an employee based on SS number</a:t>
            </a:r>
            <a:endParaRPr sz="1200">
              <a:solidFill>
                <a:srgbClr val="000000"/>
              </a:solidFill>
              <a:latin typeface="Times New Roman"/>
              <a:ea typeface="Times New Roman"/>
              <a:cs typeface="Times New Roman"/>
              <a:sym typeface="Times New Roman"/>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must allow the manager to search for an employee based on Employee number</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000000"/>
              </a:solidFill>
            </a:endParaRPr>
          </a:p>
          <a:p>
            <a:pPr indent="-304800" lvl="0" marL="457200" rtl="0">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Edit - Process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The system must allow the manager to manually edit an employee’s, personal information schedule, hours worked, and punch times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Functional Requirements of the New System (Part 2)</a:t>
            </a:r>
            <a:endParaRPr/>
          </a:p>
          <a:p>
            <a:pPr indent="0" lvl="0" marL="0">
              <a:spcBef>
                <a:spcPts val="0"/>
              </a:spcBef>
              <a:spcAft>
                <a:spcPts val="0"/>
              </a:spcAft>
              <a:buNone/>
            </a:pPr>
            <a:r>
              <a:t/>
            </a:r>
            <a:endParaRPr/>
          </a:p>
        </p:txBody>
      </p:sp>
      <p:sp>
        <p:nvSpPr>
          <p:cNvPr id="76" name="Shape 76"/>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rgbClr val="000000"/>
                </a:solidFill>
              </a:rPr>
              <a:t>4. Report Storage - Information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The system will store all generated reports</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The system will store manually entered information</a:t>
            </a:r>
            <a:endParaRPr>
              <a:solidFill>
                <a:srgbClr val="000000"/>
              </a:solidFill>
            </a:endParaRP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5. Clock In/Out - Process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The system must allow employees to clock in or out</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The system will display “view time to date” for employees to know how many hours the have worked during the pay period.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System will flag late employees and add their accumulated late minutes to the daily report</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System will flag managers when employees are late</a:t>
            </a:r>
            <a:endParaRPr>
              <a:solidFill>
                <a:srgbClr val="000000"/>
              </a:solidFill>
            </a:endParaRP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6. Manager Creates Schedule - Process Oriented</a:t>
            </a:r>
            <a:endParaRPr>
              <a:solidFill>
                <a:srgbClr val="000000"/>
              </a:solidFill>
            </a:endParaRPr>
          </a:p>
          <a:p>
            <a:pPr indent="-304800" lvl="1" marL="914400" rtl="0">
              <a:spcBef>
                <a:spcPts val="0"/>
              </a:spcBef>
              <a:spcAft>
                <a:spcPts val="0"/>
              </a:spcAft>
              <a:buClr>
                <a:srgbClr val="000000"/>
              </a:buClr>
              <a:buSzPts val="1200"/>
              <a:buFont typeface="Times New Roman"/>
              <a:buAutoNum type="alphaLcPeriod"/>
            </a:pPr>
            <a:r>
              <a:rPr lang="en">
                <a:solidFill>
                  <a:srgbClr val="000000"/>
                </a:solidFill>
              </a:rPr>
              <a:t>System must allow manager to input schedule into time-keeping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7263900" cy="4090800"/>
          </a:xfrm>
          <a:prstGeom prst="rect">
            <a:avLst/>
          </a:prstGeom>
        </p:spPr>
        <p:txBody>
          <a:bodyPr anchorCtr="0" anchor="ctr" bIns="91425" lIns="91425" rIns="91425" wrap="square" tIns="91425">
            <a:noAutofit/>
          </a:bodyPr>
          <a:lstStyle/>
          <a:p>
            <a:pPr indent="0" lvl="0" marL="0">
              <a:spcBef>
                <a:spcPts val="0"/>
              </a:spcBef>
              <a:spcAft>
                <a:spcPts val="0"/>
              </a:spcAft>
              <a:buNone/>
            </a:pPr>
            <a:r>
              <a:rPr lang="en"/>
              <a:t>What Alternative was chosen to complete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03150" y="337625"/>
            <a:ext cx="8537700" cy="7482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sz="5000"/>
              <a:t>T-sheet</a:t>
            </a:r>
            <a:endParaRPr sz="5000"/>
          </a:p>
        </p:txBody>
      </p:sp>
      <p:pic>
        <p:nvPicPr>
          <p:cNvPr id="87" name="Shape 87"/>
          <p:cNvPicPr preferRelativeResize="0"/>
          <p:nvPr/>
        </p:nvPicPr>
        <p:blipFill>
          <a:blip r:embed="rId3">
            <a:alphaModFix/>
          </a:blip>
          <a:stretch>
            <a:fillRect/>
          </a:stretch>
        </p:blipFill>
        <p:spPr>
          <a:xfrm>
            <a:off x="876288" y="1268263"/>
            <a:ext cx="7391400" cy="3724275"/>
          </a:xfrm>
          <a:prstGeom prst="rect">
            <a:avLst/>
          </a:prstGeom>
          <a:noFill/>
          <a:ln>
            <a:noFill/>
          </a:ln>
        </p:spPr>
      </p:pic>
      <p:sp>
        <p:nvSpPr>
          <p:cNvPr id="88" name="Shape 88"/>
          <p:cNvSpPr/>
          <p:nvPr/>
        </p:nvSpPr>
        <p:spPr>
          <a:xfrm>
            <a:off x="4234425" y="1268275"/>
            <a:ext cx="1997400" cy="37242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265500" y="87000"/>
            <a:ext cx="4045200" cy="3386100"/>
          </a:xfrm>
          <a:prstGeom prst="rect">
            <a:avLst/>
          </a:prstGeom>
        </p:spPr>
        <p:txBody>
          <a:bodyPr anchorCtr="0" anchor="b" bIns="91425" lIns="91425" rIns="91425" wrap="square" tIns="91425">
            <a:noAutofit/>
          </a:bodyPr>
          <a:lstStyle/>
          <a:p>
            <a:pPr indent="0" lvl="0" marL="0" algn="l">
              <a:spcBef>
                <a:spcPts val="0"/>
              </a:spcBef>
              <a:spcAft>
                <a:spcPts val="0"/>
              </a:spcAft>
              <a:buNone/>
            </a:pPr>
            <a:r>
              <a:rPr lang="en"/>
              <a:t>Physical Level 0 DFD</a:t>
            </a:r>
            <a:endParaRPr/>
          </a:p>
          <a:p>
            <a:pPr indent="0" lvl="0" marL="0" rtl="0" algn="l">
              <a:lnSpc>
                <a:spcPct val="115000"/>
              </a:lnSpc>
              <a:spcBef>
                <a:spcPts val="0"/>
              </a:spcBef>
              <a:spcAft>
                <a:spcPts val="0"/>
              </a:spcAft>
              <a:buNone/>
            </a:pPr>
            <a:r>
              <a:t/>
            </a:r>
            <a:endParaRPr b="0" sz="1800"/>
          </a:p>
          <a:p>
            <a:pPr indent="0" lvl="0" marL="0">
              <a:spcBef>
                <a:spcPts val="1600"/>
              </a:spcBef>
              <a:spcAft>
                <a:spcPts val="0"/>
              </a:spcAft>
              <a:buNone/>
            </a:pPr>
            <a:r>
              <a:t/>
            </a:r>
            <a:endParaRPr/>
          </a:p>
        </p:txBody>
      </p:sp>
      <p:sp>
        <p:nvSpPr>
          <p:cNvPr id="94" name="Shape 94"/>
          <p:cNvSpPr txBox="1"/>
          <p:nvPr>
            <p:ph idx="2" type="body"/>
          </p:nvPr>
        </p:nvSpPr>
        <p:spPr>
          <a:xfrm>
            <a:off x="4975500" y="1033200"/>
            <a:ext cx="3837000" cy="3386100"/>
          </a:xfrm>
          <a:prstGeom prst="rect">
            <a:avLst/>
          </a:prstGeom>
        </p:spPr>
        <p:txBody>
          <a:bodyPr anchorCtr="0" anchor="ctr" bIns="91425" lIns="91425" rIns="91425" wrap="square" tIns="91425">
            <a:noAutofit/>
          </a:bodyPr>
          <a:lstStyle/>
          <a:p>
            <a:pPr indent="0" lvl="0" marL="0" algn="ctr">
              <a:spcBef>
                <a:spcPts val="0"/>
              </a:spcBef>
              <a:spcAft>
                <a:spcPts val="0"/>
              </a:spcAft>
              <a:buNone/>
            </a:pPr>
            <a:r>
              <a:rPr b="1" lang="en" sz="3600">
                <a:latin typeface="Amatic SC"/>
                <a:ea typeface="Amatic SC"/>
                <a:cs typeface="Amatic SC"/>
                <a:sym typeface="Amatic SC"/>
              </a:rPr>
              <a:t>Tools used:</a:t>
            </a:r>
            <a:endParaRPr b="1" sz="3600">
              <a:latin typeface="Amatic SC"/>
              <a:ea typeface="Amatic SC"/>
              <a:cs typeface="Amatic SC"/>
              <a:sym typeface="Amatic SC"/>
            </a:endParaRPr>
          </a:p>
          <a:p>
            <a:pPr indent="0" lvl="0" marL="0" algn="ctr">
              <a:spcBef>
                <a:spcPts val="1600"/>
              </a:spcBef>
              <a:spcAft>
                <a:spcPts val="0"/>
              </a:spcAft>
              <a:buNone/>
            </a:pPr>
            <a:r>
              <a:rPr lang="en" sz="3600">
                <a:latin typeface="Amatic SC"/>
                <a:ea typeface="Amatic SC"/>
                <a:cs typeface="Amatic SC"/>
                <a:sym typeface="Amatic SC"/>
              </a:rPr>
              <a:t>mySQL</a:t>
            </a:r>
            <a:endParaRPr sz="3600">
              <a:latin typeface="Amatic SC"/>
              <a:ea typeface="Amatic SC"/>
              <a:cs typeface="Amatic SC"/>
              <a:sym typeface="Amatic SC"/>
            </a:endParaRPr>
          </a:p>
          <a:p>
            <a:pPr indent="0" lvl="0" marL="0" algn="ctr">
              <a:spcBef>
                <a:spcPts val="1600"/>
              </a:spcBef>
              <a:spcAft>
                <a:spcPts val="0"/>
              </a:spcAft>
              <a:buNone/>
            </a:pPr>
            <a:r>
              <a:rPr lang="en" sz="3600">
                <a:latin typeface="Amatic SC"/>
                <a:ea typeface="Amatic SC"/>
                <a:cs typeface="Amatic SC"/>
                <a:sym typeface="Amatic SC"/>
              </a:rPr>
              <a:t>PHP</a:t>
            </a:r>
            <a:endParaRPr sz="3600">
              <a:latin typeface="Amatic SC"/>
              <a:ea typeface="Amatic SC"/>
              <a:cs typeface="Amatic SC"/>
              <a:sym typeface="Amatic SC"/>
            </a:endParaRPr>
          </a:p>
          <a:p>
            <a:pPr indent="0" lvl="0" marL="0" algn="ctr">
              <a:spcBef>
                <a:spcPts val="1600"/>
              </a:spcBef>
              <a:spcAft>
                <a:spcPts val="0"/>
              </a:spcAft>
              <a:buNone/>
            </a:pPr>
            <a:r>
              <a:rPr lang="en" sz="3600">
                <a:latin typeface="Amatic SC"/>
                <a:ea typeface="Amatic SC"/>
                <a:cs typeface="Amatic SC"/>
                <a:sym typeface="Amatic SC"/>
              </a:rPr>
              <a:t>Html</a:t>
            </a:r>
            <a:endParaRPr sz="3600">
              <a:latin typeface="Amatic SC"/>
              <a:ea typeface="Amatic SC"/>
              <a:cs typeface="Amatic SC"/>
              <a:sym typeface="Amatic SC"/>
            </a:endParaRPr>
          </a:p>
          <a:p>
            <a:pPr indent="0" lvl="0" marL="0" algn="ctr">
              <a:spcBef>
                <a:spcPts val="1600"/>
              </a:spcBef>
              <a:spcAft>
                <a:spcPts val="1600"/>
              </a:spcAft>
              <a:buNone/>
            </a:pPr>
            <a:r>
              <a:rPr lang="en" sz="3600">
                <a:latin typeface="Amatic SC"/>
                <a:ea typeface="Amatic SC"/>
                <a:cs typeface="Amatic SC"/>
                <a:sym typeface="Amatic SC"/>
              </a:rPr>
              <a:t>java</a:t>
            </a:r>
            <a:endParaRPr sz="3600">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1176688" y="100350"/>
            <a:ext cx="6793924" cy="49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65500" y="1081400"/>
            <a:ext cx="4045200" cy="17103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The Physical ERD</a:t>
            </a:r>
            <a:endParaRPr/>
          </a:p>
        </p:txBody>
      </p:sp>
      <p:sp>
        <p:nvSpPr>
          <p:cNvPr id="105" name="Shape 105"/>
          <p:cNvSpPr txBox="1"/>
          <p:nvPr>
            <p:ph idx="1" type="subTitle"/>
          </p:nvPr>
        </p:nvSpPr>
        <p:spPr>
          <a:xfrm>
            <a:off x="265500" y="2845223"/>
            <a:ext cx="4045200" cy="13455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06" name="Shape 106"/>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4881150" y="93546"/>
            <a:ext cx="4045200" cy="4956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