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87" r:id="rId2"/>
    <p:sldId id="257" r:id="rId3"/>
    <p:sldId id="288" r:id="rId4"/>
    <p:sldId id="259" r:id="rId5"/>
    <p:sldId id="260" r:id="rId6"/>
    <p:sldId id="290" r:id="rId7"/>
    <p:sldId id="289" r:id="rId8"/>
    <p:sldId id="293" r:id="rId9"/>
    <p:sldId id="291" r:id="rId10"/>
    <p:sldId id="263" r:id="rId11"/>
    <p:sldId id="264" r:id="rId12"/>
    <p:sldId id="282" r:id="rId13"/>
    <p:sldId id="283" r:id="rId14"/>
    <p:sldId id="284" r:id="rId15"/>
    <p:sldId id="285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iriam Libre" panose="020B0604020202020204" charset="-79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8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2f940aa05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2f940aa05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5C1A-BF9F-4A36-B431-C522B537F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27" y="1786950"/>
            <a:ext cx="4250546" cy="784800"/>
          </a:xfrm>
        </p:spPr>
        <p:txBody>
          <a:bodyPr/>
          <a:lstStyle/>
          <a:p>
            <a:r>
              <a:rPr lang="en-US" dirty="0"/>
              <a:t>Lab 1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166D6-6C81-41F2-8B27-0FCEBF99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350" y="2571750"/>
            <a:ext cx="3891300" cy="784800"/>
          </a:xfrm>
        </p:spPr>
        <p:txBody>
          <a:bodyPr/>
          <a:lstStyle/>
          <a:p>
            <a:r>
              <a:rPr lang="en-US" sz="1600" dirty="0"/>
              <a:t>2.22.21</a:t>
            </a:r>
          </a:p>
          <a:p>
            <a:r>
              <a:rPr lang="en-US" sz="1600" dirty="0"/>
              <a:t>Kylie Outlaw &amp; Maria Abbasi</a:t>
            </a:r>
          </a:p>
        </p:txBody>
      </p:sp>
    </p:spTree>
    <p:extLst>
      <p:ext uri="{BB962C8B-B14F-4D97-AF65-F5344CB8AC3E}">
        <p14:creationId xmlns:p14="http://schemas.microsoft.com/office/powerpoint/2010/main" val="395955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Google Shape;610;p4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Google Shape;611;p4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Google Shape;626;p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Google Shape;632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40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Google Shape;640;p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40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0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Google Shape;646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Google Shape;654;p4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40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40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Google Shape;663;p4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Google Shape;66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Google Shape;669;p40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Google Shape;673;p4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Google Shape;681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Google Shape;688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0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Google Shape;694;p4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Google Shape;697;p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Google Shape;703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Google Shape;706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Google Shape;714;p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Google Shape;720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Google Shape;729;p4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Google Shape;734;p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Google Shape;739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Google Shape;744;p4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Google Shape;747;p4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Google Shape;750;p4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0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40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Google Shape;754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Google Shape;757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0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40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Google Shape;768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40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Google Shape;772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Google Shape;775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Google Shape;780;p4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40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40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Google Shape;785;p4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Google Shape;792;p4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Google Shape;802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Google Shape;806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Google Shape;810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Google Shape;816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Google Shape;819;p4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Google Shape;827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Google Shape;834;p4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0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Google Shape;837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0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0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Google Shape;846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Google Shape;855;p4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Google Shape;858;p4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Google Shape;865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Google Shape;873;p4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0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Google Shape;877;p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0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Google Shape;884;p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Google Shape;888;p4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Google Shape;892;p4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Google Shape;898;p4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Google Shape;926;p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Google Shape;950;p4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Google Shape;965;p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0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Google Shape;969;p40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0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Google Shape;985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0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Google Shape;989;p40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Google Shape;995;p4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0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Google Shape;1003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Google Shape;1010;p4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0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Google Shape;1020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Google Shape;1032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0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Google Shape;1038;p4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Google Shape;1046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Google Shape;1049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0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Google Shape;1052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40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41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063" name="Google Shape;1063;p41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41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070" name="Google Shape;1070;p41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1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075" name="Google Shape;1075;p41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41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079" name="Google Shape;1079;p41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41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085" name="Google Shape;1085;p41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1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089" name="Google Shape;1089;p41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1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094" name="Google Shape;1094;p41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1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100" name="Google Shape;1100;p41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41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107" name="Google Shape;1107;p41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1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110" name="Google Shape;1110;p41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1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114" name="Google Shape;1114;p41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1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121" name="Google Shape;1121;p41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1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127" name="Google Shape;1127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41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131" name="Google Shape;1131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2" name="Google Shape;1132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2" name="Google Shape;1142;p41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1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149" name="Google Shape;1149;p41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1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154" name="Google Shape;1154;p41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1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160" name="Google Shape;1160;p41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1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167" name="Google Shape;1167;p41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1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172" name="Google Shape;1172;p41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41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177" name="Google Shape;1177;p41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2" name="Google Shape;1182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3" name="Google Shape;1193;p41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194" name="Google Shape;1194;p41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7" name="Google Shape;1197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98" name="Google Shape;1198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8" name="Google Shape;1208;p41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209" name="Google Shape;1209;p41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" name="Google Shape;1213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4" name="Google Shape;1214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4" name="Google Shape;1224;p41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225" name="Google Shape;1225;p41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1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233" name="Google Shape;1233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1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238" name="Google Shape;1238;p41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41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243" name="Google Shape;1243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1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249" name="Google Shape;1249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1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256" name="Google Shape;1256;p41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41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260" name="Google Shape;1260;p41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1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266" name="Google Shape;1266;p41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1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273" name="Google Shape;1273;p41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1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277" name="Google Shape;1277;p41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1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282" name="Google Shape;1282;p41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1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289" name="Google Shape;1289;p41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1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297" name="Google Shape;1297;p41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1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302" name="Google Shape;1302;p41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1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306" name="Google Shape;1306;p41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1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310" name="Google Shape;1310;p41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1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315" name="Google Shape;1315;p41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1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320" name="Google Shape;1320;p41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1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326" name="Google Shape;1326;p41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1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333" name="Google Shape;1333;p41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341" name="Google Shape;1341;p41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41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354" name="Google Shape;1354;p41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1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359" name="Google Shape;1359;p41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2" name="Google Shape;1362;p41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363" name="Google Shape;1363;p41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1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370" name="Google Shape;1370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1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379" name="Google Shape;1379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1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392" name="Google Shape;1392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405" name="Google Shape;1405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1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418" name="Google Shape;1418;p41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1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425" name="Google Shape;1425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1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441" name="Google Shape;1441;p41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41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447" name="Google Shape;1447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8" name="Google Shape;1448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1" name="Google Shape;1451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52" name="Google Shape;1452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6" name="Google Shape;1456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9" name="Google Shape;1459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60" name="Google Shape;1460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3" name="Google Shape;1463;p41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464" name="Google Shape;1464;p41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2" name="Google Shape;1472;p41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473" name="Google Shape;1473;p41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7" name="Google Shape;1497;p41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498" name="Google Shape;1498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99" name="Google Shape;1499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1" name="Google Shape;1501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02" name="Google Shape;1502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4" name="Google Shape;1504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5" name="Google Shape;1505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7" name="Google Shape;1507;p41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08" name="Google Shape;1508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2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4" name="Google Shape;1514;p42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5" name="Google Shape;1515;p42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6" name="Google Shape;1516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532350" y="1526622"/>
            <a:ext cx="5063550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solidFill>
                  <a:srgbClr val="000000"/>
                </a:solidFill>
              </a:rPr>
              <a:t>Task #4 Implementation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TIM2 on PA0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Count-up timer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Period of 100,000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Pre-scalar of 83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Every clock tick is 1 microsecond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Struct objects used to keep track of different loops’ timing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Total elapsed time stored using a uint32_t 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Number of loops tracked using a uint16_t counter</a:t>
            </a:r>
          </a:p>
          <a:p>
            <a:pPr marL="1085850" lvl="2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Averages based on 65,535 consecutive loop timings for inner/outer loops</a:t>
            </a:r>
          </a:p>
          <a:p>
            <a:pPr marL="1085850" lvl="2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Averages based on 30 consecutive loop timings for the blink loop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 Timing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532350" y="1526622"/>
            <a:ext cx="5063550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0000"/>
                </a:solidFill>
              </a:rPr>
              <a:t>Task #4 Implementation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New “Loop_timer.h” and “Loop_timer.c” files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Holds data and functions for the “loop_timer” struct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Init, begin, stop, reset, print functions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tick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End tick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Total time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Number of loops completed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Each loop is measured using a uint16_t counter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Averages based on 65,535 consecutive loop timings</a:t>
            </a:r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 Timing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63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title" idx="4294967295"/>
          </p:nvPr>
        </p:nvSpPr>
        <p:spPr>
          <a:xfrm>
            <a:off x="477369" y="594440"/>
            <a:ext cx="5138738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Loop Timing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246;p14">
            <a:extLst>
              <a:ext uri="{FF2B5EF4-FFF2-40B4-BE49-F238E27FC236}">
                <a16:creationId xmlns:a16="http://schemas.microsoft.com/office/drawing/2014/main" id="{25201F7C-F4EC-444A-BE3D-7DEE67039E12}"/>
              </a:ext>
            </a:extLst>
          </p:cNvPr>
          <p:cNvSpPr txBox="1">
            <a:spLocks/>
          </p:cNvSpPr>
          <p:nvPr/>
        </p:nvSpPr>
        <p:spPr>
          <a:xfrm>
            <a:off x="532350" y="1526622"/>
            <a:ext cx="4685109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Adjusted the </a:t>
            </a:r>
            <a:r>
              <a:rPr lang="en-US" b="1" dirty="0" err="1">
                <a:solidFill>
                  <a:schemeClr val="bg1"/>
                </a:solidFill>
                <a:latin typeface="Barlow Light" panose="020B0604020202020204" charset="0"/>
              </a:rPr>
              <a:t>main.c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 calibration to test TIM2 ticks.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Looking at the output, 1000 clock ticks match 1 HAL tick .</a:t>
            </a:r>
          </a:p>
          <a:p>
            <a:pPr lvl="3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HAL tick is set up by the system so that each tick is 1ms, or 1/1000 of the processor clock speed.</a:t>
            </a:r>
          </a:p>
          <a:p>
            <a:pPr>
              <a:buClr>
                <a:schemeClr val="dk1"/>
              </a:buClr>
              <a:buSzPts val="1100"/>
            </a:pPr>
            <a:endParaRPr lang="en-US" b="1" dirty="0">
              <a:solidFill>
                <a:schemeClr val="bg1"/>
              </a:solidFill>
              <a:latin typeface="Barlow Light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inner loop and outer loops are timed automatically in the code and the average runtimes are output to COM3. </a:t>
            </a:r>
          </a:p>
          <a:p>
            <a:pPr>
              <a:buClr>
                <a:schemeClr val="dk1"/>
              </a:buClr>
              <a:buSzPts val="1100"/>
            </a:pPr>
            <a:endParaRPr lang="en-US" b="1" dirty="0">
              <a:solidFill>
                <a:schemeClr val="bg1"/>
              </a:solidFill>
              <a:latin typeface="Barlow Light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inner loop runs at 1.0us average.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outer loop runs at 1.2us average.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blink loop runs at 1001.00ms, or 1.001s on average.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    - This is slightly higher than expected.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0BDCA-B905-41C6-9E9E-5BEF21D78279}"/>
              </a:ext>
            </a:extLst>
          </p:cNvPr>
          <p:cNvSpPr txBox="1"/>
          <p:nvPr/>
        </p:nvSpPr>
        <p:spPr>
          <a:xfrm>
            <a:off x="5217459" y="3681443"/>
            <a:ext cx="3482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Image: COM3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2B7-FBAB-41DB-AA98-E5816516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9" y="1317812"/>
            <a:ext cx="3624992" cy="2363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Scheduler Priority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1E203-F4F9-44DF-BF85-BA74706C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56601-2B52-403A-A5B1-FD806F8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Schedule Priority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1F8B-7298-4E6C-B897-14A0AE419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Sch_basic.c -&gt; </a:t>
            </a:r>
            <a:r>
              <a:rPr lang="en-US" dirty="0" err="1"/>
              <a:t>sch_loop</a:t>
            </a:r>
            <a:r>
              <a:rPr lang="en-US" dirty="0"/>
              <a:t>()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Polled tasks – checks tasks in loop for hardware interrupt conditions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First scheduled, first executed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ADC ➡ UART Rx ➡UART Tx</a:t>
            </a:r>
          </a:p>
        </p:txBody>
      </p:sp>
    </p:spTree>
    <p:extLst>
      <p:ext uri="{BB962C8B-B14F-4D97-AF65-F5344CB8AC3E}">
        <p14:creationId xmlns:p14="http://schemas.microsoft.com/office/powerpoint/2010/main" val="38916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1E203-F4F9-44DF-BF85-BA74706C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56601-2B52-403A-A5B1-FD806F8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Schedule Priority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1F8B-7298-4E6C-B897-14A0AE419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Tasks_lab_1.c -&gt; </a:t>
            </a:r>
            <a:r>
              <a:rPr lang="en-US" dirty="0" err="1"/>
              <a:t>timer_cb_text</a:t>
            </a:r>
            <a:r>
              <a:rPr lang="en-US" dirty="0"/>
              <a:t>#()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Timeout tasks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Based on tick timeout, software-enabled interrupt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Higher priority than polling loop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Every ~1s LED toggles</a:t>
            </a:r>
          </a:p>
        </p:txBody>
      </p:sp>
    </p:spTree>
    <p:extLst>
      <p:ext uri="{BB962C8B-B14F-4D97-AF65-F5344CB8AC3E}">
        <p14:creationId xmlns:p14="http://schemas.microsoft.com/office/powerpoint/2010/main" val="408760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FB711-FF2F-4458-A992-5D67CC43A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E11305B-8495-47F3-8D3B-70C20BB5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</p:spPr>
        <p:txBody>
          <a:bodyPr/>
          <a:lstStyle/>
          <a:p>
            <a:r>
              <a:rPr lang="en-US" dirty="0"/>
              <a:t>Scheduling Approach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058ACB-907F-4FEB-9FD5-EE0E2060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0456"/>
            <a:ext cx="5138700" cy="31809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Asynchronous events handled by hardware interrupts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Synchronous events / periodic tasks handled by software interrupts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Earliest Deadline First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Scheduling approach you plan to implement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Data structures needed for implementations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What info needed about the application, tasks (e.g. deadline??)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Identify context you are considering – specific application – to help select numbers (periods, deadlines, etc.), make design decisions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Describe how you intend to use peripherals and interrupts</a:t>
            </a:r>
          </a:p>
        </p:txBody>
      </p:sp>
    </p:spTree>
    <p:extLst>
      <p:ext uri="{BB962C8B-B14F-4D97-AF65-F5344CB8AC3E}">
        <p14:creationId xmlns:p14="http://schemas.microsoft.com/office/powerpoint/2010/main" val="29945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1E203-F4F9-44DF-BF85-BA74706C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56601-2B52-403A-A5B1-FD806F8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1F8B-7298-4E6C-B897-14A0AE41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0456"/>
            <a:ext cx="5138700" cy="3180900"/>
          </a:xfrm>
        </p:spPr>
        <p:txBody>
          <a:bodyPr/>
          <a:lstStyle/>
          <a:p>
            <a:r>
              <a:rPr lang="en-US" sz="1200" dirty="0"/>
              <a:t>Asynchronous events handled by hardware interrupts</a:t>
            </a:r>
          </a:p>
          <a:p>
            <a:r>
              <a:rPr lang="en-US" sz="1200" dirty="0"/>
              <a:t>Synchronous events / periodic tasks handled by software interrupts</a:t>
            </a:r>
          </a:p>
          <a:p>
            <a:pPr lvl="1"/>
            <a:r>
              <a:rPr lang="en-US" sz="1200" dirty="0"/>
              <a:t>Earliest deadline first</a:t>
            </a:r>
          </a:p>
          <a:p>
            <a:r>
              <a:rPr lang="en-US" sz="1200" dirty="0"/>
              <a:t>Submit a presentation that:</a:t>
            </a:r>
          </a:p>
          <a:p>
            <a:r>
              <a:rPr lang="en-US" sz="1200" dirty="0"/>
              <a:t>Summarize timing results (e.g. table, plot)</a:t>
            </a:r>
          </a:p>
          <a:p>
            <a:r>
              <a:rPr lang="en-US" sz="1200" dirty="0"/>
              <a:t>Scheduling approach you plan to implement</a:t>
            </a:r>
          </a:p>
          <a:p>
            <a:r>
              <a:rPr lang="en-US" sz="1200" dirty="0"/>
              <a:t>Data structures needed for implementations</a:t>
            </a:r>
          </a:p>
          <a:p>
            <a:pPr lvl="1"/>
            <a:r>
              <a:rPr lang="en-US" sz="1200" dirty="0"/>
              <a:t>What info needed about the application, tasks (e.g. deadline??)</a:t>
            </a:r>
          </a:p>
          <a:p>
            <a:pPr lvl="1"/>
            <a:r>
              <a:rPr lang="en-US" sz="1200" dirty="0"/>
              <a:t>Identify context you are considering – specific application – to help select numbers (periods, deadlines, etc.), make design decisions</a:t>
            </a:r>
          </a:p>
          <a:p>
            <a:r>
              <a:rPr lang="en-US" sz="1200" dirty="0"/>
              <a:t>Describe how you intend to use peripherals and interrupts</a:t>
            </a:r>
          </a:p>
        </p:txBody>
      </p:sp>
    </p:spTree>
    <p:extLst>
      <p:ext uri="{BB962C8B-B14F-4D97-AF65-F5344CB8AC3E}">
        <p14:creationId xmlns:p14="http://schemas.microsoft.com/office/powerpoint/2010/main" val="761457389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755</Words>
  <Application>Microsoft Office PowerPoint</Application>
  <PresentationFormat>On-screen Show (16:9)</PresentationFormat>
  <Paragraphs>114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Barlow</vt:lpstr>
      <vt:lpstr>Miriam Libre</vt:lpstr>
      <vt:lpstr>Barlow Light</vt:lpstr>
      <vt:lpstr>Arial</vt:lpstr>
      <vt:lpstr>Calibri</vt:lpstr>
      <vt:lpstr>Roderigo template</vt:lpstr>
      <vt:lpstr>Lab 1 Update</vt:lpstr>
      <vt:lpstr>Loop Timing</vt:lpstr>
      <vt:lpstr>Loop Timing</vt:lpstr>
      <vt:lpstr>Loop Timing</vt:lpstr>
      <vt:lpstr>Scheduler Priority</vt:lpstr>
      <vt:lpstr>Current Schedule Priority</vt:lpstr>
      <vt:lpstr>Current Schedule Priority</vt:lpstr>
      <vt:lpstr>Scheduling Approach</vt:lpstr>
      <vt:lpstr>Scheduling Approach</vt:lpstr>
      <vt:lpstr>YOU CAN ALSO SPLIT YOUR CONTENT</vt:lpstr>
      <vt:lpstr>IN TWO OR THREE COLUMNS</vt:lpstr>
      <vt:lpstr>EXTRA GRAPHICS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Update</dc:title>
  <cp:lastModifiedBy>kaown3</cp:lastModifiedBy>
  <cp:revision>17</cp:revision>
  <dcterms:modified xsi:type="dcterms:W3CDTF">2021-02-23T06:32:59Z</dcterms:modified>
</cp:coreProperties>
</file>