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87" r:id="rId2"/>
    <p:sldId id="257" r:id="rId3"/>
    <p:sldId id="288" r:id="rId4"/>
    <p:sldId id="259" r:id="rId5"/>
    <p:sldId id="260" r:id="rId6"/>
    <p:sldId id="290" r:id="rId7"/>
    <p:sldId id="289" r:id="rId8"/>
    <p:sldId id="293" r:id="rId9"/>
    <p:sldId id="264" r:id="rId10"/>
    <p:sldId id="294" r:id="rId11"/>
  </p:sldIdLst>
  <p:sldSz cx="9144000" cy="5143500" type="screen16x9"/>
  <p:notesSz cx="6858000" cy="9144000"/>
  <p:embeddedFontLst>
    <p:embeddedFont>
      <p:font typeface="Barlow" panose="020B0604020202020204" charset="0"/>
      <p:regular r:id="rId13"/>
      <p:bold r:id="rId14"/>
      <p:italic r:id="rId15"/>
      <p:boldItalic r:id="rId16"/>
    </p:embeddedFon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iriam Libre" panose="020B0604020202020204" charset="-79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8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76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5C1A-BF9F-4A36-B431-C522B537F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727" y="1786950"/>
            <a:ext cx="4250546" cy="784800"/>
          </a:xfrm>
        </p:spPr>
        <p:txBody>
          <a:bodyPr/>
          <a:lstStyle/>
          <a:p>
            <a:r>
              <a:rPr lang="en-US" dirty="0"/>
              <a:t>Lab 1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166D6-6C81-41F2-8B27-0FCEBF990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350" y="2571750"/>
            <a:ext cx="3891300" cy="784800"/>
          </a:xfrm>
        </p:spPr>
        <p:txBody>
          <a:bodyPr/>
          <a:lstStyle/>
          <a:p>
            <a:r>
              <a:rPr lang="en-US" sz="1600" dirty="0"/>
              <a:t>2.24.21</a:t>
            </a:r>
          </a:p>
          <a:p>
            <a:r>
              <a:rPr lang="en-US" sz="1600" dirty="0"/>
              <a:t>Kylie Outlaw &amp; Maria Abbasi</a:t>
            </a:r>
          </a:p>
        </p:txBody>
      </p:sp>
      <p:grpSp>
        <p:nvGrpSpPr>
          <p:cNvPr id="4" name="Google Shape;925;p40">
            <a:extLst>
              <a:ext uri="{FF2B5EF4-FFF2-40B4-BE49-F238E27FC236}">
                <a16:creationId xmlns:a16="http://schemas.microsoft.com/office/drawing/2014/main" id="{FAC0F49F-A760-4E5A-A7B7-E6371E6BF0D9}"/>
              </a:ext>
            </a:extLst>
          </p:cNvPr>
          <p:cNvGrpSpPr/>
          <p:nvPr/>
        </p:nvGrpSpPr>
        <p:grpSpPr>
          <a:xfrm>
            <a:off x="4353818" y="1130219"/>
            <a:ext cx="436364" cy="436364"/>
            <a:chOff x="6649150" y="309350"/>
            <a:chExt cx="395800" cy="395800"/>
          </a:xfrm>
        </p:grpSpPr>
        <p:sp>
          <p:nvSpPr>
            <p:cNvPr id="5" name="Google Shape;926;p40">
              <a:extLst>
                <a:ext uri="{FF2B5EF4-FFF2-40B4-BE49-F238E27FC236}">
                  <a16:creationId xmlns:a16="http://schemas.microsoft.com/office/drawing/2014/main" id="{9210EAD9-5971-42EC-9FE8-E7B77D9DB848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7;p40">
              <a:extLst>
                <a:ext uri="{FF2B5EF4-FFF2-40B4-BE49-F238E27FC236}">
                  <a16:creationId xmlns:a16="http://schemas.microsoft.com/office/drawing/2014/main" id="{1E22EE59-34A0-42DF-8FF3-152F77EC90A2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8;p40">
              <a:extLst>
                <a:ext uri="{FF2B5EF4-FFF2-40B4-BE49-F238E27FC236}">
                  <a16:creationId xmlns:a16="http://schemas.microsoft.com/office/drawing/2014/main" id="{656AE758-1E6B-4BBB-B11D-1760662F8A38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929;p40">
              <a:extLst>
                <a:ext uri="{FF2B5EF4-FFF2-40B4-BE49-F238E27FC236}">
                  <a16:creationId xmlns:a16="http://schemas.microsoft.com/office/drawing/2014/main" id="{B11B0259-8125-46C7-8696-28746EC6106D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0;p40">
              <a:extLst>
                <a:ext uri="{FF2B5EF4-FFF2-40B4-BE49-F238E27FC236}">
                  <a16:creationId xmlns:a16="http://schemas.microsoft.com/office/drawing/2014/main" id="{AB10F33C-6942-4120-8347-A966A0CE825B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1;p40">
              <a:extLst>
                <a:ext uri="{FF2B5EF4-FFF2-40B4-BE49-F238E27FC236}">
                  <a16:creationId xmlns:a16="http://schemas.microsoft.com/office/drawing/2014/main" id="{050C2E79-7D0A-4D43-B8A6-8FF3BE7FD5F3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2;p40">
              <a:extLst>
                <a:ext uri="{FF2B5EF4-FFF2-40B4-BE49-F238E27FC236}">
                  <a16:creationId xmlns:a16="http://schemas.microsoft.com/office/drawing/2014/main" id="{C3CD4D68-C288-499F-9FBE-F3C10FB3BF29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3;p40">
              <a:extLst>
                <a:ext uri="{FF2B5EF4-FFF2-40B4-BE49-F238E27FC236}">
                  <a16:creationId xmlns:a16="http://schemas.microsoft.com/office/drawing/2014/main" id="{0F0C6D53-4D50-4836-AB13-E73FD0A158A9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4;p40">
              <a:extLst>
                <a:ext uri="{FF2B5EF4-FFF2-40B4-BE49-F238E27FC236}">
                  <a16:creationId xmlns:a16="http://schemas.microsoft.com/office/drawing/2014/main" id="{A06E853D-1514-4FD2-871B-BA7E371DCFA0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5;p40">
              <a:extLst>
                <a:ext uri="{FF2B5EF4-FFF2-40B4-BE49-F238E27FC236}">
                  <a16:creationId xmlns:a16="http://schemas.microsoft.com/office/drawing/2014/main" id="{4D957C68-48B0-4D29-875E-847613585651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6;p40">
              <a:extLst>
                <a:ext uri="{FF2B5EF4-FFF2-40B4-BE49-F238E27FC236}">
                  <a16:creationId xmlns:a16="http://schemas.microsoft.com/office/drawing/2014/main" id="{0A461BCE-0658-4262-9843-ACF85A9C936D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7;p40">
              <a:extLst>
                <a:ext uri="{FF2B5EF4-FFF2-40B4-BE49-F238E27FC236}">
                  <a16:creationId xmlns:a16="http://schemas.microsoft.com/office/drawing/2014/main" id="{265DFB4C-CA5D-42EC-BD53-AAE0324D5604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8;p40">
              <a:extLst>
                <a:ext uri="{FF2B5EF4-FFF2-40B4-BE49-F238E27FC236}">
                  <a16:creationId xmlns:a16="http://schemas.microsoft.com/office/drawing/2014/main" id="{D2D2C13D-EA3E-4D2D-9412-9B409168D531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9;p40">
              <a:extLst>
                <a:ext uri="{FF2B5EF4-FFF2-40B4-BE49-F238E27FC236}">
                  <a16:creationId xmlns:a16="http://schemas.microsoft.com/office/drawing/2014/main" id="{52C9A1C3-027C-4BF1-9E93-68B785ED0E03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0;p40">
              <a:extLst>
                <a:ext uri="{FF2B5EF4-FFF2-40B4-BE49-F238E27FC236}">
                  <a16:creationId xmlns:a16="http://schemas.microsoft.com/office/drawing/2014/main" id="{F555D348-1981-4E44-9679-B56EC96754B9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1;p40">
              <a:extLst>
                <a:ext uri="{FF2B5EF4-FFF2-40B4-BE49-F238E27FC236}">
                  <a16:creationId xmlns:a16="http://schemas.microsoft.com/office/drawing/2014/main" id="{D13002E8-8F75-44A6-BC16-5759E70FA63F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2;p40">
              <a:extLst>
                <a:ext uri="{FF2B5EF4-FFF2-40B4-BE49-F238E27FC236}">
                  <a16:creationId xmlns:a16="http://schemas.microsoft.com/office/drawing/2014/main" id="{3ED82630-6885-41B6-9AB8-A8BBB4EFCFC3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3;p40">
              <a:extLst>
                <a:ext uri="{FF2B5EF4-FFF2-40B4-BE49-F238E27FC236}">
                  <a16:creationId xmlns:a16="http://schemas.microsoft.com/office/drawing/2014/main" id="{86D10FF8-B302-4677-9CC6-5E1B1EE569FB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4;p40">
              <a:extLst>
                <a:ext uri="{FF2B5EF4-FFF2-40B4-BE49-F238E27FC236}">
                  <a16:creationId xmlns:a16="http://schemas.microsoft.com/office/drawing/2014/main" id="{C27816C6-8333-474D-A35B-ED43692094D3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5;p40">
              <a:extLst>
                <a:ext uri="{FF2B5EF4-FFF2-40B4-BE49-F238E27FC236}">
                  <a16:creationId xmlns:a16="http://schemas.microsoft.com/office/drawing/2014/main" id="{FB473F5B-72C1-422F-8FA6-952B241F9ADC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6;p40">
              <a:extLst>
                <a:ext uri="{FF2B5EF4-FFF2-40B4-BE49-F238E27FC236}">
                  <a16:creationId xmlns:a16="http://schemas.microsoft.com/office/drawing/2014/main" id="{8A69E33D-4392-4768-BC36-301E4712D9B8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7;p40">
              <a:extLst>
                <a:ext uri="{FF2B5EF4-FFF2-40B4-BE49-F238E27FC236}">
                  <a16:creationId xmlns:a16="http://schemas.microsoft.com/office/drawing/2014/main" id="{23DF916F-7DF7-44FF-9532-431002BD3CD7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8;p40">
              <a:extLst>
                <a:ext uri="{FF2B5EF4-FFF2-40B4-BE49-F238E27FC236}">
                  <a16:creationId xmlns:a16="http://schemas.microsoft.com/office/drawing/2014/main" id="{6D86F109-9F1F-4A3F-BCCA-6A125C19EA52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955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11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532350" y="1526622"/>
            <a:ext cx="5063550" cy="321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u="sng" dirty="0">
                <a:solidFill>
                  <a:srgbClr val="000000"/>
                </a:solidFill>
              </a:rPr>
              <a:t>Task #4 Implementation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TIM2 on PA0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Count-up timer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Period of 100,000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Pre-scalar of 83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Every clock tick is 1 microsecond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Struct objects used to keep track of different loops’ timing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Total elapsed time stored using a uint32_t 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Number of loops tracked using a uint16_t counter</a:t>
            </a:r>
          </a:p>
          <a:p>
            <a:pPr marL="1085850" lvl="2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Averages based on 65,535 consecutive loop timings for inner/outer loops</a:t>
            </a:r>
          </a:p>
          <a:p>
            <a:pPr marL="1085850" lvl="2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Averages based on 30 consecutive loop timings for the blink loop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 Timing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532350" y="1526622"/>
            <a:ext cx="5063550" cy="321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u="sng" dirty="0">
                <a:solidFill>
                  <a:srgbClr val="000000"/>
                </a:solidFill>
              </a:rPr>
              <a:t>Task #4 Implementation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New “Loop_timer.h” and “Loop_timer.c” files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Holds data and functions for the “loop_timer” struct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Init, begin, stop, reset, print functions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tick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End tick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Total time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Number of loops completed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Each loop is measured using a uint16_t counter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Averages based on 65,535 consecutive loop timings</a:t>
            </a:r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 Timing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63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title" idx="4294967295"/>
          </p:nvPr>
        </p:nvSpPr>
        <p:spPr>
          <a:xfrm>
            <a:off x="477369" y="594440"/>
            <a:ext cx="5138738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Loop Timing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246;p14">
            <a:extLst>
              <a:ext uri="{FF2B5EF4-FFF2-40B4-BE49-F238E27FC236}">
                <a16:creationId xmlns:a16="http://schemas.microsoft.com/office/drawing/2014/main" id="{25201F7C-F4EC-444A-BE3D-7DEE67039E12}"/>
              </a:ext>
            </a:extLst>
          </p:cNvPr>
          <p:cNvSpPr txBox="1">
            <a:spLocks/>
          </p:cNvSpPr>
          <p:nvPr/>
        </p:nvSpPr>
        <p:spPr>
          <a:xfrm>
            <a:off x="532350" y="1526622"/>
            <a:ext cx="4685109" cy="321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Adjusted the </a:t>
            </a:r>
            <a:r>
              <a:rPr lang="en-US" b="1" dirty="0" err="1">
                <a:solidFill>
                  <a:schemeClr val="bg1"/>
                </a:solidFill>
                <a:latin typeface="Barlow Light" panose="020B0604020202020204" charset="0"/>
              </a:rPr>
              <a:t>main.c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 calibration to test TIM2 ticks.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Looking at the output, 1000 clock ticks match 1 HAL tick .</a:t>
            </a:r>
          </a:p>
          <a:p>
            <a:pPr lvl="3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HAL tick is set up by the system so that each tick is 1ms, or 1/1000 of the processor clock speed.</a:t>
            </a:r>
          </a:p>
          <a:p>
            <a:pPr>
              <a:buClr>
                <a:schemeClr val="dk1"/>
              </a:buClr>
              <a:buSzPts val="1100"/>
            </a:pPr>
            <a:endParaRPr lang="en-US" b="1" dirty="0">
              <a:solidFill>
                <a:schemeClr val="bg1"/>
              </a:solidFill>
              <a:latin typeface="Barlow Light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The inner loop and outer loops are timed automatically in the code and the average runtimes are output to COM3. </a:t>
            </a:r>
          </a:p>
          <a:p>
            <a:pPr>
              <a:buClr>
                <a:schemeClr val="dk1"/>
              </a:buClr>
              <a:buSzPts val="1100"/>
            </a:pPr>
            <a:endParaRPr lang="en-US" b="1" dirty="0">
              <a:solidFill>
                <a:schemeClr val="bg1"/>
              </a:solidFill>
              <a:latin typeface="Barlow Light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The inner loop runs at 1.0us average.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The outer loop runs at 1.2us average.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The blink loop runs at 1001.00ms, or 1.001s on average.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    - This is slightly higher than expected.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0BDCA-B905-41C6-9E9E-5BEF21D78279}"/>
              </a:ext>
            </a:extLst>
          </p:cNvPr>
          <p:cNvSpPr txBox="1"/>
          <p:nvPr/>
        </p:nvSpPr>
        <p:spPr>
          <a:xfrm>
            <a:off x="5217459" y="3681443"/>
            <a:ext cx="3482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Image: COM3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2B7-FBAB-41DB-AA98-E5816516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9" y="1317812"/>
            <a:ext cx="3624992" cy="23636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Scheduler Priority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1E203-F4F9-44DF-BF85-BA74706CD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56601-2B52-403A-A5B1-FD806F8D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Schedule Priority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1F8B-7298-4E6C-B897-14A0AE419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Sch_basic.c - sch_loop()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Polled tasks – checks tasks in loop for hardware conditions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First scheduled, first checked, first executed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ADC ➡ UART Rx ➡UART Tx</a:t>
            </a:r>
          </a:p>
        </p:txBody>
      </p:sp>
    </p:spTree>
    <p:extLst>
      <p:ext uri="{BB962C8B-B14F-4D97-AF65-F5344CB8AC3E}">
        <p14:creationId xmlns:p14="http://schemas.microsoft.com/office/powerpoint/2010/main" val="38916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1E203-F4F9-44DF-BF85-BA74706CD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56601-2B52-403A-A5B1-FD806F8D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Schedule Priority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1F8B-7298-4E6C-B897-14A0AE41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7349"/>
            <a:ext cx="5138700" cy="3304615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Tasks_lab_1.c - </a:t>
            </a:r>
            <a:r>
              <a:rPr lang="en-US" sz="1800" dirty="0" err="1"/>
              <a:t>sch_create_timeout</a:t>
            </a:r>
            <a:r>
              <a:rPr lang="en-US" sz="1800" dirty="0"/>
              <a:t>()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Based on tick timeout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Higher priority than polling loop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Every ~1s LED toggles</a:t>
            </a:r>
          </a:p>
        </p:txBody>
      </p:sp>
    </p:spTree>
    <p:extLst>
      <p:ext uri="{BB962C8B-B14F-4D97-AF65-F5344CB8AC3E}">
        <p14:creationId xmlns:p14="http://schemas.microsoft.com/office/powerpoint/2010/main" val="408760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FB711-FF2F-4458-A992-5D67CC43A3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E11305B-8495-47F3-8D3B-70C20BB5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</p:spPr>
        <p:txBody>
          <a:bodyPr/>
          <a:lstStyle/>
          <a:p>
            <a:r>
              <a:rPr lang="en-US" dirty="0"/>
              <a:t>Scheduling Approach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058ACB-907F-4FEB-9FD5-EE0E2060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0456"/>
            <a:ext cx="5138700" cy="318090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Asynchronous events handled by hardware interrupts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i="1" dirty="0" err="1"/>
              <a:t>HAL_GPIO_EXTI_Callback</a:t>
            </a:r>
            <a:r>
              <a:rPr lang="en-US" sz="1600" i="1" dirty="0"/>
              <a:t>();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Break tasks into priority groups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i="1" dirty="0" err="1"/>
              <a:t>HAL_NVIC_SetPriority</a:t>
            </a:r>
            <a:r>
              <a:rPr lang="en-US" sz="1600" i="1" dirty="0"/>
              <a:t>() </a:t>
            </a:r>
            <a:r>
              <a:rPr lang="en-US" sz="1600" dirty="0"/>
              <a:t>: 0 to 15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If multiple asynchronous interrupts occur at same time, highest priority gets completed first</a:t>
            </a:r>
          </a:p>
        </p:txBody>
      </p:sp>
    </p:spTree>
    <p:extLst>
      <p:ext uri="{BB962C8B-B14F-4D97-AF65-F5344CB8AC3E}">
        <p14:creationId xmlns:p14="http://schemas.microsoft.com/office/powerpoint/2010/main" val="299452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Scheduling Approach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199" y="1661575"/>
            <a:ext cx="5385547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Synchronous events / periodic tasks handled by timer interrupts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Set up timer with interrupt at each period time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i="1" dirty="0" err="1"/>
              <a:t>HAL_TIM_Period_ElapsedCallback</a:t>
            </a:r>
            <a:r>
              <a:rPr lang="en-US" sz="1600" i="1" dirty="0"/>
              <a:t>() </a:t>
            </a:r>
            <a:r>
              <a:rPr lang="en-US" sz="1600" dirty="0"/>
              <a:t>to process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Will need the period of all synchronous / periodic tasks</a:t>
            </a: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441</Words>
  <Application>Microsoft Office PowerPoint</Application>
  <PresentationFormat>On-screen Show (16:9)</PresentationFormat>
  <Paragraphs>68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Miriam Libre</vt:lpstr>
      <vt:lpstr>Barlow Light</vt:lpstr>
      <vt:lpstr>Barlow</vt:lpstr>
      <vt:lpstr>Arial</vt:lpstr>
      <vt:lpstr>Calibri</vt:lpstr>
      <vt:lpstr>Roderigo template</vt:lpstr>
      <vt:lpstr>Lab 1 Update</vt:lpstr>
      <vt:lpstr>Loop Timing</vt:lpstr>
      <vt:lpstr>Loop Timing</vt:lpstr>
      <vt:lpstr>Loop Timing</vt:lpstr>
      <vt:lpstr>Scheduler Priority</vt:lpstr>
      <vt:lpstr>Current Schedule Priority</vt:lpstr>
      <vt:lpstr>Current Schedule Priority</vt:lpstr>
      <vt:lpstr>Scheduling Approach</vt:lpstr>
      <vt:lpstr>Scheduling Approach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Update</dc:title>
  <cp:lastModifiedBy>kaown3</cp:lastModifiedBy>
  <cp:revision>34</cp:revision>
  <dcterms:modified xsi:type="dcterms:W3CDTF">2021-02-24T03:10:30Z</dcterms:modified>
</cp:coreProperties>
</file>