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13.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8.png" ContentType="image/png"/>
  <Override PartName="/ppt/media/image7.png" ContentType="image/png"/>
  <Override PartName="/ppt/media/image11.png" ContentType="image/png"/>
  <Override PartName="/ppt/media/image6.png" ContentType="image/png"/>
  <Override PartName="/ppt/media/image2.png" ContentType="image/png"/>
  <Override PartName="/ppt/media/image1.png" ContentType="image/png"/>
  <Override PartName="/ppt/media/image3.png" ContentType="image/png"/>
  <Override PartName="/ppt/media/image16.png" ContentType="image/png"/>
  <Override PartName="/ppt/media/image18.png" ContentType="image/png"/>
  <Override PartName="/ppt/media/image17.png" ContentType="image/png"/>
  <Override PartName="/ppt/media/image20.png" ContentType="image/png"/>
  <Override PartName="/ppt/media/image14.png" ContentType="image/png"/>
  <Override PartName="/ppt/media/image19.png" ContentType="image/png"/>
  <Override PartName="/ppt/media/image15.png" ContentType="image/png"/>
  <Override PartName="/ppt/media/image13.png" ContentType="image/png"/>
  <Override PartName="/ppt/media/image12.png" ContentType="image/png"/>
  <Override PartName="/ppt/media/image5.png" ContentType="image/png"/>
  <Override PartName="/ppt/media/image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1154880" y="2603520"/>
            <a:ext cx="882540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1154880" y="4388040"/>
            <a:ext cx="882540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41" name="PlaceHolder 2"/>
          <p:cNvSpPr>
            <a:spLocks noGrp="1"/>
          </p:cNvSpPr>
          <p:nvPr>
            <p:ph type="body"/>
          </p:nvPr>
        </p:nvSpPr>
        <p:spPr>
          <a:xfrm>
            <a:off x="115488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2" name="PlaceHolder 3"/>
          <p:cNvSpPr>
            <a:spLocks noGrp="1"/>
          </p:cNvSpPr>
          <p:nvPr>
            <p:ph type="body"/>
          </p:nvPr>
        </p:nvSpPr>
        <p:spPr>
          <a:xfrm>
            <a:off x="567720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3" name="PlaceHolder 4"/>
          <p:cNvSpPr>
            <a:spLocks noGrp="1"/>
          </p:cNvSpPr>
          <p:nvPr>
            <p:ph type="body"/>
          </p:nvPr>
        </p:nvSpPr>
        <p:spPr>
          <a:xfrm>
            <a:off x="1154880" y="438804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5"/>
          <p:cNvSpPr>
            <a:spLocks noGrp="1"/>
          </p:cNvSpPr>
          <p:nvPr>
            <p:ph type="body"/>
          </p:nvPr>
        </p:nvSpPr>
        <p:spPr>
          <a:xfrm>
            <a:off x="5677200" y="438804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46" name="PlaceHolder 2"/>
          <p:cNvSpPr>
            <a:spLocks noGrp="1"/>
          </p:cNvSpPr>
          <p:nvPr>
            <p:ph type="body"/>
          </p:nvPr>
        </p:nvSpPr>
        <p:spPr>
          <a:xfrm>
            <a:off x="1154880" y="260352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7" name="PlaceHolder 3"/>
          <p:cNvSpPr>
            <a:spLocks noGrp="1"/>
          </p:cNvSpPr>
          <p:nvPr>
            <p:ph type="body"/>
          </p:nvPr>
        </p:nvSpPr>
        <p:spPr>
          <a:xfrm>
            <a:off x="4138920" y="260352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4"/>
          <p:cNvSpPr>
            <a:spLocks noGrp="1"/>
          </p:cNvSpPr>
          <p:nvPr>
            <p:ph type="body"/>
          </p:nvPr>
        </p:nvSpPr>
        <p:spPr>
          <a:xfrm>
            <a:off x="7122600" y="260352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5"/>
          <p:cNvSpPr>
            <a:spLocks noGrp="1"/>
          </p:cNvSpPr>
          <p:nvPr>
            <p:ph type="body"/>
          </p:nvPr>
        </p:nvSpPr>
        <p:spPr>
          <a:xfrm>
            <a:off x="1154880" y="438804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0" name="PlaceHolder 6"/>
          <p:cNvSpPr>
            <a:spLocks noGrp="1"/>
          </p:cNvSpPr>
          <p:nvPr>
            <p:ph type="body"/>
          </p:nvPr>
        </p:nvSpPr>
        <p:spPr>
          <a:xfrm>
            <a:off x="4138920" y="438804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1" name="PlaceHolder 7"/>
          <p:cNvSpPr>
            <a:spLocks noGrp="1"/>
          </p:cNvSpPr>
          <p:nvPr>
            <p:ph type="body"/>
          </p:nvPr>
        </p:nvSpPr>
        <p:spPr>
          <a:xfrm>
            <a:off x="7122600" y="4388040"/>
            <a:ext cx="284148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17" name="PlaceHolder 2"/>
          <p:cNvSpPr>
            <a:spLocks noGrp="1"/>
          </p:cNvSpPr>
          <p:nvPr>
            <p:ph type="subTitle"/>
          </p:nvPr>
        </p:nvSpPr>
        <p:spPr>
          <a:xfrm>
            <a:off x="1154880" y="2603520"/>
            <a:ext cx="8825400" cy="3416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19" name="PlaceHolder 2"/>
          <p:cNvSpPr>
            <a:spLocks noGrp="1"/>
          </p:cNvSpPr>
          <p:nvPr>
            <p:ph type="body"/>
          </p:nvPr>
        </p:nvSpPr>
        <p:spPr>
          <a:xfrm>
            <a:off x="1154880" y="2603520"/>
            <a:ext cx="8825400" cy="34160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21" name="PlaceHolder 2"/>
          <p:cNvSpPr>
            <a:spLocks noGrp="1"/>
          </p:cNvSpPr>
          <p:nvPr>
            <p:ph type="body"/>
          </p:nvPr>
        </p:nvSpPr>
        <p:spPr>
          <a:xfrm>
            <a:off x="1154880" y="2603520"/>
            <a:ext cx="4306680" cy="34160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2" name="PlaceHolder 3"/>
          <p:cNvSpPr>
            <a:spLocks noGrp="1"/>
          </p:cNvSpPr>
          <p:nvPr>
            <p:ph type="body"/>
          </p:nvPr>
        </p:nvSpPr>
        <p:spPr>
          <a:xfrm>
            <a:off x="5677200" y="2603520"/>
            <a:ext cx="4306680" cy="34160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154880" y="973800"/>
            <a:ext cx="8760960" cy="3277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26" name="PlaceHolder 2"/>
          <p:cNvSpPr>
            <a:spLocks noGrp="1"/>
          </p:cNvSpPr>
          <p:nvPr>
            <p:ph type="body"/>
          </p:nvPr>
        </p:nvSpPr>
        <p:spPr>
          <a:xfrm>
            <a:off x="115488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7" name="PlaceHolder 3"/>
          <p:cNvSpPr>
            <a:spLocks noGrp="1"/>
          </p:cNvSpPr>
          <p:nvPr>
            <p:ph type="body"/>
          </p:nvPr>
        </p:nvSpPr>
        <p:spPr>
          <a:xfrm>
            <a:off x="5677200" y="2603520"/>
            <a:ext cx="4306680" cy="34160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8" name="PlaceHolder 4"/>
          <p:cNvSpPr>
            <a:spLocks noGrp="1"/>
          </p:cNvSpPr>
          <p:nvPr>
            <p:ph type="body"/>
          </p:nvPr>
        </p:nvSpPr>
        <p:spPr>
          <a:xfrm>
            <a:off x="1154880" y="438804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30" name="PlaceHolder 2"/>
          <p:cNvSpPr>
            <a:spLocks noGrp="1"/>
          </p:cNvSpPr>
          <p:nvPr>
            <p:ph type="body"/>
          </p:nvPr>
        </p:nvSpPr>
        <p:spPr>
          <a:xfrm>
            <a:off x="1154880" y="2603520"/>
            <a:ext cx="4306680" cy="34160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1" name="PlaceHolder 3"/>
          <p:cNvSpPr>
            <a:spLocks noGrp="1"/>
          </p:cNvSpPr>
          <p:nvPr>
            <p:ph type="body"/>
          </p:nvPr>
        </p:nvSpPr>
        <p:spPr>
          <a:xfrm>
            <a:off x="567720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2" name="PlaceHolder 4"/>
          <p:cNvSpPr>
            <a:spLocks noGrp="1"/>
          </p:cNvSpPr>
          <p:nvPr>
            <p:ph type="body"/>
          </p:nvPr>
        </p:nvSpPr>
        <p:spPr>
          <a:xfrm>
            <a:off x="5677200" y="438804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973800"/>
            <a:ext cx="8760960" cy="706680"/>
          </a:xfrm>
          <a:prstGeom prst="rect">
            <a:avLst/>
          </a:prstGeom>
        </p:spPr>
        <p:txBody>
          <a:bodyPr lIns="0" rIns="0" tIns="0" bIns="0" anchor="ctr">
            <a:spAutoFit/>
          </a:bodyPr>
          <a:p>
            <a:endParaRPr b="0" lang="en-US" sz="1800" spc="-1" strike="noStrike">
              <a:solidFill>
                <a:srgbClr val="000000"/>
              </a:solidFill>
              <a:latin typeface="Century Gothic"/>
            </a:endParaRPr>
          </a:p>
        </p:txBody>
      </p:sp>
      <p:sp>
        <p:nvSpPr>
          <p:cNvPr id="34" name="PlaceHolder 2"/>
          <p:cNvSpPr>
            <a:spLocks noGrp="1"/>
          </p:cNvSpPr>
          <p:nvPr>
            <p:ph type="body"/>
          </p:nvPr>
        </p:nvSpPr>
        <p:spPr>
          <a:xfrm>
            <a:off x="115488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5" name="PlaceHolder 3"/>
          <p:cNvSpPr>
            <a:spLocks noGrp="1"/>
          </p:cNvSpPr>
          <p:nvPr>
            <p:ph type="body"/>
          </p:nvPr>
        </p:nvSpPr>
        <p:spPr>
          <a:xfrm>
            <a:off x="5677200" y="2603520"/>
            <a:ext cx="4306680" cy="162936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6" name="PlaceHolder 4"/>
          <p:cNvSpPr>
            <a:spLocks noGrp="1"/>
          </p:cNvSpPr>
          <p:nvPr>
            <p:ph type="body"/>
          </p:nvPr>
        </p:nvSpPr>
        <p:spPr>
          <a:xfrm>
            <a:off x="1154880" y="4388040"/>
            <a:ext cx="8825400" cy="162936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0"/>
            <a:ext cx="12191760" cy="6857640"/>
            <a:chOff x="0" y="0"/>
            <a:chExt cx="12191760" cy="6857640"/>
          </a:xfrm>
        </p:grpSpPr>
        <p:sp>
          <p:nvSpPr>
            <p:cNvPr id="1" name="CustomShape 2"/>
            <p:cNvSpPr/>
            <p:nvPr/>
          </p:nvSpPr>
          <p:spPr>
            <a:xfrm>
              <a:off x="0" y="0"/>
              <a:ext cx="12191760" cy="6857640"/>
            </a:xfrm>
            <a:prstGeom prst="rect">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2666880"/>
              <a:ext cx="4190760" cy="4190760"/>
            </a:xfrm>
            <a:prstGeom prst="ellipse">
              <a:avLst/>
            </a:prstGeom>
            <a:gradFill rotWithShape="0">
              <a:gsLst>
                <a:gs pos="0">
                  <a:srgbClr val="9b6bf2"/>
                </a:gs>
                <a:gs pos="100000">
                  <a:srgbClr val="9b6bf2"/>
                </a:gs>
              </a:gsLst>
              <a:path path="circle">
                <a:fillToRect l="50000" t="50000" r="50000" b="50000"/>
              </a:path>
            </a:gra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0" y="2895480"/>
              <a:ext cx="2361960" cy="2361960"/>
            </a:xfrm>
            <a:prstGeom prst="ellipse">
              <a:avLst/>
            </a:prstGeom>
            <a:gradFill rotWithShape="0">
              <a:gsLst>
                <a:gs pos="0">
                  <a:srgbClr val="9b6bf2"/>
                </a:gs>
                <a:gs pos="100000">
                  <a:srgbClr val="9b6bf2"/>
                </a:gs>
              </a:gsLst>
              <a:path path="circle">
                <a:fillToRect l="50000" t="50000" r="50000" b="50000"/>
              </a:path>
            </a:gra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5867280"/>
              <a:ext cx="990360" cy="990360"/>
            </a:xfrm>
            <a:prstGeom prst="ellipse">
              <a:avLst/>
            </a:prstGeom>
            <a:gradFill rotWithShape="0">
              <a:gsLst>
                <a:gs pos="0">
                  <a:srgbClr val="9b6bf2"/>
                </a:gs>
                <a:gs pos="100000">
                  <a:srgbClr val="9b6bf2"/>
                </a:gs>
              </a:gsLst>
              <a:path path="circle">
                <a:fillToRect l="50000" t="50000" r="50000" b="50000"/>
              </a:path>
            </a:gra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609040" y="1676520"/>
              <a:ext cx="2819160" cy="2819160"/>
            </a:xfrm>
            <a:prstGeom prst="ellipse">
              <a:avLst/>
            </a:prstGeom>
            <a:gradFill rotWithShape="0">
              <a:gsLst>
                <a:gs pos="0">
                  <a:srgbClr val="9b6bf2"/>
                </a:gs>
                <a:gs pos="100000">
                  <a:srgbClr val="9b6bf2"/>
                </a:gs>
              </a:gsLst>
              <a:path path="circle">
                <a:fillToRect l="50000" t="50000" r="50000" b="50000"/>
              </a:path>
            </a:gra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999560" y="8640"/>
              <a:ext cx="1599840" cy="1599840"/>
            </a:xfrm>
            <a:prstGeom prst="ellipse">
              <a:avLst/>
            </a:prstGeom>
            <a:gradFill rotWithShape="0">
              <a:gsLst>
                <a:gs pos="0">
                  <a:srgbClr val="9b6bf2"/>
                </a:gs>
                <a:gs pos="100000">
                  <a:srgbClr val="9b6bf2"/>
                </a:gs>
              </a:gsLst>
              <a:path path="circle">
                <a:fillToRect l="50000" t="50000" r="50000" b="50000"/>
              </a:path>
            </a:gra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rot="21010200">
              <a:off x="8490960" y="1797480"/>
              <a:ext cx="3299040" cy="440640"/>
            </a:xfrm>
            <a:custGeom>
              <a:avLst/>
              <a:gd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fillRef idx="0"/>
            <a:effectRef idx="0"/>
            <a:fontRef idx="minor"/>
          </p:style>
        </p:sp>
        <p:sp>
          <p:nvSpPr>
            <p:cNvPr id="8" name="CustomShape 9"/>
            <p:cNvSpPr/>
            <p:nvPr/>
          </p:nvSpPr>
          <p:spPr>
            <a:xfrm>
              <a:off x="459360" y="1866240"/>
              <a:ext cx="11277360" cy="4533480"/>
            </a:xfrm>
            <a:custGeom>
              <a:avLst/>
              <a:gdLst/>
              <a:ah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fillRef idx="0"/>
            <a:effectRef idx="0"/>
            <a:fontRef idx="minor"/>
          </p:style>
        </p:sp>
        <p:sp>
          <p:nvSpPr>
            <p:cNvPr id="9" name="CustomShape 10"/>
            <p:cNvSpPr/>
            <p:nvPr/>
          </p:nvSpPr>
          <p:spPr>
            <a:xfrm>
              <a:off x="0" y="1440"/>
              <a:ext cx="12191760" cy="6856200"/>
            </a:xfrm>
            <a:custGeom>
              <a:avLst/>
              <a:gdLst/>
              <a:ah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fillRef idx="0"/>
            <a:effectRef idx="0"/>
            <a:fontRef idx="minor"/>
          </p:style>
        </p:sp>
      </p:grpSp>
      <p:sp>
        <p:nvSpPr>
          <p:cNvPr id="10" name="CustomShape 11"/>
          <p:cNvSpPr/>
          <p:nvPr/>
        </p:nvSpPr>
        <p:spPr>
          <a:xfrm>
            <a:off x="10437840" y="0"/>
            <a:ext cx="685440" cy="1142640"/>
          </a:xfrm>
          <a:prstGeom prst="rect">
            <a:avLst/>
          </a:prstGeom>
          <a:solidFill>
            <a:schemeClr val="accent1"/>
          </a:solidFill>
          <a:ln>
            <a:noFill/>
          </a:ln>
          <a:effectLst>
            <a:outerShdw blurRad="38100" dir="5400000" dist="2556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 name="PlaceHolder 12"/>
          <p:cNvSpPr>
            <a:spLocks noGrp="1"/>
          </p:cNvSpPr>
          <p:nvPr>
            <p:ph type="title"/>
          </p:nvPr>
        </p:nvSpPr>
        <p:spPr>
          <a:xfrm>
            <a:off x="1154880" y="973800"/>
            <a:ext cx="8760960" cy="706680"/>
          </a:xfrm>
          <a:prstGeom prst="rect">
            <a:avLst/>
          </a:prstGeom>
        </p:spPr>
        <p:txBody>
          <a:bodyPr anchor="ctr">
            <a:noAutofit/>
          </a:bodyPr>
          <a:p>
            <a:pPr>
              <a:lnSpc>
                <a:spcPct val="100000"/>
              </a:lnSpc>
            </a:pPr>
            <a:r>
              <a:rPr b="0" lang="en-US" sz="3600" spc="-1" strike="noStrike">
                <a:solidFill>
                  <a:srgbClr val="ebebeb"/>
                </a:solidFill>
                <a:latin typeface="Century Gothic"/>
              </a:rPr>
              <a:t>Click to edit Master title style</a:t>
            </a:r>
            <a:endParaRPr b="0" lang="en-US" sz="3600" spc="-1" strike="noStrike">
              <a:solidFill>
                <a:srgbClr val="000000"/>
              </a:solidFill>
              <a:latin typeface="Century Gothic"/>
            </a:endParaRPr>
          </a:p>
        </p:txBody>
      </p:sp>
      <p:sp>
        <p:nvSpPr>
          <p:cNvPr id="12" name="PlaceHolder 13"/>
          <p:cNvSpPr>
            <a:spLocks noGrp="1"/>
          </p:cNvSpPr>
          <p:nvPr>
            <p:ph type="body"/>
          </p:nvPr>
        </p:nvSpPr>
        <p:spPr>
          <a:xfrm>
            <a:off x="1154880" y="2603520"/>
            <a:ext cx="8825400" cy="3416040"/>
          </a:xfrm>
          <a:prstGeom prst="rect">
            <a:avLst/>
          </a:prstGeom>
        </p:spPr>
        <p:txBody>
          <a:bodyPr>
            <a:noAutofit/>
          </a:bodyPr>
          <a:p>
            <a:pPr marL="343080" indent="-34272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13" name="PlaceHolder 14"/>
          <p:cNvSpPr>
            <a:spLocks noGrp="1"/>
          </p:cNvSpPr>
          <p:nvPr>
            <p:ph type="dt"/>
          </p:nvPr>
        </p:nvSpPr>
        <p:spPr>
          <a:xfrm>
            <a:off x="10653120" y="6391800"/>
            <a:ext cx="990360" cy="304560"/>
          </a:xfrm>
          <a:prstGeom prst="rect">
            <a:avLst/>
          </a:prstGeom>
        </p:spPr>
        <p:txBody>
          <a:bodyPr anchor="ctr">
            <a:noAutofit/>
          </a:bodyPr>
          <a:p>
            <a:pPr algn="r">
              <a:lnSpc>
                <a:spcPct val="100000"/>
              </a:lnSpc>
            </a:pPr>
            <a:fld id="{158AE569-8C01-4560-B6BD-8384885D53B1}" type="datetime">
              <a:rPr b="1" lang="en-US" sz="1000" spc="-1" strike="noStrike">
                <a:solidFill>
                  <a:srgbClr val="b31166"/>
                </a:solidFill>
                <a:latin typeface="Century Gothic"/>
              </a:rPr>
              <a:t>11/20/21</a:t>
            </a:fld>
            <a:endParaRPr b="0" lang="en-US" sz="1000" spc="-1" strike="noStrike">
              <a:latin typeface="Times New Roman"/>
            </a:endParaRPr>
          </a:p>
        </p:txBody>
      </p:sp>
      <p:sp>
        <p:nvSpPr>
          <p:cNvPr id="14" name="PlaceHolder 15"/>
          <p:cNvSpPr>
            <a:spLocks noGrp="1"/>
          </p:cNvSpPr>
          <p:nvPr>
            <p:ph type="ftr"/>
          </p:nvPr>
        </p:nvSpPr>
        <p:spPr>
          <a:xfrm>
            <a:off x="561240" y="6391800"/>
            <a:ext cx="3859560" cy="304560"/>
          </a:xfrm>
          <a:prstGeom prst="rect">
            <a:avLst/>
          </a:prstGeom>
        </p:spPr>
        <p:txBody>
          <a:bodyPr anchor="ctr">
            <a:noAutofit/>
          </a:bodyPr>
          <a:p>
            <a:endParaRPr b="0" lang="en-US" sz="2400" spc="-1" strike="noStrike">
              <a:latin typeface="Times New Roman"/>
            </a:endParaRPr>
          </a:p>
        </p:txBody>
      </p:sp>
      <p:sp>
        <p:nvSpPr>
          <p:cNvPr id="15" name="PlaceHolder 16"/>
          <p:cNvSpPr>
            <a:spLocks noGrp="1"/>
          </p:cNvSpPr>
          <p:nvPr>
            <p:ph type="sldNum"/>
          </p:nvPr>
        </p:nvSpPr>
        <p:spPr>
          <a:xfrm>
            <a:off x="10352520" y="295560"/>
            <a:ext cx="837720" cy="767160"/>
          </a:xfrm>
          <a:prstGeom prst="rect">
            <a:avLst/>
          </a:prstGeom>
        </p:spPr>
        <p:txBody>
          <a:bodyPr anchor="b">
            <a:noAutofit/>
          </a:bodyPr>
          <a:p>
            <a:pPr algn="ctr">
              <a:lnSpc>
                <a:spcPct val="100000"/>
              </a:lnSpc>
            </a:pPr>
            <a:fld id="{9C274F50-AF5B-47A7-8D7B-07E0450E8B16}" type="slidenum">
              <a:rPr b="0" lang="en-US" sz="2800" spc="-1" strike="noStrike">
                <a:solidFill>
                  <a:srgbClr val="ffffff"/>
                </a:solidFill>
                <a:latin typeface="Century Gothic"/>
              </a:rPr>
              <a:t>16</a:t>
            </a:fld>
            <a:endParaRPr b="0" lang="en-US" sz="2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838080" y="961920"/>
            <a:ext cx="10515240" cy="5214600"/>
          </a:xfrm>
          <a:prstGeom prst="rect">
            <a:avLst/>
          </a:prstGeom>
          <a:solidFill>
            <a:srgbClr val="000000"/>
          </a:solidFill>
          <a:ln>
            <a:noFill/>
          </a:ln>
        </p:spPr>
        <p:txBody>
          <a:bodyPr>
            <a:noAutofit/>
          </a:bodyPr>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r>
              <a:rPr b="1" lang="en-US" sz="4800" spc="-1" strike="noStrike">
                <a:solidFill>
                  <a:srgbClr val="f2bf89"/>
                </a:solidFill>
                <a:latin typeface="Times New Roman"/>
              </a:rPr>
              <a:t>SIGMA-Spoken Dialogue System </a:t>
            </a:r>
            <a:endParaRPr b="0" lang="en-US" sz="4800" spc="-1" strike="noStrike">
              <a:solidFill>
                <a:srgbClr val="404040"/>
              </a:solidFill>
              <a:latin typeface="Century Gothic"/>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981000" y="1143000"/>
            <a:ext cx="10286640" cy="5057280"/>
          </a:xfrm>
          <a:prstGeom prst="rect">
            <a:avLst/>
          </a:prstGeom>
          <a:solidFill>
            <a:srgbClr val="000000"/>
          </a:solidFill>
          <a:ln>
            <a:noFill/>
          </a:ln>
        </p:spPr>
        <p:txBody>
          <a:bodyPr>
            <a:normAutofit/>
          </a:bodyPr>
          <a:p>
            <a:pPr algn="ctr">
              <a:lnSpc>
                <a:spcPct val="100000"/>
              </a:lnSpc>
              <a:spcBef>
                <a:spcPts val="1001"/>
              </a:spcBef>
            </a:pPr>
            <a:r>
              <a:rPr b="0" lang="en-US" sz="2400" spc="-1" strike="noStrike">
                <a:solidFill>
                  <a:srgbClr val="f2bf89"/>
                </a:solidFill>
                <a:latin typeface="Times New Roman"/>
              </a:rPr>
              <a:t>Face Detection System</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Face detection system (Figure 3.4), is used to detecting face. Before anything, you must “capture” a face in order to recognize it. The most common way to detect a face is using the “Haar Cascade Classifier” . And In face data-set, where we will store for each id, a group of photos in gray with the portion that was used for face detecting. If SIGMA system known face, then it greets corresponding dialogue and also fetch new face data for future use. Otherwise, it will generate face ID with recognized person name and it will store record in file. And also, it will fetch face data for future , each person face identified with unique generated Face ID and corresponding recognized name.</a:t>
            </a: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p:txBody>
      </p:sp>
      <p:pic>
        <p:nvPicPr>
          <p:cNvPr id="66" name="Picture 4" descr=""/>
          <p:cNvPicPr/>
          <p:nvPr/>
        </p:nvPicPr>
        <p:blipFill>
          <a:blip r:embed="rId1"/>
          <a:stretch/>
        </p:blipFill>
        <p:spPr>
          <a:xfrm>
            <a:off x="3933720" y="3429000"/>
            <a:ext cx="4257360" cy="2534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952560" y="1133640"/>
            <a:ext cx="10286640" cy="5248080"/>
          </a:xfrm>
          <a:prstGeom prst="rect">
            <a:avLst/>
          </a:prstGeom>
          <a:solidFill>
            <a:srgbClr val="000000"/>
          </a:solidFill>
          <a:ln>
            <a:noFill/>
          </a:ln>
        </p:spPr>
        <p:txBody>
          <a:bodyPr>
            <a:noAutofit/>
          </a:bodyPr>
          <a:p>
            <a:pPr algn="ctr">
              <a:lnSpc>
                <a:spcPct val="100000"/>
              </a:lnSpc>
              <a:spcBef>
                <a:spcPts val="1001"/>
              </a:spcBef>
            </a:pPr>
            <a:r>
              <a:rPr b="1" lang="en-US" sz="2400" spc="-1" strike="noStrike">
                <a:solidFill>
                  <a:srgbClr val="f2bf89"/>
                </a:solidFill>
                <a:latin typeface="Century Gothic"/>
              </a:rPr>
              <a:t>Speech to Text -</a:t>
            </a:r>
            <a:r>
              <a:rPr b="1" lang="en-US" sz="2400" spc="-1" strike="noStrike">
                <a:solidFill>
                  <a:srgbClr val="f2bf89"/>
                </a:solidFill>
                <a:latin typeface="Times New Roman"/>
              </a:rPr>
              <a:t>Dataset</a:t>
            </a: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p:txBody>
      </p:sp>
      <p:graphicFrame>
        <p:nvGraphicFramePr>
          <p:cNvPr id="68" name="Table 2"/>
          <p:cNvGraphicFramePr/>
          <p:nvPr/>
        </p:nvGraphicFramePr>
        <p:xfrm>
          <a:off x="1886040" y="1872000"/>
          <a:ext cx="8124480" cy="4119120"/>
        </p:xfrm>
        <a:graphic>
          <a:graphicData uri="http://schemas.openxmlformats.org/drawingml/2006/table">
            <a:tbl>
              <a:tblPr/>
              <a:tblGrid>
                <a:gridCol w="4062240"/>
                <a:gridCol w="4062240"/>
              </a:tblGrid>
              <a:tr h="357120">
                <a:tc>
                  <a:txBody>
                    <a:bodyPr>
                      <a:noAutofit/>
                    </a:bodyPr>
                    <a:p>
                      <a:pPr>
                        <a:lnSpc>
                          <a:spcPct val="100000"/>
                        </a:lnSpc>
                      </a:pPr>
                      <a:r>
                        <a:rPr b="1" lang="en-US" sz="1800" spc="-1" strike="noStrike">
                          <a:solidFill>
                            <a:srgbClr val="ffffff"/>
                          </a:solidFill>
                          <a:latin typeface="Century Gothic"/>
                        </a:rPr>
                        <a:t>Dataset Elements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31166"/>
                    </a:solidFill>
                  </a:tcPr>
                </a:tc>
                <a:tc>
                  <a:txBody>
                    <a:bodyPr>
                      <a:noAutofit/>
                    </a:bodyPr>
                    <a:p>
                      <a:pPr>
                        <a:lnSpc>
                          <a:spcPct val="100000"/>
                        </a:lnSpc>
                      </a:pPr>
                      <a:r>
                        <a:rPr b="1" lang="en-US" sz="1800" spc="-1" strike="noStrike">
                          <a:solidFill>
                            <a:srgbClr val="ffffff"/>
                          </a:solidFill>
                          <a:latin typeface="Century Gothic"/>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31166"/>
                    </a:solidFill>
                  </a:tcPr>
                </a:tc>
              </a:tr>
              <a:tr h="357120">
                <a:tc>
                  <a:txBody>
                    <a:bodyPr>
                      <a:noAutofit/>
                    </a:bodyPr>
                    <a:p>
                      <a:pPr>
                        <a:lnSpc>
                          <a:spcPct val="100000"/>
                        </a:lnSpc>
                      </a:pPr>
                      <a:r>
                        <a:rPr b="0" lang="en-US" sz="1800" spc="-1" strike="noStrike">
                          <a:solidFill>
                            <a:srgbClr val="000000"/>
                          </a:solidFill>
                          <a:latin typeface="Century Gothic"/>
                        </a:rPr>
                        <a:t>type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c>
                  <a:txBody>
                    <a:bodyPr>
                      <a:noAutofit/>
                    </a:bodyPr>
                    <a:p>
                      <a:pPr>
                        <a:lnSpc>
                          <a:spcPct val="100000"/>
                        </a:lnSpc>
                      </a:pPr>
                      <a:r>
                        <a:rPr b="0" lang="en-US" sz="1800" spc="-1" strike="noStrike">
                          <a:solidFill>
                            <a:srgbClr val="000000"/>
                          </a:solidFill>
                          <a:latin typeface="Century Gothic"/>
                        </a:rPr>
                        <a:t>Audio 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r>
              <a:tr h="622440">
                <a:tc>
                  <a:txBody>
                    <a:bodyPr>
                      <a:noAutofit/>
                    </a:bodyPr>
                    <a:p>
                      <a:pPr>
                        <a:lnSpc>
                          <a:spcPct val="100000"/>
                        </a:lnSpc>
                      </a:pPr>
                      <a:r>
                        <a:rPr b="0" lang="en-US" sz="1800" spc="-1" strike="noStrike">
                          <a:solidFill>
                            <a:srgbClr val="000000"/>
                          </a:solidFill>
                          <a:latin typeface="Century Gothic"/>
                        </a:rPr>
                        <a:t>device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c>
                  <a:txBody>
                    <a:bodyPr>
                      <a:noAutofit/>
                    </a:bodyPr>
                    <a:p>
                      <a:pPr>
                        <a:lnSpc>
                          <a:spcPct val="100000"/>
                        </a:lnSpc>
                      </a:pPr>
                      <a:r>
                        <a:rPr b="0" lang="en-US" sz="1800" spc="-1" strike="noStrike">
                          <a:solidFill>
                            <a:srgbClr val="000000"/>
                          </a:solidFill>
                          <a:latin typeface="Century Gothic"/>
                        </a:rPr>
                        <a:t>Microphone-collecting data samples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r>
              <a:tr h="357120">
                <a:tc>
                  <a:txBody>
                    <a:bodyPr>
                      <a:noAutofit/>
                    </a:bodyPr>
                    <a:p>
                      <a:pPr>
                        <a:lnSpc>
                          <a:spcPct val="100000"/>
                        </a:lnSpc>
                      </a:pPr>
                      <a:r>
                        <a:rPr b="0" lang="en-US" sz="1800" spc="-1" strike="noStrike">
                          <a:solidFill>
                            <a:srgbClr val="000000"/>
                          </a:solidFill>
                          <a:latin typeface="Century Gothic"/>
                        </a:rPr>
                        <a:t>Signal duration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c>
                  <a:txBody>
                    <a:bodyPr>
                      <a:noAutofit/>
                    </a:bodyPr>
                    <a:p>
                      <a:pPr>
                        <a:lnSpc>
                          <a:spcPct val="100000"/>
                        </a:lnSpc>
                      </a:pPr>
                      <a:r>
                        <a:rPr b="0" lang="en-US" sz="1800" spc="-1" strike="noStrike">
                          <a:solidFill>
                            <a:srgbClr val="000000"/>
                          </a:solidFill>
                          <a:latin typeface="Century Gothic"/>
                        </a:rPr>
                        <a:t>2 Seconds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r>
              <a:tr h="357120">
                <a:tc>
                  <a:txBody>
                    <a:bodyPr>
                      <a:noAutofit/>
                    </a:bodyPr>
                    <a:p>
                      <a:pPr>
                        <a:lnSpc>
                          <a:spcPct val="100000"/>
                        </a:lnSpc>
                      </a:pPr>
                      <a:r>
                        <a:rPr b="0" lang="en-US" sz="1800" spc="-1" strike="noStrike">
                          <a:solidFill>
                            <a:srgbClr val="000000"/>
                          </a:solidFill>
                          <a:latin typeface="Century Gothic"/>
                        </a:rPr>
                        <a:t>Sample Rate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c>
                  <a:txBody>
                    <a:bodyPr>
                      <a:noAutofit/>
                    </a:bodyPr>
                    <a:p>
                      <a:pPr>
                        <a:lnSpc>
                          <a:spcPct val="100000"/>
                        </a:lnSpc>
                      </a:pPr>
                      <a:r>
                        <a:rPr b="0" lang="en-US" sz="1800" spc="-1" strike="noStrike">
                          <a:solidFill>
                            <a:srgbClr val="000000"/>
                          </a:solidFill>
                          <a:latin typeface="Century Gothic"/>
                        </a:rPr>
                        <a:t>16000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r>
              <a:tr h="357120">
                <a:tc>
                  <a:txBody>
                    <a:bodyPr>
                      <a:noAutofit/>
                    </a:bodyPr>
                    <a:p>
                      <a:pPr>
                        <a:lnSpc>
                          <a:spcPct val="100000"/>
                        </a:lnSpc>
                      </a:pPr>
                      <a:r>
                        <a:rPr b="0" lang="en-US" sz="1800" spc="-1" strike="noStrike">
                          <a:solidFill>
                            <a:srgbClr val="000000"/>
                          </a:solidFill>
                          <a:latin typeface="Century Gothic"/>
                        </a:rPr>
                        <a:t>No. of Classes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c>
                  <a:txBody>
                    <a:bodyPr>
                      <a:noAutofit/>
                    </a:bodyPr>
                    <a:p>
                      <a:pPr>
                        <a:lnSpc>
                          <a:spcPct val="100000"/>
                        </a:lnSpc>
                      </a:pPr>
                      <a:r>
                        <a:rPr b="0" lang="en-US" sz="1800" spc="-1" strike="noStrike">
                          <a:solidFill>
                            <a:srgbClr val="000000"/>
                          </a:solidFill>
                          <a:latin typeface="Century Gothic"/>
                        </a:rPr>
                        <a:t>15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r>
              <a:tr h="357120">
                <a:tc>
                  <a:txBody>
                    <a:bodyPr>
                      <a:noAutofit/>
                    </a:bodyPr>
                    <a:p>
                      <a:pPr>
                        <a:lnSpc>
                          <a:spcPct val="100000"/>
                        </a:lnSpc>
                      </a:pPr>
                      <a:r>
                        <a:rPr b="0" lang="en-US" sz="1800" spc="-1" strike="noStrike">
                          <a:solidFill>
                            <a:srgbClr val="000000"/>
                          </a:solidFill>
                          <a:latin typeface="Century Gothic"/>
                        </a:rPr>
                        <a:t>No. of  Samples in Each Class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c>
                  <a:txBody>
                    <a:bodyPr>
                      <a:noAutofit/>
                    </a:bodyPr>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150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r>
              <a:tr h="357120">
                <a:tc>
                  <a:txBody>
                    <a:bodyPr>
                      <a:noAutofit/>
                    </a:bodyPr>
                    <a:p>
                      <a:pPr>
                        <a:lnSpc>
                          <a:spcPct val="100000"/>
                        </a:lnSpc>
                      </a:pPr>
                      <a:r>
                        <a:rPr b="0" lang="en-US" sz="1800" spc="-1" strike="noStrike">
                          <a:solidFill>
                            <a:srgbClr val="000000"/>
                          </a:solidFill>
                          <a:latin typeface="Century Gothic"/>
                        </a:rPr>
                        <a:t>Total No. of samples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c>
                  <a:txBody>
                    <a:bodyPr>
                      <a:noAutofit/>
                    </a:bodyPr>
                    <a:p>
                      <a:pPr>
                        <a:lnSpc>
                          <a:spcPct val="100000"/>
                        </a:lnSpc>
                      </a:pPr>
                      <a:r>
                        <a:rPr b="0" lang="en-US" sz="1800" spc="-1" strike="noStrike">
                          <a:solidFill>
                            <a:srgbClr val="000000"/>
                          </a:solidFill>
                          <a:latin typeface="Century Gothic"/>
                        </a:rPr>
                        <a:t>2250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4ccd3"/>
                    </a:solidFill>
                  </a:tcPr>
                </a:tc>
              </a:tr>
              <a:tr h="1153080">
                <a:tc>
                  <a:txBody>
                    <a:bodyPr>
                      <a:noAutofit/>
                    </a:bodyPr>
                    <a:p>
                      <a:pPr>
                        <a:lnSpc>
                          <a:spcPct val="100000"/>
                        </a:lnSpc>
                      </a:pPr>
                      <a:r>
                        <a:rPr b="0" lang="en-US" sz="1800" spc="-1" strike="noStrike">
                          <a:solidFill>
                            <a:srgbClr val="000000"/>
                          </a:solidFill>
                          <a:latin typeface="Century Gothic"/>
                        </a:rPr>
                        <a:t>Features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c>
                  <a:txBody>
                    <a:bodyPr>
                      <a:noAutofit/>
                    </a:bodyPr>
                    <a:p>
                      <a:pPr>
                        <a:lnSpc>
                          <a:spcPct val="100000"/>
                        </a:lnSpc>
                      </a:pPr>
                      <a:r>
                        <a:rPr b="0" lang="en-US" sz="1800" spc="-1" strike="noStrike">
                          <a:solidFill>
                            <a:srgbClr val="000000"/>
                          </a:solidFill>
                          <a:latin typeface="Century Gothic"/>
                        </a:rPr>
                        <a:t>Simples commands: Hello ,Hi, Where are you, How are you, Hello sigma, and person name like Akshatha, Bhagyashree.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a"/>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1154880" y="1047600"/>
            <a:ext cx="10103400" cy="5257440"/>
          </a:xfrm>
          <a:prstGeom prst="rect">
            <a:avLst/>
          </a:prstGeom>
          <a:solidFill>
            <a:srgbClr val="000000"/>
          </a:solidFill>
          <a:ln>
            <a:noFill/>
          </a:ln>
        </p:spPr>
        <p:txBody>
          <a:bodyPr>
            <a:normAutofit/>
          </a:bodyPr>
          <a:p>
            <a:pPr algn="ctr">
              <a:lnSpc>
                <a:spcPct val="100000"/>
              </a:lnSpc>
              <a:spcBef>
                <a:spcPts val="1001"/>
              </a:spcBef>
            </a:pPr>
            <a:r>
              <a:rPr b="0" lang="en-US" sz="2400" spc="-1" strike="noStrike">
                <a:solidFill>
                  <a:srgbClr val="f2bf89"/>
                </a:solidFill>
                <a:latin typeface="Times New Roman"/>
              </a:rPr>
              <a:t>Data Preprocessing and Visualization</a:t>
            </a: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Data visualization</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Data pre-processing</a:t>
            </a:r>
            <a:endParaRPr b="0" lang="en-US" sz="1600" spc="-1" strike="noStrike">
              <a:solidFill>
                <a:srgbClr val="404040"/>
              </a:solidFill>
              <a:latin typeface="Century Gothic"/>
            </a:endParaRPr>
          </a:p>
          <a:p>
            <a:pPr>
              <a:lnSpc>
                <a:spcPct val="100000"/>
              </a:lnSpc>
              <a:spcBef>
                <a:spcPts val="1001"/>
              </a:spcBef>
            </a:pPr>
            <a:r>
              <a:rPr b="0" lang="en-US" sz="1600" spc="-1" strike="noStrike">
                <a:solidFill>
                  <a:srgbClr val="f6d4b0"/>
                </a:solidFill>
                <a:latin typeface="Times New Roman"/>
              </a:rPr>
              <a:t>      </a:t>
            </a:r>
            <a:r>
              <a:rPr b="0" lang="en-US" sz="1600" spc="-1" strike="noStrike">
                <a:solidFill>
                  <a:srgbClr val="f6d4b0"/>
                </a:solidFill>
                <a:latin typeface="Times New Roman"/>
              </a:rPr>
              <a:t>-Loading audio data and representing array numeric form.</a:t>
            </a:r>
            <a:endParaRPr b="0" lang="en-US" sz="1600" spc="-1" strike="noStrike">
              <a:solidFill>
                <a:srgbClr val="404040"/>
              </a:solidFill>
              <a:latin typeface="Century Gothic"/>
            </a:endParaRPr>
          </a:p>
          <a:p>
            <a:pPr>
              <a:lnSpc>
                <a:spcPct val="100000"/>
              </a:lnSpc>
              <a:spcBef>
                <a:spcPts val="1001"/>
              </a:spcBef>
            </a:pPr>
            <a:r>
              <a:rPr b="0" lang="en-US" sz="1600" spc="-1" strike="noStrike">
                <a:solidFill>
                  <a:srgbClr val="f6d4b0"/>
                </a:solidFill>
                <a:latin typeface="Times New Roman"/>
              </a:rPr>
              <a:t>      </a:t>
            </a:r>
            <a:r>
              <a:rPr b="0" lang="en-US" sz="1600" spc="-1" strike="noStrike">
                <a:solidFill>
                  <a:srgbClr val="f6d4b0"/>
                </a:solidFill>
                <a:latin typeface="Times New Roman"/>
              </a:rPr>
              <a:t>-label encoding</a:t>
            </a:r>
            <a:endParaRPr b="0" lang="en-US" sz="1600" spc="-1" strike="noStrike">
              <a:solidFill>
                <a:srgbClr val="404040"/>
              </a:solidFill>
              <a:latin typeface="Century Gothic"/>
            </a:endParaRPr>
          </a:p>
          <a:p>
            <a:pPr>
              <a:lnSpc>
                <a:spcPct val="100000"/>
              </a:lnSpc>
              <a:spcBef>
                <a:spcPts val="1001"/>
              </a:spcBef>
            </a:pPr>
            <a:r>
              <a:rPr b="0" lang="en-US" sz="1600" spc="-1" strike="noStrike">
                <a:solidFill>
                  <a:srgbClr val="f6d4b0"/>
                </a:solidFill>
                <a:latin typeface="Times New Roman"/>
              </a:rPr>
              <a:t>      </a:t>
            </a:r>
            <a:r>
              <a:rPr b="0" lang="en-US" sz="1600" spc="-1" strike="noStrike">
                <a:solidFill>
                  <a:srgbClr val="f6d4b0"/>
                </a:solidFill>
                <a:latin typeface="Times New Roman"/>
              </a:rPr>
              <a:t>-Splitting </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pic>
        <p:nvPicPr>
          <p:cNvPr id="70" name="Picture 4" descr=""/>
          <p:cNvPicPr/>
          <p:nvPr/>
        </p:nvPicPr>
        <p:blipFill>
          <a:blip r:embed="rId1"/>
          <a:stretch/>
        </p:blipFill>
        <p:spPr>
          <a:xfrm>
            <a:off x="2028960" y="1959120"/>
            <a:ext cx="6676560" cy="1788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981000" y="1095480"/>
            <a:ext cx="10229400" cy="5057280"/>
          </a:xfrm>
          <a:prstGeom prst="rect">
            <a:avLst/>
          </a:prstGeom>
          <a:solidFill>
            <a:srgbClr val="000000"/>
          </a:solidFill>
          <a:ln>
            <a:noFill/>
          </a:ln>
        </p:spPr>
        <p:txBody>
          <a:bodyPr>
            <a:normAutofit/>
          </a:bodyPr>
          <a:p>
            <a:pPr algn="ctr">
              <a:lnSpc>
                <a:spcPct val="100000"/>
              </a:lnSpc>
              <a:spcBef>
                <a:spcPts val="1001"/>
              </a:spcBef>
            </a:pPr>
            <a:r>
              <a:rPr b="0" lang="en-US" sz="2400" spc="-1" strike="noStrike">
                <a:solidFill>
                  <a:srgbClr val="f2bf89"/>
                </a:solidFill>
                <a:latin typeface="Times New Roman"/>
              </a:rPr>
              <a:t> </a:t>
            </a:r>
            <a:r>
              <a:rPr b="0" lang="en-US" sz="2400" spc="-1" strike="noStrike">
                <a:solidFill>
                  <a:srgbClr val="f2bf89"/>
                </a:solidFill>
                <a:latin typeface="Times New Roman"/>
              </a:rPr>
              <a:t>CNN model for Speech to Text</a:t>
            </a: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One Dimension Model</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1-D CNN Model Architecture                                                              Model Summary</a:t>
            </a:r>
            <a:endParaRPr b="0" lang="en-US" sz="1600" spc="-1" strike="noStrike">
              <a:solidFill>
                <a:srgbClr val="404040"/>
              </a:solidFill>
              <a:latin typeface="Century Gothic"/>
            </a:endParaRPr>
          </a:p>
          <a:p>
            <a:pPr>
              <a:lnSpc>
                <a:spcPct val="100000"/>
              </a:lnSpc>
              <a:spcBef>
                <a:spcPts val="1001"/>
              </a:spcBef>
            </a:pPr>
            <a:r>
              <a:rPr b="0" lang="en-US" sz="1600" spc="-1" strike="noStrike">
                <a:solidFill>
                  <a:srgbClr val="f6d4b0"/>
                </a:solidFill>
                <a:latin typeface="Times New Roman"/>
              </a:rPr>
              <a:t>         </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pic>
        <p:nvPicPr>
          <p:cNvPr id="72" name="Picture 5" descr=""/>
          <p:cNvPicPr/>
          <p:nvPr/>
        </p:nvPicPr>
        <p:blipFill>
          <a:blip r:embed="rId1"/>
          <a:stretch/>
        </p:blipFill>
        <p:spPr>
          <a:xfrm>
            <a:off x="1928880" y="2347560"/>
            <a:ext cx="3571560" cy="3414600"/>
          </a:xfrm>
          <a:prstGeom prst="rect">
            <a:avLst/>
          </a:prstGeom>
          <a:ln>
            <a:noFill/>
          </a:ln>
        </p:spPr>
      </p:pic>
      <p:pic>
        <p:nvPicPr>
          <p:cNvPr id="73" name="Picture 7" descr=""/>
          <p:cNvPicPr/>
          <p:nvPr/>
        </p:nvPicPr>
        <p:blipFill>
          <a:blip r:embed="rId2"/>
          <a:stretch/>
        </p:blipFill>
        <p:spPr>
          <a:xfrm>
            <a:off x="6448320" y="2347560"/>
            <a:ext cx="3704760" cy="3496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1066680" y="1143000"/>
            <a:ext cx="10162800" cy="5152680"/>
          </a:xfrm>
          <a:prstGeom prst="rect">
            <a:avLst/>
          </a:prstGeom>
          <a:solidFill>
            <a:srgbClr val="000000"/>
          </a:solidFill>
          <a:ln>
            <a:noFill/>
          </a:ln>
        </p:spPr>
        <p:txBody>
          <a:bodyPr>
            <a:noAutofit/>
          </a:bodyPr>
          <a:p>
            <a:pPr algn="ct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r>
              <a:rPr b="0" lang="en-US" sz="1800" spc="-1" strike="noStrike">
                <a:solidFill>
                  <a:srgbClr val="f6d4b0"/>
                </a:solidFill>
                <a:latin typeface="Times New Roman"/>
              </a:rPr>
              <a:t>  </a:t>
            </a:r>
            <a:r>
              <a:rPr b="0" lang="en-US" sz="1800" spc="-1" strike="noStrike">
                <a:solidFill>
                  <a:srgbClr val="f6d4b0"/>
                </a:solidFill>
                <a:latin typeface="Times New Roman"/>
              </a:rPr>
              <a:t>Situation of three models </a:t>
            </a:r>
            <a:endParaRPr b="0" lang="en-US" sz="1800" spc="-1" strike="noStrike">
              <a:solidFill>
                <a:srgbClr val="404040"/>
              </a:solidFill>
              <a:latin typeface="Century Gothic"/>
            </a:endParaRPr>
          </a:p>
          <a:p>
            <a:pPr algn="ctr">
              <a:lnSpc>
                <a:spcPct val="100000"/>
              </a:lnSpc>
              <a:spcBef>
                <a:spcPts val="1001"/>
              </a:spcBef>
            </a:pPr>
            <a:endParaRPr b="0" lang="en-US" sz="1800" spc="-1" strike="noStrike">
              <a:solidFill>
                <a:srgbClr val="404040"/>
              </a:solidFill>
              <a:latin typeface="Century Gothic"/>
            </a:endParaRPr>
          </a:p>
        </p:txBody>
      </p:sp>
      <p:pic>
        <p:nvPicPr>
          <p:cNvPr id="75" name="Picture 3" descr=""/>
          <p:cNvPicPr/>
          <p:nvPr/>
        </p:nvPicPr>
        <p:blipFill>
          <a:blip r:embed="rId1"/>
          <a:stretch/>
        </p:blipFill>
        <p:spPr>
          <a:xfrm>
            <a:off x="1824120" y="2205000"/>
            <a:ext cx="8795160" cy="28713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1033560" y="1170360"/>
            <a:ext cx="10256760" cy="507240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rPr>
              <a:t>Result</a:t>
            </a: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p:txBody>
      </p:sp>
      <p:sp>
        <p:nvSpPr>
          <p:cNvPr id="77" name="CustomShape 2"/>
          <p:cNvSpPr/>
          <p:nvPr/>
        </p:nvSpPr>
        <p:spPr>
          <a:xfrm>
            <a:off x="5315040" y="4698000"/>
            <a:ext cx="5343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6d4b0"/>
                </a:solidFill>
                <a:latin typeface="Century Gothic"/>
              </a:rPr>
              <a:t>M2 : Good model</a:t>
            </a:r>
            <a:endParaRPr b="0" lang="en-US" sz="1800" spc="-1" strike="noStrike">
              <a:latin typeface="Arial"/>
            </a:endParaRPr>
          </a:p>
        </p:txBody>
      </p:sp>
      <p:sp>
        <p:nvSpPr>
          <p:cNvPr id="78" name="CustomShape 3"/>
          <p:cNvSpPr/>
          <p:nvPr/>
        </p:nvSpPr>
        <p:spPr>
          <a:xfrm>
            <a:off x="1380960" y="4729680"/>
            <a:ext cx="4047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6d4b0"/>
                </a:solidFill>
                <a:latin typeface="Century Gothic"/>
              </a:rPr>
              <a:t>       </a:t>
            </a:r>
            <a:r>
              <a:rPr b="0" lang="en-US" sz="1800" spc="-1" strike="noStrike">
                <a:solidFill>
                  <a:srgbClr val="f6d4b0"/>
                </a:solidFill>
                <a:latin typeface="Century Gothic"/>
              </a:rPr>
              <a:t>M1 : Overfitting</a:t>
            </a:r>
            <a:endParaRPr b="0" lang="en-US" sz="1800" spc="-1" strike="noStrike">
              <a:latin typeface="Arial"/>
            </a:endParaRPr>
          </a:p>
        </p:txBody>
      </p:sp>
      <p:sp>
        <p:nvSpPr>
          <p:cNvPr id="79" name="CustomShape 4"/>
          <p:cNvSpPr/>
          <p:nvPr/>
        </p:nvSpPr>
        <p:spPr>
          <a:xfrm>
            <a:off x="8619120" y="4666680"/>
            <a:ext cx="2671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6d4b0"/>
                </a:solidFill>
                <a:latin typeface="Century Gothic"/>
              </a:rPr>
              <a:t>M3 : Overfitting</a:t>
            </a:r>
            <a:endParaRPr b="0" lang="en-US" sz="1800" spc="-1" strike="noStrike">
              <a:latin typeface="Arial"/>
            </a:endParaRPr>
          </a:p>
        </p:txBody>
      </p:sp>
      <p:pic>
        <p:nvPicPr>
          <p:cNvPr id="80" name="Image4" descr=""/>
          <p:cNvPicPr/>
          <p:nvPr/>
        </p:nvPicPr>
        <p:blipFill>
          <a:blip r:embed="rId1"/>
          <a:srcRect l="26638" t="52161" r="49986" b="20602"/>
          <a:stretch/>
        </p:blipFill>
        <p:spPr>
          <a:xfrm>
            <a:off x="4896000" y="2173680"/>
            <a:ext cx="2911320" cy="2096280"/>
          </a:xfrm>
          <a:prstGeom prst="rect">
            <a:avLst/>
          </a:prstGeom>
          <a:ln>
            <a:noFill/>
          </a:ln>
        </p:spPr>
      </p:pic>
      <p:pic>
        <p:nvPicPr>
          <p:cNvPr id="81" name="Image5" descr=""/>
          <p:cNvPicPr/>
          <p:nvPr/>
        </p:nvPicPr>
        <p:blipFill>
          <a:blip r:embed="rId2"/>
          <a:srcRect l="26301" t="71538" r="47663" b="1529"/>
          <a:stretch/>
        </p:blipFill>
        <p:spPr>
          <a:xfrm>
            <a:off x="8303760" y="2160000"/>
            <a:ext cx="2490480" cy="2096280"/>
          </a:xfrm>
          <a:prstGeom prst="rect">
            <a:avLst/>
          </a:prstGeom>
          <a:ln>
            <a:noFill/>
          </a:ln>
        </p:spPr>
      </p:pic>
      <p:pic>
        <p:nvPicPr>
          <p:cNvPr id="82" name="Image6" descr=""/>
          <p:cNvPicPr/>
          <p:nvPr/>
        </p:nvPicPr>
        <p:blipFill>
          <a:blip r:embed="rId3"/>
          <a:srcRect l="22443" t="36854" r="45116" b="33547"/>
          <a:stretch/>
        </p:blipFill>
        <p:spPr>
          <a:xfrm>
            <a:off x="1487880" y="2173680"/>
            <a:ext cx="2911320" cy="20962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154880" y="1150560"/>
            <a:ext cx="10043640" cy="5013360"/>
          </a:xfrm>
          <a:prstGeom prst="rect">
            <a:avLst/>
          </a:prstGeom>
          <a:solidFill>
            <a:srgbClr val="000000"/>
          </a:solidFill>
          <a:ln>
            <a:noFill/>
          </a:ln>
        </p:spPr>
        <p:txBody>
          <a:bodyPr>
            <a:normAutofit/>
          </a:bodyPr>
          <a:p>
            <a:pPr algn="ctr">
              <a:lnSpc>
                <a:spcPct val="100000"/>
              </a:lnSpc>
              <a:spcBef>
                <a:spcPts val="1001"/>
              </a:spcBef>
            </a:pPr>
            <a:r>
              <a:rPr b="0" lang="en-US" sz="2400" spc="-1" strike="noStrike">
                <a:solidFill>
                  <a:srgbClr val="f2bf89"/>
                </a:solidFill>
                <a:latin typeface="Times New Roman"/>
              </a:rPr>
              <a:t>Detection of Dialogue System</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There are many other ways to build a conversational agent, and NLP provides many different approaches to achieve this objective. For example, seq2seq (sequence-to-sequence) models are able to find an answer when given a question. Also, deep language models can generate responses based on a corpus, that is, if a system has a conversational corpus, it can follow a conversation. We are going to build a conversation system using Stanford's GloVe.</a:t>
            </a: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Calibri"/>
              </a:rPr>
              <a:t>In figure 3.10, we can see the structure. The extension of the intents and responses files are (.txt) GloVe Model for Intent Detection: GloVe represents each word with a real-valued vector, and these vectors can be used as features in a variety of applications. But for this case – building a conversational agent – we are going to use complete sentences to train our conversation system, not just words.</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pic>
        <p:nvPicPr>
          <p:cNvPr id="84" name="Picture 3" descr=""/>
          <p:cNvPicPr/>
          <p:nvPr/>
        </p:nvPicPr>
        <p:blipFill>
          <a:blip r:embed="rId1"/>
          <a:stretch/>
        </p:blipFill>
        <p:spPr>
          <a:xfrm>
            <a:off x="3871800" y="2918160"/>
            <a:ext cx="3661920" cy="1746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154880" y="1130040"/>
            <a:ext cx="9971640" cy="4889160"/>
          </a:xfrm>
          <a:prstGeom prst="rect">
            <a:avLst/>
          </a:prstGeom>
          <a:solidFill>
            <a:srgbClr val="000000"/>
          </a:solidFill>
          <a:ln>
            <a:noFill/>
          </a:ln>
        </p:spPr>
        <p:txBody>
          <a:bodyPr>
            <a:noAutofit/>
          </a:bodyPr>
          <a:p>
            <a:pPr marL="285840" indent="-342720" algn="just">
              <a:lnSpc>
                <a:spcPct val="100000"/>
              </a:lnSpc>
              <a:spcBef>
                <a:spcPts val="1001"/>
              </a:spcBef>
              <a:buClr>
                <a:srgbClr val="b31166"/>
              </a:buClr>
              <a:buSzPct val="80000"/>
              <a:buFont typeface="Wingdings 3" charset="2"/>
              <a:buChar char=""/>
            </a:pPr>
            <a:r>
              <a:rPr b="0" lang="en-US" sz="1800" spc="-1" strike="noStrike">
                <a:solidFill>
                  <a:srgbClr val="f6d4b0"/>
                </a:solidFill>
                <a:latin typeface="Times New Roman"/>
              </a:rPr>
              <a:t>GloVe model located in /data, creating the document vectors to perform the match between the user's sentence and the intent. Figure 3.11 shows the process of transforming a set of sentences in a vector, representing a document. In the example, the A.txt file is an intent with three sentences. Each sentence has three words, so each sentence has three vectors. Combining the vectors, we obtain a representation of each set of words, after which, we get the document vector. The approach of converting sentences into vectors allows a comparison of a sequence of vectors within a document vector without any problem. When the user interacts with the system, the user phrase will be transformed as seq2vec and then it will be compared with each document vector to find the most similar one.</a:t>
            </a:r>
            <a:endParaRPr b="0" lang="en-US" sz="1800" spc="-1" strike="noStrike">
              <a:solidFill>
                <a:srgbClr val="404040"/>
              </a:solidFill>
              <a:latin typeface="Century Gothic"/>
            </a:endParaRPr>
          </a:p>
          <a:p>
            <a:pPr algn="just">
              <a:lnSpc>
                <a:spcPct val="100000"/>
              </a:lnSpc>
              <a:spcBef>
                <a:spcPts val="1001"/>
              </a:spcBef>
            </a:pPr>
            <a:endParaRPr b="0" lang="en-US" sz="1800" spc="-1" strike="noStrike">
              <a:solidFill>
                <a:srgbClr val="404040"/>
              </a:solidFill>
              <a:latin typeface="Century Gothic"/>
            </a:endParaRPr>
          </a:p>
          <a:p>
            <a:endParaRPr b="0" lang="en-US" sz="1800" spc="-1" strike="noStrike">
              <a:solidFill>
                <a:srgbClr val="404040"/>
              </a:solidFill>
              <a:latin typeface="Century Gothic"/>
            </a:endParaRPr>
          </a:p>
        </p:txBody>
      </p:sp>
      <p:pic>
        <p:nvPicPr>
          <p:cNvPr id="86" name="Picture 3" descr=""/>
          <p:cNvPicPr/>
          <p:nvPr/>
        </p:nvPicPr>
        <p:blipFill>
          <a:blip r:embed="rId1"/>
          <a:stretch/>
        </p:blipFill>
        <p:spPr>
          <a:xfrm>
            <a:off x="3302640" y="3574800"/>
            <a:ext cx="5586120" cy="22644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154880" y="1104840"/>
            <a:ext cx="10036440" cy="4914720"/>
          </a:xfrm>
          <a:prstGeom prst="rect">
            <a:avLst/>
          </a:prstGeom>
          <a:solidFill>
            <a:srgbClr val="000000"/>
          </a:solidFill>
          <a:ln>
            <a:noFill/>
          </a:ln>
        </p:spPr>
        <p:txBody>
          <a:bodyPr>
            <a:noAutofit/>
          </a:bodyPr>
          <a:p>
            <a:pPr marL="343080" indent="-342720">
              <a:lnSpc>
                <a:spcPct val="100000"/>
              </a:lnSpc>
              <a:spcBef>
                <a:spcPts val="1001"/>
              </a:spcBef>
              <a:buClr>
                <a:srgbClr val="b31166"/>
              </a:buClr>
              <a:buSzPct val="80000"/>
              <a:buFont typeface="Wingdings 3" charset="2"/>
              <a:buChar char=""/>
            </a:pPr>
            <a:r>
              <a:rPr b="1" lang="en-US" sz="1800" spc="-1" strike="noStrike">
                <a:solidFill>
                  <a:srgbClr val="f2bf89"/>
                </a:solidFill>
                <a:latin typeface="Times New Roman"/>
              </a:rPr>
              <a:t>Vector Representation</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pic>
        <p:nvPicPr>
          <p:cNvPr id="88" name="Picture 6" descr=""/>
          <p:cNvPicPr/>
          <p:nvPr/>
        </p:nvPicPr>
        <p:blipFill>
          <a:blip r:embed="rId1"/>
          <a:stretch/>
        </p:blipFill>
        <p:spPr>
          <a:xfrm>
            <a:off x="1986120" y="1885320"/>
            <a:ext cx="6976800" cy="3086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126440" y="1098720"/>
            <a:ext cx="10094760" cy="490032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ea typeface="Calibri"/>
              </a:rPr>
              <a:t>Face Detection</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Calibri"/>
              </a:rPr>
              <a:t>Face Detection System face used to detect face while person talking with sigma system. And each face stored with unique id and sigma will know name of the person through conversation and retain name corresponding to face ID. The most common way to detect a face (or any objects), is using the “Haar Cascade classifier”.</a:t>
            </a: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Calibri"/>
              </a:rPr>
              <a:t>To work on Face Recognition, we must work on 3 very distinct phases show in Figure 3.12 Phase 1: Face data gathering.</a:t>
            </a:r>
            <a:endParaRPr b="0" lang="en-US" sz="1600" spc="-1" strike="noStrike">
              <a:solidFill>
                <a:srgbClr val="404040"/>
              </a:solidFill>
              <a:latin typeface="Century Gothic"/>
            </a:endParaRPr>
          </a:p>
          <a:p>
            <a:pPr algn="just">
              <a:lnSpc>
                <a:spcPct val="100000"/>
              </a:lnSpc>
              <a:spcBef>
                <a:spcPts val="1001"/>
              </a:spcBef>
            </a:pPr>
            <a:endParaRPr b="0" lang="en-US" sz="1600" spc="-1" strike="noStrike">
              <a:solidFill>
                <a:srgbClr val="404040"/>
              </a:solidFill>
              <a:latin typeface="Century Gothic"/>
            </a:endParaRPr>
          </a:p>
          <a:p>
            <a:pPr algn="ctr">
              <a:lnSpc>
                <a:spcPct val="100000"/>
              </a:lnSpc>
              <a:spcBef>
                <a:spcPts val="1001"/>
              </a:spcBef>
            </a:pPr>
            <a:endParaRPr b="0" lang="en-US" sz="1600" spc="-1" strike="noStrike">
              <a:solidFill>
                <a:srgbClr val="404040"/>
              </a:solidFill>
              <a:latin typeface="Century Gothic"/>
            </a:endParaRPr>
          </a:p>
        </p:txBody>
      </p:sp>
      <p:pic>
        <p:nvPicPr>
          <p:cNvPr id="90" name="Picture 5" descr=""/>
          <p:cNvPicPr/>
          <p:nvPr/>
        </p:nvPicPr>
        <p:blipFill>
          <a:blip r:embed="rId1"/>
          <a:stretch/>
        </p:blipFill>
        <p:spPr>
          <a:xfrm>
            <a:off x="3728880" y="3309840"/>
            <a:ext cx="4524120" cy="20664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838080" y="876240"/>
            <a:ext cx="10515240" cy="530028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ea typeface="Calibri"/>
              </a:rPr>
              <a:t>Overview</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1" lang="en-US" sz="1600" spc="-1" strike="noStrike">
                <a:solidFill>
                  <a:srgbClr val="f6d4b0"/>
                </a:solidFill>
                <a:latin typeface="Times New Roman"/>
                <a:ea typeface="Calibri"/>
              </a:rPr>
              <a:t> </a:t>
            </a:r>
            <a:r>
              <a:rPr b="0" lang="en-US" sz="1600" spc="-1" strike="noStrike">
                <a:solidFill>
                  <a:srgbClr val="f6d4b0"/>
                </a:solidFill>
                <a:latin typeface="Times New Roman"/>
                <a:ea typeface="OpenSymbol"/>
              </a:rPr>
              <a:t>Artificial intelligence (AI) is changing everything, it tries to imitate human intelligence in order to achieve different tasks.</a:t>
            </a: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Spoken dialogue systems are a new breed of interfaces that enable humans to communicate with machines naturally and efficiently using a conversational paradigm.</a:t>
            </a:r>
            <a:endParaRPr b="0" lang="en-US" sz="1600" spc="-1" strike="noStrike">
              <a:solidFill>
                <a:srgbClr val="404040"/>
              </a:solidFill>
              <a:latin typeface="Century Gothic"/>
            </a:endParaRPr>
          </a:p>
          <a:p>
            <a:pPr marL="343080" indent="-342720" algn="just">
              <a:lnSpc>
                <a:spcPct val="15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Noto Serif CJK SC"/>
              </a:rPr>
              <a:t>Considerable progress has been made in recent years in the development of dialogue systems that support robust and efficient human-machine interaction using spoken language. Spoken dialogue technology allows various interactive applications to be built and used for practical purposes.</a:t>
            </a:r>
            <a:endParaRPr b="0" lang="en-US" sz="1600" spc="-1" strike="noStrike">
              <a:solidFill>
                <a:srgbClr val="404040"/>
              </a:solidFill>
              <a:latin typeface="Century Gothic"/>
            </a:endParaRPr>
          </a:p>
          <a:p>
            <a:pPr marL="343080" indent="-342720" algn="just">
              <a:lnSpc>
                <a:spcPct val="15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Here we go comprehensive view of state-of-the-art techniques that are used to build SIGMA-spoken dialogue systems. We are working the issues in architectures, dialogue management methods, system evaluation, and also surveys advanced topics (face detection) concerning extensions of the basic model to more conversational setups.</a:t>
            </a:r>
            <a:endParaRPr b="0" lang="en-US" sz="1600" spc="-1" strike="noStrike">
              <a:solidFill>
                <a:srgbClr val="404040"/>
              </a:solidFill>
              <a:latin typeface="Century Gothic"/>
            </a:endParaRPr>
          </a:p>
          <a:p>
            <a:pPr marL="343080" indent="-342720" algn="just">
              <a:lnSpc>
                <a:spcPct val="15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And we focus on problems, and solutions that are used in dialogue system development and evaluation. We are also focus on requirements and challenges for advanced interaction management and future research on this system.</a:t>
            </a:r>
            <a:endParaRPr b="0" lang="en-US" sz="1600" spc="-1" strike="noStrike">
              <a:solidFill>
                <a:srgbClr val="404040"/>
              </a:solidFill>
              <a:latin typeface="Century Gothic"/>
            </a:endParaRPr>
          </a:p>
          <a:p>
            <a:pPr algn="just">
              <a:lnSpc>
                <a:spcPct val="150000"/>
              </a:lnSpc>
              <a:spcBef>
                <a:spcPts val="1001"/>
              </a:spcBef>
            </a:pPr>
            <a:endParaRPr b="0" lang="en-US" sz="1600" spc="-1" strike="noStrike">
              <a:solidFill>
                <a:srgbClr val="404040"/>
              </a:solidFill>
              <a:latin typeface="Century Gothic"/>
            </a:endParaRPr>
          </a:p>
          <a:p>
            <a:pPr algn="just">
              <a:lnSpc>
                <a:spcPct val="15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037520" y="1119960"/>
            <a:ext cx="10160640" cy="4951800"/>
          </a:xfrm>
          <a:prstGeom prst="rect">
            <a:avLst/>
          </a:prstGeom>
          <a:solidFill>
            <a:srgbClr val="000000"/>
          </a:solidFill>
          <a:ln>
            <a:noFill/>
          </a:ln>
        </p:spPr>
        <p:txBody>
          <a:bodyPr>
            <a:noAutofit/>
          </a:bodyPr>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pic>
        <p:nvPicPr>
          <p:cNvPr id="92" name="Picture 7" descr=""/>
          <p:cNvPicPr/>
          <p:nvPr/>
        </p:nvPicPr>
        <p:blipFill>
          <a:blip r:embed="rId1"/>
          <a:stretch/>
        </p:blipFill>
        <p:spPr>
          <a:xfrm>
            <a:off x="2843280" y="3467160"/>
            <a:ext cx="5743080" cy="2428200"/>
          </a:xfrm>
          <a:prstGeom prst="rect">
            <a:avLst/>
          </a:prstGeom>
          <a:ln>
            <a:noFill/>
          </a:ln>
        </p:spPr>
      </p:pic>
      <p:pic>
        <p:nvPicPr>
          <p:cNvPr id="93" name="Picture 11" descr=""/>
          <p:cNvPicPr/>
          <p:nvPr/>
        </p:nvPicPr>
        <p:blipFill>
          <a:blip r:embed="rId2"/>
          <a:stretch/>
        </p:blipFill>
        <p:spPr>
          <a:xfrm>
            <a:off x="2843280" y="1588680"/>
            <a:ext cx="5743080" cy="1630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154880" y="1145160"/>
            <a:ext cx="10000440" cy="4874400"/>
          </a:xfrm>
          <a:prstGeom prst="rect">
            <a:avLst/>
          </a:prstGeom>
          <a:solidFill>
            <a:srgbClr val="000000"/>
          </a:solidFill>
          <a:ln>
            <a:noFill/>
          </a:ln>
        </p:spPr>
        <p:txBody>
          <a:bodyPr>
            <a:noAutofit/>
          </a:bodyPr>
          <a:p>
            <a:pPr marL="343080" indent="-342720">
              <a:lnSpc>
                <a:spcPct val="100000"/>
              </a:lnSpc>
              <a:spcBef>
                <a:spcPts val="1001"/>
              </a:spcBef>
              <a:buClr>
                <a:srgbClr val="b31166"/>
              </a:buClr>
              <a:buSzPct val="80000"/>
              <a:buFont typeface="Wingdings 3" charset="2"/>
              <a:buChar char=""/>
            </a:pPr>
            <a:r>
              <a:rPr b="0" lang="en-US" sz="1800" spc="-1" strike="noStrike">
                <a:solidFill>
                  <a:srgbClr val="f6d4b0"/>
                </a:solidFill>
                <a:latin typeface="Times New Roman"/>
              </a:rPr>
              <a:t>Recognized Face sample:</a:t>
            </a:r>
            <a:endParaRPr b="0" lang="en-US" sz="1800" spc="-1" strike="noStrike">
              <a:solidFill>
                <a:srgbClr val="404040"/>
              </a:solidFill>
              <a:latin typeface="Century Gothic"/>
            </a:endParaRPr>
          </a:p>
        </p:txBody>
      </p:sp>
      <p:pic>
        <p:nvPicPr>
          <p:cNvPr id="95" name="Picture 3" descr=""/>
          <p:cNvPicPr/>
          <p:nvPr/>
        </p:nvPicPr>
        <p:blipFill>
          <a:blip r:embed="rId1"/>
          <a:stretch/>
        </p:blipFill>
        <p:spPr>
          <a:xfrm>
            <a:off x="2914560" y="1933560"/>
            <a:ext cx="5524200" cy="2990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154880" y="1161000"/>
            <a:ext cx="10103760" cy="4858560"/>
          </a:xfrm>
          <a:prstGeom prst="rect">
            <a:avLst/>
          </a:prstGeom>
          <a:solidFill>
            <a:srgbClr val="000000"/>
          </a:solidFill>
          <a:ln>
            <a:noFill/>
          </a:ln>
        </p:spPr>
        <p:txBody>
          <a:bodyPr>
            <a:noAutofit/>
          </a:bodyPr>
          <a:p>
            <a:pPr>
              <a:lnSpc>
                <a:spcPct val="100000"/>
              </a:lnSpc>
              <a:spcBef>
                <a:spcPts val="1001"/>
              </a:spcBef>
            </a:pPr>
            <a:r>
              <a:rPr b="1" lang="en-US" sz="2400" spc="-1" strike="noStrike">
                <a:solidFill>
                  <a:srgbClr val="f2bf89"/>
                </a:solidFill>
                <a:latin typeface="Times New Roman"/>
              </a:rPr>
              <a:t>Modules</a:t>
            </a:r>
            <a:r>
              <a:rPr b="0" lang="en-US" sz="2400" spc="-1" strike="noStrike">
                <a:solidFill>
                  <a:srgbClr val="f2bf89"/>
                </a:solidFill>
                <a:latin typeface="Century Gothic"/>
              </a:rPr>
              <a:t> :</a:t>
            </a: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2bf89"/>
                </a:solidFill>
                <a:latin typeface="Century Gothic"/>
              </a:rPr>
              <a:t> </a:t>
            </a:r>
            <a:r>
              <a:rPr b="1" lang="en-US" sz="1600" spc="-1" strike="noStrike">
                <a:solidFill>
                  <a:srgbClr val="f2bf89"/>
                </a:solidFill>
                <a:latin typeface="Century Gothic"/>
              </a:rPr>
              <a:t>audio_data_collection.py</a:t>
            </a:r>
            <a:r>
              <a:rPr b="1" lang="en-US" sz="1600" spc="-1" strike="noStrike">
                <a:solidFill>
                  <a:srgbClr val="fbead8"/>
                </a:solidFill>
                <a:latin typeface="Century Gothic"/>
              </a:rPr>
              <a:t>: </a:t>
            </a:r>
            <a:r>
              <a:rPr b="0" lang="en-US" sz="1600" spc="-1" strike="noStrike">
                <a:solidFill>
                  <a:srgbClr val="fbead8"/>
                </a:solidFill>
                <a:latin typeface="Century Gothic"/>
              </a:rPr>
              <a:t>this file used to collect audio dataset. Here we mentioned the type of collecting samples and their parameters such as audio sample rate, duration and format. </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1" lang="en-US" sz="1600" spc="-1" strike="noStrike">
                <a:solidFill>
                  <a:srgbClr val="f2bf89"/>
                </a:solidFill>
                <a:latin typeface="Century Gothic"/>
              </a:rPr>
              <a:t> </a:t>
            </a:r>
            <a:r>
              <a:rPr b="1" lang="en-US" sz="1600" spc="-1" strike="noStrike">
                <a:solidFill>
                  <a:srgbClr val="f2bf89"/>
                </a:solidFill>
                <a:latin typeface="Century Gothic"/>
              </a:rPr>
              <a:t>Building_model.py</a:t>
            </a:r>
            <a:r>
              <a:rPr b="0" lang="en-US" sz="1600" spc="-1" strike="noStrike">
                <a:solidFill>
                  <a:srgbClr val="f2bf89"/>
                </a:solidFill>
                <a:latin typeface="Century Gothic"/>
              </a:rPr>
              <a:t>: </a:t>
            </a:r>
            <a:r>
              <a:rPr b="0" lang="en-US" sz="1600" spc="-1" strike="noStrike">
                <a:solidFill>
                  <a:srgbClr val="fbead8"/>
                </a:solidFill>
                <a:latin typeface="Century Gothic"/>
              </a:rPr>
              <a:t>This file represents the building code of Text to speech system. These are the following task performed in this module:</a:t>
            </a:r>
            <a:endParaRPr b="0" lang="en-US" sz="1600" spc="-1" strike="noStrike">
              <a:solidFill>
                <a:srgbClr val="404040"/>
              </a:solidFill>
              <a:latin typeface="Century Gothic"/>
            </a:endParaRPr>
          </a:p>
          <a:p>
            <a:pPr marL="800280">
              <a:lnSpc>
                <a:spcPct val="100000"/>
              </a:lnSpc>
              <a:spcBef>
                <a:spcPts val="1001"/>
              </a:spcBef>
            </a:pPr>
            <a:r>
              <a:rPr b="0" lang="en-US" sz="1600" spc="-1" strike="noStrike">
                <a:solidFill>
                  <a:srgbClr val="fbead8"/>
                </a:solidFill>
                <a:latin typeface="Century Gothic"/>
              </a:rPr>
              <a:t> • </a:t>
            </a:r>
            <a:r>
              <a:rPr b="0" lang="en-US" sz="1600" spc="-1" strike="noStrike">
                <a:solidFill>
                  <a:srgbClr val="fbead8"/>
                </a:solidFill>
                <a:latin typeface="Century Gothic"/>
              </a:rPr>
              <a:t>Accessing audio dataset. </a:t>
            </a:r>
            <a:endParaRPr b="0" lang="en-US" sz="1600" spc="-1" strike="noStrike">
              <a:solidFill>
                <a:srgbClr val="404040"/>
              </a:solidFill>
              <a:latin typeface="Century Gothic"/>
            </a:endParaRPr>
          </a:p>
          <a:p>
            <a:pPr marL="800280">
              <a:lnSpc>
                <a:spcPct val="100000"/>
              </a:lnSpc>
              <a:spcBef>
                <a:spcPts val="1001"/>
              </a:spcBef>
            </a:pPr>
            <a:r>
              <a:rPr b="0" lang="en-US" sz="1600" spc="-1" strike="noStrike">
                <a:solidFill>
                  <a:srgbClr val="fbead8"/>
                </a:solidFill>
                <a:latin typeface="Century Gothic"/>
              </a:rPr>
              <a:t>• </a:t>
            </a:r>
            <a:r>
              <a:rPr b="0" lang="en-US" sz="1600" spc="-1" strike="noStrike">
                <a:solidFill>
                  <a:srgbClr val="fbead8"/>
                </a:solidFill>
                <a:latin typeface="Century Gothic"/>
              </a:rPr>
              <a:t>Data Visualization and  Preprocessing </a:t>
            </a:r>
            <a:endParaRPr b="0" lang="en-US" sz="1600" spc="-1" strike="noStrike">
              <a:solidFill>
                <a:srgbClr val="404040"/>
              </a:solidFill>
              <a:latin typeface="Century Gothic"/>
            </a:endParaRPr>
          </a:p>
          <a:p>
            <a:pPr marL="800280">
              <a:lnSpc>
                <a:spcPct val="100000"/>
              </a:lnSpc>
              <a:spcBef>
                <a:spcPts val="1001"/>
              </a:spcBef>
            </a:pPr>
            <a:r>
              <a:rPr b="0" lang="en-US" sz="1600" spc="-1" strike="noStrike">
                <a:solidFill>
                  <a:srgbClr val="fbead8"/>
                </a:solidFill>
                <a:latin typeface="Century Gothic"/>
              </a:rPr>
              <a:t>• </a:t>
            </a:r>
            <a:r>
              <a:rPr b="0" lang="en-US" sz="1600" spc="-1" strike="noStrike">
                <a:solidFill>
                  <a:srgbClr val="fbead8"/>
                </a:solidFill>
                <a:latin typeface="Century Gothic"/>
              </a:rPr>
              <a:t>building Speech to text model. </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 </a:t>
            </a:r>
            <a:r>
              <a:rPr b="1" lang="en-US" sz="1600" spc="-1" strike="noStrike">
                <a:solidFill>
                  <a:srgbClr val="f6d4b0"/>
                </a:solidFill>
                <a:latin typeface="Century Gothic"/>
              </a:rPr>
              <a:t>Question_and_Answer_model.py</a:t>
            </a:r>
            <a:r>
              <a:rPr b="1" lang="en-US" sz="1600" spc="-1" strike="noStrike">
                <a:solidFill>
                  <a:srgbClr val="fbead8"/>
                </a:solidFill>
                <a:latin typeface="Century Gothic"/>
              </a:rPr>
              <a:t>: </a:t>
            </a:r>
            <a:r>
              <a:rPr b="0" lang="en-US" sz="1600" spc="-1" strike="noStrike">
                <a:solidFill>
                  <a:srgbClr val="fbead8"/>
                </a:solidFill>
                <a:latin typeface="Century Gothic"/>
              </a:rPr>
              <a:t>In this we are building dialogue detection system. Perform preprocessing and word to vector transformation. </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1" lang="en-US" sz="1600" spc="-1" strike="noStrike">
                <a:solidFill>
                  <a:srgbClr val="f6d4b0"/>
                </a:solidFill>
                <a:latin typeface="Century Gothic"/>
              </a:rPr>
              <a:t>Face_detection.py: </a:t>
            </a:r>
            <a:r>
              <a:rPr b="0" lang="en-US" sz="1600" spc="-1" strike="noStrike">
                <a:solidFill>
                  <a:srgbClr val="fbead8"/>
                </a:solidFill>
                <a:latin typeface="Century Gothic"/>
              </a:rPr>
              <a:t>Here we are implementing face detection system.</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1" lang="en-US" sz="1600" spc="-1" strike="noStrike">
                <a:solidFill>
                  <a:srgbClr val="f6d4b0"/>
                </a:solidFill>
                <a:latin typeface="Century Gothic"/>
              </a:rPr>
              <a:t> </a:t>
            </a:r>
            <a:r>
              <a:rPr b="1" lang="en-US" sz="1600" spc="-1" strike="noStrike">
                <a:solidFill>
                  <a:srgbClr val="f6d4b0"/>
                </a:solidFill>
                <a:latin typeface="Century Gothic"/>
              </a:rPr>
              <a:t>model_index.py: </a:t>
            </a:r>
            <a:r>
              <a:rPr b="0" lang="en-US" sz="1600" spc="-1" strike="noStrike">
                <a:solidFill>
                  <a:srgbClr val="fbead8"/>
                </a:solidFill>
                <a:latin typeface="Century Gothic"/>
              </a:rPr>
              <a:t>In this file loading  all models and working SIGMA operations. </a:t>
            </a:r>
            <a:endParaRPr b="0" lang="en-US" sz="16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bead8"/>
                </a:solidFill>
                <a:latin typeface="Century Gothic"/>
              </a:rPr>
              <a:t>Text To Speech system implemented by using TTS API.</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154880" y="1104840"/>
            <a:ext cx="9969840" cy="4914720"/>
          </a:xfrm>
          <a:prstGeom prst="rect">
            <a:avLst/>
          </a:prstGeom>
          <a:solidFill>
            <a:srgbClr val="000000"/>
          </a:solidFill>
          <a:ln>
            <a:noFill/>
          </a:ln>
        </p:spPr>
        <p:txBody>
          <a:bodyPr>
            <a:normAutofit/>
          </a:bodyPr>
          <a:p>
            <a:pPr marL="343080" indent="-342720">
              <a:lnSpc>
                <a:spcPct val="100000"/>
              </a:lnSpc>
              <a:spcBef>
                <a:spcPts val="1001"/>
              </a:spcBef>
              <a:buClr>
                <a:srgbClr val="b31166"/>
              </a:buClr>
              <a:buSzPct val="80000"/>
              <a:buFont typeface="Wingdings 3" charset="2"/>
              <a:buChar char=""/>
            </a:pPr>
            <a:r>
              <a:rPr b="0" lang="en-US" sz="2400" spc="-1" strike="noStrike">
                <a:solidFill>
                  <a:srgbClr val="f2bf89"/>
                </a:solidFill>
                <a:latin typeface="Times New Roman"/>
              </a:rPr>
              <a:t>Experimental Tools and libraries</a:t>
            </a:r>
            <a:endParaRPr b="0" lang="en-US" sz="24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Glove </a:t>
            </a:r>
            <a:r>
              <a:rPr b="0" lang="en-US" sz="2200" spc="-1" strike="noStrike">
                <a:solidFill>
                  <a:srgbClr val="fbead8"/>
                </a:solidFill>
                <a:latin typeface="Wingdings"/>
              </a:rPr>
              <a:t>-</a:t>
            </a:r>
            <a:r>
              <a:rPr b="0" lang="en-US" sz="2200" spc="-1" strike="noStrike">
                <a:solidFill>
                  <a:srgbClr val="f2bf89"/>
                </a:solidFill>
                <a:latin typeface="Times New Roman"/>
              </a:rPr>
              <a:t> For Document Vectorizer</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Haar Cascade Classifier </a:t>
            </a:r>
            <a:r>
              <a:rPr b="0" lang="en-US" sz="2200" spc="-1" strike="noStrike">
                <a:solidFill>
                  <a:srgbClr val="fbead8"/>
                </a:solidFill>
                <a:latin typeface="Wingdings"/>
              </a:rPr>
              <a:t>- </a:t>
            </a:r>
            <a:r>
              <a:rPr b="0" lang="en-US" sz="2200" spc="-1" strike="noStrike">
                <a:solidFill>
                  <a:srgbClr val="f2bf89"/>
                </a:solidFill>
                <a:latin typeface="Times New Roman"/>
              </a:rPr>
              <a:t>For  Face Detection </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Librosa </a:t>
            </a:r>
            <a:r>
              <a:rPr b="0" lang="en-US" sz="2200" spc="-1" strike="noStrike">
                <a:solidFill>
                  <a:srgbClr val="fbead8"/>
                </a:solidFill>
                <a:latin typeface="Wingdings"/>
              </a:rPr>
              <a:t>-</a:t>
            </a:r>
            <a:r>
              <a:rPr b="0" lang="en-US" sz="2200" spc="-1" strike="noStrike">
                <a:solidFill>
                  <a:srgbClr val="f2bf89"/>
                </a:solidFill>
                <a:latin typeface="Times New Roman"/>
              </a:rPr>
              <a:t> For Audio Processing</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IpythonDisplay </a:t>
            </a:r>
            <a:r>
              <a:rPr b="0" lang="en-US" sz="2200" spc="-1" strike="noStrike">
                <a:solidFill>
                  <a:srgbClr val="fbead8"/>
                </a:solidFill>
                <a:latin typeface="Wingdings"/>
              </a:rPr>
              <a:t>-</a:t>
            </a:r>
            <a:r>
              <a:rPr b="0" lang="en-US" sz="2200" spc="-1" strike="noStrike">
                <a:solidFill>
                  <a:srgbClr val="f2bf89"/>
                </a:solidFill>
                <a:latin typeface="Times New Roman"/>
              </a:rPr>
              <a:t> For Audio playing  and Processing</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Gensim </a:t>
            </a:r>
            <a:r>
              <a:rPr b="0" lang="en-US" sz="2200" spc="-1" strike="noStrike">
                <a:solidFill>
                  <a:srgbClr val="fbead8"/>
                </a:solidFill>
                <a:latin typeface="Wingdings"/>
              </a:rPr>
              <a:t>-</a:t>
            </a:r>
            <a:r>
              <a:rPr b="0" lang="en-US" sz="2200" spc="-1" strike="noStrike">
                <a:solidFill>
                  <a:srgbClr val="f2bf89"/>
                </a:solidFill>
                <a:latin typeface="Times New Roman"/>
              </a:rPr>
              <a:t> Processing Unstructured text</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TensorFlow and Kera's </a:t>
            </a:r>
            <a:r>
              <a:rPr b="0" lang="en-US" sz="2200" spc="-1" strike="noStrike">
                <a:solidFill>
                  <a:srgbClr val="fbead8"/>
                </a:solidFill>
                <a:latin typeface="Wingdings"/>
              </a:rPr>
              <a:t>-</a:t>
            </a:r>
            <a:r>
              <a:rPr b="0" lang="en-US" sz="2200" spc="-1" strike="noStrike">
                <a:solidFill>
                  <a:srgbClr val="f2bf89"/>
                </a:solidFill>
                <a:latin typeface="Times New Roman"/>
              </a:rPr>
              <a:t> For  model Building.</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Scikit-Learn </a:t>
            </a:r>
            <a:r>
              <a:rPr b="0" lang="en-US" sz="2200" spc="-1" strike="noStrike">
                <a:solidFill>
                  <a:srgbClr val="fbead8"/>
                </a:solidFill>
                <a:latin typeface="Wingdings"/>
              </a:rPr>
              <a:t>- </a:t>
            </a:r>
            <a:r>
              <a:rPr b="0" lang="en-US" sz="2200" spc="-1" strike="noStrike">
                <a:solidFill>
                  <a:srgbClr val="f2bf89"/>
                </a:solidFill>
                <a:latin typeface="Times New Roman"/>
              </a:rPr>
              <a:t>For Algorithm implementation</a:t>
            </a:r>
            <a:endParaRPr b="0" lang="en-US" sz="2200" spc="-1" strike="noStrike">
              <a:solidFill>
                <a:srgbClr val="404040"/>
              </a:solidFill>
              <a:latin typeface="Century Gothic"/>
            </a:endParaRPr>
          </a:p>
          <a:p>
            <a:pPr lvl="1" marL="743040" indent="-342720">
              <a:lnSpc>
                <a:spcPct val="100000"/>
              </a:lnSpc>
              <a:spcBef>
                <a:spcPts val="1001"/>
              </a:spcBef>
              <a:buClr>
                <a:srgbClr val="b31166"/>
              </a:buClr>
              <a:buSzPct val="80000"/>
              <a:buFont typeface="Wingdings" charset="2"/>
              <a:buChar char=""/>
            </a:pPr>
            <a:r>
              <a:rPr b="0" lang="en-US" sz="2200" spc="-1" strike="noStrike">
                <a:solidFill>
                  <a:srgbClr val="f2bf89"/>
                </a:solidFill>
                <a:latin typeface="Times New Roman"/>
              </a:rPr>
              <a:t>CV2   </a:t>
            </a:r>
            <a:r>
              <a:rPr b="0" lang="en-US" sz="2200" spc="-1" strike="noStrike">
                <a:solidFill>
                  <a:srgbClr val="fbead8"/>
                </a:solidFill>
                <a:latin typeface="Wingdings"/>
              </a:rPr>
              <a:t>- </a:t>
            </a:r>
            <a:r>
              <a:rPr b="0" lang="en-US" sz="2200" spc="-1" strike="noStrike">
                <a:solidFill>
                  <a:srgbClr val="f2bf89"/>
                </a:solidFill>
                <a:latin typeface="Times New Roman"/>
              </a:rPr>
              <a:t>For Face Detection</a:t>
            </a:r>
            <a:endParaRPr b="0" lang="en-US" sz="2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154880" y="1104840"/>
            <a:ext cx="9998640" cy="491472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rPr>
              <a:t>Conclusion and Future Scope</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In this work, we have described how  machine can able to communicate with human and understanding of human languages. Specifically, we described the feature sets and an approach for building SIGMA-Spoken Dialogue System. The technology working based on the automation property, AI is the key of this works. Spoken Dialogue System is hard to implement, we face more challenges and difficulties. Machine cannot understand human languages, obviously structure of this system is more complex. SIGMA understand some simple conversation dialogue and able to response based on the dialogue. And also, able to detect and identify person. This system can’t work continues dialogue; it works just 2 second’s voices .</a:t>
            </a: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 </a:t>
            </a:r>
            <a:r>
              <a:rPr b="0" lang="en-US" sz="1600" spc="-1" strike="noStrike">
                <a:solidFill>
                  <a:srgbClr val="f6d4b0"/>
                </a:solidFill>
                <a:latin typeface="Times New Roman"/>
              </a:rPr>
              <a:t>In future focus on continues signal conversation method, so we can implement better dialogue system. And  enhance process of voice signals based on word and sentences. Improvement of  system using different filter method to understand noise data and remove noise data for better model. We can move  robotics engineering feature like movement of system and actions.</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154880" y="1123920"/>
            <a:ext cx="10103400" cy="4895640"/>
          </a:xfrm>
          <a:prstGeom prst="rect">
            <a:avLst/>
          </a:prstGeom>
          <a:solidFill>
            <a:srgbClr val="000000"/>
          </a:solidFill>
          <a:ln>
            <a:noFill/>
          </a:ln>
        </p:spPr>
        <p:txBody>
          <a:bodyPr>
            <a:normAutofit/>
          </a:bodyPr>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r>
              <a:rPr b="0" lang="en-US" sz="3600" spc="-1" strike="noStrike">
                <a:solidFill>
                  <a:srgbClr val="f6d4b0"/>
                </a:solidFill>
                <a:latin typeface="Times New Roman"/>
              </a:rPr>
              <a:t>Thank You</a:t>
            </a:r>
            <a:endParaRPr b="0" lang="en-US" sz="3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838080" y="790560"/>
            <a:ext cx="10515240" cy="5385960"/>
          </a:xfrm>
          <a:prstGeom prst="rect">
            <a:avLst/>
          </a:prstGeom>
          <a:solidFill>
            <a:srgbClr val="000000"/>
          </a:solidFill>
          <a:ln>
            <a:noFill/>
          </a:ln>
        </p:spPr>
        <p:txBody>
          <a:bodyPr>
            <a:noAutofit/>
          </a:bodyPr>
          <a:p>
            <a:pPr algn="ct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r>
              <a:rPr b="1" lang="en-US" sz="1800" spc="-1" strike="noStrike">
                <a:solidFill>
                  <a:srgbClr val="f2bf89"/>
                </a:solidFill>
                <a:latin typeface="Times New Roman"/>
                <a:ea typeface="Noto Serif CJK SC"/>
              </a:rPr>
              <a:t>Problem Statements:</a:t>
            </a:r>
            <a:endParaRPr b="0" lang="en-US" sz="18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The past decade has been the development of a large numbers of spoken dialogue. Systems around the world, both as research prototypes and commercial applications. These systems allow users to interact with a machine to retrieve information, conduct transactions, or perform other problem-solving tasks.</a:t>
            </a: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Spoken Dialogue System is not easy to implement and work in real world, we have to focus on the conversation process and machine should able to understand human languages and it should understand the semantics and structure of the human language.</a:t>
            </a:r>
            <a:endParaRPr b="0" lang="en-US" sz="16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ea typeface="OpenSymbol"/>
              </a:rPr>
              <a:t>SIGMA-Spoken Dialogue System is a conversation system, and system also able to identify the conversation person. </a:t>
            </a: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a:p>
            <a:pPr>
              <a:lnSpc>
                <a:spcPct val="100000"/>
              </a:lnSpc>
              <a:spcBef>
                <a:spcPts val="1001"/>
              </a:spcBef>
            </a:pPr>
            <a:endParaRPr b="0" lang="en-US" sz="1600" spc="-1" strike="noStrike">
              <a:solidFill>
                <a:srgbClr val="404040"/>
              </a:solidFill>
              <a:latin typeface="Century Gothic"/>
            </a:endParaRPr>
          </a:p>
        </p:txBody>
      </p:sp>
      <p:pic>
        <p:nvPicPr>
          <p:cNvPr id="55" name="Image1" descr=""/>
          <p:cNvPicPr/>
          <p:nvPr/>
        </p:nvPicPr>
        <p:blipFill>
          <a:blip r:embed="rId1"/>
          <a:srcRect l="32047" t="16724" r="15402" b="30373"/>
          <a:stretch/>
        </p:blipFill>
        <p:spPr>
          <a:xfrm>
            <a:off x="2943360" y="3705120"/>
            <a:ext cx="6009840" cy="2114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838080" y="885960"/>
            <a:ext cx="10515240" cy="5290920"/>
          </a:xfrm>
          <a:prstGeom prst="rect">
            <a:avLst/>
          </a:prstGeom>
          <a:solidFill>
            <a:srgbClr val="000000"/>
          </a:solidFill>
          <a:ln>
            <a:noFill/>
          </a:ln>
        </p:spPr>
        <p:txBody>
          <a:bodyPr>
            <a:normAutofit/>
          </a:bodyPr>
          <a:p>
            <a:pPr algn="ctr">
              <a:lnSpc>
                <a:spcPct val="107000"/>
              </a:lnSpc>
              <a:spcBef>
                <a:spcPts val="1001"/>
              </a:spcBef>
              <a:spcAft>
                <a:spcPts val="799"/>
              </a:spcAft>
            </a:pPr>
            <a:r>
              <a:rPr b="1" lang="en-US" sz="2400" spc="-1" strike="noStrike">
                <a:solidFill>
                  <a:srgbClr val="f2bf89"/>
                </a:solidFill>
                <a:latin typeface="Times New Roman"/>
                <a:ea typeface="Noto Serif CJK SC"/>
              </a:rPr>
              <a:t>Challenges:</a:t>
            </a:r>
            <a:endParaRPr b="0" lang="en-US" sz="2400" spc="-1" strike="noStrike">
              <a:solidFill>
                <a:srgbClr val="404040"/>
              </a:solidFill>
              <a:latin typeface="Century Gothic"/>
            </a:endParaRPr>
          </a:p>
          <a:p>
            <a:pPr>
              <a:lnSpc>
                <a:spcPct val="107000"/>
              </a:lnSpc>
              <a:spcBef>
                <a:spcPts val="1001"/>
              </a:spcBef>
              <a:spcAft>
                <a:spcPts val="799"/>
              </a:spcAft>
            </a:pPr>
            <a:endParaRPr b="0" lang="en-US" sz="2400" spc="-1" strike="noStrike">
              <a:solidFill>
                <a:srgbClr val="404040"/>
              </a:solidFill>
              <a:latin typeface="Century Gothic"/>
            </a:endParaRPr>
          </a:p>
          <a:p>
            <a:pPr marL="343080" indent="-342720">
              <a:lnSpc>
                <a:spcPct val="107000"/>
              </a:lnSpc>
              <a:spcBef>
                <a:spcPts val="1001"/>
              </a:spcBef>
              <a:spcAft>
                <a:spcPts val="799"/>
              </a:spcAft>
              <a:buClr>
                <a:srgbClr val="b31166"/>
              </a:buClr>
              <a:buSzPct val="80000"/>
              <a:buFont typeface="Wingdings 3" charset="2"/>
              <a:buChar char=""/>
            </a:pPr>
            <a:r>
              <a:rPr b="0" lang="en-US" sz="1800" spc="-1" strike="noStrike">
                <a:solidFill>
                  <a:srgbClr val="f6d4b0"/>
                </a:solidFill>
                <a:latin typeface="Times New Roman"/>
                <a:ea typeface="Noto Serif CJK SC"/>
              </a:rPr>
              <a:t>Data collection</a:t>
            </a:r>
            <a:endParaRPr b="0" lang="en-US" sz="1800" spc="-1" strike="noStrike">
              <a:solidFill>
                <a:srgbClr val="404040"/>
              </a:solidFill>
              <a:latin typeface="Century Gothic"/>
            </a:endParaRPr>
          </a:p>
          <a:p>
            <a:pPr>
              <a:lnSpc>
                <a:spcPct val="107000"/>
              </a:lnSpc>
              <a:spcBef>
                <a:spcPts val="1001"/>
              </a:spcBef>
              <a:spcAft>
                <a:spcPts val="799"/>
              </a:spcAft>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 type of data.</a:t>
            </a:r>
            <a:endParaRPr b="0" lang="en-US" sz="1800" spc="-1" strike="noStrike">
              <a:solidFill>
                <a:srgbClr val="404040"/>
              </a:solidFill>
              <a:latin typeface="Century Gothic"/>
            </a:endParaRPr>
          </a:p>
          <a:p>
            <a:pPr>
              <a:lnSpc>
                <a:spcPct val="107000"/>
              </a:lnSpc>
              <a:spcBef>
                <a:spcPts val="1001"/>
              </a:spcBef>
              <a:spcAft>
                <a:spcPts val="799"/>
              </a:spcAft>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-Volume -----&gt;  sample rate and time.</a:t>
            </a:r>
            <a:endParaRPr b="0" lang="en-US" sz="1800" spc="-1" strike="noStrike">
              <a:solidFill>
                <a:srgbClr val="404040"/>
              </a:solidFill>
              <a:latin typeface="Century Gothic"/>
            </a:endParaRPr>
          </a:p>
          <a:p>
            <a:pPr>
              <a:lnSpc>
                <a:spcPct val="107000"/>
              </a:lnSpc>
              <a:spcBef>
                <a:spcPts val="1001"/>
              </a:spcBef>
              <a:spcAft>
                <a:spcPts val="799"/>
              </a:spcAft>
            </a:pPr>
            <a:r>
              <a:rPr b="0" lang="en-US" sz="2400" spc="-1" strike="noStrike">
                <a:solidFill>
                  <a:srgbClr val="f6d4b0"/>
                </a:solidFill>
                <a:latin typeface="Sanserif"/>
                <a:ea typeface="Noto Serif CJK SC"/>
              </a:rPr>
              <a:t>     </a:t>
            </a:r>
            <a:endParaRPr b="0" lang="en-US" sz="2400" spc="-1" strike="noStrike">
              <a:solidFill>
                <a:srgbClr val="404040"/>
              </a:solidFill>
              <a:latin typeface="Century Gothic"/>
            </a:endParaRPr>
          </a:p>
          <a:p>
            <a:pPr algn="ctr">
              <a:lnSpc>
                <a:spcPct val="107000"/>
              </a:lnSpc>
              <a:spcBef>
                <a:spcPts val="1001"/>
              </a:spcBef>
              <a:spcAft>
                <a:spcPts val="799"/>
              </a:spcAf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1019160" y="1109520"/>
            <a:ext cx="10138320" cy="519552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rPr>
              <a:t>Objectives:</a:t>
            </a: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404040"/>
                </a:solidFill>
                <a:latin typeface="Times New Roman"/>
                <a:ea typeface="Noto Serif CJK SC"/>
              </a:rPr>
              <a:t> </a:t>
            </a:r>
            <a:r>
              <a:rPr b="0" lang="en-US" sz="1800" spc="-1" strike="noStrike">
                <a:solidFill>
                  <a:srgbClr val="f6d4b0"/>
                </a:solidFill>
                <a:latin typeface="Times New Roman"/>
                <a:ea typeface="Noto Serif CJK SC"/>
              </a:rPr>
              <a:t>Explore AI and build a basic SIGMA-Spoken Dialogue system.</a:t>
            </a:r>
            <a:endParaRPr b="0" lang="en-US" sz="18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Identify conversation intents with NLP techniques.</a:t>
            </a:r>
            <a:endParaRPr b="0" lang="en-US" sz="18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Learn and use word embedding with GloVe.</a:t>
            </a:r>
            <a:endParaRPr b="0" lang="en-US" sz="18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Use Computer Vision implement artificial intelligence -AI - Face recognition.</a:t>
            </a:r>
            <a:endParaRPr b="0" lang="en-US" sz="18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Develop a simple Speech recognition system using CNN's -Deep Learning.</a:t>
            </a:r>
            <a:endParaRPr b="0" lang="en-US" sz="1800" spc="-1" strike="noStrike">
              <a:solidFill>
                <a:srgbClr val="404040"/>
              </a:solidFill>
              <a:latin typeface="Century Gothic"/>
            </a:endParaRPr>
          </a:p>
          <a:p>
            <a:pPr marL="450360" indent="-342720" algn="just">
              <a:lnSpc>
                <a:spcPct val="150000"/>
              </a:lnSpc>
              <a:spcBef>
                <a:spcPts val="1001"/>
              </a:spcBef>
              <a:buClr>
                <a:srgbClr val="b31166"/>
              </a:buClr>
              <a:buSzPct val="80000"/>
              <a:buFont typeface="Wingdings 3" charset="2"/>
              <a:buChar char=""/>
            </a:pPr>
            <a:r>
              <a:rPr b="0" lang="en-US" sz="1800" spc="-1" strike="noStrike">
                <a:solidFill>
                  <a:srgbClr val="f6d4b0"/>
                </a:solidFill>
                <a:latin typeface="Times New Roman"/>
                <a:ea typeface="Noto Serif CJK SC"/>
              </a:rPr>
              <a:t> </a:t>
            </a:r>
            <a:r>
              <a:rPr b="0" lang="en-US" sz="1800" spc="-1" strike="noStrike">
                <a:solidFill>
                  <a:srgbClr val="f6d4b0"/>
                </a:solidFill>
                <a:latin typeface="Times New Roman"/>
                <a:ea typeface="Noto Serif CJK SC"/>
              </a:rPr>
              <a:t>Integrate AI with Spoken Dialogue System to enable robot works.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1154880" y="1162080"/>
            <a:ext cx="10112760" cy="5105160"/>
          </a:xfrm>
          <a:prstGeom prst="rect">
            <a:avLst/>
          </a:prstGeom>
          <a:solidFill>
            <a:srgbClr val="000000"/>
          </a:solidFill>
          <a:ln>
            <a:noFill/>
          </a:ln>
        </p:spPr>
        <p:txBody>
          <a:bodyPr>
            <a:normAutofit/>
          </a:bodyPr>
          <a:p>
            <a:pPr algn="ctr">
              <a:lnSpc>
                <a:spcPct val="100000"/>
              </a:lnSpc>
              <a:spcBef>
                <a:spcPts val="1001"/>
              </a:spcBef>
            </a:pPr>
            <a:r>
              <a:rPr b="1" lang="en-US" sz="2400" spc="-1" strike="noStrike">
                <a:solidFill>
                  <a:srgbClr val="f2bf89"/>
                </a:solidFill>
                <a:latin typeface="Times New Roman"/>
                <a:ea typeface="Noto Serif CJK SC"/>
              </a:rPr>
              <a:t>Literature review</a:t>
            </a:r>
            <a:endParaRPr b="0" lang="en-US" sz="24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200" spc="-1" strike="noStrike">
                <a:solidFill>
                  <a:srgbClr val="f6d4b0"/>
                </a:solidFill>
                <a:latin typeface="Century Gothic"/>
                <a:ea typeface="Noto Serif CJK SC"/>
              </a:rPr>
              <a:t>James R. Glass, title “challenges of spoken dialogue system”, This system allows user to interact with a machine to retrieve information, conduct transactions, or perform other problem solving tasks. In this paper we cover some of the design issues which confront developers of spoken dialogue systems, provide some examples of research being undertaken in this area, and describe some of the ongoing challenges facing current spoken language technology. </a:t>
            </a:r>
            <a:endParaRPr b="0" lang="en-US" sz="12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200" spc="-1" strike="noStrike">
                <a:solidFill>
                  <a:srgbClr val="f6d4b0"/>
                </a:solidFill>
                <a:latin typeface="Century Gothic"/>
                <a:ea typeface="Noto Serif CJK SC"/>
              </a:rPr>
              <a:t>Jensen, Mads Brath; Das, Avishek, title “Technologies and Techniques for Collaborative Robotics in Architecture establishing” a framework for human-robotic design exploration. This study investigates the technological and methodological challenges in establishing an indeterministic approach to robotic fabrication that allows for a collaborative and creative design/fabrication process.</a:t>
            </a:r>
            <a:endParaRPr b="0" lang="en-US" sz="12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200" spc="-1" strike="noStrike">
                <a:solidFill>
                  <a:srgbClr val="f6d4b0"/>
                </a:solidFill>
                <a:latin typeface="Century Gothic"/>
                <a:ea typeface="Noto Serif CJK SC"/>
              </a:rPr>
              <a:t>Antonello Rosato, Rodolfo Araneo, Amedeo Andreotti, Federico Succetti and Massimo Panella; title “2-D Convolutional Deep Neural Network for the Multivariate Prediction of Photovoltaic Time Series”, a new deep learning scheme to solve the energy time series prediction problem. The model implementation is based on the use of Long Short-Term Memory networks and Convolutional Neural Networks.</a:t>
            </a:r>
            <a:endParaRPr b="0" lang="en-US" sz="1200" spc="-1" strike="noStrike">
              <a:solidFill>
                <a:srgbClr val="404040"/>
              </a:solidFill>
              <a:latin typeface="Century Gothic"/>
            </a:endParaRPr>
          </a:p>
          <a:p>
            <a:pPr marL="343080" indent="-342720" algn="just">
              <a:lnSpc>
                <a:spcPct val="100000"/>
              </a:lnSpc>
              <a:spcBef>
                <a:spcPts val="1001"/>
              </a:spcBef>
              <a:buClr>
                <a:srgbClr val="b31166"/>
              </a:buClr>
              <a:buSzPct val="80000"/>
              <a:buFont typeface="Wingdings 3" charset="2"/>
              <a:buChar char=""/>
            </a:pPr>
            <a:r>
              <a:rPr b="0" lang="en-US" sz="1200" spc="-1" strike="noStrike">
                <a:solidFill>
                  <a:srgbClr val="f6d4b0"/>
                </a:solidFill>
                <a:latin typeface="Century Gothic"/>
                <a:ea typeface="Noto Serif CJK SC"/>
              </a:rPr>
              <a:t>Jianli Han, Tianqi Zhang, Didi Qing; title “Speech Enhancement from Fused Features Based on Deep Neural Network and Gated Recurrent Unit Network” Speech is easily interfered by the external environment in reality, which will lose the important features. Deep learning method has become the mainstream method of speech enhancement because of its superior potential in complex nonlinear mapping problems.</a:t>
            </a:r>
            <a:endParaRPr b="0" lang="en-US" sz="1200" spc="-1" strike="noStrike">
              <a:solidFill>
                <a:srgbClr val="404040"/>
              </a:solidFill>
              <a:latin typeface="Century Gothic"/>
            </a:endParaRPr>
          </a:p>
          <a:p>
            <a:pPr algn="just">
              <a:lnSpc>
                <a:spcPct val="100000"/>
              </a:lnSpc>
              <a:spcBef>
                <a:spcPts val="1001"/>
              </a:spcBef>
            </a:pPr>
            <a:endParaRPr b="0" lang="en-US" sz="1200" spc="-1" strike="noStrike">
              <a:solidFill>
                <a:srgbClr val="404040"/>
              </a:solidFill>
              <a:latin typeface="Century Gothic"/>
            </a:endParaRPr>
          </a:p>
          <a:p>
            <a:pPr>
              <a:lnSpc>
                <a:spcPct val="100000"/>
              </a:lnSpc>
              <a:spcBef>
                <a:spcPts val="1001"/>
              </a:spcBef>
            </a:pPr>
            <a:endParaRPr b="0" lang="en-US" sz="1200" spc="-1" strike="noStrike">
              <a:solidFill>
                <a:srgbClr val="404040"/>
              </a:solidFill>
              <a:latin typeface="Century Gothic"/>
            </a:endParaRPr>
          </a:p>
          <a:p>
            <a:pPr>
              <a:lnSpc>
                <a:spcPct val="100000"/>
              </a:lnSpc>
              <a:spcBef>
                <a:spcPts val="1001"/>
              </a:spcBef>
            </a:pPr>
            <a:endParaRPr b="0" lang="en-US" sz="1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047600" y="1143000"/>
            <a:ext cx="10162800" cy="5133600"/>
          </a:xfrm>
          <a:prstGeom prst="rect">
            <a:avLst/>
          </a:prstGeom>
          <a:solidFill>
            <a:srgbClr val="000000"/>
          </a:solidFill>
          <a:ln>
            <a:noFill/>
          </a:ln>
        </p:spPr>
        <p:txBody>
          <a:bodyPr>
            <a:noAutofit/>
          </a:bodyPr>
          <a:p>
            <a:pPr>
              <a:lnSpc>
                <a:spcPct val="100000"/>
              </a:lnSpc>
              <a:spcBef>
                <a:spcPts val="1001"/>
              </a:spcBef>
            </a:pPr>
            <a:endParaRPr b="0" lang="en-US" sz="1800" spc="-1" strike="noStrike">
              <a:solidFill>
                <a:srgbClr val="404040"/>
              </a:solidFill>
              <a:latin typeface="Century Gothic"/>
            </a:endParaRPr>
          </a:p>
          <a:p>
            <a:pPr algn="ctr">
              <a:lnSpc>
                <a:spcPct val="100000"/>
              </a:lnSpc>
              <a:spcBef>
                <a:spcPts val="1001"/>
              </a:spcBef>
            </a:pPr>
            <a:r>
              <a:rPr b="1" lang="en-US" sz="2400" spc="-1" strike="noStrike">
                <a:solidFill>
                  <a:srgbClr val="f6d4b0"/>
                </a:solidFill>
                <a:latin typeface="Times New Roman"/>
                <a:ea typeface="Calibri"/>
              </a:rPr>
              <a:t>  </a:t>
            </a:r>
            <a:r>
              <a:rPr b="1" lang="en-US" sz="2400" spc="-1" strike="noStrike">
                <a:solidFill>
                  <a:srgbClr val="f2bf89"/>
                </a:solidFill>
                <a:latin typeface="Times New Roman"/>
                <a:ea typeface="Noto Serif CJK SC"/>
              </a:rPr>
              <a:t>Proposed System</a:t>
            </a: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400" spc="-1" strike="noStrike">
                <a:solidFill>
                  <a:srgbClr val="f6d4b0"/>
                </a:solidFill>
                <a:latin typeface="Times New Roman"/>
                <a:ea typeface="Noto Serif CJK SC"/>
              </a:rPr>
              <a:t>System Architecture is abstract, conceptualization-oriented, global, and focused to achieve the mission and life cycle concepts of the system. It also focuses on high-level structure in systems and system elements. It addresses the architectural principles, concepts, properties, and characteristics of the system-of-interest. It may also be applied to more than one system, in some cases forming the common structure, pattern, and set of requirements for classes or families of similar or related systems.</a:t>
            </a:r>
            <a:endParaRPr b="0" lang="en-US" sz="1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400" spc="-1" strike="noStrike">
                <a:solidFill>
                  <a:srgbClr val="f6d4b0"/>
                </a:solidFill>
                <a:latin typeface="Times New Roman"/>
                <a:ea typeface="Noto Serif CJK SC"/>
              </a:rPr>
              <a:t>Figure 3.1 shows the modules of SIGMA- Spoken Dialogue System. In this system there four main sub-systems such are speech-to-text, detection of dialogue, face-detection and text-to- speech detection.</a:t>
            </a:r>
            <a:endParaRPr b="0" lang="en-US" sz="1400" spc="-1" strike="noStrike">
              <a:solidFill>
                <a:srgbClr val="404040"/>
              </a:solidFill>
              <a:latin typeface="Century Gothic"/>
            </a:endParaRPr>
          </a:p>
          <a:p>
            <a:pPr>
              <a:lnSpc>
                <a:spcPct val="100000"/>
              </a:lnSpc>
              <a:spcBef>
                <a:spcPts val="1001"/>
              </a:spcBef>
            </a:pPr>
            <a:endParaRPr b="0" lang="en-US" sz="1400" spc="-1" strike="noStrike">
              <a:solidFill>
                <a:srgbClr val="404040"/>
              </a:solidFill>
              <a:latin typeface="Century Gothic"/>
            </a:endParaRPr>
          </a:p>
        </p:txBody>
      </p:sp>
      <p:pic>
        <p:nvPicPr>
          <p:cNvPr id="60" name="Picture 3" descr=""/>
          <p:cNvPicPr/>
          <p:nvPr/>
        </p:nvPicPr>
        <p:blipFill>
          <a:blip r:embed="rId1"/>
          <a:stretch/>
        </p:blipFill>
        <p:spPr>
          <a:xfrm>
            <a:off x="4124160" y="3647880"/>
            <a:ext cx="4028760" cy="2187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952560" y="1143000"/>
            <a:ext cx="10286640" cy="5076360"/>
          </a:xfrm>
          <a:prstGeom prst="rect">
            <a:avLst/>
          </a:prstGeom>
          <a:solidFill>
            <a:srgbClr val="000000"/>
          </a:solidFill>
          <a:ln>
            <a:noFill/>
          </a:ln>
        </p:spPr>
        <p:txBody>
          <a:bodyPr>
            <a:normAutofit/>
          </a:bodyPr>
          <a:p>
            <a:pPr algn="ctr">
              <a:lnSpc>
                <a:spcPct val="100000"/>
              </a:lnSpc>
              <a:spcBef>
                <a:spcPts val="1001"/>
              </a:spcBef>
            </a:pPr>
            <a:r>
              <a:rPr b="0" lang="en-US" sz="2400" spc="-1" strike="noStrike">
                <a:solidFill>
                  <a:srgbClr val="f2bf89"/>
                </a:solidFill>
                <a:latin typeface="Times New Roman"/>
              </a:rPr>
              <a:t>Speech-to-text subsystem</a:t>
            </a: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algn="ct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Figure 3.2 speech-to-text subsystem, in this system taking voice signal as input and generating text as output. And we are using same type of audio data-set for train this system. Here speech-to-text model using conv1d. Conv1d is a convolution neural network which performs the convolution along only one dimension.</a:t>
            </a:r>
            <a:endParaRPr b="0" lang="en-US" sz="1600" spc="-1" strike="noStrike">
              <a:solidFill>
                <a:srgbClr val="404040"/>
              </a:solidFill>
              <a:latin typeface="Century Gothic"/>
            </a:endParaRPr>
          </a:p>
        </p:txBody>
      </p:sp>
      <p:pic>
        <p:nvPicPr>
          <p:cNvPr id="62" name="Image3" descr=""/>
          <p:cNvPicPr/>
          <p:nvPr/>
        </p:nvPicPr>
        <p:blipFill>
          <a:blip r:embed="rId1"/>
          <a:stretch/>
        </p:blipFill>
        <p:spPr>
          <a:xfrm>
            <a:off x="3448080" y="1771560"/>
            <a:ext cx="5648040" cy="2590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933480" y="1133640"/>
            <a:ext cx="10324800" cy="5009760"/>
          </a:xfrm>
          <a:prstGeom prst="rect">
            <a:avLst/>
          </a:prstGeom>
          <a:solidFill>
            <a:srgbClr val="000000"/>
          </a:solidFill>
          <a:ln>
            <a:noFill/>
          </a:ln>
        </p:spPr>
        <p:txBody>
          <a:bodyPr>
            <a:noAutofit/>
          </a:bodyPr>
          <a:p>
            <a:pPr algn="ctr">
              <a:lnSpc>
                <a:spcPct val="100000"/>
              </a:lnSpc>
              <a:spcBef>
                <a:spcPts val="1001"/>
              </a:spcBef>
            </a:pPr>
            <a:r>
              <a:rPr b="0" lang="en-US" sz="1800" spc="-1" strike="noStrike">
                <a:solidFill>
                  <a:srgbClr val="f2bf89"/>
                </a:solidFill>
                <a:latin typeface="Century Gothic"/>
              </a:rPr>
              <a:t>    </a:t>
            </a:r>
            <a:r>
              <a:rPr b="1" lang="en-US" sz="2400" spc="-1" strike="noStrike">
                <a:solidFill>
                  <a:srgbClr val="f2bf89"/>
                </a:solidFill>
                <a:latin typeface="Times New Roman"/>
              </a:rPr>
              <a:t>Detection of Dialogue system</a:t>
            </a:r>
            <a:endParaRPr b="0" lang="en-US" sz="2400" spc="-1" strike="noStrike">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b="0" lang="en-US" sz="1600" spc="-1" strike="noStrike">
                <a:solidFill>
                  <a:srgbClr val="f6d4b0"/>
                </a:solidFill>
                <a:latin typeface="Times New Roman"/>
              </a:rPr>
              <a:t>Detection of Dialogue topic model (Figure 3.3) used to detect dialogue based on corresponding input from STD model. NLP provides many different approaches to achieve this objective. For example, seq2seq (sequence-to-sequence) models are able to find an answer when given a question. Also, deep language models can generate responses based on a corpus, that is, if a chat bot has a conversational corpus, it can follow a conversation. Here, we are going to build a conversation model using Stanford's GloVe. </a:t>
            </a:r>
            <a:endParaRPr b="0" lang="en-US" sz="1600" spc="-1" strike="noStrike">
              <a:solidFill>
                <a:srgbClr val="404040"/>
              </a:solidFill>
              <a:latin typeface="Century Gothic"/>
            </a:endParaRPr>
          </a:p>
        </p:txBody>
      </p:sp>
      <p:pic>
        <p:nvPicPr>
          <p:cNvPr id="64" name="Picture 7" descr=""/>
          <p:cNvPicPr/>
          <p:nvPr/>
        </p:nvPicPr>
        <p:blipFill>
          <a:blip r:embed="rId1"/>
          <a:stretch/>
        </p:blipFill>
        <p:spPr>
          <a:xfrm>
            <a:off x="4390920" y="3074760"/>
            <a:ext cx="3524040" cy="253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 Boardroom</Template>
  <TotalTime>2821</TotalTime>
  <Application>LibreOffice/6.3.2.2$Linux_X86_64 LibreOffice_project/30$Build-2</Application>
  <Words>2008</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2021-09-10T05:51:39Z</dcterms:created>
  <dc:creator>habeeb .</dc:creator>
  <dc:description/>
  <dc:language>en-US</dc:language>
  <cp:lastModifiedBy/>
  <dcterms:modified xsi:type="dcterms:W3CDTF">2021-11-20T11:23:13Z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