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8" r:id="rId2"/>
    <p:sldId id="260" r:id="rId3"/>
    <p:sldId id="259" r:id="rId4"/>
    <p:sldId id="261" r:id="rId5"/>
    <p:sldId id="262" r:id="rId6"/>
    <p:sldId id="274" r:id="rId7"/>
    <p:sldId id="275" r:id="rId8"/>
    <p:sldId id="276" r:id="rId9"/>
    <p:sldId id="277" r:id="rId10"/>
    <p:sldId id="263" r:id="rId11"/>
    <p:sldId id="271" r:id="rId12"/>
    <p:sldId id="273" r:id="rId13"/>
    <p:sldId id="264" r:id="rId14"/>
    <p:sldId id="267" r:id="rId15"/>
    <p:sldId id="269" r:id="rId16"/>
    <p:sldId id="265" r:id="rId17"/>
  </p:sldIdLst>
  <p:sldSz cx="14630400" cy="8229600"/>
  <p:notesSz cx="6858000" cy="9144000"/>
  <p:defaultTextStyle>
    <a:defPPr>
      <a:defRPr lang="en-US"/>
    </a:defPPr>
    <a:lvl1pPr marL="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6C81"/>
    <a:srgbClr val="8591A3"/>
    <a:srgbClr val="C9C0CE"/>
    <a:srgbClr val="C582E7"/>
    <a:srgbClr val="6E329D"/>
    <a:srgbClr val="4B83F0"/>
    <a:srgbClr val="7CBBF0"/>
    <a:srgbClr val="D16F22"/>
    <a:srgbClr val="542C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808" y="-112"/>
      </p:cViewPr>
      <p:guideLst>
        <p:guide orient="horz" pos="2592"/>
        <p:guide pos="46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BEA8D-63BF-DD41-9178-8FCB9CC7E8B9}" type="datetimeFigureOut">
              <a:rPr lang="en-US" smtClean="0"/>
              <a:t>9/27/13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6E1B0F-6DB7-7E4E-86F4-CBB3B89F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63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A86E4-9E55-D64E-9C82-C9F836088650}" type="datetimeFigureOut">
              <a:rPr lang="en-US" smtClean="0"/>
              <a:t>9/27/13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8866B-A3BF-8B41-9DE0-D2F9AAD59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864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74249" y="1094718"/>
            <a:ext cx="12033035" cy="3050592"/>
          </a:xfrm>
        </p:spPr>
        <p:txBody>
          <a:bodyPr anchor="b" anchorCtr="0">
            <a:normAutofit/>
          </a:bodyPr>
          <a:lstStyle>
            <a:lvl1pPr algn="l">
              <a:defRPr sz="6300" b="0" cap="none">
                <a:solidFill>
                  <a:srgbClr val="596C8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3858" y="4266748"/>
            <a:ext cx="11933427" cy="1618164"/>
          </a:xfrm>
        </p:spPr>
        <p:txBody>
          <a:bodyPr>
            <a:normAutofit/>
          </a:bodyPr>
          <a:lstStyle>
            <a:lvl1pPr marL="0" indent="0" algn="l">
              <a:buNone/>
              <a:defRPr sz="2900" b="0">
                <a:solidFill>
                  <a:srgbClr val="8591A3"/>
                </a:solidFill>
                <a:latin typeface="Arial"/>
                <a:cs typeface="Arial"/>
              </a:defRPr>
            </a:lvl1pPr>
            <a:lvl2pPr marL="653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6" name="Picture 5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16" y="7609209"/>
            <a:ext cx="1534777" cy="498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2583" y="1240929"/>
            <a:ext cx="13389739" cy="579835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16" y="7609209"/>
            <a:ext cx="1534777" cy="498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10607040" y="329567"/>
            <a:ext cx="3291840" cy="6709714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" y="329567"/>
            <a:ext cx="9631680" cy="6706591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16" y="7609209"/>
            <a:ext cx="1534777" cy="498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596C8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16" y="7609209"/>
            <a:ext cx="1534777" cy="498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584" y="1241528"/>
            <a:ext cx="6461760" cy="5431156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91211" y="1241528"/>
            <a:ext cx="6461760" cy="5431156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16" y="7609209"/>
            <a:ext cx="1534777" cy="498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584" y="1397908"/>
            <a:ext cx="6464301" cy="767714"/>
          </a:xfrm>
        </p:spPr>
        <p:txBody>
          <a:bodyPr anchor="b">
            <a:noAutofit/>
          </a:bodyPr>
          <a:lstStyle>
            <a:lvl1pPr marL="0" indent="0">
              <a:buNone/>
              <a:defRPr sz="2900" b="1" cap="all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584" y="2281734"/>
            <a:ext cx="6464301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86132" y="1397908"/>
            <a:ext cx="6466840" cy="767714"/>
          </a:xfrm>
        </p:spPr>
        <p:txBody>
          <a:bodyPr anchor="b">
            <a:normAutofit/>
          </a:bodyPr>
          <a:lstStyle>
            <a:lvl1pPr marL="0" indent="0">
              <a:buNone/>
              <a:defRPr sz="2900" b="1" cap="all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86132" y="2281734"/>
            <a:ext cx="6466840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16" y="7609209"/>
            <a:ext cx="1534777" cy="498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16" y="7609209"/>
            <a:ext cx="1534777" cy="498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16" y="7609209"/>
            <a:ext cx="1534777" cy="498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1521" y="327660"/>
            <a:ext cx="4813301" cy="1394460"/>
          </a:xfrm>
        </p:spPr>
        <p:txBody>
          <a:bodyPr anchor="b"/>
          <a:lstStyle>
            <a:lvl1pPr algn="r">
              <a:defRPr sz="29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1620522"/>
            <a:ext cx="8178800" cy="5730874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1" y="1722120"/>
            <a:ext cx="4813301" cy="5629276"/>
          </a:xfrm>
        </p:spPr>
        <p:txBody>
          <a:bodyPr/>
          <a:lstStyle>
            <a:lvl1pPr marL="0" indent="0" algn="r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16" y="7609209"/>
            <a:ext cx="1534777" cy="498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0"/>
            <a:ext cx="8778240" cy="680086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06"/>
            <a:ext cx="8778240" cy="965834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16" y="7609209"/>
            <a:ext cx="1534777" cy="498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2606" y="294744"/>
            <a:ext cx="13389739" cy="859754"/>
          </a:xfrm>
          <a:prstGeom prst="rect">
            <a:avLst/>
          </a:prstGeom>
        </p:spPr>
        <p:txBody>
          <a:bodyPr vert="horz" lIns="130622" tIns="65311" rIns="130622" bIns="65311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957" y="1360469"/>
            <a:ext cx="13370387" cy="5715019"/>
          </a:xfrm>
          <a:prstGeom prst="rect">
            <a:avLst/>
          </a:prstGeom>
        </p:spPr>
        <p:txBody>
          <a:bodyPr vert="horz" lIns="130622" tIns="65311" rIns="130622" bIns="6531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81176" y="7810855"/>
            <a:ext cx="341376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r">
              <a:defRPr sz="170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E5FF83B3-612A-774C-9813-453E2D2183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653110" rtl="0" eaLnBrk="1" latinLnBrk="0" hangingPunct="1">
        <a:spcBef>
          <a:spcPct val="0"/>
        </a:spcBef>
        <a:buNone/>
        <a:defRPr sz="5700" b="0" kern="1200" cap="none">
          <a:solidFill>
            <a:srgbClr val="596C81"/>
          </a:solidFill>
          <a:latin typeface="Arial"/>
          <a:ea typeface="+mj-ea"/>
          <a:cs typeface="Arial"/>
        </a:defRPr>
      </a:lvl1pPr>
    </p:titleStyle>
    <p:bodyStyle>
      <a:lvl1pPr marL="0" indent="0" algn="l" defTabSz="653110" rtl="0" eaLnBrk="1" latinLnBrk="0" hangingPunct="1">
        <a:spcBef>
          <a:spcPts val="0"/>
        </a:spcBef>
        <a:spcAft>
          <a:spcPts val="1143"/>
        </a:spcAft>
        <a:buFontTx/>
        <a:buNone/>
        <a:defRPr sz="4000" kern="1200">
          <a:solidFill>
            <a:schemeClr val="tx1"/>
          </a:solidFill>
          <a:latin typeface="Arial"/>
          <a:ea typeface="+mn-ea"/>
          <a:cs typeface="Arial"/>
        </a:defRPr>
      </a:lvl1pPr>
      <a:lvl2pPr marL="1061304" indent="-408194" algn="l" defTabSz="653110" rtl="0" eaLnBrk="1" latinLnBrk="0" hangingPunct="1">
        <a:spcBef>
          <a:spcPts val="0"/>
        </a:spcBef>
        <a:spcAft>
          <a:spcPts val="571"/>
        </a:spcAft>
        <a:buFont typeface="Wingdings" charset="2"/>
        <a:buChar char="§"/>
        <a:defRPr sz="3400" kern="1200">
          <a:solidFill>
            <a:schemeClr val="tx1"/>
          </a:solidFill>
          <a:latin typeface="Arial"/>
          <a:ea typeface="+mn-ea"/>
          <a:cs typeface="Arial"/>
        </a:defRPr>
      </a:lvl2pPr>
      <a:lvl3pPr marL="1306220" indent="-261244" algn="l" defTabSz="653110" rtl="0" eaLnBrk="1" latinLnBrk="0" hangingPunct="1">
        <a:spcBef>
          <a:spcPts val="0"/>
        </a:spcBef>
        <a:spcAft>
          <a:spcPts val="571"/>
        </a:spcAft>
        <a:buSzPct val="70000"/>
        <a:buFont typeface="Lucida Grande"/>
        <a:buChar char="-"/>
        <a:defRPr sz="2900" kern="1200">
          <a:solidFill>
            <a:schemeClr val="tx1">
              <a:lumMod val="50000"/>
              <a:lumOff val="50000"/>
            </a:schemeClr>
          </a:solidFill>
          <a:latin typeface="Arial"/>
          <a:ea typeface="+mn-ea"/>
          <a:cs typeface="Arial"/>
        </a:defRPr>
      </a:lvl3pPr>
      <a:lvl4pPr marL="1698087" indent="-261244" algn="l" defTabSz="653110" rtl="0" eaLnBrk="1" latinLnBrk="0" hangingPunct="1">
        <a:spcBef>
          <a:spcPts val="0"/>
        </a:spcBef>
        <a:spcAft>
          <a:spcPts val="571"/>
        </a:spcAft>
        <a:buSzPct val="90000"/>
        <a:buFont typeface="Lucida Grande"/>
        <a:buChar char="»"/>
        <a:defRPr sz="2600" kern="1200">
          <a:solidFill>
            <a:schemeClr val="tx1">
              <a:lumMod val="50000"/>
              <a:lumOff val="50000"/>
            </a:schemeClr>
          </a:solidFill>
          <a:latin typeface="Arial"/>
          <a:ea typeface="+mn-ea"/>
          <a:cs typeface="Arial"/>
        </a:defRPr>
      </a:lvl4pPr>
      <a:lvl5pPr marL="1959331" indent="0" algn="l" defTabSz="653110" rtl="0" eaLnBrk="1" latinLnBrk="0" hangingPunct="1">
        <a:spcBef>
          <a:spcPts val="0"/>
        </a:spcBef>
        <a:spcAft>
          <a:spcPts val="571"/>
        </a:spcAft>
        <a:buFontTx/>
        <a:buNone/>
        <a:defRPr sz="2300" kern="1200">
          <a:solidFill>
            <a:schemeClr val="tx1">
              <a:lumMod val="50000"/>
              <a:lumOff val="50000"/>
            </a:schemeClr>
          </a:solidFill>
          <a:latin typeface="Arial"/>
          <a:ea typeface="+mn-ea"/>
          <a:cs typeface="Arial"/>
        </a:defRPr>
      </a:lvl5pPr>
      <a:lvl6pPr marL="359210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lilypadarduino.org/" TargetMode="External"/><Relationship Id="rId4" Type="http://schemas.openxmlformats.org/officeDocument/2006/relationships/hyperlink" Target="http://dlnmh9ip6v2uc.cloudfront.net/datasheets/E-Textiles/Lilypad/LilyPad-Dev-v34b.pdf" TargetMode="External"/><Relationship Id="rId5" Type="http://schemas.openxmlformats.org/officeDocument/2006/relationships/hyperlink" Target="http://arduino.cc/en/Tutorial/Debounce" TargetMode="External"/><Relationship Id="rId6" Type="http://schemas.openxmlformats.org/officeDocument/2006/relationships/hyperlink" Target="http://www.engscope.com/pic-example-codes/basic-io-button-debounce/" TargetMode="External"/><Relationship Id="rId7" Type="http://schemas.openxmlformats.org/officeDocument/2006/relationships/hyperlink" Target="http://learn.adafruit.com/tilt-sensor/using-a-tilt-sensor" TargetMode="External"/><Relationship Id="rId8" Type="http://schemas.openxmlformats.org/officeDocument/2006/relationships/hyperlink" Target="http://arduino.cc/en/Tutorial/PWM" TargetMode="External"/><Relationship Id="rId9" Type="http://schemas.openxmlformats.org/officeDocument/2006/relationships/hyperlink" Target="http://www.protostack.com/blog/2011/06/atmega168a-pulse-width-modulation-pwm/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arduino.cc/en/Reference/HomePag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learn.adafruit.com/tilt-sensor/using-a-tilt-sensor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Fading Lights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Changing the brightness of the 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645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Pulse-width Modulation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Microcontrollers can only output 0 or 1</a:t>
            </a:r>
          </a:p>
          <a:p>
            <a:endParaRPr lang="en" dirty="0"/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By toggling the pin “on” 50% of the time, we can reduce the total power output to 50%</a:t>
            </a:r>
          </a:p>
          <a:p>
            <a:endParaRPr lang="en" dirty="0"/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By varying the % of time the pin is on, we can simulate analog output</a:t>
            </a:r>
          </a:p>
          <a:p>
            <a:endParaRPr lang="en" dirty="0"/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For a cleaner signal, the PWM output can be passed thru a RC filter circuit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35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Pulse-width Modulation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12</a:t>
            </a:fld>
            <a:endParaRPr lang="en-US"/>
          </a:p>
        </p:txBody>
      </p:sp>
      <p:sp>
        <p:nvSpPr>
          <p:cNvPr id="6" name="Shape 102"/>
          <p:cNvSpPr/>
          <p:nvPr/>
        </p:nvSpPr>
        <p:spPr>
          <a:xfrm>
            <a:off x="2694716" y="1617645"/>
            <a:ext cx="9279867" cy="506405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672700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Making Noise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Generating Sound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486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Sensing Light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Responding to ambient light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269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dirty="0" smtClean="0"/>
              <a:t>Slide Switch (Pin D2)</a:t>
            </a:r>
          </a:p>
          <a:p>
            <a:pPr marL="571500" indent="-571500">
              <a:buFont typeface="Arial"/>
              <a:buChar char="•"/>
            </a:pPr>
            <a:r>
              <a:rPr lang="en-US" dirty="0" smtClean="0"/>
              <a:t>Temperature sensor (Pin A1)</a:t>
            </a:r>
          </a:p>
          <a:p>
            <a:pPr marL="571500" indent="-571500">
              <a:buFont typeface="Arial"/>
              <a:buChar char="•"/>
            </a:pPr>
            <a:r>
              <a:rPr lang="en-US" dirty="0" smtClean="0"/>
              <a:t>Vibe Board (Pin 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92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5961" y="1360469"/>
            <a:ext cx="9379669" cy="5715019"/>
          </a:xfrm>
        </p:spPr>
        <p:txBody>
          <a:bodyPr>
            <a:normAutofit/>
          </a:bodyPr>
          <a:lstStyle/>
          <a:p>
            <a:r>
              <a:rPr lang="en-US" sz="1400" b="1" dirty="0" err="1" smtClean="0"/>
              <a:t>Arduino</a:t>
            </a:r>
            <a:r>
              <a:rPr lang="en-US" sz="1400" b="1" dirty="0" smtClean="0"/>
              <a:t> Documentation</a:t>
            </a:r>
          </a:p>
          <a:p>
            <a:pPr marL="171450" indent="-171450">
              <a:buFont typeface="Arial"/>
              <a:buChar char="•"/>
            </a:pPr>
            <a:r>
              <a:rPr lang="en-US" sz="1400" dirty="0" smtClean="0">
                <a:hlinkClick r:id="rId2"/>
              </a:rPr>
              <a:t>http</a:t>
            </a:r>
            <a:r>
              <a:rPr lang="en-US" sz="1400" dirty="0">
                <a:hlinkClick r:id="rId2"/>
              </a:rPr>
              <a:t>://arduino.cc/en/Reference/</a:t>
            </a:r>
            <a:r>
              <a:rPr lang="en-US" sz="1400" dirty="0" smtClean="0">
                <a:hlinkClick r:id="rId2"/>
              </a:rPr>
              <a:t>HomePage</a:t>
            </a:r>
            <a:endParaRPr lang="en-US" sz="1400" dirty="0" smtClean="0"/>
          </a:p>
          <a:p>
            <a:r>
              <a:rPr lang="en-US" sz="1400" b="1" dirty="0" err="1" smtClean="0"/>
              <a:t>Lilypad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Arduino</a:t>
            </a:r>
            <a:r>
              <a:rPr lang="en-US" sz="1400" b="1" dirty="0"/>
              <a:t> </a:t>
            </a:r>
            <a:r>
              <a:rPr lang="en-US" sz="1400" b="1" dirty="0" smtClean="0"/>
              <a:t>Reference</a:t>
            </a:r>
          </a:p>
          <a:p>
            <a:pPr marL="171450" indent="-171450">
              <a:buFont typeface="Arial"/>
              <a:buChar char="•"/>
            </a:pPr>
            <a:r>
              <a:rPr lang="en-US" sz="1400" dirty="0" smtClean="0">
                <a:hlinkClick r:id="rId3"/>
              </a:rPr>
              <a:t>http</a:t>
            </a:r>
            <a:r>
              <a:rPr lang="en-US" sz="1400" dirty="0">
                <a:hlinkClick r:id="rId3"/>
              </a:rPr>
              <a:t>://lilypadarduino.org</a:t>
            </a:r>
            <a:r>
              <a:rPr lang="en-US" sz="1400" dirty="0" smtClean="0">
                <a:hlinkClick r:id="rId3"/>
              </a:rPr>
              <a:t>/</a:t>
            </a:r>
            <a:endParaRPr lang="en-US" sz="1400" dirty="0" smtClean="0"/>
          </a:p>
          <a:p>
            <a:r>
              <a:rPr lang="en-US" sz="1400" b="1" dirty="0" err="1" smtClean="0"/>
              <a:t>Lilypad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ProtoSnap</a:t>
            </a:r>
            <a:r>
              <a:rPr lang="en-US" sz="1400" b="1" dirty="0" smtClean="0"/>
              <a:t> Schematics</a:t>
            </a:r>
          </a:p>
          <a:p>
            <a:pPr marL="171450" indent="-171450">
              <a:buFont typeface="Arial"/>
              <a:buChar char="•"/>
            </a:pPr>
            <a:r>
              <a:rPr lang="en-US" sz="1400" dirty="0" smtClean="0">
                <a:hlinkClick r:id="rId4"/>
              </a:rPr>
              <a:t>http://dlnmh9ip6v2uc.cloudfront.net/datasheets/E-Textiles/Lilypad/LilyPad-Dev-v34b.pdf</a:t>
            </a:r>
            <a:endParaRPr lang="en-US" sz="1400" dirty="0" smtClean="0"/>
          </a:p>
          <a:p>
            <a:pPr lvl="0"/>
            <a:r>
              <a:rPr lang="en" sz="1400" b="1" dirty="0" smtClean="0"/>
              <a:t>Debouncing</a:t>
            </a:r>
            <a:endParaRPr lang="en-US" sz="1400" b="1" dirty="0" smtClean="0"/>
          </a:p>
          <a:p>
            <a:pPr marL="171450" lvl="0" indent="-171450">
              <a:buFont typeface="Arial"/>
              <a:buChar char="•"/>
            </a:pPr>
            <a:r>
              <a:rPr lang="en" sz="1400" u="sng" dirty="0" smtClean="0">
                <a:solidFill>
                  <a:schemeClr val="hlink"/>
                </a:solidFill>
                <a:hlinkClick r:id="rId5"/>
              </a:rPr>
              <a:t>http</a:t>
            </a:r>
            <a:r>
              <a:rPr lang="en" sz="1400" u="sng" dirty="0">
                <a:solidFill>
                  <a:schemeClr val="hlink"/>
                </a:solidFill>
                <a:hlinkClick r:id="rId5"/>
              </a:rPr>
              <a:t>://</a:t>
            </a:r>
            <a:r>
              <a:rPr lang="en" sz="1400" u="sng" dirty="0" smtClean="0">
                <a:solidFill>
                  <a:schemeClr val="hlink"/>
                </a:solidFill>
                <a:hlinkClick r:id="rId5"/>
              </a:rPr>
              <a:t>arduino.cc/en/Tutorial/Debounce</a:t>
            </a:r>
            <a:endParaRPr lang="en-US" sz="1400" u="sng" dirty="0" smtClean="0">
              <a:solidFill>
                <a:schemeClr val="hlink"/>
              </a:solidFill>
            </a:endParaRPr>
          </a:p>
          <a:p>
            <a:pPr marL="171450" lvl="0" indent="-171450">
              <a:buFont typeface="Arial"/>
              <a:buChar char="•"/>
            </a:pPr>
            <a:r>
              <a:rPr lang="en" sz="1400" u="sng" dirty="0" smtClean="0">
                <a:solidFill>
                  <a:schemeClr val="hlink"/>
                </a:solidFill>
                <a:hlinkClick r:id="rId6"/>
              </a:rPr>
              <a:t>http</a:t>
            </a:r>
            <a:r>
              <a:rPr lang="en" sz="1400" u="sng" dirty="0">
                <a:solidFill>
                  <a:schemeClr val="hlink"/>
                </a:solidFill>
                <a:hlinkClick r:id="rId6"/>
              </a:rPr>
              <a:t>://</a:t>
            </a:r>
            <a:r>
              <a:rPr lang="en" sz="1400" u="sng" dirty="0" smtClean="0">
                <a:solidFill>
                  <a:schemeClr val="hlink"/>
                </a:solidFill>
                <a:hlinkClick r:id="rId6"/>
              </a:rPr>
              <a:t>www.engscope.com/pic-example-codes/basic-io-button-debounce/</a:t>
            </a:r>
            <a:endParaRPr lang="en-US" sz="1400" u="sng" dirty="0" smtClean="0">
              <a:solidFill>
                <a:schemeClr val="hlink"/>
              </a:solidFill>
            </a:endParaRPr>
          </a:p>
          <a:p>
            <a:pPr marL="171450" lvl="0" indent="-171450">
              <a:buFont typeface="Arial"/>
              <a:buChar char="•"/>
            </a:pPr>
            <a:r>
              <a:rPr lang="en" sz="1400" u="sng" dirty="0" smtClean="0">
                <a:solidFill>
                  <a:schemeClr val="hlink"/>
                </a:solidFill>
                <a:hlinkClick r:id="rId7"/>
              </a:rPr>
              <a:t>http</a:t>
            </a:r>
            <a:r>
              <a:rPr lang="en" sz="1400" u="sng" dirty="0">
                <a:solidFill>
                  <a:schemeClr val="hlink"/>
                </a:solidFill>
                <a:hlinkClick r:id="rId7"/>
              </a:rPr>
              <a:t>://</a:t>
            </a:r>
            <a:r>
              <a:rPr lang="en" sz="1400" u="sng" dirty="0" smtClean="0">
                <a:solidFill>
                  <a:schemeClr val="hlink"/>
                </a:solidFill>
                <a:hlinkClick r:id="rId7"/>
              </a:rPr>
              <a:t>learn.adafruit.com/tilt-sensor/using-a-tilt-sensor</a:t>
            </a:r>
            <a:endParaRPr lang="en-US" sz="1400" dirty="0" smtClean="0"/>
          </a:p>
          <a:p>
            <a:pPr lvl="0"/>
            <a:r>
              <a:rPr lang="en" sz="1400" b="1" dirty="0" smtClean="0"/>
              <a:t>Pulse-width modulation</a:t>
            </a:r>
            <a:endParaRPr lang="en-US" sz="1400" b="1" dirty="0" smtClean="0"/>
          </a:p>
          <a:p>
            <a:pPr marL="171450" lvl="0" indent="-171450">
              <a:buFont typeface="Arial"/>
              <a:buChar char="•"/>
            </a:pPr>
            <a:r>
              <a:rPr lang="en" sz="1400" u="sng" dirty="0" smtClean="0">
                <a:solidFill>
                  <a:schemeClr val="hlink"/>
                </a:solidFill>
                <a:hlinkClick r:id="rId8"/>
              </a:rPr>
              <a:t>http://arduino.cc/en/Tutorial/PWM</a:t>
            </a:r>
            <a:endParaRPr lang="en-US" sz="1400" u="sng" dirty="0" smtClean="0">
              <a:solidFill>
                <a:schemeClr val="hlink"/>
              </a:solidFill>
            </a:endParaRPr>
          </a:p>
          <a:p>
            <a:pPr marL="171450" lvl="0" indent="-171450">
              <a:buFont typeface="Arial"/>
              <a:buChar char="•"/>
            </a:pPr>
            <a:r>
              <a:rPr lang="en" sz="1400" u="sng" dirty="0" smtClean="0">
                <a:solidFill>
                  <a:schemeClr val="hlink"/>
                </a:solidFill>
              </a:rPr>
              <a:t>http</a:t>
            </a:r>
            <a:r>
              <a:rPr lang="en" sz="1400" u="sng" dirty="0">
                <a:solidFill>
                  <a:schemeClr val="hlink"/>
                </a:solidFill>
              </a:rPr>
              <a:t>://www.protostack.com/blog/2011/06/atmega168a-pulse-width-modulation-pwm</a:t>
            </a:r>
            <a:r>
              <a:rPr lang="en" sz="1400" u="sng" dirty="0" smtClean="0">
                <a:solidFill>
                  <a:schemeClr val="hlink"/>
                </a:solidFill>
              </a:rPr>
              <a:t>/</a:t>
            </a:r>
            <a:endParaRPr lang="en-US" sz="1400" u="sng" dirty="0" smtClean="0">
              <a:solidFill>
                <a:schemeClr val="hlink"/>
              </a:solidFill>
            </a:endParaRPr>
          </a:p>
          <a:p>
            <a:r>
              <a:rPr lang="en-US" sz="1400" b="1" dirty="0" smtClean="0"/>
              <a:t>Pull-ups and pull-downs</a:t>
            </a:r>
            <a:endParaRPr lang="en" sz="1400" u="sng" dirty="0">
              <a:solidFill>
                <a:schemeClr val="hlink"/>
              </a:solidFill>
              <a:hlinkClick r:id="rId9"/>
            </a:endParaRPr>
          </a:p>
          <a:p>
            <a:pPr marL="285750" lvl="0" indent="-285750">
              <a:buFont typeface="Arial"/>
              <a:buChar char="•"/>
            </a:pPr>
            <a:r>
              <a:rPr lang="en" sz="1400" u="sng">
                <a:solidFill>
                  <a:schemeClr val="hlink"/>
                </a:solidFill>
              </a:rPr>
              <a:t>https://learn.sparkfun.com/tutorials/pull-up-resistors</a:t>
            </a:r>
            <a:endParaRPr lang="en" sz="1400" u="sng" dirty="0">
              <a:solidFill>
                <a:schemeClr val="hlink"/>
              </a:solidFill>
              <a:hlinkClick r:id="rId9"/>
            </a:endParaRPr>
          </a:p>
          <a:p>
            <a:pPr lvl="1"/>
            <a:endParaRPr lang="en-US" sz="1400" dirty="0" smtClean="0"/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96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Lilypad</a:t>
            </a:r>
            <a:r>
              <a:rPr lang="en-US" dirty="0" smtClean="0"/>
              <a:t> </a:t>
            </a:r>
            <a:r>
              <a:rPr lang="en-US" dirty="0" err="1" smtClean="0"/>
              <a:t>Arduino</a:t>
            </a:r>
            <a:r>
              <a:rPr lang="en-US" dirty="0" smtClean="0"/>
              <a:t>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Venkat</a:t>
            </a:r>
            <a:r>
              <a:rPr lang="en-US" dirty="0" smtClean="0"/>
              <a:t> </a:t>
            </a:r>
            <a:r>
              <a:rPr lang="en-US" dirty="0" err="1" smtClean="0"/>
              <a:t>Venkataraju</a:t>
            </a:r>
            <a:r>
              <a:rPr lang="en-US" dirty="0"/>
              <a:t> and Jeremiah </a:t>
            </a:r>
            <a:r>
              <a:rPr lang="en-US" dirty="0" err="1"/>
              <a:t>Wuenschel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982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Blinking Lights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Controlling LED lights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15688" y="7810500"/>
            <a:ext cx="3414712" cy="438150"/>
          </a:xfrm>
        </p:spPr>
        <p:txBody>
          <a:bodyPr/>
          <a:lstStyle/>
          <a:p>
            <a:fld id="{B2ACCBA8-5022-9E46-8DEA-AF9CA5E170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94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Touch Of Color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Controlling the color of the multi color 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72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Pushing Buttons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Responding to a push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51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Why Debounce?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Switches are not perfect</a:t>
            </a:r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The contact connection and disconnect are not clean</a:t>
            </a:r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Produces a period of instability in the signal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93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Debouncing an Input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7</a:t>
            </a:fld>
            <a:endParaRPr lang="en-US"/>
          </a:p>
        </p:txBody>
      </p:sp>
      <p:sp>
        <p:nvSpPr>
          <p:cNvPr id="5" name="Shape 139"/>
          <p:cNvSpPr/>
          <p:nvPr/>
        </p:nvSpPr>
        <p:spPr>
          <a:xfrm>
            <a:off x="4423407" y="1425513"/>
            <a:ext cx="6657769" cy="544726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462022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" dirty="0"/>
              <a:t>Solution </a:t>
            </a:r>
            <a:r>
              <a:rPr lang="en" sz="6000" dirty="0" smtClean="0"/>
              <a:t>- </a:t>
            </a:r>
            <a:r>
              <a:rPr lang="en" sz="6000" dirty="0"/>
              <a:t>from </a:t>
            </a:r>
            <a:r>
              <a:rPr lang="en" sz="6000" u="sng" dirty="0">
                <a:solidFill>
                  <a:schemeClr val="hlink"/>
                </a:solidFill>
                <a:hlinkClick r:id="rId2"/>
              </a:rPr>
              <a:t>Adafruit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5169" y="1360469"/>
            <a:ext cx="9641943" cy="5715019"/>
          </a:xfrm>
        </p:spPr>
        <p:txBody>
          <a:bodyPr>
            <a:noAutofit/>
          </a:bodyPr>
          <a:lstStyle/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1E347B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loop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</a:p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 b="1" dirty="0">
                <a:solidFill>
                  <a:srgbClr val="1E347B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switchstate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   reading 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digitalRead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inPin</a:t>
            </a:r>
            <a:r>
              <a:rPr lang="en" sz="1100" b="1" dirty="0" smtClean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lang="en" sz="1100" b="1" dirty="0">
              <a:solidFill>
                <a:srgbClr val="93A1A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 b="1" dirty="0">
                <a:solidFill>
                  <a:srgbClr val="1E347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reading 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previous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       time 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millis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 b="1" dirty="0" smtClean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" sz="1100" b="1" dirty="0">
              <a:solidFill>
                <a:srgbClr val="93A1A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 b="1" dirty="0">
                <a:solidFill>
                  <a:srgbClr val="1E347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millis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time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debounce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       switchstate 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reading</a:t>
            </a:r>
            <a:r>
              <a:rPr lang="en" sz="1100" b="1" dirty="0" smtClean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lang="en" sz="1100" b="1" dirty="0">
              <a:solidFill>
                <a:srgbClr val="93A1A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 b="1" dirty="0">
                <a:solidFill>
                  <a:srgbClr val="1E347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switchstate 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HIGH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100" b="1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LEDstate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LOW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 b="1" dirty="0">
                <a:solidFill>
                  <a:srgbClr val="1E347B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</a:p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100" b="1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LEDstate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HIGH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 b="1" dirty="0" smtClean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" sz="1100" b="1" dirty="0">
              <a:solidFill>
                <a:srgbClr val="93A1A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   digitalWrite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outPin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LEDstate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   previous 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reading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49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Pull-Up and Pull-Down Resistor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64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4894</TotalTime>
  <Words>346</Words>
  <Application>Microsoft Macintosh PowerPoint</Application>
  <PresentationFormat>Custom</PresentationFormat>
  <Paragraphs>75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Lilypad Arduino Workshop</vt:lpstr>
      <vt:lpstr>Blinking Lights</vt:lpstr>
      <vt:lpstr>A Touch Of Color</vt:lpstr>
      <vt:lpstr>Pushing Buttons</vt:lpstr>
      <vt:lpstr>Why Debounce?</vt:lpstr>
      <vt:lpstr>Debouncing an Input</vt:lpstr>
      <vt:lpstr>Solution - from Adafruit</vt:lpstr>
      <vt:lpstr>Pull-Up and Pull-Down Resistor</vt:lpstr>
      <vt:lpstr>Fading Lights</vt:lpstr>
      <vt:lpstr>Pulse-width Modulation</vt:lpstr>
      <vt:lpstr>Pulse-width Modulation</vt:lpstr>
      <vt:lpstr>Making Noise</vt:lpstr>
      <vt:lpstr>Sensing Light</vt:lpstr>
      <vt:lpstr>More…</vt:lpstr>
      <vt:lpstr>Resources</vt:lpstr>
    </vt:vector>
  </TitlesOfParts>
  <Company>Yahoo!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Stephan Douris</dc:creator>
  <cp:lastModifiedBy>Y.CORP.YAHOO.COM\vvenkat</cp:lastModifiedBy>
  <cp:revision>42</cp:revision>
  <dcterms:created xsi:type="dcterms:W3CDTF">2011-04-22T16:56:24Z</dcterms:created>
  <dcterms:modified xsi:type="dcterms:W3CDTF">2013-09-28T05:22:47Z</dcterms:modified>
</cp:coreProperties>
</file>