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Medium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edium-bold.fntdata"/><Relationship Id="rId21" Type="http://schemas.openxmlformats.org/officeDocument/2006/relationships/font" Target="fonts/RobotoMedium-regular.fntdata"/><Relationship Id="rId24" Type="http://schemas.openxmlformats.org/officeDocument/2006/relationships/font" Target="fonts/RobotoMedium-boldItalic.fntdata"/><Relationship Id="rId23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b98980ae0_0_10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b98980ae0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b98980ae0_0_10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b98980ae0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b98980ae0_0_10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b98980ae0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b98980ae0_0_10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b98980ae0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b98980ae0_0_10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ab98980ae0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b98980ae0_0_10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ab98980ae0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b98980a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b98980a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06f3e7ccb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06f3e7c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06f3e7ccb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06f3e7cc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06f3e7ccb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06f3e7cc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b98980ae0_0_9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b98980ae0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ext Only">
  <p:cSld name="CUSTOM_2_7_2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58" name="Google Shape;58;p13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3" type="body"/>
          </p:nvPr>
        </p:nvSpPr>
        <p:spPr>
          <a:xfrm>
            <a:off x="175" y="1284250"/>
            <a:ext cx="9144000" cy="3622200"/>
          </a:xfrm>
          <a:prstGeom prst="rect">
            <a:avLst/>
          </a:prstGeom>
        </p:spPr>
        <p:txBody>
          <a:bodyPr anchorCtr="0" anchor="t" bIns="914400" lIns="457200" spcFirstLastPara="1" rIns="45720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ryannorman/" TargetMode="External"/><Relationship Id="rId4" Type="http://schemas.openxmlformats.org/officeDocument/2006/relationships/hyperlink" Target="https://github.com/outofthenorm27/NYC-OpenData" TargetMode="External"/><Relationship Id="rId5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311 Service Requests in the 2020 Pandemic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9,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Reduced 41 columns to 16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425" y="1017730"/>
            <a:ext cx="4559950" cy="3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181 total different complaints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 most common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475" y="1152475"/>
            <a:ext cx="4953950" cy="37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15 Agencies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York City Police Department is the most active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*Full descriptions available online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725" y="1152475"/>
            <a:ext cx="3747525" cy="37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requests coming from Brooklyn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462675" cy="29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requests were submitted to 311 by phone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00" y="1152475"/>
            <a:ext cx="3306300" cy="21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1929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Visualizations</a:t>
            </a:r>
            <a:endParaRPr sz="5100"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1152475"/>
            <a:ext cx="859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61100" cy="261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Team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>
            <p:ph idx="4294967295" type="body"/>
          </p:nvPr>
        </p:nvSpPr>
        <p:spPr>
          <a:xfrm>
            <a:off x="3491875" y="2762625"/>
            <a:ext cx="21774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Ryan Norman</a:t>
            </a:r>
            <a:r>
              <a:rPr lang="en" sz="1700">
                <a:solidFill>
                  <a:schemeClr val="dk1"/>
                </a:solidFill>
              </a:rPr>
              <a:t> 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Senior Data Analyst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4445088" y="351296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3491838" y="3592686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https://www.linkedin.com/in/ryannorman/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https://github.com/outofthenorm27/NYC-OpenData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b="0" l="35887" r="1404" t="13043"/>
          <a:stretch/>
        </p:blipFill>
        <p:spPr>
          <a:xfrm>
            <a:off x="3679990" y="951650"/>
            <a:ext cx="1784023" cy="162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City Officials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Law Enforcement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 Department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Estate Professionals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Approach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141275" y="1237825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2F5F9"/>
          </a:solidFill>
          <a:ln>
            <a:noFill/>
          </a:ln>
        </p:spPr>
        <p:txBody>
          <a:bodyPr anchorCtr="0" anchor="ctr" bIns="91425" lIns="22860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The “Ask”</a:t>
            </a:r>
            <a:endParaRPr sz="160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1141350" y="1828900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2F5F9"/>
          </a:solidFill>
          <a:ln>
            <a:noFill/>
          </a:ln>
        </p:spPr>
        <p:txBody>
          <a:bodyPr anchorCtr="0" anchor="ctr" bIns="91425" lIns="22860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Identify Data Sources</a:t>
            </a:r>
            <a:endParaRPr sz="160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1141350" y="2419975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2F5F9"/>
          </a:solidFill>
          <a:ln>
            <a:noFill/>
          </a:ln>
        </p:spPr>
        <p:txBody>
          <a:bodyPr anchorCtr="0" anchor="ctr" bIns="91425" lIns="22860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Data Retrieval Plan</a:t>
            </a:r>
            <a:endParaRPr sz="160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1141350" y="3011050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2F5F9"/>
          </a:solidFill>
          <a:ln>
            <a:noFill/>
          </a:ln>
        </p:spPr>
        <p:txBody>
          <a:bodyPr anchorCtr="0" anchor="ctr" bIns="91425" lIns="22860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 sz="160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141275" y="3602150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2F5F9"/>
          </a:solidFill>
          <a:ln>
            <a:noFill/>
          </a:ln>
        </p:spPr>
        <p:txBody>
          <a:bodyPr anchorCtr="0" anchor="ctr" bIns="91425" lIns="22860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Analyze for Trends</a:t>
            </a:r>
            <a:endParaRPr sz="160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141350" y="4193275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2F5F9"/>
          </a:solidFill>
          <a:ln>
            <a:noFill/>
          </a:ln>
        </p:spPr>
        <p:txBody>
          <a:bodyPr anchorCtr="0" anchor="ctr" bIns="91425" lIns="22860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Tell the Story</a:t>
            </a:r>
            <a:endParaRPr sz="160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429795" y="1274754"/>
            <a:ext cx="577822" cy="412443"/>
            <a:chOff x="453224" y="1424000"/>
            <a:chExt cx="510985" cy="364800"/>
          </a:xfrm>
        </p:grpSpPr>
        <p:sp>
          <p:nvSpPr>
            <p:cNvPr id="98" name="Google Shape;98;p17"/>
            <p:cNvSpPr/>
            <p:nvPr/>
          </p:nvSpPr>
          <p:spPr>
            <a:xfrm>
              <a:off x="453224" y="1424000"/>
              <a:ext cx="510985" cy="173400"/>
            </a:xfrm>
            <a:custGeom>
              <a:rect b="b" l="l" r="r" t="t"/>
              <a:pathLst>
                <a:path extrusionOk="0" h="9769" w="29405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99" name="Google Shape;99;p17"/>
            <p:cNvSpPr/>
            <p:nvPr/>
          </p:nvSpPr>
          <p:spPr>
            <a:xfrm flipH="1" rot="10800000">
              <a:off x="453224" y="1615400"/>
              <a:ext cx="510985" cy="173400"/>
            </a:xfrm>
            <a:custGeom>
              <a:rect b="b" l="l" r="r" t="t"/>
              <a:pathLst>
                <a:path extrusionOk="0" h="9769" w="29405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00" name="Google Shape;100;p17"/>
          <p:cNvGrpSpPr/>
          <p:nvPr/>
        </p:nvGrpSpPr>
        <p:grpSpPr>
          <a:xfrm>
            <a:off x="429795" y="1865844"/>
            <a:ext cx="577822" cy="412443"/>
            <a:chOff x="453224" y="1424000"/>
            <a:chExt cx="510985" cy="364800"/>
          </a:xfrm>
        </p:grpSpPr>
        <p:sp>
          <p:nvSpPr>
            <p:cNvPr id="101" name="Google Shape;101;p17"/>
            <p:cNvSpPr/>
            <p:nvPr/>
          </p:nvSpPr>
          <p:spPr>
            <a:xfrm>
              <a:off x="453224" y="1424000"/>
              <a:ext cx="510985" cy="173400"/>
            </a:xfrm>
            <a:custGeom>
              <a:rect b="b" l="l" r="r" t="t"/>
              <a:pathLst>
                <a:path extrusionOk="0" h="9769" w="29405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02" name="Google Shape;102;p17"/>
            <p:cNvSpPr/>
            <p:nvPr/>
          </p:nvSpPr>
          <p:spPr>
            <a:xfrm flipH="1" rot="10800000">
              <a:off x="453224" y="1615400"/>
              <a:ext cx="510985" cy="173400"/>
            </a:xfrm>
            <a:custGeom>
              <a:rect b="b" l="l" r="r" t="t"/>
              <a:pathLst>
                <a:path extrusionOk="0" h="9769" w="29405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03" name="Google Shape;103;p17"/>
          <p:cNvGrpSpPr/>
          <p:nvPr/>
        </p:nvGrpSpPr>
        <p:grpSpPr>
          <a:xfrm>
            <a:off x="429795" y="2456934"/>
            <a:ext cx="577822" cy="412443"/>
            <a:chOff x="453224" y="1424000"/>
            <a:chExt cx="510985" cy="364800"/>
          </a:xfrm>
        </p:grpSpPr>
        <p:sp>
          <p:nvSpPr>
            <p:cNvPr id="104" name="Google Shape;104;p17"/>
            <p:cNvSpPr/>
            <p:nvPr/>
          </p:nvSpPr>
          <p:spPr>
            <a:xfrm>
              <a:off x="453224" y="1424000"/>
              <a:ext cx="510985" cy="173400"/>
            </a:xfrm>
            <a:custGeom>
              <a:rect b="b" l="l" r="r" t="t"/>
              <a:pathLst>
                <a:path extrusionOk="0" h="9769" w="29405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05" name="Google Shape;105;p17"/>
            <p:cNvSpPr/>
            <p:nvPr/>
          </p:nvSpPr>
          <p:spPr>
            <a:xfrm flipH="1" rot="10800000">
              <a:off x="453224" y="1615400"/>
              <a:ext cx="510985" cy="173400"/>
            </a:xfrm>
            <a:custGeom>
              <a:rect b="b" l="l" r="r" t="t"/>
              <a:pathLst>
                <a:path extrusionOk="0" h="9769" w="29405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06" name="Google Shape;106;p17"/>
          <p:cNvGrpSpPr/>
          <p:nvPr/>
        </p:nvGrpSpPr>
        <p:grpSpPr>
          <a:xfrm>
            <a:off x="429795" y="3048024"/>
            <a:ext cx="577822" cy="412443"/>
            <a:chOff x="453224" y="1424000"/>
            <a:chExt cx="510985" cy="364800"/>
          </a:xfrm>
        </p:grpSpPr>
        <p:sp>
          <p:nvSpPr>
            <p:cNvPr id="107" name="Google Shape;107;p17"/>
            <p:cNvSpPr/>
            <p:nvPr/>
          </p:nvSpPr>
          <p:spPr>
            <a:xfrm>
              <a:off x="453224" y="1424000"/>
              <a:ext cx="510985" cy="173400"/>
            </a:xfrm>
            <a:custGeom>
              <a:rect b="b" l="l" r="r" t="t"/>
              <a:pathLst>
                <a:path extrusionOk="0" h="9769" w="29405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08" name="Google Shape;108;p17"/>
            <p:cNvSpPr/>
            <p:nvPr/>
          </p:nvSpPr>
          <p:spPr>
            <a:xfrm flipH="1" rot="10800000">
              <a:off x="453224" y="1615400"/>
              <a:ext cx="510985" cy="173400"/>
            </a:xfrm>
            <a:custGeom>
              <a:rect b="b" l="l" r="r" t="t"/>
              <a:pathLst>
                <a:path extrusionOk="0" h="9769" w="29405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09" name="Google Shape;109;p17"/>
          <p:cNvGrpSpPr/>
          <p:nvPr/>
        </p:nvGrpSpPr>
        <p:grpSpPr>
          <a:xfrm>
            <a:off x="429795" y="3639114"/>
            <a:ext cx="577822" cy="412443"/>
            <a:chOff x="453224" y="1424000"/>
            <a:chExt cx="510985" cy="364800"/>
          </a:xfrm>
        </p:grpSpPr>
        <p:sp>
          <p:nvSpPr>
            <p:cNvPr id="110" name="Google Shape;110;p17"/>
            <p:cNvSpPr/>
            <p:nvPr/>
          </p:nvSpPr>
          <p:spPr>
            <a:xfrm>
              <a:off x="453224" y="1424000"/>
              <a:ext cx="510985" cy="173400"/>
            </a:xfrm>
            <a:custGeom>
              <a:rect b="b" l="l" r="r" t="t"/>
              <a:pathLst>
                <a:path extrusionOk="0" h="9769" w="29405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11" name="Google Shape;111;p17"/>
            <p:cNvSpPr/>
            <p:nvPr/>
          </p:nvSpPr>
          <p:spPr>
            <a:xfrm flipH="1" rot="10800000">
              <a:off x="453224" y="1615400"/>
              <a:ext cx="510985" cy="173400"/>
            </a:xfrm>
            <a:custGeom>
              <a:rect b="b" l="l" r="r" t="t"/>
              <a:pathLst>
                <a:path extrusionOk="0" h="9769" w="29405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12" name="Google Shape;112;p17"/>
          <p:cNvGrpSpPr/>
          <p:nvPr/>
        </p:nvGrpSpPr>
        <p:grpSpPr>
          <a:xfrm>
            <a:off x="429795" y="4230204"/>
            <a:ext cx="577822" cy="412443"/>
            <a:chOff x="453224" y="1424000"/>
            <a:chExt cx="510985" cy="364800"/>
          </a:xfrm>
        </p:grpSpPr>
        <p:sp>
          <p:nvSpPr>
            <p:cNvPr id="113" name="Google Shape;113;p17"/>
            <p:cNvSpPr/>
            <p:nvPr/>
          </p:nvSpPr>
          <p:spPr>
            <a:xfrm>
              <a:off x="453224" y="1424000"/>
              <a:ext cx="510985" cy="173400"/>
            </a:xfrm>
            <a:custGeom>
              <a:rect b="b" l="l" r="r" t="t"/>
              <a:pathLst>
                <a:path extrusionOk="0" h="9769" w="29405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14" name="Google Shape;114;p17"/>
            <p:cNvSpPr/>
            <p:nvPr/>
          </p:nvSpPr>
          <p:spPr>
            <a:xfrm flipH="1" rot="10800000">
              <a:off x="453224" y="1615400"/>
              <a:ext cx="510985" cy="173400"/>
            </a:xfrm>
            <a:custGeom>
              <a:rect b="b" l="l" r="r" t="t"/>
              <a:pathLst>
                <a:path extrusionOk="0" h="9769" w="29405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Asked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152475"/>
            <a:ext cx="788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Which agencies were called the most?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were the most common service request types during the 2020 Covid-19 pandemic?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Which area of the city did requests occur most frequently?</a:t>
            </a:r>
            <a:br>
              <a:rPr lang="en" sz="2000"/>
            </a:b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Source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NYC 311 Service Requests from 2010 to Present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pans over 10 years of requests for access to non-emergency municipal services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Daily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https://data.cityofnewyork.us/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198" y="1017725"/>
            <a:ext cx="41940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in this Dataset?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152475"/>
            <a:ext cx="859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100" y="1919150"/>
            <a:ext cx="5613800" cy="10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in this Dataset?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1524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29" y="1107575"/>
            <a:ext cx="840017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142600"/>
            <a:ext cx="859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404300" y="1317700"/>
            <a:ext cx="1624644" cy="113799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OpenData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2073875" y="1849275"/>
            <a:ext cx="435600" cy="20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2601475" y="1437525"/>
            <a:ext cx="1108200" cy="10332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4425525" y="1385125"/>
            <a:ext cx="1748740" cy="11380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6890135" y="1385125"/>
            <a:ext cx="1748740" cy="11380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6314400" y="1849275"/>
            <a:ext cx="435600" cy="20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849800" y="1849275"/>
            <a:ext cx="435600" cy="20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602725" y="2746400"/>
            <a:ext cx="14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Website API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2419975" y="2746400"/>
            <a:ext cx="186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Python GET requests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Filtered data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 JSONs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4367200" y="2746400"/>
            <a:ext cx="186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Drop columns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Remove NaN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Format data types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