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embeddedFontLst>
    <p:embeddedFont>
      <p:font typeface="Average" panose="020B0604020202020204" charset="0"/>
      <p:regular r:id="rId31"/>
    </p:embeddedFont>
    <p:embeddedFont>
      <p:font typeface="Oswald" panose="00000500000000000000" pitchFamily="2" charset="0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Medium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 snapToGrid="0">
      <p:cViewPr varScale="1">
        <p:scale>
          <a:sx n="114" d="100"/>
          <a:sy n="114" d="100"/>
        </p:scale>
        <p:origin x="12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98980ae0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98980ae0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b98980ae0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b98980ae0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b98980ae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b98980ae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Ask audience if they guess what’s the most common complaint?</a:t>
            </a:r>
            <a:endParaRPr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b98980ae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b98980ae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the audience what are some complaints they’ve experienced? Does this surprise you?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376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b98980ae0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b98980ae0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b98980ae0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b98980ae0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61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b98980ae0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b98980ae0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b98980ae0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b98980ae0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b98980ae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b98980ae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b98980ae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b98980ae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0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98980a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98980a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05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b98980ae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b98980ae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9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98980a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98980a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30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5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b98980a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b98980a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06f3e7c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06f3e7c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06f3e7c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06f3e7c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63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6f3e7c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06f3e7c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06f3e7c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06f3e7c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ext Only">
  <p:cSld name="CUSTOM_2_7_2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</p:spPr>
        <p:txBody>
          <a:bodyPr spcFirstLastPara="1" wrap="square" lIns="457200" tIns="0" rIns="457200" bIns="9144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yannorm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jpg"/><Relationship Id="rId4" Type="http://schemas.openxmlformats.org/officeDocument/2006/relationships/hyperlink" Target="https://github.com/outofthenorm27/NYC-OpenDat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yannorma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jpg"/><Relationship Id="rId4" Type="http://schemas.openxmlformats.org/officeDocument/2006/relationships/hyperlink" Target="https://github.com/outofthenorm27/NYC-Open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NYC 311 Service Requests During the 2020 Pandemic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9,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142600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04300" y="1317700"/>
            <a:ext cx="1624644" cy="11379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OpenData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073875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2601475" y="1437525"/>
            <a:ext cx="1108200" cy="10332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42552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6890135" y="1385125"/>
            <a:ext cx="1748740" cy="1138000"/>
          </a:xfrm>
          <a:prstGeom prst="flowChartPredefined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314400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849800" y="1849275"/>
            <a:ext cx="4356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02725" y="2746400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Website API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419975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Python GET requests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Filtered data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JSONs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367200" y="2746400"/>
            <a:ext cx="18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Drop columns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Remove NaN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Format data types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41 columns to 16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25" y="1017730"/>
            <a:ext cx="4559950" cy="3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181 total different complaints</a:t>
            </a:r>
            <a:br>
              <a:rPr lang="en" dirty="0"/>
            </a:b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181 total different complaints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most common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475" y="1152475"/>
            <a:ext cx="4953950" cy="376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00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15 Agencies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Agencies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City Police Department is the most active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*Full descriptions available online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725" y="1152475"/>
            <a:ext cx="3747525" cy="376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41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coming from Brooklyn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62675" cy="2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requests were submitted to 311 by phone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1152475"/>
            <a:ext cx="3306300" cy="2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929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Visualizations</a:t>
            </a:r>
            <a:endParaRPr sz="510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st Requests">
            <a:extLst>
              <a:ext uri="{FF2B5EF4-FFF2-40B4-BE49-F238E27FC236}">
                <a16:creationId xmlns:a16="http://schemas.microsoft.com/office/drawing/2014/main" id="{F3847634-52F2-495A-85A7-F8F7CF79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0"/>
            <a:ext cx="70774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61100" cy="261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294967295"/>
          </p:nvPr>
        </p:nvSpPr>
        <p:spPr>
          <a:xfrm>
            <a:off x="3491875" y="2762625"/>
            <a:ext cx="21774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Norman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Senior Data Analyst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445088" y="351296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491838" y="35926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https://www.linkedin.com/in/ryannorman/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https://github.com/outofthenorm27/NYC-OpenData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l="35887" t="13043" r="1404"/>
          <a:stretch/>
        </p:blipFill>
        <p:spPr>
          <a:xfrm>
            <a:off x="3679990" y="951650"/>
            <a:ext cx="1784023" cy="16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orough">
            <a:extLst>
              <a:ext uri="{FF2B5EF4-FFF2-40B4-BE49-F238E27FC236}">
                <a16:creationId xmlns:a16="http://schemas.microsoft.com/office/drawing/2014/main" id="{F9123867-8794-4E95-9395-D6E66235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0"/>
            <a:ext cx="914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ncy">
            <a:extLst>
              <a:ext uri="{FF2B5EF4-FFF2-40B4-BE49-F238E27FC236}">
                <a16:creationId xmlns:a16="http://schemas.microsoft.com/office/drawing/2014/main" id="{FDFBAC7A-91CA-42F6-B12E-E923E45E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" y="0"/>
            <a:ext cx="83964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3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oY">
            <a:extLst>
              <a:ext uri="{FF2B5EF4-FFF2-40B4-BE49-F238E27FC236}">
                <a16:creationId xmlns:a16="http://schemas.microsoft.com/office/drawing/2014/main" id="{3DD450FB-441A-4FEC-96E0-63E53A6D6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" y="0"/>
            <a:ext cx="6941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pen vs. Closed">
            <a:extLst>
              <a:ext uri="{FF2B5EF4-FFF2-40B4-BE49-F238E27FC236}">
                <a16:creationId xmlns:a16="http://schemas.microsoft.com/office/drawing/2014/main" id="{9897780E-FFE1-4CA9-ADD1-B2F20BD2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0" y="0"/>
            <a:ext cx="7979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929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Conclusion</a:t>
            </a:r>
            <a:endParaRPr sz="510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9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Takeaways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The New York City Police Department was the most called agency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Noise, Large Item Collection, Heat/Hot Water, Illegal Parking, Non-Emergency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Brooklyn, Queens had the most requests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Most of the requests were reported via Phone and Online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Requests spiked during the summer months of 2020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Over 98% of service requests reported in 2020 remain open</a:t>
            </a: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29795" y="1274754"/>
            <a:ext cx="577822" cy="412443"/>
            <a:chOff x="453224" y="1424000"/>
            <a:chExt cx="510985" cy="364800"/>
          </a:xfrm>
        </p:grpSpPr>
        <p:sp>
          <p:nvSpPr>
            <p:cNvPr id="98" name="Google Shape;98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0" name="Google Shape;100;p17"/>
          <p:cNvGrpSpPr/>
          <p:nvPr/>
        </p:nvGrpSpPr>
        <p:grpSpPr>
          <a:xfrm>
            <a:off x="429795" y="1865844"/>
            <a:ext cx="577822" cy="412443"/>
            <a:chOff x="453224" y="1424000"/>
            <a:chExt cx="510985" cy="364800"/>
          </a:xfrm>
        </p:grpSpPr>
        <p:sp>
          <p:nvSpPr>
            <p:cNvPr id="101" name="Google Shape;101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3" name="Google Shape;103;p17"/>
          <p:cNvGrpSpPr/>
          <p:nvPr/>
        </p:nvGrpSpPr>
        <p:grpSpPr>
          <a:xfrm>
            <a:off x="429795" y="2456934"/>
            <a:ext cx="577822" cy="412443"/>
            <a:chOff x="453224" y="1424000"/>
            <a:chExt cx="510985" cy="364800"/>
          </a:xfrm>
        </p:grpSpPr>
        <p:sp>
          <p:nvSpPr>
            <p:cNvPr id="104" name="Google Shape;104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429795" y="3048024"/>
            <a:ext cx="577822" cy="412443"/>
            <a:chOff x="453224" y="1424000"/>
            <a:chExt cx="510985" cy="364800"/>
          </a:xfrm>
        </p:grpSpPr>
        <p:sp>
          <p:nvSpPr>
            <p:cNvPr id="107" name="Google Shape;107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9" name="Google Shape;109;p17"/>
          <p:cNvGrpSpPr/>
          <p:nvPr/>
        </p:nvGrpSpPr>
        <p:grpSpPr>
          <a:xfrm>
            <a:off x="429795" y="3639114"/>
            <a:ext cx="577822" cy="412443"/>
            <a:chOff x="453224" y="1424000"/>
            <a:chExt cx="510985" cy="364800"/>
          </a:xfrm>
        </p:grpSpPr>
        <p:sp>
          <p:nvSpPr>
            <p:cNvPr id="110" name="Google Shape;110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29795" y="4230204"/>
            <a:ext cx="577822" cy="412443"/>
            <a:chOff x="453224" y="1424000"/>
            <a:chExt cx="510985" cy="364800"/>
          </a:xfrm>
        </p:grpSpPr>
        <p:sp>
          <p:nvSpPr>
            <p:cNvPr id="113" name="Google Shape;113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10177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1929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Q &amp; A</a:t>
            </a:r>
            <a:endParaRPr sz="5100"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114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29795" y="1274754"/>
            <a:ext cx="577822" cy="412443"/>
            <a:chOff x="453224" y="1424000"/>
            <a:chExt cx="510985" cy="364800"/>
          </a:xfrm>
        </p:grpSpPr>
        <p:sp>
          <p:nvSpPr>
            <p:cNvPr id="98" name="Google Shape;98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0" name="Google Shape;100;p17"/>
          <p:cNvGrpSpPr/>
          <p:nvPr/>
        </p:nvGrpSpPr>
        <p:grpSpPr>
          <a:xfrm>
            <a:off x="429795" y="1865844"/>
            <a:ext cx="577822" cy="412443"/>
            <a:chOff x="453224" y="1424000"/>
            <a:chExt cx="510985" cy="364800"/>
          </a:xfrm>
        </p:grpSpPr>
        <p:sp>
          <p:nvSpPr>
            <p:cNvPr id="101" name="Google Shape;101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3" name="Google Shape;103;p17"/>
          <p:cNvGrpSpPr/>
          <p:nvPr/>
        </p:nvGrpSpPr>
        <p:grpSpPr>
          <a:xfrm>
            <a:off x="429795" y="2456934"/>
            <a:ext cx="577822" cy="412443"/>
            <a:chOff x="453224" y="1424000"/>
            <a:chExt cx="510985" cy="364800"/>
          </a:xfrm>
        </p:grpSpPr>
        <p:sp>
          <p:nvSpPr>
            <p:cNvPr id="104" name="Google Shape;104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429795" y="3048024"/>
            <a:ext cx="577822" cy="412443"/>
            <a:chOff x="453224" y="1424000"/>
            <a:chExt cx="510985" cy="364800"/>
          </a:xfrm>
        </p:grpSpPr>
        <p:sp>
          <p:nvSpPr>
            <p:cNvPr id="107" name="Google Shape;107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9" name="Google Shape;109;p17"/>
          <p:cNvGrpSpPr/>
          <p:nvPr/>
        </p:nvGrpSpPr>
        <p:grpSpPr>
          <a:xfrm>
            <a:off x="429795" y="3639114"/>
            <a:ext cx="577822" cy="412443"/>
            <a:chOff x="453224" y="1424000"/>
            <a:chExt cx="510985" cy="364800"/>
          </a:xfrm>
        </p:grpSpPr>
        <p:sp>
          <p:nvSpPr>
            <p:cNvPr id="110" name="Google Shape;110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29795" y="4230204"/>
            <a:ext cx="577822" cy="412443"/>
            <a:chOff x="453224" y="1424000"/>
            <a:chExt cx="510985" cy="364800"/>
          </a:xfrm>
        </p:grpSpPr>
        <p:sp>
          <p:nvSpPr>
            <p:cNvPr id="113" name="Google Shape;113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2740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61100" cy="261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 YOU!!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294967295"/>
          </p:nvPr>
        </p:nvSpPr>
        <p:spPr>
          <a:xfrm>
            <a:off x="3491875" y="2762625"/>
            <a:ext cx="21774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Norman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Senior Data Analyst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4445088" y="351296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491838" y="3592686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https://www.linkedin.com/in/ryannorman/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https://github.com/outofthenorm27/NYC-OpenData</a:t>
            </a: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l="35887" t="13043" r="1404"/>
          <a:stretch/>
        </p:blipFill>
        <p:spPr>
          <a:xfrm>
            <a:off x="3679990" y="951650"/>
            <a:ext cx="1784023" cy="162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1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Officials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Law Enforcement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Department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Professionals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Approach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spcFirstLastPara="1" wrap="square" lIns="457200" tIns="91425" rIns="4572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The “Ask”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Identify Data Sources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Retrieval Plan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Analyze for Trends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name="adj" fmla="val 16667"/>
            </a:avLst>
          </a:prstGeom>
          <a:solidFill>
            <a:srgbClr val="F2F5F9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43461"/>
                </a:solidFill>
                <a:latin typeface="Roboto"/>
                <a:ea typeface="Roboto"/>
                <a:cs typeface="Roboto"/>
                <a:sym typeface="Roboto"/>
              </a:rPr>
              <a:t>Tell the Story</a:t>
            </a:r>
            <a:endParaRPr sz="1600">
              <a:solidFill>
                <a:srgbClr val="0434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29795" y="1274754"/>
            <a:ext cx="577822" cy="412443"/>
            <a:chOff x="453224" y="1424000"/>
            <a:chExt cx="510985" cy="364800"/>
          </a:xfrm>
        </p:grpSpPr>
        <p:sp>
          <p:nvSpPr>
            <p:cNvPr id="98" name="Google Shape;98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99" name="Google Shape;99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0" name="Google Shape;100;p17"/>
          <p:cNvGrpSpPr/>
          <p:nvPr/>
        </p:nvGrpSpPr>
        <p:grpSpPr>
          <a:xfrm>
            <a:off x="429795" y="1865844"/>
            <a:ext cx="577822" cy="412443"/>
            <a:chOff x="453224" y="1424000"/>
            <a:chExt cx="510985" cy="364800"/>
          </a:xfrm>
        </p:grpSpPr>
        <p:sp>
          <p:nvSpPr>
            <p:cNvPr id="101" name="Google Shape;101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2" name="Google Shape;102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3" name="Google Shape;103;p17"/>
          <p:cNvGrpSpPr/>
          <p:nvPr/>
        </p:nvGrpSpPr>
        <p:grpSpPr>
          <a:xfrm>
            <a:off x="429795" y="2456934"/>
            <a:ext cx="577822" cy="412443"/>
            <a:chOff x="453224" y="1424000"/>
            <a:chExt cx="510985" cy="364800"/>
          </a:xfrm>
        </p:grpSpPr>
        <p:sp>
          <p:nvSpPr>
            <p:cNvPr id="104" name="Google Shape;104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5" name="Google Shape;105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429795" y="3048024"/>
            <a:ext cx="577822" cy="412443"/>
            <a:chOff x="453224" y="1424000"/>
            <a:chExt cx="510985" cy="364800"/>
          </a:xfrm>
        </p:grpSpPr>
        <p:sp>
          <p:nvSpPr>
            <p:cNvPr id="107" name="Google Shape;107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09" name="Google Shape;109;p17"/>
          <p:cNvGrpSpPr/>
          <p:nvPr/>
        </p:nvGrpSpPr>
        <p:grpSpPr>
          <a:xfrm>
            <a:off x="429795" y="3639114"/>
            <a:ext cx="577822" cy="412443"/>
            <a:chOff x="453224" y="1424000"/>
            <a:chExt cx="510985" cy="364800"/>
          </a:xfrm>
        </p:grpSpPr>
        <p:sp>
          <p:nvSpPr>
            <p:cNvPr id="110" name="Google Shape;110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1" name="Google Shape;111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  <p:grpSp>
        <p:nvGrpSpPr>
          <p:cNvPr id="112" name="Google Shape;112;p17"/>
          <p:cNvGrpSpPr/>
          <p:nvPr/>
        </p:nvGrpSpPr>
        <p:grpSpPr>
          <a:xfrm>
            <a:off x="429795" y="4230204"/>
            <a:ext cx="577822" cy="412443"/>
            <a:chOff x="453224" y="1424000"/>
            <a:chExt cx="510985" cy="364800"/>
          </a:xfrm>
        </p:grpSpPr>
        <p:sp>
          <p:nvSpPr>
            <p:cNvPr id="113" name="Google Shape;113;p17"/>
            <p:cNvSpPr/>
            <p:nvPr/>
          </p:nvSpPr>
          <p:spPr>
            <a:xfrm>
              <a:off x="453224" y="14240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1475D4"/>
            </a:solidFill>
            <a:ln>
              <a:noFill/>
            </a:ln>
          </p:spPr>
        </p:sp>
        <p:sp>
          <p:nvSpPr>
            <p:cNvPr id="114" name="Google Shape;114;p17"/>
            <p:cNvSpPr/>
            <p:nvPr/>
          </p:nvSpPr>
          <p:spPr>
            <a:xfrm rot="10800000" flipH="1">
              <a:off x="453224" y="1615400"/>
              <a:ext cx="510985" cy="173400"/>
            </a:xfrm>
            <a:custGeom>
              <a:avLst/>
              <a:gdLst/>
              <a:ahLst/>
              <a:cxnLst/>
              <a:rect l="l" t="t" r="r" b="b"/>
              <a:pathLst>
                <a:path w="29405" h="9769" extrusionOk="0">
                  <a:moveTo>
                    <a:pt x="0" y="101"/>
                  </a:moveTo>
                  <a:lnTo>
                    <a:pt x="0" y="9769"/>
                  </a:lnTo>
                  <a:lnTo>
                    <a:pt x="29405" y="9769"/>
                  </a:lnTo>
                  <a:lnTo>
                    <a:pt x="19637" y="0"/>
                  </a:lnTo>
                  <a:close/>
                </a:path>
              </a:pathLst>
            </a:custGeom>
            <a:solidFill>
              <a:srgbClr val="04346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agencies were called the most?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were the most common service request types during the 2020 Covid-19 pandemic?</a:t>
            </a:r>
            <a:br>
              <a:rPr lang="en" sz="2000"/>
            </a:b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area of the city did requests occur most frequently?</a:t>
            </a:r>
            <a:br>
              <a:rPr lang="en" sz="2000"/>
            </a:b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Source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NYC 311 Service Requests from 2010 to Present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Spans over 10 years of requests for access to non-emergency municipal services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Daily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https://data.cityofnewyork.us/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98" y="1017725"/>
            <a:ext cx="41940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B5D73-7330-DCB1-68FB-4604F83B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" y="0"/>
            <a:ext cx="8808750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20BFEA-B95E-BD45-5138-C013AFF7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311 Service Request?</a:t>
            </a:r>
          </a:p>
        </p:txBody>
      </p:sp>
    </p:spTree>
    <p:extLst>
      <p:ext uri="{BB962C8B-B14F-4D97-AF65-F5344CB8AC3E}">
        <p14:creationId xmlns:p14="http://schemas.microsoft.com/office/powerpoint/2010/main" val="408597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00" y="1919150"/>
            <a:ext cx="5613800" cy="10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this Dataset?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29" y="1107575"/>
            <a:ext cx="840017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392</Words>
  <Application>Microsoft Office PowerPoint</Application>
  <PresentationFormat>On-screen Show (16:9)</PresentationFormat>
  <Paragraphs>85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Roboto Medium</vt:lpstr>
      <vt:lpstr>Oswald</vt:lpstr>
      <vt:lpstr>Average</vt:lpstr>
      <vt:lpstr>Roboto</vt:lpstr>
      <vt:lpstr>Arial</vt:lpstr>
      <vt:lpstr>Slate</vt:lpstr>
      <vt:lpstr>NYC 311 Service Requests During the 2020 Pandemic</vt:lpstr>
      <vt:lpstr>The Team</vt:lpstr>
      <vt:lpstr>Target audience</vt:lpstr>
      <vt:lpstr>Analysis Approach </vt:lpstr>
      <vt:lpstr>Questions Asked</vt:lpstr>
      <vt:lpstr>The Data Source</vt:lpstr>
      <vt:lpstr>What is a 311 Service Request?</vt:lpstr>
      <vt:lpstr>What's in this Dataset?</vt:lpstr>
      <vt:lpstr>What's in this Dataset?</vt:lpstr>
      <vt:lpstr>Data Pipeline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Exploratory Data Analysis 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Takeaways </vt:lpstr>
      <vt:lpstr>Q &amp; A</vt:lpstr>
      <vt:lpstr>Notes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311 Service Requests in the 2020 Pandemic</dc:title>
  <cp:lastModifiedBy>Ryan Norman</cp:lastModifiedBy>
  <cp:revision>4</cp:revision>
  <dcterms:modified xsi:type="dcterms:W3CDTF">2022-12-09T17:03:07Z</dcterms:modified>
</cp:coreProperties>
</file>