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899" r:id="rId5"/>
    <p:sldId id="954" r:id="rId6"/>
    <p:sldId id="956" r:id="rId7"/>
    <p:sldId id="958" r:id="rId8"/>
    <p:sldId id="964" r:id="rId9"/>
    <p:sldId id="959" r:id="rId10"/>
    <p:sldId id="960" r:id="rId11"/>
    <p:sldId id="961" r:id="rId12"/>
    <p:sldId id="963" r:id="rId13"/>
    <p:sldId id="965" r:id="rId14"/>
    <p:sldId id="962" r:id="rId15"/>
  </p:sldIdLst>
  <p:sldSz cx="12188825" cy="6858000"/>
  <p:notesSz cx="9296400" cy="70104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1D10"/>
    <a:srgbClr val="FFFFFF"/>
    <a:srgbClr val="00446A"/>
    <a:srgbClr val="965B8E"/>
    <a:srgbClr val="7B4B88"/>
    <a:srgbClr val="E9EEF1"/>
    <a:srgbClr val="91B80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6" autoAdjust="0"/>
    <p:restoredTop sz="89045" autoAdjust="0"/>
  </p:normalViewPr>
  <p:slideViewPr>
    <p:cSldViewPr snapToGrid="0" showGuides="1">
      <p:cViewPr varScale="1">
        <p:scale>
          <a:sx n="73" d="100"/>
          <a:sy n="73" d="100"/>
        </p:scale>
        <p:origin x="-264" y="-77"/>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28843" cy="350056"/>
          </a:xfrm>
          <a:prstGeom prst="rect">
            <a:avLst/>
          </a:prstGeom>
        </p:spPr>
        <p:txBody>
          <a:bodyPr vert="horz" lIns="88181" tIns="44090" rIns="88181" bIns="44090" rtlCol="0"/>
          <a:lstStyle>
            <a:lvl1pPr algn="l">
              <a:defRPr sz="1200"/>
            </a:lvl1pPr>
          </a:lstStyle>
          <a:p>
            <a:endParaRPr lang="en-US"/>
          </a:p>
        </p:txBody>
      </p:sp>
      <p:sp>
        <p:nvSpPr>
          <p:cNvPr id="3" name="Date Placeholder 2"/>
          <p:cNvSpPr>
            <a:spLocks noGrp="1"/>
          </p:cNvSpPr>
          <p:nvPr>
            <p:ph type="dt" sz="quarter" idx="1"/>
          </p:nvPr>
        </p:nvSpPr>
        <p:spPr>
          <a:xfrm>
            <a:off x="5265542" y="0"/>
            <a:ext cx="4028843" cy="350056"/>
          </a:xfrm>
          <a:prstGeom prst="rect">
            <a:avLst/>
          </a:prstGeom>
        </p:spPr>
        <p:txBody>
          <a:bodyPr vert="horz" lIns="88181" tIns="44090" rIns="88181" bIns="44090" rtlCol="0"/>
          <a:lstStyle>
            <a:lvl1pPr algn="r">
              <a:defRPr sz="1200"/>
            </a:lvl1pPr>
          </a:lstStyle>
          <a:p>
            <a:fld id="{3603A3DC-285A-48EF-A6A9-13284B292DDB}" type="datetimeFigureOut">
              <a:rPr lang="en-US" smtClean="0"/>
              <a:pPr/>
              <a:t>6/25/2014</a:t>
            </a:fld>
            <a:endParaRPr lang="en-US"/>
          </a:p>
        </p:txBody>
      </p:sp>
      <p:sp>
        <p:nvSpPr>
          <p:cNvPr id="4" name="Footer Placeholder 3"/>
          <p:cNvSpPr>
            <a:spLocks noGrp="1"/>
          </p:cNvSpPr>
          <p:nvPr>
            <p:ph type="ftr" sz="quarter" idx="2"/>
          </p:nvPr>
        </p:nvSpPr>
        <p:spPr>
          <a:xfrm>
            <a:off x="2" y="6659186"/>
            <a:ext cx="4028843" cy="350056"/>
          </a:xfrm>
          <a:prstGeom prst="rect">
            <a:avLst/>
          </a:prstGeom>
        </p:spPr>
        <p:txBody>
          <a:bodyPr vert="horz" lIns="88181" tIns="44090" rIns="88181" bIns="44090" rtlCol="0" anchor="b"/>
          <a:lstStyle>
            <a:lvl1pPr algn="l">
              <a:defRPr sz="1200"/>
            </a:lvl1pPr>
          </a:lstStyle>
          <a:p>
            <a:endParaRPr lang="en-US"/>
          </a:p>
        </p:txBody>
      </p:sp>
      <p:sp>
        <p:nvSpPr>
          <p:cNvPr id="5" name="Slide Number Placeholder 4"/>
          <p:cNvSpPr>
            <a:spLocks noGrp="1"/>
          </p:cNvSpPr>
          <p:nvPr>
            <p:ph type="sldNum" sz="quarter" idx="3"/>
          </p:nvPr>
        </p:nvSpPr>
        <p:spPr>
          <a:xfrm>
            <a:off x="5265542" y="6659186"/>
            <a:ext cx="4028843" cy="350056"/>
          </a:xfrm>
          <a:prstGeom prst="rect">
            <a:avLst/>
          </a:prstGeom>
        </p:spPr>
        <p:txBody>
          <a:bodyPr vert="horz" lIns="88181" tIns="44090" rIns="88181" bIns="44090"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079133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28843" cy="350056"/>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lvl1pPr algn="l" defTabSz="932326">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65542" y="0"/>
            <a:ext cx="4028843" cy="350056"/>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lvl1pPr algn="r" defTabSz="932326">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045" y="3330174"/>
            <a:ext cx="7436314" cy="3153984"/>
          </a:xfrm>
          <a:prstGeom prst="rect">
            <a:avLst/>
          </a:prstGeom>
          <a:noFill/>
          <a:ln w="9525">
            <a:noFill/>
            <a:miter lim="800000"/>
            <a:headEnd/>
            <a:tailEnd/>
          </a:ln>
          <a:effectLst/>
        </p:spPr>
        <p:txBody>
          <a:bodyPr vert="horz" wrap="square" lIns="93216" tIns="46608" rIns="93216" bIns="466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59186"/>
            <a:ext cx="4028843" cy="350056"/>
          </a:xfrm>
          <a:prstGeom prst="rect">
            <a:avLst/>
          </a:prstGeom>
          <a:noFill/>
          <a:ln w="9525">
            <a:noFill/>
            <a:miter lim="800000"/>
            <a:headEnd/>
            <a:tailEnd/>
          </a:ln>
          <a:effectLst/>
        </p:spPr>
        <p:txBody>
          <a:bodyPr vert="horz" wrap="square" lIns="93216" tIns="46608" rIns="93216" bIns="46608" numCol="1" anchor="b" anchorCtr="0" compatLnSpc="1">
            <a:prstTxWarp prst="textNoShape">
              <a:avLst/>
            </a:prstTxWarp>
          </a:bodyPr>
          <a:lstStyle>
            <a:lvl1pPr algn="l" defTabSz="932326">
              <a:defRPr sz="1200">
                <a:latin typeface="Arial" charset="0"/>
              </a:defRPr>
            </a:lvl1pPr>
          </a:lstStyle>
          <a:p>
            <a:pPr>
              <a:defRPr/>
            </a:pPr>
            <a:endParaRPr lang="en-US"/>
          </a:p>
        </p:txBody>
      </p:sp>
    </p:spTree>
    <p:extLst>
      <p:ext uri="{BB962C8B-B14F-4D97-AF65-F5344CB8AC3E}">
        <p14:creationId xmlns:p14="http://schemas.microsoft.com/office/powerpoint/2010/main" val="29190517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dirty="0"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dirty="0"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1" y="1600201"/>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609441" y="6577014"/>
            <a:ext cx="1117309"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0"/>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1" y="1600200"/>
            <a:ext cx="10964549"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609441" y="6580373"/>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3977"/>
            <a:ext cx="3108960" cy="157267"/>
          </a:xfrm>
          <a:prstGeom prst="rect">
            <a:avLst/>
          </a:prstGeom>
        </p:spPr>
      </p:pic>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6" y="5535487"/>
            <a:ext cx="6627674" cy="994522"/>
          </a:xfrm>
        </p:spPr>
        <p:txBody>
          <a:bodyPr/>
          <a:lstStyle/>
          <a:p>
            <a:r>
              <a:rPr lang="en-US" dirty="0" smtClean="0"/>
              <a:t>Brandon Greiner</a:t>
            </a:r>
          </a:p>
          <a:p>
            <a:r>
              <a:rPr lang="en-US" dirty="0" smtClean="0"/>
              <a:t>SW Apps</a:t>
            </a:r>
          </a:p>
          <a:p>
            <a:r>
              <a:rPr lang="en-US" dirty="0" smtClean="0"/>
              <a:t>19Mar2013</a:t>
            </a:r>
          </a:p>
          <a:p>
            <a:r>
              <a:rPr lang="en-US" sz="1400" dirty="0" smtClean="0"/>
              <a:t>	- Additional updates made 01Apr2014</a:t>
            </a:r>
          </a:p>
        </p:txBody>
      </p:sp>
      <p:sp>
        <p:nvSpPr>
          <p:cNvPr id="3" name="Title 2"/>
          <p:cNvSpPr>
            <a:spLocks noGrp="1"/>
          </p:cNvSpPr>
          <p:nvPr>
            <p:ph type="ctrTitle" sz="quarter"/>
          </p:nvPr>
        </p:nvSpPr>
        <p:spPr>
          <a:xfrm>
            <a:off x="167173" y="3660650"/>
            <a:ext cx="7099835" cy="1114425"/>
          </a:xfrm>
        </p:spPr>
        <p:txBody>
          <a:bodyPr/>
          <a:lstStyle/>
          <a:p>
            <a:r>
              <a:rPr lang="en-US" dirty="0" smtClean="0"/>
              <a:t>Exhaustive Directives Script</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1"/>
            <a:ext cx="10975336" cy="5715000"/>
          </a:xfrm>
        </p:spPr>
        <p:txBody>
          <a:bodyPr/>
          <a:lstStyle/>
          <a:p>
            <a:pPr marL="342900" lvl="1" indent="0">
              <a:buNone/>
            </a:pPr>
            <a:r>
              <a:rPr lang="en-US" sz="1000" dirty="0">
                <a:latin typeface="Courier New" pitchFamily="49" charset="0"/>
                <a:cs typeface="Courier New" pitchFamily="49" charset="0"/>
              </a:rPr>
              <a:t>Building Route Directive Data Structure:</a:t>
            </a:r>
          </a:p>
          <a:p>
            <a:pPr marL="342900" lvl="1" indent="0">
              <a:buNone/>
            </a:pPr>
            <a:r>
              <a:rPr lang="en-US" sz="1000" dirty="0">
                <a:latin typeface="Courier New" pitchFamily="49" charset="0"/>
                <a:cs typeface="Courier New" pitchFamily="49" charset="0"/>
              </a:rPr>
              <a:t>        Explore</a:t>
            </a:r>
          </a:p>
          <a:p>
            <a:pPr marL="342900" lvl="1" indent="0">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NoTimingRelaxation</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MoreGlobalIterations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HigherDelayCost</a:t>
            </a:r>
            <a:endParaRPr lang="en-US" sz="1000" dirty="0" smtClean="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Processing Place Directive: Explore</a:t>
            </a:r>
          </a:p>
          <a:p>
            <a:pPr marL="342900" lvl="1" indent="0">
              <a:buNone/>
            </a:pPr>
            <a:r>
              <a:rPr lang="en-US" sz="1000" dirty="0">
                <a:latin typeface="Courier New" pitchFamily="49" charset="0"/>
                <a:cs typeface="Courier New" pitchFamily="49" charset="0"/>
              </a:rPr>
              <a:t>        Target Directory: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a:t>
            </a:r>
          </a:p>
          <a:p>
            <a:pPr marL="342900" lvl="1" indent="0">
              <a:buNone/>
            </a:pPr>
            <a:r>
              <a:rPr lang="en-US" sz="1000" dirty="0">
                <a:latin typeface="Courier New" pitchFamily="49" charset="0"/>
                <a:cs typeface="Courier New" pitchFamily="49" charset="0"/>
              </a:rPr>
              <a:t>        Target TCL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a:t>
            </a:r>
            <a:r>
              <a:rPr lang="en-US" sz="1000" dirty="0" err="1">
                <a:latin typeface="Courier New" pitchFamily="49" charset="0"/>
                <a:cs typeface="Courier New" pitchFamily="49" charset="0"/>
              </a:rPr>
              <a:t>Explore.tcl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log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/Explore/Explore.log</a:t>
            </a:r>
          </a:p>
          <a:p>
            <a:pPr marL="342900" lvl="1" indent="0">
              <a:buNone/>
            </a:pPr>
            <a:r>
              <a:rPr lang="en-US" sz="1000" dirty="0">
                <a:latin typeface="Courier New" pitchFamily="49" charset="0"/>
                <a:cs typeface="Courier New" pitchFamily="49" charset="0"/>
              </a:rPr>
              <a:t>        Target </a:t>
            </a:r>
            <a:r>
              <a:rPr lang="en-US" sz="1000" dirty="0" err="1">
                <a:latin typeface="Courier New" pitchFamily="49" charset="0"/>
                <a:cs typeface="Courier New" pitchFamily="49" charset="0"/>
              </a:rPr>
              <a:t>jou</a:t>
            </a:r>
            <a:r>
              <a:rPr lang="en-US" sz="1000" dirty="0">
                <a:latin typeface="Courier New" pitchFamily="49" charset="0"/>
                <a:cs typeface="Courier New" pitchFamily="49" charset="0"/>
              </a:rPr>
              <a:t>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a:t>
            </a:r>
            <a:r>
              <a:rPr lang="en-US" sz="1000" dirty="0" err="1">
                <a:latin typeface="Courier New" pitchFamily="49" charset="0"/>
                <a:cs typeface="Courier New" pitchFamily="49" charset="0"/>
              </a:rPr>
              <a:t>Explore.jou</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LSF Job Name: Explore</a:t>
            </a:r>
          </a:p>
          <a:p>
            <a:pPr marL="342900" lvl="1" indent="0">
              <a:buNone/>
            </a:pPr>
            <a:r>
              <a:rPr lang="en-US" sz="1000" dirty="0">
                <a:latin typeface="Courier New" pitchFamily="49" charset="0"/>
                <a:cs typeface="Courier New" pitchFamily="49" charset="0"/>
              </a:rPr>
              <a:t>        Job submitted with ID: 333819</a:t>
            </a:r>
          </a:p>
          <a:p>
            <a:pPr marL="342900" lvl="1" indent="0">
              <a:buNone/>
            </a:pPr>
            <a:r>
              <a:rPr lang="en-US" sz="1000" dirty="0">
                <a:latin typeface="Courier New" pitchFamily="49" charset="0"/>
                <a:cs typeface="Courier New" pitchFamily="49" charset="0"/>
              </a:rPr>
              <a:t>Processing Place-</a:t>
            </a:r>
            <a:r>
              <a:rPr lang="en-US" sz="1000" dirty="0" err="1">
                <a:latin typeface="Courier New" pitchFamily="49" charset="0"/>
                <a:cs typeface="Courier New" pitchFamily="49" charset="0"/>
              </a:rPr>
              <a:t>Phys_Opt</a:t>
            </a:r>
            <a:r>
              <a:rPr lang="en-US" sz="1000" dirty="0">
                <a:latin typeface="Courier New" pitchFamily="49" charset="0"/>
                <a:cs typeface="Courier New" pitchFamily="49" charset="0"/>
              </a:rPr>
              <a:t> Directive Pair: Explore </a:t>
            </a:r>
            <a:r>
              <a:rPr lang="en-US" sz="1000" dirty="0" err="1">
                <a:latin typeface="Courier New" pitchFamily="49" charset="0"/>
                <a:cs typeface="Courier New" pitchFamily="49" charset="0"/>
              </a:rPr>
              <a:t>Explore</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Directory: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TCL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log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/Explore/Explore.log</a:t>
            </a:r>
          </a:p>
          <a:p>
            <a:pPr marL="342900" lvl="1" indent="0">
              <a:buNone/>
            </a:pPr>
            <a:r>
              <a:rPr lang="en-US" sz="1000" dirty="0">
                <a:latin typeface="Courier New" pitchFamily="49" charset="0"/>
                <a:cs typeface="Courier New" pitchFamily="49" charset="0"/>
              </a:rPr>
              <a:t>        Target </a:t>
            </a:r>
            <a:r>
              <a:rPr lang="en-US" sz="1000" dirty="0" err="1">
                <a:latin typeface="Courier New" pitchFamily="49" charset="0"/>
                <a:cs typeface="Courier New" pitchFamily="49" charset="0"/>
              </a:rPr>
              <a:t>jou</a:t>
            </a:r>
            <a:r>
              <a:rPr lang="en-US" sz="1000" dirty="0">
                <a:latin typeface="Courier New" pitchFamily="49" charset="0"/>
                <a:cs typeface="Courier New" pitchFamily="49" charset="0"/>
              </a:rPr>
              <a:t>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Explore.Explore.jou</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LSF Job Name: </a:t>
            </a:r>
            <a:r>
              <a:rPr lang="en-US" sz="1000" dirty="0" err="1">
                <a:latin typeface="Courier New" pitchFamily="49" charset="0"/>
                <a:cs typeface="Courier New" pitchFamily="49" charset="0"/>
              </a:rPr>
              <a:t>Explore.Explore</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Job submitted with ID: 333820</a:t>
            </a:r>
          </a:p>
          <a:p>
            <a:pPr marL="342900" lvl="1" indent="0">
              <a:buNone/>
            </a:pPr>
            <a:r>
              <a:rPr lang="en-US" sz="1000" dirty="0">
                <a:latin typeface="Courier New" pitchFamily="49" charset="0"/>
                <a:cs typeface="Courier New" pitchFamily="49" charset="0"/>
              </a:rPr>
              <a:t>Processing Place-</a:t>
            </a:r>
            <a:r>
              <a:rPr lang="en-US" sz="1000" dirty="0" err="1">
                <a:latin typeface="Courier New" pitchFamily="49" charset="0"/>
                <a:cs typeface="Courier New" pitchFamily="49" charset="0"/>
              </a:rPr>
              <a:t>Phys_Opt</a:t>
            </a:r>
            <a:r>
              <a:rPr lang="en-US" sz="1000" dirty="0">
                <a:latin typeface="Courier New" pitchFamily="49" charset="0"/>
                <a:cs typeface="Courier New" pitchFamily="49" charset="0"/>
              </a:rPr>
              <a:t>-Route Directive Combination: Explore </a:t>
            </a:r>
            <a:r>
              <a:rPr lang="en-US" sz="1000" dirty="0" err="1">
                <a:latin typeface="Courier New" pitchFamily="49" charset="0"/>
                <a:cs typeface="Courier New" pitchFamily="49" charset="0"/>
              </a:rPr>
              <a:t>Explore</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Explore</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Directory: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Explore.Explore.Explore</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TCL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Explore.Explore.Explore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Explore.Explore.Explore.tcl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log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/Explore/Explore.log</a:t>
            </a:r>
          </a:p>
          <a:p>
            <a:pPr marL="342900" lvl="1" indent="0">
              <a:buNone/>
            </a:pPr>
            <a:r>
              <a:rPr lang="en-US" sz="1000" dirty="0">
                <a:latin typeface="Courier New" pitchFamily="49" charset="0"/>
                <a:cs typeface="Courier New" pitchFamily="49" charset="0"/>
              </a:rPr>
              <a:t>        Target </a:t>
            </a:r>
            <a:r>
              <a:rPr lang="en-US" sz="1000" dirty="0" err="1">
                <a:latin typeface="Courier New" pitchFamily="49" charset="0"/>
                <a:cs typeface="Courier New" pitchFamily="49" charset="0"/>
              </a:rPr>
              <a:t>jou</a:t>
            </a:r>
            <a:r>
              <a:rPr lang="en-US" sz="1000" dirty="0">
                <a:latin typeface="Courier New" pitchFamily="49" charset="0"/>
                <a:cs typeface="Courier New" pitchFamily="49" charset="0"/>
              </a:rPr>
              <a:t>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Explore.Explore.Explore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Explore.Explore.Explore.jou</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Target LSF Job Name: </a:t>
            </a:r>
            <a:r>
              <a:rPr lang="en-US" sz="1000" dirty="0" err="1" smtClean="0">
                <a:latin typeface="Courier New" pitchFamily="49" charset="0"/>
                <a:cs typeface="Courier New" pitchFamily="49" charset="0"/>
              </a:rPr>
              <a:t>Explore.Explore.Explore</a:t>
            </a:r>
            <a:endParaRPr lang="en-US" sz="1000" dirty="0" smtClean="0">
              <a:latin typeface="Courier New" pitchFamily="49" charset="0"/>
              <a:cs typeface="Courier New" pitchFamily="49" charset="0"/>
            </a:endParaRPr>
          </a:p>
          <a:p>
            <a:pPr marL="342900" lvl="1" indent="0">
              <a:buNone/>
            </a:pPr>
            <a:r>
              <a:rPr lang="en-US" sz="1000" dirty="0" smtClean="0">
                <a:latin typeface="Courier New" pitchFamily="49" charset="0"/>
                <a:cs typeface="Courier New" pitchFamily="49" charset="0"/>
              </a:rPr>
              <a:t>&lt;lots more information&gt;</a:t>
            </a:r>
          </a:p>
          <a:p>
            <a:pPr marL="342900" lvl="1" indent="0">
              <a:buNone/>
            </a:pPr>
            <a:r>
              <a:rPr lang="en-US" sz="1000" dirty="0">
                <a:latin typeface="Courier New" pitchFamily="49" charset="0"/>
                <a:cs typeface="Courier New" pitchFamily="49" charset="0"/>
              </a:rPr>
              <a:t>##################################</a:t>
            </a:r>
          </a:p>
          <a:p>
            <a:pPr marL="342900" lvl="1" indent="0">
              <a:buNone/>
            </a:pPr>
            <a:r>
              <a:rPr lang="en-US" sz="1000" dirty="0">
                <a:latin typeface="Courier New" pitchFamily="49" charset="0"/>
                <a:cs typeface="Courier New" pitchFamily="49" charset="0"/>
              </a:rPr>
              <a:t>Tool processed </a:t>
            </a:r>
            <a:r>
              <a:rPr lang="en-US" sz="1000" dirty="0" smtClean="0">
                <a:latin typeface="Courier New" pitchFamily="49" charset="0"/>
                <a:cs typeface="Courier New" pitchFamily="49" charset="0"/>
              </a:rPr>
              <a:t>50 combinations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a:t>
            </a:r>
          </a:p>
          <a:p>
            <a:pPr marL="342900" lvl="1" indent="0">
              <a:buNone/>
            </a:pPr>
            <a:endParaRPr lang="en-US" sz="1000" dirty="0">
              <a:latin typeface="Courier New" pitchFamily="49" charset="0"/>
              <a:cs typeface="Courier New" pitchFamily="49" charset="0"/>
            </a:endParaRP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10</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Running the flow – Execution Example (continued)</a:t>
            </a:r>
            <a:endParaRPr lang="en-US" dirty="0"/>
          </a:p>
        </p:txBody>
      </p:sp>
    </p:spTree>
    <p:extLst>
      <p:ext uri="{BB962C8B-B14F-4D97-AF65-F5344CB8AC3E}">
        <p14:creationId xmlns:p14="http://schemas.microsoft.com/office/powerpoint/2010/main" val="181788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1"/>
            <a:ext cx="10975336" cy="5188226"/>
          </a:xfrm>
        </p:spPr>
        <p:txBody>
          <a:bodyPr/>
          <a:lstStyle/>
          <a:p>
            <a:r>
              <a:rPr lang="en-US" dirty="0" smtClean="0"/>
              <a:t>Use </a:t>
            </a:r>
            <a:r>
              <a:rPr lang="en-US" dirty="0" err="1" smtClean="0"/>
              <a:t>grep</a:t>
            </a:r>
            <a:r>
              <a:rPr lang="en-US" dirty="0" smtClean="0"/>
              <a:t> to get the results quickly</a:t>
            </a:r>
          </a:p>
          <a:p>
            <a:pPr lvl="1"/>
            <a:r>
              <a:rPr lang="en-US" dirty="0" err="1" smtClean="0"/>
              <a:t>egrep</a:t>
            </a:r>
            <a:r>
              <a:rPr lang="en-US" dirty="0" smtClean="0"/>
              <a:t> –A 6 “Design Timing Summary” */</a:t>
            </a:r>
            <a:r>
              <a:rPr lang="en-US" dirty="0" err="1" smtClean="0"/>
              <a:t>postroute.rpt</a:t>
            </a:r>
            <a:r>
              <a:rPr lang="en-US" dirty="0" smtClean="0"/>
              <a:t> | sort </a:t>
            </a:r>
            <a:r>
              <a:rPr lang="en-US" dirty="0"/>
              <a:t>–</a:t>
            </a:r>
            <a:r>
              <a:rPr lang="en-US" dirty="0" smtClean="0"/>
              <a:t>u</a:t>
            </a:r>
          </a:p>
          <a:p>
            <a:pPr lvl="1"/>
            <a:r>
              <a:rPr lang="en-US" dirty="0" err="1" smtClean="0"/>
              <a:t>egrep</a:t>
            </a:r>
            <a:r>
              <a:rPr lang="en-US" dirty="0" smtClean="0"/>
              <a:t> </a:t>
            </a:r>
            <a:r>
              <a:rPr lang="en-US" dirty="0"/>
              <a:t>-A 6 "Design Timing Summary" */post*.</a:t>
            </a:r>
            <a:r>
              <a:rPr lang="en-US" dirty="0" err="1"/>
              <a:t>rpt</a:t>
            </a:r>
            <a:r>
              <a:rPr lang="en-US" dirty="0"/>
              <a:t> | </a:t>
            </a:r>
            <a:r>
              <a:rPr lang="en-US" dirty="0" err="1"/>
              <a:t>egrep</a:t>
            </a:r>
            <a:r>
              <a:rPr lang="en-US" dirty="0"/>
              <a:t> -A 3 "WNS\(ns</a:t>
            </a:r>
            <a:r>
              <a:rPr lang="en-US" dirty="0" smtClean="0"/>
              <a:t>\)“ | sort -u</a:t>
            </a:r>
          </a:p>
          <a:p>
            <a:r>
              <a:rPr lang="en-US" dirty="0" smtClean="0"/>
              <a:t>LSF Memory</a:t>
            </a:r>
          </a:p>
          <a:p>
            <a:pPr lvl="1"/>
            <a:r>
              <a:rPr lang="en-US" dirty="0" smtClean="0"/>
              <a:t>Know how much memory you need for your runs in advance and configure appropriately</a:t>
            </a:r>
          </a:p>
          <a:p>
            <a:r>
              <a:rPr lang="en-US" dirty="0" smtClean="0"/>
              <a:t>LSF Queue</a:t>
            </a:r>
          </a:p>
          <a:p>
            <a:pPr lvl="1"/>
            <a:r>
              <a:rPr lang="en-US" dirty="0" smtClean="0"/>
              <a:t>Know how much runtime you need for a run</a:t>
            </a:r>
          </a:p>
          <a:p>
            <a:pPr lvl="1"/>
            <a:r>
              <a:rPr lang="en-US" dirty="0" smtClean="0"/>
              <a:t>Stick to medium queue</a:t>
            </a:r>
          </a:p>
          <a:p>
            <a:pPr lvl="1"/>
            <a:r>
              <a:rPr lang="en-US" dirty="0" smtClean="0"/>
              <a:t>Likely only SSI devices need the long queue (runtime &gt; 8 </a:t>
            </a:r>
            <a:r>
              <a:rPr lang="en-US" dirty="0" err="1" smtClean="0"/>
              <a:t>hrs</a:t>
            </a:r>
            <a:r>
              <a:rPr lang="en-US" dirty="0" smtClean="0"/>
              <a:t>)</a:t>
            </a:r>
          </a:p>
          <a:p>
            <a:pPr lvl="2"/>
            <a:r>
              <a:rPr lang="en-US" dirty="0" smtClean="0"/>
              <a:t>Be aware that you are sometimes limited in the number of long queue jobs you can submit</a:t>
            </a:r>
          </a:p>
          <a:p>
            <a:r>
              <a:rPr lang="en-US" dirty="0" smtClean="0"/>
              <a:t>Disk Space</a:t>
            </a:r>
          </a:p>
          <a:p>
            <a:pPr lvl="1"/>
            <a:r>
              <a:rPr lang="en-US" dirty="0" smtClean="0"/>
              <a:t>Do you have space for 500 runs at 300MB each?</a:t>
            </a:r>
          </a:p>
          <a:p>
            <a:pPr lvl="2"/>
            <a:r>
              <a:rPr lang="en-US" dirty="0" smtClean="0"/>
              <a:t>150GB</a:t>
            </a:r>
          </a:p>
          <a:p>
            <a:r>
              <a:rPr lang="en-US" dirty="0" err="1" smtClean="0"/>
              <a:t>Unneccessary</a:t>
            </a:r>
            <a:r>
              <a:rPr lang="en-US" dirty="0" smtClean="0"/>
              <a:t> Directives</a:t>
            </a:r>
          </a:p>
          <a:p>
            <a:pPr lvl="1"/>
            <a:r>
              <a:rPr lang="en-US" dirty="0" smtClean="0"/>
              <a:t>Do you really need to run that particular directive?</a:t>
            </a:r>
          </a:p>
          <a:p>
            <a:pPr marL="0" indent="0">
              <a:buNone/>
            </a:pPr>
            <a:endParaRPr lang="en-US" dirty="0" smtClean="0"/>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11</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Other Tips/Tricks</a:t>
            </a:r>
            <a:endParaRPr lang="en-US" dirty="0"/>
          </a:p>
        </p:txBody>
      </p:sp>
    </p:spTree>
    <p:extLst>
      <p:ext uri="{BB962C8B-B14F-4D97-AF65-F5344CB8AC3E}">
        <p14:creationId xmlns:p14="http://schemas.microsoft.com/office/powerpoint/2010/main" val="303474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2"/>
            <a:ext cx="10975336" cy="4964076"/>
          </a:xfrm>
        </p:spPr>
        <p:txBody>
          <a:bodyPr/>
          <a:lstStyle/>
          <a:p>
            <a:r>
              <a:rPr lang="en-US" dirty="0" smtClean="0"/>
              <a:t>When analyzing a CR, I started interacting with the CR Creator to get more information</a:t>
            </a:r>
          </a:p>
          <a:p>
            <a:r>
              <a:rPr lang="en-US" dirty="0" smtClean="0"/>
              <a:t>At one point, the CR Creator asked if </a:t>
            </a:r>
            <a:r>
              <a:rPr lang="en-US" dirty="0" err="1" smtClean="0"/>
              <a:t>Vivado</a:t>
            </a:r>
            <a:r>
              <a:rPr lang="en-US" dirty="0" smtClean="0"/>
              <a:t> could do the same costing as ISE</a:t>
            </a:r>
          </a:p>
          <a:p>
            <a:pPr lvl="1"/>
            <a:r>
              <a:rPr lang="en-US" dirty="0" smtClean="0"/>
              <a:t>The answer was no, bit it gave me a great idea….</a:t>
            </a:r>
            <a:endParaRPr lang="en-US" dirty="0"/>
          </a:p>
          <a:p>
            <a:pPr marL="342900" lvl="1" indent="0">
              <a:buNone/>
            </a:pPr>
            <a:endParaRPr lang="en-US" dirty="0" smtClean="0"/>
          </a:p>
          <a:p>
            <a:r>
              <a:rPr lang="en-US" dirty="0" smtClean="0"/>
              <a:t>Great Idea:</a:t>
            </a:r>
          </a:p>
          <a:p>
            <a:pPr lvl="1"/>
            <a:r>
              <a:rPr lang="en-US" dirty="0" smtClean="0"/>
              <a:t>Why not have a </a:t>
            </a:r>
            <a:r>
              <a:rPr lang="en-US" dirty="0" err="1" smtClean="0"/>
              <a:t>Vivado</a:t>
            </a:r>
            <a:r>
              <a:rPr lang="en-US" dirty="0" smtClean="0"/>
              <a:t> script that calls all possible Implementation -directive combinations?</a:t>
            </a:r>
          </a:p>
          <a:p>
            <a:pPr lvl="1"/>
            <a:r>
              <a:rPr lang="en-US" dirty="0" smtClean="0"/>
              <a:t>Essentially this is doing a large number of strategies</a:t>
            </a:r>
          </a:p>
          <a:p>
            <a:pPr lvl="1"/>
            <a:r>
              <a:rPr lang="en-US" dirty="0" smtClean="0"/>
              <a:t>“Just launch it” when a customer escalation comes in</a:t>
            </a:r>
          </a:p>
          <a:p>
            <a:pPr lvl="1"/>
            <a:endParaRPr lang="en-US" dirty="0"/>
          </a:p>
          <a:p>
            <a:r>
              <a:rPr lang="en-US" dirty="0" smtClean="0"/>
              <a:t>Maybe why this is a not-so-great idea:</a:t>
            </a:r>
          </a:p>
          <a:p>
            <a:pPr lvl="1"/>
            <a:r>
              <a:rPr lang="en-US" dirty="0" smtClean="0"/>
              <a:t>It might induce laziness, where instead of digging into timing problems where potentially the root cause is the design or XDC, the user will rely on throwing large number of switches to achieve closure</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2</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How did this come about?</a:t>
            </a:r>
            <a:endParaRPr lang="en-US" dirty="0"/>
          </a:p>
        </p:txBody>
      </p:sp>
    </p:spTree>
    <p:extLst>
      <p:ext uri="{BB962C8B-B14F-4D97-AF65-F5344CB8AC3E}">
        <p14:creationId xmlns:p14="http://schemas.microsoft.com/office/powerpoint/2010/main" val="107712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2"/>
            <a:ext cx="10975336" cy="4964076"/>
          </a:xfrm>
        </p:spPr>
        <p:txBody>
          <a:bodyPr/>
          <a:lstStyle/>
          <a:p>
            <a:r>
              <a:rPr lang="en-US" dirty="0" err="1" smtClean="0"/>
              <a:t>exhaustive_directives.tcl</a:t>
            </a:r>
            <a:endParaRPr lang="en-US" dirty="0" smtClean="0"/>
          </a:p>
          <a:p>
            <a:r>
              <a:rPr lang="en-US" dirty="0" smtClean="0"/>
              <a:t>An unimplemented DCP from </a:t>
            </a:r>
            <a:r>
              <a:rPr lang="en-US" dirty="0" err="1" smtClean="0"/>
              <a:t>synth_design</a:t>
            </a:r>
            <a:r>
              <a:rPr lang="en-US" dirty="0" smtClean="0"/>
              <a:t> or </a:t>
            </a:r>
            <a:r>
              <a:rPr lang="en-US" dirty="0" err="1" smtClean="0"/>
              <a:t>opt_design</a:t>
            </a:r>
            <a:endParaRPr lang="en-US" dirty="0" smtClean="0"/>
          </a:p>
          <a:p>
            <a:r>
              <a:rPr lang="en-US" dirty="0" smtClean="0"/>
              <a:t>Template </a:t>
            </a:r>
            <a:r>
              <a:rPr lang="en-US" dirty="0" err="1" smtClean="0"/>
              <a:t>Tcl</a:t>
            </a:r>
            <a:r>
              <a:rPr lang="en-US" dirty="0" smtClean="0"/>
              <a:t> Files</a:t>
            </a:r>
          </a:p>
          <a:p>
            <a:pPr lvl="1"/>
            <a:r>
              <a:rPr lang="en-US" dirty="0" err="1"/>
              <a:t>p</a:t>
            </a:r>
            <a:r>
              <a:rPr lang="en-US" dirty="0" err="1" smtClean="0"/>
              <a:t>lace.tmpl.tcl</a:t>
            </a:r>
            <a:endParaRPr lang="en-US" dirty="0" smtClean="0"/>
          </a:p>
          <a:p>
            <a:pPr lvl="1"/>
            <a:r>
              <a:rPr lang="en-US" dirty="0" err="1"/>
              <a:t>p</a:t>
            </a:r>
            <a:r>
              <a:rPr lang="en-US" dirty="0" err="1" smtClean="0"/>
              <a:t>hys_opt.tmpl.tcl</a:t>
            </a:r>
            <a:endParaRPr lang="en-US" dirty="0" smtClean="0"/>
          </a:p>
          <a:p>
            <a:pPr lvl="1"/>
            <a:r>
              <a:rPr lang="en-US" dirty="0" err="1" smtClean="0"/>
              <a:t>route_opt.tmpl.tcl</a:t>
            </a:r>
            <a:endParaRPr lang="en-US" dirty="0" smtClean="0"/>
          </a:p>
          <a:p>
            <a:r>
              <a:rPr lang="en-US" dirty="0" smtClean="0"/>
              <a:t>Directive files</a:t>
            </a:r>
          </a:p>
          <a:p>
            <a:pPr lvl="1"/>
            <a:r>
              <a:rPr lang="en-US" dirty="0" err="1" smtClean="0"/>
              <a:t>monolithic_place_directives</a:t>
            </a:r>
            <a:r>
              <a:rPr lang="en-US" dirty="0" smtClean="0"/>
              <a:t> OR </a:t>
            </a:r>
            <a:r>
              <a:rPr lang="en-US" dirty="0" err="1" smtClean="0"/>
              <a:t>SSI_place_directives</a:t>
            </a:r>
            <a:endParaRPr lang="en-US" dirty="0" smtClean="0"/>
          </a:p>
          <a:p>
            <a:pPr lvl="1"/>
            <a:r>
              <a:rPr lang="en-US" dirty="0" err="1" smtClean="0"/>
              <a:t>phys_opt_design_directives</a:t>
            </a:r>
            <a:endParaRPr lang="en-US" dirty="0" smtClean="0"/>
          </a:p>
          <a:p>
            <a:pPr lvl="1"/>
            <a:r>
              <a:rPr lang="en-US" dirty="0" err="1" smtClean="0"/>
              <a:t>route_design_directives</a:t>
            </a:r>
            <a:endParaRPr lang="en-US" dirty="0" smtClean="0"/>
          </a:p>
          <a:p>
            <a:pPr lvl="1"/>
            <a:endParaRPr lang="en-US" dirty="0"/>
          </a:p>
          <a:p>
            <a:r>
              <a:rPr lang="en-US" dirty="0" smtClean="0"/>
              <a:t>Access to LSF</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3</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Inputs</a:t>
            </a:r>
            <a:endParaRPr lang="en-US" dirty="0"/>
          </a:p>
        </p:txBody>
      </p:sp>
    </p:spTree>
    <p:extLst>
      <p:ext uri="{BB962C8B-B14F-4D97-AF65-F5344CB8AC3E}">
        <p14:creationId xmlns:p14="http://schemas.microsoft.com/office/powerpoint/2010/main" val="3000623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4</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Flow</a:t>
            </a:r>
            <a:endParaRPr lang="en-US" dirty="0"/>
          </a:p>
        </p:txBody>
      </p:sp>
      <p:sp>
        <p:nvSpPr>
          <p:cNvPr id="6" name="Flowchart: Magnetic Disk 5"/>
          <p:cNvSpPr/>
          <p:nvPr/>
        </p:nvSpPr>
        <p:spPr bwMode="auto">
          <a:xfrm>
            <a:off x="238539" y="993913"/>
            <a:ext cx="1133061" cy="112312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100" dirty="0" err="1" smtClean="0">
                <a:solidFill>
                  <a:srgbClr val="000000"/>
                </a:solidFill>
              </a:rPr>
              <a:t>postsynth.dcp</a:t>
            </a:r>
            <a:r>
              <a:rPr lang="en-US" sz="1100" dirty="0" smtClean="0">
                <a:solidFill>
                  <a:srgbClr val="000000"/>
                </a:solidFill>
              </a:rPr>
              <a:t>*</a:t>
            </a:r>
          </a:p>
        </p:txBody>
      </p:sp>
      <p:cxnSp>
        <p:nvCxnSpPr>
          <p:cNvPr id="9" name="Straight Arrow Connector 8"/>
          <p:cNvCxnSpPr>
            <a:stCxn id="6" idx="4"/>
          </p:cNvCxnSpPr>
          <p:nvPr/>
        </p:nvCxnSpPr>
        <p:spPr bwMode="auto">
          <a:xfrm>
            <a:off x="1371600" y="1555474"/>
            <a:ext cx="1351722" cy="0"/>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10" name="Flowchart: Process 9"/>
          <p:cNvSpPr/>
          <p:nvPr/>
        </p:nvSpPr>
        <p:spPr bwMode="auto">
          <a:xfrm>
            <a:off x="2723322" y="2799522"/>
            <a:ext cx="2792894" cy="702366"/>
          </a:xfrm>
          <a:prstGeom prst="flowChartProcess">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200" dirty="0" err="1" smtClean="0">
                <a:solidFill>
                  <a:srgbClr val="000000"/>
                </a:solidFill>
              </a:rPr>
              <a:t>phys_opt_design</a:t>
            </a:r>
            <a:r>
              <a:rPr lang="en-US" sz="1200" dirty="0" smtClean="0">
                <a:solidFill>
                  <a:srgbClr val="000000"/>
                </a:solidFill>
              </a:rPr>
              <a:t> –directive &lt;&gt;</a:t>
            </a:r>
          </a:p>
          <a:p>
            <a:pPr algn="ctr"/>
            <a:r>
              <a:rPr lang="en-US" sz="1200" b="1" dirty="0" smtClean="0">
                <a:solidFill>
                  <a:srgbClr val="000000"/>
                </a:solidFill>
              </a:rPr>
              <a:t>(optional)</a:t>
            </a:r>
          </a:p>
        </p:txBody>
      </p:sp>
      <p:cxnSp>
        <p:nvCxnSpPr>
          <p:cNvPr id="13" name="Straight Arrow Connector 12"/>
          <p:cNvCxnSpPr>
            <a:endCxn id="10" idx="0"/>
          </p:cNvCxnSpPr>
          <p:nvPr/>
        </p:nvCxnSpPr>
        <p:spPr bwMode="auto">
          <a:xfrm>
            <a:off x="4109838" y="1933161"/>
            <a:ext cx="9931" cy="866361"/>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18" name="Flowchart: Process 17"/>
          <p:cNvSpPr/>
          <p:nvPr/>
        </p:nvSpPr>
        <p:spPr bwMode="auto">
          <a:xfrm>
            <a:off x="2723322" y="1204291"/>
            <a:ext cx="2792894" cy="702366"/>
          </a:xfrm>
          <a:prstGeom prst="flowChartProcess">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200" dirty="0" err="1">
                <a:solidFill>
                  <a:srgbClr val="000000"/>
                </a:solidFill>
              </a:rPr>
              <a:t>p</a:t>
            </a:r>
            <a:r>
              <a:rPr lang="en-US" sz="1200" dirty="0" err="1" smtClean="0">
                <a:solidFill>
                  <a:srgbClr val="000000"/>
                </a:solidFill>
              </a:rPr>
              <a:t>lace__design</a:t>
            </a:r>
            <a:r>
              <a:rPr lang="en-US" sz="1200" dirty="0" smtClean="0">
                <a:solidFill>
                  <a:srgbClr val="000000"/>
                </a:solidFill>
              </a:rPr>
              <a:t> –directive &lt;&gt;</a:t>
            </a:r>
          </a:p>
        </p:txBody>
      </p:sp>
      <p:sp>
        <p:nvSpPr>
          <p:cNvPr id="20" name="TextBox 19"/>
          <p:cNvSpPr txBox="1"/>
          <p:nvPr/>
        </p:nvSpPr>
        <p:spPr>
          <a:xfrm>
            <a:off x="238539" y="6335690"/>
            <a:ext cx="2345635" cy="230832"/>
          </a:xfrm>
          <a:prstGeom prst="rect">
            <a:avLst/>
          </a:prstGeom>
          <a:noFill/>
        </p:spPr>
        <p:txBody>
          <a:bodyPr wrap="square" rtlCol="0">
            <a:spAutoFit/>
          </a:bodyPr>
          <a:lstStyle/>
          <a:p>
            <a:r>
              <a:rPr lang="en-US" sz="900" dirty="0" smtClean="0"/>
              <a:t>*Follows </a:t>
            </a:r>
            <a:r>
              <a:rPr lang="en-US" sz="900" dirty="0" err="1" smtClean="0"/>
              <a:t>SRiTe</a:t>
            </a:r>
            <a:r>
              <a:rPr lang="en-US" sz="900" dirty="0" smtClean="0"/>
              <a:t> </a:t>
            </a:r>
            <a:r>
              <a:rPr lang="en-US" sz="900" dirty="0" err="1" smtClean="0"/>
              <a:t>QoR</a:t>
            </a:r>
            <a:r>
              <a:rPr lang="en-US" sz="900" dirty="0" smtClean="0"/>
              <a:t> Naming Conventions</a:t>
            </a:r>
            <a:endParaRPr lang="en-US" sz="900" dirty="0"/>
          </a:p>
        </p:txBody>
      </p:sp>
      <p:sp>
        <p:nvSpPr>
          <p:cNvPr id="22" name="Flowchart: Magnetic Disk 21"/>
          <p:cNvSpPr/>
          <p:nvPr/>
        </p:nvSpPr>
        <p:spPr bwMode="auto">
          <a:xfrm>
            <a:off x="6500198" y="2589144"/>
            <a:ext cx="1245704" cy="112312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100" dirty="0" err="1" smtClean="0">
                <a:solidFill>
                  <a:srgbClr val="000000"/>
                </a:solidFill>
              </a:rPr>
              <a:t>postphysopt.dcp</a:t>
            </a:r>
            <a:endParaRPr lang="en-US" sz="1100" dirty="0" smtClean="0">
              <a:solidFill>
                <a:srgbClr val="000000"/>
              </a:solidFill>
            </a:endParaRPr>
          </a:p>
        </p:txBody>
      </p:sp>
      <p:sp>
        <p:nvSpPr>
          <p:cNvPr id="23" name="Flowchart: Magnetic Disk 22"/>
          <p:cNvSpPr/>
          <p:nvPr/>
        </p:nvSpPr>
        <p:spPr bwMode="auto">
          <a:xfrm>
            <a:off x="6500198" y="993913"/>
            <a:ext cx="1245704" cy="112312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100" dirty="0" err="1" smtClean="0">
                <a:solidFill>
                  <a:srgbClr val="000000"/>
                </a:solidFill>
              </a:rPr>
              <a:t>postplace.dcp</a:t>
            </a:r>
            <a:r>
              <a:rPr lang="en-US" sz="1100" dirty="0" smtClean="0">
                <a:solidFill>
                  <a:srgbClr val="000000"/>
                </a:solidFill>
              </a:rPr>
              <a:t>*</a:t>
            </a:r>
          </a:p>
        </p:txBody>
      </p:sp>
      <p:cxnSp>
        <p:nvCxnSpPr>
          <p:cNvPr id="25" name="Straight Arrow Connector 24"/>
          <p:cNvCxnSpPr>
            <a:stCxn id="18" idx="3"/>
            <a:endCxn id="23" idx="2"/>
          </p:cNvCxnSpPr>
          <p:nvPr/>
        </p:nvCxnSpPr>
        <p:spPr bwMode="auto">
          <a:xfrm>
            <a:off x="5516216" y="1555474"/>
            <a:ext cx="983982" cy="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28" name="Straight Arrow Connector 27"/>
          <p:cNvCxnSpPr>
            <a:stCxn id="10" idx="3"/>
            <a:endCxn id="22" idx="2"/>
          </p:cNvCxnSpPr>
          <p:nvPr/>
        </p:nvCxnSpPr>
        <p:spPr bwMode="auto">
          <a:xfrm>
            <a:off x="5516216" y="3150705"/>
            <a:ext cx="983982" cy="0"/>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29" name="Flowchart: Process 28"/>
          <p:cNvSpPr/>
          <p:nvPr/>
        </p:nvSpPr>
        <p:spPr bwMode="auto">
          <a:xfrm>
            <a:off x="2723322" y="4412974"/>
            <a:ext cx="2792894" cy="702366"/>
          </a:xfrm>
          <a:prstGeom prst="flowChartProcess">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200" dirty="0" err="1">
                <a:solidFill>
                  <a:srgbClr val="000000"/>
                </a:solidFill>
              </a:rPr>
              <a:t>r</a:t>
            </a:r>
            <a:r>
              <a:rPr lang="en-US" sz="1200" dirty="0" err="1" smtClean="0">
                <a:solidFill>
                  <a:srgbClr val="000000"/>
                </a:solidFill>
              </a:rPr>
              <a:t>oute_design</a:t>
            </a:r>
            <a:r>
              <a:rPr lang="en-US" sz="1200" dirty="0" smtClean="0">
                <a:solidFill>
                  <a:srgbClr val="000000"/>
                </a:solidFill>
              </a:rPr>
              <a:t> –directive &lt;&gt;</a:t>
            </a:r>
          </a:p>
        </p:txBody>
      </p:sp>
      <p:cxnSp>
        <p:nvCxnSpPr>
          <p:cNvPr id="36" name="Straight Arrow Connector 35"/>
          <p:cNvCxnSpPr>
            <a:endCxn id="29" idx="0"/>
          </p:cNvCxnSpPr>
          <p:nvPr/>
        </p:nvCxnSpPr>
        <p:spPr bwMode="auto">
          <a:xfrm>
            <a:off x="4099907" y="3501888"/>
            <a:ext cx="19862" cy="911086"/>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38" name="Flowchart: Magnetic Disk 37"/>
          <p:cNvSpPr/>
          <p:nvPr/>
        </p:nvSpPr>
        <p:spPr bwMode="auto">
          <a:xfrm>
            <a:off x="6503513" y="4202596"/>
            <a:ext cx="1245704" cy="112312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100" dirty="0" err="1" smtClean="0">
                <a:solidFill>
                  <a:srgbClr val="000000"/>
                </a:solidFill>
              </a:rPr>
              <a:t>postroute.dcp</a:t>
            </a:r>
            <a:r>
              <a:rPr lang="en-US" sz="1100" dirty="0" smtClean="0">
                <a:solidFill>
                  <a:srgbClr val="000000"/>
                </a:solidFill>
              </a:rPr>
              <a:t>*</a:t>
            </a:r>
          </a:p>
        </p:txBody>
      </p:sp>
      <p:cxnSp>
        <p:nvCxnSpPr>
          <p:cNvPr id="39" name="Straight Arrow Connector 38"/>
          <p:cNvCxnSpPr/>
          <p:nvPr/>
        </p:nvCxnSpPr>
        <p:spPr bwMode="auto">
          <a:xfrm>
            <a:off x="5516216" y="4747592"/>
            <a:ext cx="983982" cy="0"/>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44" name="Curved Right Arrow 43"/>
          <p:cNvSpPr/>
          <p:nvPr/>
        </p:nvSpPr>
        <p:spPr bwMode="auto">
          <a:xfrm>
            <a:off x="5585791" y="1749287"/>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10800000" rev="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45" name="Curved Right Arrow 44"/>
          <p:cNvSpPr/>
          <p:nvPr/>
        </p:nvSpPr>
        <p:spPr bwMode="auto">
          <a:xfrm>
            <a:off x="5585791" y="3339548"/>
            <a:ext cx="506896" cy="1311965"/>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10800000" rev="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46" name="Rectangle 45"/>
          <p:cNvSpPr/>
          <p:nvPr/>
        </p:nvSpPr>
        <p:spPr>
          <a:xfrm>
            <a:off x="5293082" y="2208517"/>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sp>
        <p:nvSpPr>
          <p:cNvPr id="47" name="Rectangle 46"/>
          <p:cNvSpPr/>
          <p:nvPr/>
        </p:nvSpPr>
        <p:spPr>
          <a:xfrm>
            <a:off x="5306336" y="3841828"/>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spTree>
    <p:extLst>
      <p:ext uri="{BB962C8B-B14F-4D97-AF65-F5344CB8AC3E}">
        <p14:creationId xmlns:p14="http://schemas.microsoft.com/office/powerpoint/2010/main" val="3599801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p:cNvSpPr/>
          <p:nvPr/>
        </p:nvSpPr>
        <p:spPr bwMode="auto">
          <a:xfrm>
            <a:off x="5176631" y="308113"/>
            <a:ext cx="3202056" cy="6027579"/>
          </a:xfrm>
          <a:prstGeom prst="rect">
            <a:avLst/>
          </a:prstGeom>
          <a:solidFill>
            <a:schemeClr val="tx2">
              <a:lumMod val="60000"/>
              <a:lumOff val="40000"/>
              <a:alpha val="21000"/>
            </a:schemeClr>
          </a:solidFill>
          <a:ln w="762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dirty="0" smtClean="0">
                <a:solidFill>
                  <a:srgbClr val="000000"/>
                </a:solidFill>
              </a:rPr>
              <a:t>3 Route Directives</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5</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Flow Expansion</a:t>
            </a:r>
            <a:endParaRPr lang="en-US" dirty="0"/>
          </a:p>
        </p:txBody>
      </p:sp>
      <p:sp>
        <p:nvSpPr>
          <p:cNvPr id="20" name="TextBox 19"/>
          <p:cNvSpPr txBox="1"/>
          <p:nvPr/>
        </p:nvSpPr>
        <p:spPr>
          <a:xfrm>
            <a:off x="238539" y="6335690"/>
            <a:ext cx="2345635" cy="230832"/>
          </a:xfrm>
          <a:prstGeom prst="rect">
            <a:avLst/>
          </a:prstGeom>
          <a:noFill/>
        </p:spPr>
        <p:txBody>
          <a:bodyPr wrap="square" rtlCol="0">
            <a:spAutoFit/>
          </a:bodyPr>
          <a:lstStyle/>
          <a:p>
            <a:r>
              <a:rPr lang="en-US" sz="900" dirty="0" smtClean="0"/>
              <a:t>*Follows </a:t>
            </a:r>
            <a:r>
              <a:rPr lang="en-US" sz="900" dirty="0" err="1" smtClean="0"/>
              <a:t>SRiTe</a:t>
            </a:r>
            <a:r>
              <a:rPr lang="en-US" sz="900" dirty="0" smtClean="0"/>
              <a:t> </a:t>
            </a:r>
            <a:r>
              <a:rPr lang="en-US" sz="900" dirty="0" err="1" smtClean="0"/>
              <a:t>QoR</a:t>
            </a:r>
            <a:r>
              <a:rPr lang="en-US" sz="900" dirty="0" smtClean="0"/>
              <a:t> Naming Conventions</a:t>
            </a:r>
            <a:endParaRPr lang="en-US" sz="900" dirty="0"/>
          </a:p>
        </p:txBody>
      </p:sp>
      <p:sp>
        <p:nvSpPr>
          <p:cNvPr id="27" name="Flowchart: Magnetic Disk 26"/>
          <p:cNvSpPr/>
          <p:nvPr/>
        </p:nvSpPr>
        <p:spPr bwMode="auto">
          <a:xfrm>
            <a:off x="311426" y="313910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cxnSp>
        <p:nvCxnSpPr>
          <p:cNvPr id="12" name="Straight Arrow Connector 11"/>
          <p:cNvCxnSpPr>
            <a:stCxn id="27" idx="4"/>
          </p:cNvCxnSpPr>
          <p:nvPr/>
        </p:nvCxnSpPr>
        <p:spPr bwMode="auto">
          <a:xfrm flipV="1">
            <a:off x="639418" y="2263638"/>
            <a:ext cx="1166191" cy="108005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15" name="Straight Arrow Connector 14"/>
          <p:cNvCxnSpPr>
            <a:stCxn id="27" idx="4"/>
          </p:cNvCxnSpPr>
          <p:nvPr/>
        </p:nvCxnSpPr>
        <p:spPr bwMode="auto">
          <a:xfrm>
            <a:off x="639418" y="3343690"/>
            <a:ext cx="1166191" cy="1136374"/>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35" name="Rectangle 34"/>
          <p:cNvSpPr/>
          <p:nvPr/>
        </p:nvSpPr>
        <p:spPr bwMode="auto">
          <a:xfrm>
            <a:off x="3091070" y="735497"/>
            <a:ext cx="2085561" cy="5600194"/>
          </a:xfrm>
          <a:prstGeom prst="rect">
            <a:avLst/>
          </a:prstGeom>
          <a:solidFill>
            <a:srgbClr val="002060">
              <a:alpha val="21000"/>
            </a:srgbClr>
          </a:solidFill>
          <a:ln w="762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dirty="0" smtClean="0">
                <a:solidFill>
                  <a:srgbClr val="000000"/>
                </a:solidFill>
              </a:rPr>
              <a:t>2 </a:t>
            </a:r>
            <a:r>
              <a:rPr lang="en-US" dirty="0" err="1" smtClean="0">
                <a:solidFill>
                  <a:srgbClr val="000000"/>
                </a:solidFill>
              </a:rPr>
              <a:t>Phys_Opt</a:t>
            </a:r>
            <a:r>
              <a:rPr lang="en-US" dirty="0" smtClean="0">
                <a:solidFill>
                  <a:srgbClr val="000000"/>
                </a:solidFill>
              </a:rPr>
              <a:t> Directives</a:t>
            </a:r>
          </a:p>
          <a:p>
            <a:pPr algn="ctr"/>
            <a:r>
              <a:rPr lang="en-US" dirty="0" smtClean="0">
                <a:solidFill>
                  <a:srgbClr val="000000"/>
                </a:solidFill>
              </a:rPr>
              <a:t>(optional)</a:t>
            </a:r>
          </a:p>
        </p:txBody>
      </p:sp>
      <p:sp>
        <p:nvSpPr>
          <p:cNvPr id="37" name="Flowchart: Magnetic Disk 36"/>
          <p:cNvSpPr/>
          <p:nvPr/>
        </p:nvSpPr>
        <p:spPr bwMode="auto">
          <a:xfrm>
            <a:off x="3969854" y="1711761"/>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40" name="Flowchart: Magnetic Disk 39"/>
          <p:cNvSpPr/>
          <p:nvPr/>
        </p:nvSpPr>
        <p:spPr bwMode="auto">
          <a:xfrm>
            <a:off x="3969854" y="246821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41" name="Flowchart: Magnetic Disk 40"/>
          <p:cNvSpPr/>
          <p:nvPr/>
        </p:nvSpPr>
        <p:spPr bwMode="auto">
          <a:xfrm>
            <a:off x="3969854" y="3866321"/>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42" name="Flowchart: Magnetic Disk 41"/>
          <p:cNvSpPr/>
          <p:nvPr/>
        </p:nvSpPr>
        <p:spPr bwMode="auto">
          <a:xfrm>
            <a:off x="3959087" y="466973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cxnSp>
        <p:nvCxnSpPr>
          <p:cNvPr id="17" name="Straight Arrow Connector 16"/>
          <p:cNvCxnSpPr/>
          <p:nvPr/>
        </p:nvCxnSpPr>
        <p:spPr bwMode="auto">
          <a:xfrm flipV="1">
            <a:off x="2133601" y="1916342"/>
            <a:ext cx="1825486" cy="347296"/>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2133601" y="2263638"/>
            <a:ext cx="1825486" cy="40916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33" name="Straight Arrow Connector 32"/>
          <p:cNvCxnSpPr>
            <a:endCxn id="41" idx="2"/>
          </p:cNvCxnSpPr>
          <p:nvPr/>
        </p:nvCxnSpPr>
        <p:spPr bwMode="auto">
          <a:xfrm flipV="1">
            <a:off x="2133601" y="4070902"/>
            <a:ext cx="1836253" cy="40916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a:off x="2133601" y="4480064"/>
            <a:ext cx="1825486" cy="394256"/>
          </a:xfrm>
          <a:prstGeom prst="straightConnector1">
            <a:avLst/>
          </a:prstGeom>
          <a:solidFill>
            <a:schemeClr val="tx2"/>
          </a:solidFill>
          <a:ln w="9525" cap="flat" cmpd="sng" algn="ctr">
            <a:solidFill>
              <a:schemeClr val="tx1"/>
            </a:solidFill>
            <a:prstDash val="solid"/>
            <a:round/>
            <a:headEnd type="none" w="med" len="med"/>
            <a:tailEnd type="arrow"/>
          </a:ln>
          <a:effectLst/>
        </p:spPr>
      </p:cxnSp>
      <p:sp>
        <p:nvSpPr>
          <p:cNvPr id="8" name="Rectangle 7"/>
          <p:cNvSpPr/>
          <p:nvPr/>
        </p:nvSpPr>
        <p:spPr bwMode="auto">
          <a:xfrm>
            <a:off x="1005509" y="735497"/>
            <a:ext cx="2085561" cy="5600194"/>
          </a:xfrm>
          <a:prstGeom prst="rect">
            <a:avLst/>
          </a:prstGeom>
          <a:solidFill>
            <a:srgbClr val="00B0F0">
              <a:alpha val="21000"/>
            </a:srgbClr>
          </a:solidFill>
          <a:ln w="762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dirty="0" smtClean="0">
                <a:solidFill>
                  <a:srgbClr val="000000"/>
                </a:solidFill>
              </a:rPr>
              <a:t>2 Place Directives</a:t>
            </a:r>
          </a:p>
        </p:txBody>
      </p:sp>
      <p:sp>
        <p:nvSpPr>
          <p:cNvPr id="31" name="Flowchart: Magnetic Disk 30"/>
          <p:cNvSpPr/>
          <p:nvPr/>
        </p:nvSpPr>
        <p:spPr bwMode="auto">
          <a:xfrm>
            <a:off x="1805609" y="4275483"/>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30" name="Flowchart: Magnetic Disk 29"/>
          <p:cNvSpPr/>
          <p:nvPr/>
        </p:nvSpPr>
        <p:spPr bwMode="auto">
          <a:xfrm>
            <a:off x="1805609" y="2059057"/>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49" name="Flowchart: Magnetic Disk 48"/>
          <p:cNvSpPr/>
          <p:nvPr/>
        </p:nvSpPr>
        <p:spPr bwMode="auto">
          <a:xfrm>
            <a:off x="6447183" y="813357"/>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0" name="Flowchart: Magnetic Disk 49"/>
          <p:cNvSpPr/>
          <p:nvPr/>
        </p:nvSpPr>
        <p:spPr bwMode="auto">
          <a:xfrm>
            <a:off x="6447183" y="122251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1" name="Flowchart: Magnetic Disk 50"/>
          <p:cNvSpPr/>
          <p:nvPr/>
        </p:nvSpPr>
        <p:spPr bwMode="auto">
          <a:xfrm>
            <a:off x="6447183" y="1631681"/>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2" name="Flowchart: Magnetic Disk 51"/>
          <p:cNvSpPr/>
          <p:nvPr/>
        </p:nvSpPr>
        <p:spPr bwMode="auto">
          <a:xfrm>
            <a:off x="6447183" y="2130866"/>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3" name="Flowchart: Magnetic Disk 52"/>
          <p:cNvSpPr/>
          <p:nvPr/>
        </p:nvSpPr>
        <p:spPr bwMode="auto">
          <a:xfrm>
            <a:off x="6447183" y="2540028"/>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4" name="Flowchart: Magnetic Disk 53"/>
          <p:cNvSpPr/>
          <p:nvPr/>
        </p:nvSpPr>
        <p:spPr bwMode="auto">
          <a:xfrm>
            <a:off x="6447183" y="2949190"/>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5" name="Flowchart: Magnetic Disk 54"/>
          <p:cNvSpPr/>
          <p:nvPr/>
        </p:nvSpPr>
        <p:spPr bwMode="auto">
          <a:xfrm>
            <a:off x="6447183" y="345715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6" name="Flowchart: Magnetic Disk 55"/>
          <p:cNvSpPr/>
          <p:nvPr/>
        </p:nvSpPr>
        <p:spPr bwMode="auto">
          <a:xfrm>
            <a:off x="6447183" y="3866321"/>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7" name="Flowchart: Magnetic Disk 56"/>
          <p:cNvSpPr/>
          <p:nvPr/>
        </p:nvSpPr>
        <p:spPr bwMode="auto">
          <a:xfrm>
            <a:off x="6447183" y="4275483"/>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8" name="Flowchart: Magnetic Disk 57"/>
          <p:cNvSpPr/>
          <p:nvPr/>
        </p:nvSpPr>
        <p:spPr bwMode="auto">
          <a:xfrm>
            <a:off x="6447183" y="4831009"/>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59" name="Flowchart: Magnetic Disk 58"/>
          <p:cNvSpPr/>
          <p:nvPr/>
        </p:nvSpPr>
        <p:spPr bwMode="auto">
          <a:xfrm>
            <a:off x="6447183" y="5240171"/>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sp>
        <p:nvSpPr>
          <p:cNvPr id="60" name="Flowchart: Magnetic Disk 59"/>
          <p:cNvSpPr/>
          <p:nvPr/>
        </p:nvSpPr>
        <p:spPr bwMode="auto">
          <a:xfrm>
            <a:off x="6447183" y="5649333"/>
            <a:ext cx="327992" cy="409162"/>
          </a:xfrm>
          <a:prstGeom prst="flowChartMagneticDisk">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sz="1100" dirty="0" smtClean="0">
              <a:solidFill>
                <a:srgbClr val="000000"/>
              </a:solidFill>
            </a:endParaRPr>
          </a:p>
        </p:txBody>
      </p:sp>
      <p:cxnSp>
        <p:nvCxnSpPr>
          <p:cNvPr id="62" name="Straight Arrow Connector 61"/>
          <p:cNvCxnSpPr>
            <a:endCxn id="49" idx="2"/>
          </p:cNvCxnSpPr>
          <p:nvPr/>
        </p:nvCxnSpPr>
        <p:spPr bwMode="auto">
          <a:xfrm flipV="1">
            <a:off x="4297846" y="1017938"/>
            <a:ext cx="2149337" cy="898404"/>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64" name="Straight Arrow Connector 63"/>
          <p:cNvCxnSpPr>
            <a:stCxn id="37" idx="4"/>
            <a:endCxn id="50" idx="2"/>
          </p:cNvCxnSpPr>
          <p:nvPr/>
        </p:nvCxnSpPr>
        <p:spPr bwMode="auto">
          <a:xfrm flipV="1">
            <a:off x="4297846" y="1427100"/>
            <a:ext cx="2149337" cy="48924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66" name="Straight Arrow Connector 65"/>
          <p:cNvCxnSpPr>
            <a:endCxn id="51" idx="2"/>
          </p:cNvCxnSpPr>
          <p:nvPr/>
        </p:nvCxnSpPr>
        <p:spPr bwMode="auto">
          <a:xfrm flipV="1">
            <a:off x="4297846" y="1836262"/>
            <a:ext cx="2149337" cy="8008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68" name="Straight Arrow Connector 67"/>
          <p:cNvCxnSpPr>
            <a:endCxn id="52" idx="2"/>
          </p:cNvCxnSpPr>
          <p:nvPr/>
        </p:nvCxnSpPr>
        <p:spPr bwMode="auto">
          <a:xfrm flipV="1">
            <a:off x="4297846" y="2335447"/>
            <a:ext cx="2149337" cy="337353"/>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70" name="Straight Arrow Connector 69"/>
          <p:cNvCxnSpPr>
            <a:stCxn id="40" idx="4"/>
            <a:endCxn id="53" idx="2"/>
          </p:cNvCxnSpPr>
          <p:nvPr/>
        </p:nvCxnSpPr>
        <p:spPr bwMode="auto">
          <a:xfrm>
            <a:off x="4297846" y="2672800"/>
            <a:ext cx="2149337" cy="71809"/>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72" name="Straight Arrow Connector 71"/>
          <p:cNvCxnSpPr>
            <a:stCxn id="40" idx="4"/>
            <a:endCxn id="54" idx="2"/>
          </p:cNvCxnSpPr>
          <p:nvPr/>
        </p:nvCxnSpPr>
        <p:spPr bwMode="auto">
          <a:xfrm>
            <a:off x="4297846" y="2672800"/>
            <a:ext cx="2149337" cy="480971"/>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74" name="Straight Arrow Connector 73"/>
          <p:cNvCxnSpPr>
            <a:stCxn id="41" idx="4"/>
            <a:endCxn id="55" idx="2"/>
          </p:cNvCxnSpPr>
          <p:nvPr/>
        </p:nvCxnSpPr>
        <p:spPr bwMode="auto">
          <a:xfrm flipV="1">
            <a:off x="4297846" y="3661740"/>
            <a:ext cx="2149337" cy="40916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76" name="Straight Arrow Connector 75"/>
          <p:cNvCxnSpPr>
            <a:stCxn id="41" idx="4"/>
            <a:endCxn id="56" idx="2"/>
          </p:cNvCxnSpPr>
          <p:nvPr/>
        </p:nvCxnSpPr>
        <p:spPr bwMode="auto">
          <a:xfrm>
            <a:off x="4297846" y="4070902"/>
            <a:ext cx="2149337" cy="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78" name="Straight Arrow Connector 77"/>
          <p:cNvCxnSpPr>
            <a:stCxn id="41" idx="4"/>
            <a:endCxn id="57" idx="2"/>
          </p:cNvCxnSpPr>
          <p:nvPr/>
        </p:nvCxnSpPr>
        <p:spPr bwMode="auto">
          <a:xfrm>
            <a:off x="4297846" y="4070902"/>
            <a:ext cx="2149337" cy="40916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80" name="Straight Arrow Connector 79"/>
          <p:cNvCxnSpPr>
            <a:stCxn id="42" idx="4"/>
            <a:endCxn id="58" idx="2"/>
          </p:cNvCxnSpPr>
          <p:nvPr/>
        </p:nvCxnSpPr>
        <p:spPr bwMode="auto">
          <a:xfrm>
            <a:off x="4287079" y="4874320"/>
            <a:ext cx="2160104" cy="161270"/>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82" name="Straight Arrow Connector 81"/>
          <p:cNvCxnSpPr>
            <a:endCxn id="59" idx="2"/>
          </p:cNvCxnSpPr>
          <p:nvPr/>
        </p:nvCxnSpPr>
        <p:spPr bwMode="auto">
          <a:xfrm>
            <a:off x="4297846" y="4874320"/>
            <a:ext cx="2149337" cy="570432"/>
          </a:xfrm>
          <a:prstGeom prst="straightConnector1">
            <a:avLst/>
          </a:prstGeom>
          <a:solidFill>
            <a:schemeClr val="tx2"/>
          </a:solidFill>
          <a:ln w="9525" cap="flat" cmpd="sng" algn="ctr">
            <a:solidFill>
              <a:schemeClr val="tx1"/>
            </a:solidFill>
            <a:prstDash val="solid"/>
            <a:round/>
            <a:headEnd type="none" w="med" len="med"/>
            <a:tailEnd type="arrow"/>
          </a:ln>
          <a:effectLst/>
        </p:spPr>
      </p:cxnSp>
      <p:cxnSp>
        <p:nvCxnSpPr>
          <p:cNvPr id="84" name="Straight Arrow Connector 83"/>
          <p:cNvCxnSpPr>
            <a:endCxn id="60" idx="2"/>
          </p:cNvCxnSpPr>
          <p:nvPr/>
        </p:nvCxnSpPr>
        <p:spPr bwMode="auto">
          <a:xfrm>
            <a:off x="4297846" y="4874320"/>
            <a:ext cx="2149337" cy="979594"/>
          </a:xfrm>
          <a:prstGeom prst="straightConnector1">
            <a:avLst/>
          </a:prstGeom>
          <a:solidFill>
            <a:schemeClr val="tx2"/>
          </a:solidFill>
          <a:ln w="9525" cap="flat" cmpd="sng" algn="ctr">
            <a:solidFill>
              <a:schemeClr val="tx1"/>
            </a:solidFill>
            <a:prstDash val="solid"/>
            <a:round/>
            <a:headEnd type="none" w="med" len="med"/>
            <a:tailEnd type="arrow"/>
          </a:ln>
          <a:effectLst/>
        </p:spPr>
      </p:cxnSp>
      <p:grpSp>
        <p:nvGrpSpPr>
          <p:cNvPr id="88" name="Group 87"/>
          <p:cNvGrpSpPr/>
          <p:nvPr/>
        </p:nvGrpSpPr>
        <p:grpSpPr>
          <a:xfrm>
            <a:off x="2753635" y="4921055"/>
            <a:ext cx="585417" cy="1239704"/>
            <a:chOff x="9452608" y="3240360"/>
            <a:chExt cx="585417" cy="1239704"/>
          </a:xfrm>
        </p:grpSpPr>
        <p:sp>
          <p:nvSpPr>
            <p:cNvPr id="86" name="Curved Right Arrow 85"/>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7" name="Rectangle 86"/>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grpSp>
        <p:nvGrpSpPr>
          <p:cNvPr id="89" name="Group 88"/>
          <p:cNvGrpSpPr/>
          <p:nvPr/>
        </p:nvGrpSpPr>
        <p:grpSpPr>
          <a:xfrm>
            <a:off x="4883922" y="4938391"/>
            <a:ext cx="585417" cy="1239704"/>
            <a:chOff x="9452608" y="3240360"/>
            <a:chExt cx="585417" cy="1239704"/>
          </a:xfrm>
        </p:grpSpPr>
        <p:sp>
          <p:nvSpPr>
            <p:cNvPr id="90" name="Curved Right Arrow 89"/>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1" name="Rectangle 90"/>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grpSp>
        <p:nvGrpSpPr>
          <p:cNvPr id="92" name="Group 91"/>
          <p:cNvGrpSpPr/>
          <p:nvPr/>
        </p:nvGrpSpPr>
        <p:grpSpPr>
          <a:xfrm>
            <a:off x="2759018" y="2040843"/>
            <a:ext cx="585417" cy="1239704"/>
            <a:chOff x="9452608" y="3240360"/>
            <a:chExt cx="585417" cy="1239704"/>
          </a:xfrm>
        </p:grpSpPr>
        <p:sp>
          <p:nvSpPr>
            <p:cNvPr id="93" name="Curved Right Arrow 92"/>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4" name="Rectangle 93"/>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grpSp>
        <p:nvGrpSpPr>
          <p:cNvPr id="95" name="Group 94"/>
          <p:cNvGrpSpPr/>
          <p:nvPr/>
        </p:nvGrpSpPr>
        <p:grpSpPr>
          <a:xfrm>
            <a:off x="4883922" y="3535594"/>
            <a:ext cx="585417" cy="1239704"/>
            <a:chOff x="9452608" y="3240360"/>
            <a:chExt cx="585417" cy="1239704"/>
          </a:xfrm>
        </p:grpSpPr>
        <p:sp>
          <p:nvSpPr>
            <p:cNvPr id="96" name="Curved Right Arrow 95"/>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7" name="Rectangle 96"/>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grpSp>
        <p:nvGrpSpPr>
          <p:cNvPr id="98" name="Group 97"/>
          <p:cNvGrpSpPr/>
          <p:nvPr/>
        </p:nvGrpSpPr>
        <p:grpSpPr>
          <a:xfrm>
            <a:off x="4844662" y="2308567"/>
            <a:ext cx="585417" cy="1239704"/>
            <a:chOff x="9452608" y="3240360"/>
            <a:chExt cx="585417" cy="1239704"/>
          </a:xfrm>
        </p:grpSpPr>
        <p:sp>
          <p:nvSpPr>
            <p:cNvPr id="99" name="Curved Right Arrow 98"/>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0" name="Rectangle 99"/>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grpSp>
        <p:nvGrpSpPr>
          <p:cNvPr id="101" name="Group 100"/>
          <p:cNvGrpSpPr/>
          <p:nvPr/>
        </p:nvGrpSpPr>
        <p:grpSpPr>
          <a:xfrm>
            <a:off x="4923183" y="1102147"/>
            <a:ext cx="585417" cy="1239704"/>
            <a:chOff x="9452608" y="3240360"/>
            <a:chExt cx="585417" cy="1239704"/>
          </a:xfrm>
        </p:grpSpPr>
        <p:sp>
          <p:nvSpPr>
            <p:cNvPr id="102" name="Curved Right Arrow 101"/>
            <p:cNvSpPr/>
            <p:nvPr/>
          </p:nvSpPr>
          <p:spPr bwMode="auto">
            <a:xfrm>
              <a:off x="9491869" y="3240360"/>
              <a:ext cx="506896" cy="1239704"/>
            </a:xfrm>
            <a:prstGeom prst="curvedRightArrow">
              <a:avLst/>
            </a:prstGeom>
            <a:solidFill>
              <a:srgbClr val="0070C0"/>
            </a:solidFill>
            <a:ln w="76200" cap="flat" cmpd="sng" algn="ctr">
              <a:noFill/>
              <a:prstDash val="solid"/>
              <a:round/>
              <a:headEnd type="none" w="med" len="med"/>
              <a:tailEnd type="none" w="med" len="med"/>
            </a:ln>
            <a:effectLst/>
            <a:scene3d>
              <a:camera prst="orthographicFront">
                <a:rot lat="10800000" lon="0" rev="5400000"/>
              </a:camera>
              <a:lightRig rig="threePt" dir="t"/>
            </a:scene3d>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3" name="Rectangle 102"/>
            <p:cNvSpPr/>
            <p:nvPr/>
          </p:nvSpPr>
          <p:spPr>
            <a:xfrm>
              <a:off x="9452608" y="3673913"/>
              <a:ext cx="585417" cy="338554"/>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1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wait</a:t>
              </a:r>
              <a:endParaRPr lang="en-US" sz="1050" b="1" dirty="0">
                <a:ln/>
                <a:solidFill>
                  <a:schemeClr val="accent3"/>
                </a:solidFill>
              </a:endParaRPr>
            </a:p>
          </p:txBody>
        </p:sp>
      </p:grpSp>
    </p:spTree>
    <p:extLst>
      <p:ext uri="{BB962C8B-B14F-4D97-AF65-F5344CB8AC3E}">
        <p14:creationId xmlns:p14="http://schemas.microsoft.com/office/powerpoint/2010/main" val="3502899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2"/>
            <a:ext cx="10975336" cy="646042"/>
          </a:xfrm>
        </p:spPr>
        <p:txBody>
          <a:bodyPr/>
          <a:lstStyle/>
          <a:p>
            <a:r>
              <a:rPr lang="en-US" dirty="0" smtClean="0"/>
              <a:t>The top (header) of the script  </a:t>
            </a:r>
            <a:r>
              <a:rPr lang="en-US" dirty="0" err="1" smtClean="0"/>
              <a:t>exhaustive_directives.tcl</a:t>
            </a:r>
            <a:r>
              <a:rPr lang="en-US" dirty="0" smtClean="0"/>
              <a:t> needs configured</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6</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Running the flow – configure </a:t>
            </a:r>
            <a:r>
              <a:rPr lang="en-US" dirty="0" err="1" smtClean="0"/>
              <a:t>exhaustive_directives.tcl</a:t>
            </a:r>
            <a:endParaRPr lang="en-US" dirty="0"/>
          </a:p>
        </p:txBody>
      </p:sp>
      <p:sp>
        <p:nvSpPr>
          <p:cNvPr id="5" name="TextBox 4"/>
          <p:cNvSpPr txBox="1"/>
          <p:nvPr/>
        </p:nvSpPr>
        <p:spPr>
          <a:xfrm>
            <a:off x="616225" y="1295262"/>
            <a:ext cx="9750288" cy="5170646"/>
          </a:xfrm>
          <a:prstGeom prst="rect">
            <a:avLst/>
          </a:prstGeom>
          <a:noFill/>
        </p:spPr>
        <p:txBody>
          <a:bodyPr wrap="square" rtlCol="0">
            <a:spAutoFit/>
          </a:bodyPr>
          <a:lstStyle/>
          <a:p>
            <a:pPr algn="l"/>
            <a:r>
              <a:rPr lang="en-US" sz="1000" dirty="0">
                <a:latin typeface="Courier New" pitchFamily="49" charset="0"/>
                <a:cs typeface="Courier New" pitchFamily="49" charset="0"/>
              </a:rPr>
              <a:t># Set your LSF </a:t>
            </a:r>
            <a:r>
              <a:rPr lang="en-US" sz="1000" dirty="0" smtClean="0">
                <a:latin typeface="Courier New" pitchFamily="49" charset="0"/>
                <a:cs typeface="Courier New" pitchFamily="49" charset="0"/>
              </a:rPr>
              <a:t>queue</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lsf_queue</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medium</a:t>
            </a:r>
          </a:p>
          <a:p>
            <a:pPr algn="l"/>
            <a:r>
              <a:rPr lang="en-US" sz="1000" dirty="0" smtClean="0">
                <a:latin typeface="Courier New" pitchFamily="49" charset="0"/>
                <a:cs typeface="Courier New" pitchFamily="49" charset="0"/>
              </a:rPr>
              <a:t>##</a:t>
            </a:r>
            <a:r>
              <a:rPr lang="en-US" sz="1000" dirty="0">
                <a:latin typeface="Courier New" pitchFamily="49" charset="0"/>
                <a:cs typeface="Courier New" pitchFamily="49" charset="0"/>
              </a:rPr>
              <a:t>USE FOR SSI DEVICES## set </a:t>
            </a:r>
            <a:r>
              <a:rPr lang="en-US" sz="1000" dirty="0" err="1">
                <a:latin typeface="Courier New" pitchFamily="49" charset="0"/>
                <a:cs typeface="Courier New" pitchFamily="49" charset="0"/>
              </a:rPr>
              <a:t>lsf_queue</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long</a:t>
            </a: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your LSF </a:t>
            </a:r>
            <a:r>
              <a:rPr lang="en-US" sz="1000" dirty="0" smtClean="0">
                <a:latin typeface="Courier New" pitchFamily="49" charset="0"/>
                <a:cs typeface="Courier New" pitchFamily="49" charset="0"/>
              </a:rPr>
              <a:t>Project</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lsf_proj</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swapps_2013.x</a:t>
            </a: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your estimated memory requirement for LSF in </a:t>
            </a:r>
            <a:r>
              <a:rPr lang="en-US" sz="1000" dirty="0" smtClean="0">
                <a:latin typeface="Courier New" pitchFamily="49" charset="0"/>
                <a:cs typeface="Courier New" pitchFamily="49" charset="0"/>
              </a:rPr>
              <a:t>MB</a:t>
            </a: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example: 4000 = </a:t>
            </a:r>
            <a:r>
              <a:rPr lang="en-US" sz="1000" dirty="0" smtClean="0">
                <a:latin typeface="Courier New" pitchFamily="49" charset="0"/>
                <a:cs typeface="Courier New" pitchFamily="49" charset="0"/>
              </a:rPr>
              <a:t>4GB</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lsf_mem</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6000</a:t>
            </a: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Do you want to run </a:t>
            </a:r>
            <a:r>
              <a:rPr lang="en-US" sz="1000" dirty="0" err="1">
                <a:latin typeface="Courier New" pitchFamily="49" charset="0"/>
                <a:cs typeface="Courier New" pitchFamily="49" charset="0"/>
              </a:rPr>
              <a:t>phys_opt_design</a:t>
            </a:r>
            <a:r>
              <a:rPr lang="en-US" sz="1000" dirty="0">
                <a:latin typeface="Courier New" pitchFamily="49" charset="0"/>
                <a:cs typeface="Courier New" pitchFamily="49" charset="0"/>
              </a:rPr>
              <a:t> directives</a:t>
            </a:r>
            <a:r>
              <a:rPr lang="en-US" sz="1000" dirty="0" smtClean="0">
                <a:latin typeface="Courier New" pitchFamily="49" charset="0"/>
                <a:cs typeface="Courier New" pitchFamily="49" charset="0"/>
              </a:rPr>
              <a:t>?</a:t>
            </a: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0 = do not run </a:t>
            </a:r>
            <a:r>
              <a:rPr lang="en-US" sz="1000" dirty="0" err="1" smtClean="0">
                <a:latin typeface="Courier New" pitchFamily="49" charset="0"/>
                <a:cs typeface="Courier New" pitchFamily="49" charset="0"/>
              </a:rPr>
              <a:t>phys_opt_design</a:t>
            </a:r>
            <a:endParaRPr lang="en-US" sz="1000" dirty="0" smtClean="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1 = yes, run </a:t>
            </a:r>
            <a:r>
              <a:rPr lang="en-US" sz="1000" dirty="0" err="1">
                <a:latin typeface="Courier New" pitchFamily="49" charset="0"/>
                <a:cs typeface="Courier New" pitchFamily="49" charset="0"/>
              </a:rPr>
              <a:t>phys_opt_design</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directives</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run_phys_opt_design</a:t>
            </a:r>
            <a:r>
              <a:rPr lang="en-US" sz="1000" dirty="0">
                <a:latin typeface="Courier New" pitchFamily="49" charset="0"/>
                <a:cs typeface="Courier New" pitchFamily="49" charset="0"/>
              </a:rPr>
              <a:t> </a:t>
            </a:r>
            <a:r>
              <a:rPr lang="en-US" sz="1000" dirty="0" smtClean="0">
                <a:latin typeface="Courier New" pitchFamily="49" charset="0"/>
                <a:cs typeface="Courier New" pitchFamily="49" charset="0"/>
              </a:rPr>
              <a:t>1</a:t>
            </a: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the </a:t>
            </a:r>
            <a:r>
              <a:rPr lang="en-US" sz="1000" dirty="0" err="1">
                <a:latin typeface="Courier New" pitchFamily="49" charset="0"/>
                <a:cs typeface="Courier New" pitchFamily="49" charset="0"/>
              </a:rPr>
              <a:t>opt_design</a:t>
            </a:r>
            <a:r>
              <a:rPr lang="en-US" sz="1000" dirty="0">
                <a:latin typeface="Courier New" pitchFamily="49" charset="0"/>
                <a:cs typeface="Courier New" pitchFamily="49" charset="0"/>
              </a:rPr>
              <a:t> or </a:t>
            </a:r>
            <a:r>
              <a:rPr lang="en-US" sz="1000" dirty="0" err="1">
                <a:latin typeface="Courier New" pitchFamily="49" charset="0"/>
                <a:cs typeface="Courier New" pitchFamily="49" charset="0"/>
              </a:rPr>
              <a:t>synth_design</a:t>
            </a:r>
            <a:r>
              <a:rPr lang="en-US" sz="1000" dirty="0">
                <a:latin typeface="Courier New" pitchFamily="49" charset="0"/>
                <a:cs typeface="Courier New" pitchFamily="49" charset="0"/>
              </a:rPr>
              <a:t> checkpoint here</a:t>
            </a:r>
            <a:r>
              <a:rPr lang="en-US" sz="1000" dirty="0" smtClean="0">
                <a:latin typeface="Courier New" pitchFamily="49" charset="0"/>
                <a:cs typeface="Courier New" pitchFamily="49" charset="0"/>
              </a:rPr>
              <a:t>:</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dcp</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postlogicopt.dcp</a:t>
            </a:r>
            <a:endParaRPr lang="en-US" sz="1000" dirty="0" smtClean="0">
              <a:latin typeface="Courier New" pitchFamily="49" charset="0"/>
              <a:cs typeface="Courier New" pitchFamily="49" charset="0"/>
            </a:endParaRPr>
          </a:p>
          <a:p>
            <a:pPr algn="l"/>
            <a:endParaRPr lang="en-US" sz="1000" dirty="0" smtClean="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the </a:t>
            </a:r>
            <a:r>
              <a:rPr lang="en-US" sz="1000" dirty="0" err="1">
                <a:latin typeface="Courier New" pitchFamily="49" charset="0"/>
                <a:cs typeface="Courier New" pitchFamily="49" charset="0"/>
              </a:rPr>
              <a:t>place_design</a:t>
            </a:r>
            <a:r>
              <a:rPr lang="en-US" sz="1000" dirty="0">
                <a:latin typeface="Courier New" pitchFamily="49" charset="0"/>
                <a:cs typeface="Courier New" pitchFamily="49" charset="0"/>
              </a:rPr>
              <a:t> directive list here</a:t>
            </a:r>
            <a:r>
              <a:rPr lang="en-US" sz="1000" dirty="0" smtClean="0">
                <a:latin typeface="Courier New" pitchFamily="49" charset="0"/>
                <a:cs typeface="Courier New" pitchFamily="49" charset="0"/>
              </a:rPr>
              <a:t>:</a:t>
            </a:r>
          </a:p>
          <a:p>
            <a:pPr algn="l"/>
            <a:r>
              <a:rPr lang="en-US" sz="1000" dirty="0" smtClean="0">
                <a:latin typeface="Courier New" pitchFamily="49" charset="0"/>
                <a:cs typeface="Courier New" pitchFamily="49" charset="0"/>
              </a:rPr>
              <a:t>##</a:t>
            </a:r>
            <a:r>
              <a:rPr lang="en-US" sz="1000" dirty="0">
                <a:latin typeface="Courier New" pitchFamily="49" charset="0"/>
                <a:cs typeface="Courier New" pitchFamily="49" charset="0"/>
              </a:rPr>
              <a:t>USE FOR SSI DEVICES## set </a:t>
            </a:r>
            <a:r>
              <a:rPr lang="en-US" sz="1000" dirty="0" err="1">
                <a:latin typeface="Courier New" pitchFamily="49" charset="0"/>
                <a:cs typeface="Courier New" pitchFamily="49" charset="0"/>
              </a:rPr>
              <a:t>place_design_directive</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SSI_place_directives</a:t>
            </a:r>
            <a:endParaRPr lang="en-US" sz="1000" dirty="0" smtClean="0">
              <a:latin typeface="Courier New" pitchFamily="49" charset="0"/>
              <a:cs typeface="Courier New" pitchFamily="49" charset="0"/>
            </a:endParaRP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place_design_directive</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monolithic_place_directives</a:t>
            </a:r>
            <a:endParaRPr lang="en-US" sz="1000" dirty="0" smtClean="0">
              <a:latin typeface="Courier New" pitchFamily="49" charset="0"/>
              <a:cs typeface="Courier New" pitchFamily="49" charset="0"/>
            </a:endParaRP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the </a:t>
            </a:r>
            <a:r>
              <a:rPr lang="en-US" sz="1000" dirty="0" err="1">
                <a:latin typeface="Courier New" pitchFamily="49" charset="0"/>
                <a:cs typeface="Courier New" pitchFamily="49" charset="0"/>
              </a:rPr>
              <a:t>phys_opt_design</a:t>
            </a:r>
            <a:r>
              <a:rPr lang="en-US" sz="1000" dirty="0">
                <a:latin typeface="Courier New" pitchFamily="49" charset="0"/>
                <a:cs typeface="Courier New" pitchFamily="49" charset="0"/>
              </a:rPr>
              <a:t> directive list here</a:t>
            </a:r>
            <a:r>
              <a:rPr lang="en-US" sz="1000" dirty="0" smtClean="0">
                <a:latin typeface="Courier New" pitchFamily="49" charset="0"/>
                <a:cs typeface="Courier New" pitchFamily="49" charset="0"/>
              </a:rPr>
              <a:t>:</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phys_opt_design_directive</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phys_opt_directives</a:t>
            </a:r>
            <a:endParaRPr lang="en-US" sz="1000" dirty="0" smtClean="0">
              <a:latin typeface="Courier New" pitchFamily="49" charset="0"/>
              <a:cs typeface="Courier New" pitchFamily="49" charset="0"/>
            </a:endParaRP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Set the </a:t>
            </a:r>
            <a:r>
              <a:rPr lang="en-US" sz="1000" dirty="0" err="1">
                <a:latin typeface="Courier New" pitchFamily="49" charset="0"/>
                <a:cs typeface="Courier New" pitchFamily="49" charset="0"/>
              </a:rPr>
              <a:t>route_design</a:t>
            </a:r>
            <a:r>
              <a:rPr lang="en-US" sz="1000" dirty="0">
                <a:latin typeface="Courier New" pitchFamily="49" charset="0"/>
                <a:cs typeface="Courier New" pitchFamily="49" charset="0"/>
              </a:rPr>
              <a:t> directive list here</a:t>
            </a:r>
            <a:r>
              <a:rPr lang="en-US" sz="1000" dirty="0" smtClean="0">
                <a:latin typeface="Courier New" pitchFamily="49" charset="0"/>
                <a:cs typeface="Courier New" pitchFamily="49" charset="0"/>
              </a:rPr>
              <a:t>:</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route_design_directive</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route_directives</a:t>
            </a:r>
            <a:endParaRPr lang="en-US" sz="1000" dirty="0" smtClean="0">
              <a:latin typeface="Courier New" pitchFamily="49" charset="0"/>
              <a:cs typeface="Courier New" pitchFamily="49" charset="0"/>
            </a:endParaRPr>
          </a:p>
          <a:p>
            <a:pPr algn="l"/>
            <a:endParaRPr lang="en-US" sz="1000" dirty="0">
              <a:latin typeface="Courier New" pitchFamily="49" charset="0"/>
              <a:cs typeface="Courier New" pitchFamily="49" charset="0"/>
            </a:endParaRPr>
          </a:p>
          <a:p>
            <a:pPr algn="l"/>
            <a:r>
              <a:rPr lang="en-US" sz="1000" dirty="0" smtClean="0">
                <a:latin typeface="Courier New" pitchFamily="49" charset="0"/>
                <a:cs typeface="Courier New" pitchFamily="49" charset="0"/>
              </a:rPr>
              <a:t># </a:t>
            </a:r>
            <a:r>
              <a:rPr lang="en-US" sz="1000" dirty="0">
                <a:latin typeface="Courier New" pitchFamily="49" charset="0"/>
                <a:cs typeface="Courier New" pitchFamily="49" charset="0"/>
              </a:rPr>
              <a:t>The template file from which to do the </a:t>
            </a:r>
            <a:r>
              <a:rPr lang="en-US" sz="1000" dirty="0" smtClean="0">
                <a:latin typeface="Courier New" pitchFamily="49" charset="0"/>
                <a:cs typeface="Courier New" pitchFamily="49" charset="0"/>
              </a:rPr>
              <a:t>switches</a:t>
            </a: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tmplFile_place</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place.tmpl.tcl</a:t>
            </a:r>
            <a:endParaRPr lang="en-US" sz="1000" dirty="0" smtClean="0">
              <a:latin typeface="Courier New" pitchFamily="49" charset="0"/>
              <a:cs typeface="Courier New" pitchFamily="49" charset="0"/>
            </a:endParaRP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tmplFile_phys_opt</a:t>
            </a: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phys_opt.tmpl.tcl</a:t>
            </a:r>
            <a:endParaRPr lang="en-US" sz="1000" dirty="0" smtClean="0">
              <a:latin typeface="Courier New" pitchFamily="49" charset="0"/>
              <a:cs typeface="Courier New" pitchFamily="49" charset="0"/>
            </a:endParaRPr>
          </a:p>
          <a:p>
            <a:pPr algn="l"/>
            <a:r>
              <a:rPr lang="en-US" sz="1000" dirty="0" smtClean="0">
                <a:latin typeface="Courier New" pitchFamily="49" charset="0"/>
                <a:cs typeface="Courier New" pitchFamily="49" charset="0"/>
              </a:rPr>
              <a:t>set </a:t>
            </a:r>
            <a:r>
              <a:rPr lang="en-US" sz="1000" dirty="0" err="1">
                <a:latin typeface="Courier New" pitchFamily="49" charset="0"/>
                <a:cs typeface="Courier New" pitchFamily="49" charset="0"/>
              </a:rPr>
              <a:t>tmplFile_route</a:t>
            </a: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route.tmpl.tcl</a:t>
            </a:r>
            <a:endParaRPr lang="en-US" sz="1000" dirty="0">
              <a:latin typeface="Courier New" pitchFamily="49" charset="0"/>
              <a:cs typeface="Courier New" pitchFamily="49" charset="0"/>
            </a:endParaRPr>
          </a:p>
        </p:txBody>
      </p:sp>
    </p:spTree>
    <p:extLst>
      <p:ext uri="{BB962C8B-B14F-4D97-AF65-F5344CB8AC3E}">
        <p14:creationId xmlns:p14="http://schemas.microsoft.com/office/powerpoint/2010/main" val="1850831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2"/>
            <a:ext cx="10975336" cy="5307496"/>
          </a:xfrm>
        </p:spPr>
        <p:txBody>
          <a:bodyPr/>
          <a:lstStyle/>
          <a:p>
            <a:r>
              <a:rPr lang="en-US" dirty="0" smtClean="0"/>
              <a:t>Template TCL Files contain several reserved keywords for the flow</a:t>
            </a:r>
          </a:p>
          <a:p>
            <a:pPr lvl="1"/>
            <a:r>
              <a:rPr lang="en-US" dirty="0" smtClean="0"/>
              <a:t>CHECKPOINT</a:t>
            </a:r>
          </a:p>
          <a:p>
            <a:pPr lvl="1"/>
            <a:r>
              <a:rPr lang="en-US" dirty="0" smtClean="0"/>
              <a:t>DIRECTORY</a:t>
            </a:r>
            <a:endParaRPr lang="en-US" dirty="0"/>
          </a:p>
          <a:p>
            <a:pPr lvl="1"/>
            <a:r>
              <a:rPr lang="en-US" dirty="0" smtClean="0"/>
              <a:t>PLACE_DIRECTIVE</a:t>
            </a:r>
            <a:endParaRPr lang="en-US" dirty="0"/>
          </a:p>
          <a:p>
            <a:pPr lvl="1"/>
            <a:r>
              <a:rPr lang="en-US" dirty="0" smtClean="0"/>
              <a:t>PLACE_CHECKPOINT</a:t>
            </a:r>
            <a:endParaRPr lang="en-US" dirty="0"/>
          </a:p>
          <a:p>
            <a:pPr lvl="1"/>
            <a:r>
              <a:rPr lang="en-US" dirty="0" smtClean="0"/>
              <a:t>PHYS_OPT_DIRECTIVE</a:t>
            </a:r>
          </a:p>
          <a:p>
            <a:pPr lvl="1"/>
            <a:r>
              <a:rPr lang="en-US" dirty="0" smtClean="0"/>
              <a:t>PREROUTE_CHECKPOINT</a:t>
            </a:r>
            <a:endParaRPr lang="en-US" dirty="0"/>
          </a:p>
          <a:p>
            <a:pPr lvl="1"/>
            <a:r>
              <a:rPr lang="en-US" dirty="0" smtClean="0"/>
              <a:t>ROUTE_DIRECTIVE</a:t>
            </a:r>
          </a:p>
          <a:p>
            <a:endParaRPr lang="en-US" dirty="0" smtClean="0"/>
          </a:p>
          <a:p>
            <a:r>
              <a:rPr lang="en-US" dirty="0" smtClean="0"/>
              <a:t>You can adjust Template TCL Files to provide more reports, etc.</a:t>
            </a:r>
          </a:p>
          <a:p>
            <a:pPr lvl="1"/>
            <a:r>
              <a:rPr lang="en-US" dirty="0" smtClean="0"/>
              <a:t>Just be certain to use the reserved keywords properly</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7</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Running the flow – Template TCL Files</a:t>
            </a:r>
            <a:endParaRPr lang="en-US" dirty="0"/>
          </a:p>
        </p:txBody>
      </p:sp>
    </p:spTree>
    <p:extLst>
      <p:ext uri="{BB962C8B-B14F-4D97-AF65-F5344CB8AC3E}">
        <p14:creationId xmlns:p14="http://schemas.microsoft.com/office/powerpoint/2010/main" val="2476636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2"/>
            <a:ext cx="10975336" cy="566529"/>
          </a:xfrm>
        </p:spPr>
        <p:txBody>
          <a:bodyPr/>
          <a:lstStyle/>
          <a:p>
            <a:r>
              <a:rPr lang="en-US" dirty="0" smtClean="0"/>
              <a:t>Directive files contain the directives that the user would like to run</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8</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Running the flow – Directive files</a:t>
            </a:r>
            <a:endParaRPr lang="en-US" dirty="0"/>
          </a:p>
        </p:txBody>
      </p:sp>
      <p:sp>
        <p:nvSpPr>
          <p:cNvPr id="5" name="TextBox 4"/>
          <p:cNvSpPr txBox="1"/>
          <p:nvPr/>
        </p:nvSpPr>
        <p:spPr>
          <a:xfrm>
            <a:off x="1391478" y="5042046"/>
            <a:ext cx="2852530" cy="1446550"/>
          </a:xfrm>
          <a:prstGeom prst="rect">
            <a:avLst/>
          </a:prstGeom>
          <a:noFill/>
        </p:spPr>
        <p:txBody>
          <a:bodyPr wrap="square" rtlCol="0">
            <a:spAutoFit/>
          </a:bodyPr>
          <a:lstStyle/>
          <a:p>
            <a:pPr algn="l"/>
            <a:r>
              <a:rPr lang="en-US" b="1" dirty="0" smtClean="0"/>
              <a:t>Monolithic Device</a:t>
            </a:r>
          </a:p>
          <a:p>
            <a:pPr algn="r"/>
            <a:r>
              <a:rPr lang="en-US" sz="1400" dirty="0" smtClean="0"/>
              <a:t>12 place directives</a:t>
            </a:r>
          </a:p>
          <a:p>
            <a:pPr algn="r"/>
            <a:r>
              <a:rPr lang="en-US" sz="1400" dirty="0" smtClean="0"/>
              <a:t>x     7 </a:t>
            </a:r>
            <a:r>
              <a:rPr lang="en-US" sz="1400" dirty="0" err="1" smtClean="0"/>
              <a:t>phys_opt</a:t>
            </a:r>
            <a:r>
              <a:rPr lang="en-US" sz="1400" dirty="0" smtClean="0"/>
              <a:t> directives</a:t>
            </a:r>
          </a:p>
          <a:p>
            <a:pPr algn="r"/>
            <a:r>
              <a:rPr lang="en-US" sz="1400" dirty="0" smtClean="0"/>
              <a:t>x           7 route directives</a:t>
            </a:r>
          </a:p>
          <a:p>
            <a:pPr algn="r"/>
            <a:r>
              <a:rPr lang="en-US" sz="1400" dirty="0" smtClean="0"/>
              <a:t>--------------------------------------------</a:t>
            </a:r>
          </a:p>
          <a:p>
            <a:pPr algn="r"/>
            <a:r>
              <a:rPr lang="en-US" sz="1400" dirty="0" smtClean="0"/>
              <a:t>588 route runs !!</a:t>
            </a:r>
            <a:endParaRPr lang="en-US" sz="1400" dirty="0"/>
          </a:p>
        </p:txBody>
      </p:sp>
      <p:sp>
        <p:nvSpPr>
          <p:cNvPr id="6" name="TextBox 5"/>
          <p:cNvSpPr txBox="1"/>
          <p:nvPr/>
        </p:nvSpPr>
        <p:spPr>
          <a:xfrm>
            <a:off x="5718313" y="5042046"/>
            <a:ext cx="2852530" cy="1446550"/>
          </a:xfrm>
          <a:prstGeom prst="rect">
            <a:avLst/>
          </a:prstGeom>
          <a:noFill/>
        </p:spPr>
        <p:txBody>
          <a:bodyPr wrap="square" rtlCol="0">
            <a:spAutoFit/>
          </a:bodyPr>
          <a:lstStyle/>
          <a:p>
            <a:pPr algn="l"/>
            <a:r>
              <a:rPr lang="en-US" b="1" dirty="0" smtClean="0"/>
              <a:t>SSI Device</a:t>
            </a:r>
          </a:p>
          <a:p>
            <a:pPr algn="r"/>
            <a:r>
              <a:rPr lang="en-US" sz="1400" dirty="0" smtClean="0"/>
              <a:t>17 place directives</a:t>
            </a:r>
          </a:p>
          <a:p>
            <a:pPr algn="r"/>
            <a:r>
              <a:rPr lang="en-US" sz="1400" dirty="0" smtClean="0"/>
              <a:t>x     7 </a:t>
            </a:r>
            <a:r>
              <a:rPr lang="en-US" sz="1400" dirty="0" err="1" smtClean="0"/>
              <a:t>phys_opt</a:t>
            </a:r>
            <a:r>
              <a:rPr lang="en-US" sz="1400" dirty="0" smtClean="0"/>
              <a:t> directives</a:t>
            </a:r>
          </a:p>
          <a:p>
            <a:pPr algn="r"/>
            <a:r>
              <a:rPr lang="en-US" sz="1400" dirty="0" smtClean="0"/>
              <a:t>x           7 route directives</a:t>
            </a:r>
          </a:p>
          <a:p>
            <a:pPr algn="r"/>
            <a:r>
              <a:rPr lang="en-US" sz="1400" dirty="0" smtClean="0"/>
              <a:t>--------------------------------------------</a:t>
            </a:r>
          </a:p>
          <a:p>
            <a:pPr algn="r"/>
            <a:r>
              <a:rPr lang="en-US" sz="1400" dirty="0" smtClean="0"/>
              <a:t>833 route runs !!</a:t>
            </a:r>
            <a:endParaRPr lang="en-US" sz="1400" dirty="0"/>
          </a:p>
        </p:txBody>
      </p:sp>
      <p:sp>
        <p:nvSpPr>
          <p:cNvPr id="7" name="Content Placeholder 1"/>
          <p:cNvSpPr txBox="1">
            <a:spLocks/>
          </p:cNvSpPr>
          <p:nvPr/>
        </p:nvSpPr>
        <p:spPr bwMode="auto">
          <a:xfrm>
            <a:off x="592876" y="4094922"/>
            <a:ext cx="10975336" cy="85807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a:lstStyle>
          <a:p>
            <a:r>
              <a:rPr lang="en-US" dirty="0" smtClean="0"/>
              <a:t>You can adjust Directive files to remove directives that do not need to be executed</a:t>
            </a:r>
          </a:p>
          <a:p>
            <a:r>
              <a:rPr lang="en-US" dirty="0" smtClean="0"/>
              <a:t>Be aware, the number of combinations can be large</a:t>
            </a:r>
            <a:endParaRPr lang="en-US" dirty="0"/>
          </a:p>
        </p:txBody>
      </p:sp>
      <p:sp>
        <p:nvSpPr>
          <p:cNvPr id="8" name="TextBox 7"/>
          <p:cNvSpPr txBox="1"/>
          <p:nvPr/>
        </p:nvSpPr>
        <p:spPr>
          <a:xfrm>
            <a:off x="834887" y="1480930"/>
            <a:ext cx="2852530" cy="2677656"/>
          </a:xfrm>
          <a:prstGeom prst="rect">
            <a:avLst/>
          </a:prstGeom>
          <a:noFill/>
        </p:spPr>
        <p:txBody>
          <a:bodyPr wrap="square" rtlCol="0">
            <a:spAutoFit/>
          </a:bodyPr>
          <a:lstStyle/>
          <a:p>
            <a:pPr algn="l"/>
            <a:r>
              <a:rPr lang="en-US" b="1" dirty="0" smtClean="0"/>
              <a:t>Monolithic Placement</a:t>
            </a:r>
          </a:p>
          <a:p>
            <a:pPr algn="l"/>
            <a:r>
              <a:rPr lang="en-US" sz="1050" dirty="0" smtClean="0">
                <a:latin typeface="Courier New" pitchFamily="49" charset="0"/>
                <a:cs typeface="Courier New" pitchFamily="49" charset="0"/>
              </a:rPr>
              <a:t>Explore</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WLDrivenBlockPlacement</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LateBlockPlacement</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ExtraNetDelay_high</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ExtraNetDelay_medium</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ExtraNetDelay_low</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SpreadLogic_high</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SpreadLogic_medium</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SpreadLogic_low</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ExtraPostPlacementOpt</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RuntimeOptimized</a:t>
            </a:r>
            <a:endParaRPr lang="en-US" sz="1050" dirty="0">
              <a:latin typeface="Courier New" pitchFamily="49" charset="0"/>
              <a:cs typeface="Courier New" pitchFamily="49" charset="0"/>
            </a:endParaRPr>
          </a:p>
          <a:p>
            <a:pPr algn="l"/>
            <a:r>
              <a:rPr lang="en-US" sz="1050" dirty="0">
                <a:latin typeface="Courier New" pitchFamily="49" charset="0"/>
                <a:cs typeface="Courier New" pitchFamily="49" charset="0"/>
              </a:rPr>
              <a:t>Default</a:t>
            </a:r>
          </a:p>
          <a:p>
            <a:endParaRPr lang="en-US" dirty="0"/>
          </a:p>
        </p:txBody>
      </p:sp>
      <p:sp>
        <p:nvSpPr>
          <p:cNvPr id="9" name="TextBox 8"/>
          <p:cNvSpPr txBox="1"/>
          <p:nvPr/>
        </p:nvSpPr>
        <p:spPr>
          <a:xfrm>
            <a:off x="4114799" y="1480928"/>
            <a:ext cx="2852530" cy="1500411"/>
          </a:xfrm>
          <a:prstGeom prst="rect">
            <a:avLst/>
          </a:prstGeom>
          <a:noFill/>
        </p:spPr>
        <p:txBody>
          <a:bodyPr wrap="square" rtlCol="0">
            <a:spAutoFit/>
          </a:bodyPr>
          <a:lstStyle/>
          <a:p>
            <a:pPr algn="l"/>
            <a:r>
              <a:rPr lang="en-US" b="1" dirty="0" err="1" smtClean="0"/>
              <a:t>Phys</a:t>
            </a:r>
            <a:r>
              <a:rPr lang="en-US" b="1" dirty="0" smtClean="0"/>
              <a:t> Opt</a:t>
            </a:r>
          </a:p>
          <a:p>
            <a:pPr algn="l"/>
            <a:r>
              <a:rPr lang="en-US" sz="1050" dirty="0">
                <a:latin typeface="Courier New" pitchFamily="49" charset="0"/>
                <a:cs typeface="Courier New" pitchFamily="49" charset="0"/>
              </a:rPr>
              <a:t>Explore</a:t>
            </a:r>
          </a:p>
          <a:p>
            <a:pPr algn="l"/>
            <a:r>
              <a:rPr lang="en-US" sz="1050" dirty="0" err="1">
                <a:latin typeface="Courier New" pitchFamily="49" charset="0"/>
                <a:cs typeface="Courier New" pitchFamily="49" charset="0"/>
              </a:rPr>
              <a:t>AggressiveExplore</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AlternateReplication</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AggressiveFanoutOpt</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AlternateDelayModeling</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AddRetime</a:t>
            </a:r>
            <a:endParaRPr lang="en-US" sz="1050" dirty="0">
              <a:latin typeface="Courier New" pitchFamily="49" charset="0"/>
              <a:cs typeface="Courier New" pitchFamily="49" charset="0"/>
            </a:endParaRPr>
          </a:p>
          <a:p>
            <a:pPr algn="l"/>
            <a:r>
              <a:rPr lang="en-US" sz="1050" dirty="0" smtClean="0">
                <a:latin typeface="Courier New" pitchFamily="49" charset="0"/>
                <a:cs typeface="Courier New" pitchFamily="49" charset="0"/>
              </a:rPr>
              <a:t>Default</a:t>
            </a:r>
            <a:endParaRPr lang="en-US" sz="1050" dirty="0">
              <a:latin typeface="Courier New" pitchFamily="49" charset="0"/>
              <a:cs typeface="Courier New" pitchFamily="49" charset="0"/>
            </a:endParaRPr>
          </a:p>
        </p:txBody>
      </p:sp>
      <p:sp>
        <p:nvSpPr>
          <p:cNvPr id="10" name="TextBox 9"/>
          <p:cNvSpPr txBox="1"/>
          <p:nvPr/>
        </p:nvSpPr>
        <p:spPr>
          <a:xfrm>
            <a:off x="7381461" y="1480930"/>
            <a:ext cx="2852530" cy="1500411"/>
          </a:xfrm>
          <a:prstGeom prst="rect">
            <a:avLst/>
          </a:prstGeom>
          <a:noFill/>
        </p:spPr>
        <p:txBody>
          <a:bodyPr wrap="square" rtlCol="0">
            <a:spAutoFit/>
          </a:bodyPr>
          <a:lstStyle/>
          <a:p>
            <a:pPr algn="l"/>
            <a:r>
              <a:rPr lang="en-US" b="1" dirty="0" smtClean="0"/>
              <a:t>Route</a:t>
            </a:r>
          </a:p>
          <a:p>
            <a:pPr algn="l"/>
            <a:r>
              <a:rPr lang="en-US" sz="1050" dirty="0">
                <a:latin typeface="Courier New" pitchFamily="49" charset="0"/>
                <a:cs typeface="Courier New" pitchFamily="49" charset="0"/>
              </a:rPr>
              <a:t>Explore</a:t>
            </a:r>
          </a:p>
          <a:p>
            <a:pPr algn="l"/>
            <a:r>
              <a:rPr lang="en-US" sz="1050" dirty="0" err="1">
                <a:latin typeface="Courier New" pitchFamily="49" charset="0"/>
                <a:cs typeface="Courier New" pitchFamily="49" charset="0"/>
              </a:rPr>
              <a:t>NoTimingRelaxation</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MoreGlobalIterations</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HigherDelayCost</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AdvancedSkewModeling</a:t>
            </a:r>
            <a:endParaRPr lang="en-US" sz="1050" dirty="0">
              <a:latin typeface="Courier New" pitchFamily="49" charset="0"/>
              <a:cs typeface="Courier New" pitchFamily="49" charset="0"/>
            </a:endParaRPr>
          </a:p>
          <a:p>
            <a:pPr algn="l"/>
            <a:r>
              <a:rPr lang="en-US" sz="1050" dirty="0" err="1">
                <a:latin typeface="Courier New" pitchFamily="49" charset="0"/>
                <a:cs typeface="Courier New" pitchFamily="49" charset="0"/>
              </a:rPr>
              <a:t>RuntimeOptimized</a:t>
            </a:r>
            <a:endParaRPr lang="en-US" sz="1050" dirty="0">
              <a:latin typeface="Courier New" pitchFamily="49" charset="0"/>
              <a:cs typeface="Courier New" pitchFamily="49" charset="0"/>
            </a:endParaRPr>
          </a:p>
          <a:p>
            <a:pPr algn="l"/>
            <a:r>
              <a:rPr lang="en-US" sz="1050" dirty="0" smtClean="0">
                <a:latin typeface="Courier New" pitchFamily="49" charset="0"/>
                <a:cs typeface="Courier New" pitchFamily="49" charset="0"/>
              </a:rPr>
              <a:t>Default</a:t>
            </a:r>
            <a:endParaRPr lang="en-US" sz="1050" dirty="0">
              <a:latin typeface="Courier New" pitchFamily="49" charset="0"/>
              <a:cs typeface="Courier New" pitchFamily="49" charset="0"/>
            </a:endParaRPr>
          </a:p>
        </p:txBody>
      </p:sp>
      <p:sp>
        <p:nvSpPr>
          <p:cNvPr id="11" name="TextBox 10"/>
          <p:cNvSpPr txBox="1"/>
          <p:nvPr/>
        </p:nvSpPr>
        <p:spPr>
          <a:xfrm>
            <a:off x="6238461" y="3549299"/>
            <a:ext cx="5138530" cy="253916"/>
          </a:xfrm>
          <a:prstGeom prst="rect">
            <a:avLst/>
          </a:prstGeom>
          <a:noFill/>
        </p:spPr>
        <p:txBody>
          <a:bodyPr wrap="square" rtlCol="0">
            <a:spAutoFit/>
          </a:bodyPr>
          <a:lstStyle/>
          <a:p>
            <a:pPr algn="l"/>
            <a:r>
              <a:rPr lang="en-US" sz="1050" dirty="0" smtClean="0">
                <a:latin typeface="Courier New" pitchFamily="49" charset="0"/>
                <a:cs typeface="Courier New" pitchFamily="49" charset="0"/>
              </a:rPr>
              <a:t>**Quick directives have been removed for place and route</a:t>
            </a:r>
            <a:endParaRPr lang="en-US" sz="1050" dirty="0">
              <a:latin typeface="Courier New" pitchFamily="49" charset="0"/>
              <a:cs typeface="Courier New" pitchFamily="49" charset="0"/>
            </a:endParaRPr>
          </a:p>
        </p:txBody>
      </p:sp>
    </p:spTree>
    <p:extLst>
      <p:ext uri="{BB962C8B-B14F-4D97-AF65-F5344CB8AC3E}">
        <p14:creationId xmlns:p14="http://schemas.microsoft.com/office/powerpoint/2010/main" val="2138674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41" y="904461"/>
            <a:ext cx="10975336" cy="5715000"/>
          </a:xfrm>
        </p:spPr>
        <p:txBody>
          <a:bodyPr/>
          <a:lstStyle/>
          <a:p>
            <a:r>
              <a:rPr lang="en-US" dirty="0"/>
              <a:t>Script Directory: /</a:t>
            </a:r>
            <a:r>
              <a:rPr lang="en-US" dirty="0" err="1" smtClean="0"/>
              <a:t>proj</a:t>
            </a:r>
            <a:r>
              <a:rPr lang="en-US" dirty="0" smtClean="0"/>
              <a:t>/</a:t>
            </a:r>
            <a:r>
              <a:rPr lang="en-US" dirty="0" err="1" smtClean="0"/>
              <a:t>xcoswmktg</a:t>
            </a:r>
            <a:r>
              <a:rPr lang="en-US" dirty="0" smtClean="0"/>
              <a:t>/</a:t>
            </a:r>
            <a:r>
              <a:rPr lang="en-US" dirty="0" err="1" smtClean="0"/>
              <a:t>bgreine</a:t>
            </a:r>
            <a:r>
              <a:rPr lang="en-US" dirty="0" smtClean="0"/>
              <a:t>/</a:t>
            </a:r>
            <a:r>
              <a:rPr lang="en-US" dirty="0" err="1" smtClean="0"/>
              <a:t>exhaustive_directives_tcl</a:t>
            </a:r>
            <a:endParaRPr lang="en-US" dirty="0" smtClean="0"/>
          </a:p>
          <a:p>
            <a:pPr lvl="1"/>
            <a:r>
              <a:rPr lang="en-US" b="1" dirty="0" smtClean="0"/>
              <a:t>Copy it into your area !!!</a:t>
            </a:r>
            <a:endParaRPr lang="en-US" b="1" dirty="0"/>
          </a:p>
          <a:p>
            <a:r>
              <a:rPr lang="en-US" dirty="0" smtClean="0"/>
              <a:t>Command Line</a:t>
            </a:r>
          </a:p>
          <a:p>
            <a:pPr marL="342900" lvl="1" indent="0">
              <a:buNone/>
            </a:pPr>
            <a:r>
              <a:rPr lang="en-US" sz="1400" dirty="0">
                <a:latin typeface="Courier New" pitchFamily="49" charset="0"/>
                <a:cs typeface="Courier New" pitchFamily="49" charset="0"/>
              </a:rPr>
              <a:t>[bgreine@xcoswapps02 </a:t>
            </a:r>
            <a:r>
              <a:rPr lang="en-US" sz="1400" dirty="0" err="1">
                <a:latin typeface="Courier New" pitchFamily="49" charset="0"/>
                <a:cs typeface="Courier New" pitchFamily="49" charset="0"/>
              </a:rPr>
              <a:t>exhaustive_directives</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exhaustive_directives.tcl</a:t>
            </a:r>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 tee </a:t>
            </a:r>
            <a:r>
              <a:rPr lang="en-US" sz="1400" dirty="0" smtClean="0">
                <a:latin typeface="Courier New" pitchFamily="49" charset="0"/>
                <a:cs typeface="Courier New" pitchFamily="49" charset="0"/>
              </a:rPr>
              <a:t>log</a:t>
            </a:r>
          </a:p>
          <a:p>
            <a:pPr marL="342900" lvl="1" indent="0">
              <a:buNone/>
            </a:pPr>
            <a:endParaRPr lang="en-US" dirty="0" smtClean="0"/>
          </a:p>
          <a:p>
            <a:r>
              <a:rPr lang="en-US" dirty="0" smtClean="0"/>
              <a:t>Output:</a:t>
            </a:r>
          </a:p>
          <a:p>
            <a:pPr marL="342900" lvl="1" indent="0">
              <a:buNone/>
            </a:pPr>
            <a:r>
              <a:rPr lang="en-US" sz="1000" dirty="0">
                <a:latin typeface="Courier New" pitchFamily="49" charset="0"/>
                <a:cs typeface="Courier New" pitchFamily="49" charset="0"/>
              </a:rPr>
              <a:t>Executing from Directory: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Design Checkpoint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postlogicopt.dcp</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Place Design Directive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monolithic_place_directives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Phys</a:t>
            </a:r>
            <a:r>
              <a:rPr lang="en-US" sz="1000" dirty="0">
                <a:latin typeface="Courier New" pitchFamily="49" charset="0"/>
                <a:cs typeface="Courier New" pitchFamily="49" charset="0"/>
              </a:rPr>
              <a:t> Opt Design Directive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phys_opt_directives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Route Design Directive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route_directives</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Place Template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place.tmpl.tcl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a:t>
            </a:r>
            <a:r>
              <a:rPr lang="en-US" sz="1000" dirty="0" err="1">
                <a:latin typeface="Courier New" pitchFamily="49" charset="0"/>
                <a:cs typeface="Courier New" pitchFamily="49" charset="0"/>
              </a:rPr>
              <a:t>Phys</a:t>
            </a:r>
            <a:r>
              <a:rPr lang="en-US" sz="1000" dirty="0">
                <a:latin typeface="Courier New" pitchFamily="49" charset="0"/>
                <a:cs typeface="Courier New" pitchFamily="49" charset="0"/>
              </a:rPr>
              <a:t> Opt Design Directive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phys_opt.tmpl.tcl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        Route Template File: /</a:t>
            </a:r>
            <a:r>
              <a:rPr lang="en-US" sz="1000" dirty="0" err="1">
                <a:latin typeface="Courier New" pitchFamily="49" charset="0"/>
                <a:cs typeface="Courier New" pitchFamily="49" charset="0"/>
              </a:rPr>
              <a:t>proj</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xcoswmktg</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bgreine</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exhaustive_directives</a:t>
            </a:r>
            <a:r>
              <a:rPr lang="en-US" sz="1000" dirty="0">
                <a:latin typeface="Courier New" pitchFamily="49" charset="0"/>
                <a:cs typeface="Courier New" pitchFamily="49" charset="0"/>
              </a:rPr>
              <a:t>/</a:t>
            </a:r>
            <a:r>
              <a:rPr lang="en-US" sz="1000" dirty="0" err="1">
                <a:latin typeface="Courier New" pitchFamily="49" charset="0"/>
                <a:cs typeface="Courier New" pitchFamily="49" charset="0"/>
              </a:rPr>
              <a:t>route.tmpl.tcl</a:t>
            </a:r>
            <a:endParaRPr lang="en-US" sz="1000" dirty="0">
              <a:latin typeface="Courier New" pitchFamily="49" charset="0"/>
              <a:cs typeface="Courier New" pitchFamily="49" charset="0"/>
            </a:endParaRPr>
          </a:p>
          <a:p>
            <a:pPr marL="342900" lvl="1" indent="0">
              <a:buNone/>
            </a:pPr>
            <a:r>
              <a:rPr lang="en-US" sz="1000" dirty="0">
                <a:latin typeface="Courier New" pitchFamily="49" charset="0"/>
                <a:cs typeface="Courier New" pitchFamily="49" charset="0"/>
              </a:rPr>
              <a:t>Building Place Directive Data Structure:</a:t>
            </a:r>
          </a:p>
          <a:p>
            <a:pPr marL="342900" lvl="1" indent="0">
              <a:buNone/>
            </a:pPr>
            <a:r>
              <a:rPr lang="en-US" sz="1000" dirty="0">
                <a:latin typeface="Courier New" pitchFamily="49" charset="0"/>
                <a:cs typeface="Courier New" pitchFamily="49" charset="0"/>
              </a:rPr>
              <a:t>        Explore</a:t>
            </a:r>
          </a:p>
          <a:p>
            <a:pPr marL="342900" lvl="1" indent="0">
              <a:buNone/>
            </a:pP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WLDrivenBlockPlacement</a:t>
            </a:r>
            <a:endParaRPr lang="en-US" sz="1000" dirty="0" smtClean="0">
              <a:latin typeface="Courier New" pitchFamily="49" charset="0"/>
              <a:cs typeface="Courier New" pitchFamily="49" charset="0"/>
            </a:endParaRPr>
          </a:p>
          <a:p>
            <a:pPr marL="342900" lvl="1" indent="0">
              <a:buNone/>
            </a:pPr>
            <a:r>
              <a:rPr lang="en-US" sz="1000" dirty="0" smtClean="0">
                <a:latin typeface="Courier New" pitchFamily="49" charset="0"/>
                <a:cs typeface="Courier New" pitchFamily="49" charset="0"/>
              </a:rPr>
              <a:t>Building </a:t>
            </a:r>
            <a:r>
              <a:rPr lang="en-US" sz="1000" dirty="0" err="1">
                <a:latin typeface="Courier New" pitchFamily="49" charset="0"/>
                <a:cs typeface="Courier New" pitchFamily="49" charset="0"/>
              </a:rPr>
              <a:t>Phys</a:t>
            </a:r>
            <a:r>
              <a:rPr lang="en-US" sz="1000" dirty="0">
                <a:latin typeface="Courier New" pitchFamily="49" charset="0"/>
                <a:cs typeface="Courier New" pitchFamily="49" charset="0"/>
              </a:rPr>
              <a:t> Opt Directive Data Structure:</a:t>
            </a:r>
          </a:p>
          <a:p>
            <a:pPr marL="342900" lvl="1" indent="0">
              <a:buNone/>
            </a:pPr>
            <a:r>
              <a:rPr lang="en-US" sz="1000" dirty="0">
                <a:latin typeface="Courier New" pitchFamily="49" charset="0"/>
                <a:cs typeface="Courier New" pitchFamily="49" charset="0"/>
              </a:rPr>
              <a:t>        Explore</a:t>
            </a:r>
          </a:p>
          <a:p>
            <a:pPr marL="342900" lvl="1" indent="0">
              <a:buNone/>
            </a:pPr>
            <a:r>
              <a:rPr lang="en-US" sz="1000" dirty="0">
                <a:latin typeface="Courier New" pitchFamily="49" charset="0"/>
                <a:cs typeface="Courier New" pitchFamily="49" charset="0"/>
              </a:rPr>
              <a:t>        </a:t>
            </a:r>
            <a:r>
              <a:rPr lang="en-US" sz="1000" dirty="0" err="1" smtClean="0">
                <a:latin typeface="Courier New" pitchFamily="49" charset="0"/>
                <a:cs typeface="Courier New" pitchFamily="49" charset="0"/>
              </a:rPr>
              <a:t>AggressiveExplore</a:t>
            </a:r>
            <a:endParaRPr lang="en-US" sz="1000" dirty="0" smtClean="0">
              <a:latin typeface="Courier New" pitchFamily="49" charset="0"/>
              <a:cs typeface="Courier New" pitchFamily="49" charset="0"/>
            </a:endParaRPr>
          </a:p>
          <a:p>
            <a:pPr marL="342900" lvl="1" indent="0">
              <a:buNone/>
            </a:pPr>
            <a:r>
              <a:rPr lang="en-US" dirty="0" smtClean="0"/>
              <a:t>(Continued on next page)</a:t>
            </a:r>
          </a:p>
        </p:txBody>
      </p:sp>
      <p:sp>
        <p:nvSpPr>
          <p:cNvPr id="3" name="Slide Number Placeholder 2"/>
          <p:cNvSpPr>
            <a:spLocks noGrp="1"/>
          </p:cNvSpPr>
          <p:nvPr>
            <p:ph type="sldNum" sz="quarter" idx="10"/>
          </p:nvPr>
        </p:nvSpPr>
        <p:spPr/>
        <p:txBody>
          <a:bodyPr/>
          <a:lstStyle/>
          <a:p>
            <a:pPr>
              <a:defRPr/>
            </a:pPr>
            <a:r>
              <a:rPr lang="en-US" smtClean="0"/>
              <a:t>Page </a:t>
            </a:r>
            <a:fld id="{060BD193-E118-4B16-863C-C8C12C675E3E}" type="slidenum">
              <a:rPr lang="en-US" smtClean="0"/>
              <a:pPr>
                <a:defRPr/>
              </a:pPr>
              <a:t>9</a:t>
            </a:fld>
            <a:endParaRPr lang="en-US" dirty="0"/>
          </a:p>
        </p:txBody>
      </p:sp>
      <p:sp>
        <p:nvSpPr>
          <p:cNvPr id="4" name="Title 3"/>
          <p:cNvSpPr>
            <a:spLocks noGrp="1"/>
          </p:cNvSpPr>
          <p:nvPr>
            <p:ph type="title"/>
          </p:nvPr>
        </p:nvSpPr>
        <p:spPr>
          <a:xfrm>
            <a:off x="609441" y="209550"/>
            <a:ext cx="10969943" cy="525946"/>
          </a:xfrm>
        </p:spPr>
        <p:txBody>
          <a:bodyPr/>
          <a:lstStyle/>
          <a:p>
            <a:r>
              <a:rPr lang="en-US" dirty="0" smtClean="0"/>
              <a:t>Running the flow – Execution Example</a:t>
            </a:r>
            <a:endParaRPr lang="en-US" dirty="0"/>
          </a:p>
        </p:txBody>
      </p:sp>
    </p:spTree>
    <p:extLst>
      <p:ext uri="{BB962C8B-B14F-4D97-AF65-F5344CB8AC3E}">
        <p14:creationId xmlns:p14="http://schemas.microsoft.com/office/powerpoint/2010/main" val="310871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 Template (light)">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5413f27fc74e9e8c1e7b538d1b5bad36">
  <xsd:schema xmlns:xsd="http://www.w3.org/2001/XMLSchema" xmlns:xs="http://www.w3.org/2001/XMLSchema" xmlns:p="http://schemas.microsoft.com/office/2006/metadata/properties" xmlns:ns2="D46A7F71-384C-4B0A-B6CB-1869FF28952A" targetNamespace="http://schemas.microsoft.com/office/2006/metadata/properties" ma:root="true" ma:fieldsID="38ece005e4d80e920f96d456d1b02691"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6A7F71-384C-4B0A-B6CB-1869FF28952A"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Props1.xml><?xml version="1.0" encoding="utf-8"?>
<ds:datastoreItem xmlns:ds="http://schemas.openxmlformats.org/officeDocument/2006/customXml" ds:itemID="{EBBC7F67-A6BD-4635-B632-29BCE04A7A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3.xml><?xml version="1.0" encoding="utf-8"?>
<ds:datastoreItem xmlns:ds="http://schemas.openxmlformats.org/officeDocument/2006/customXml" ds:itemID="{7747654C-B272-4B15-B46C-BB332E6C5466}">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D46A7F71-384C-4B0A-B6CB-1869FF28952A"/>
    <ds:schemaRef ds:uri="http://purl.org/dc/terms/"/>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2350</TotalTime>
  <Words>1000</Words>
  <Application>Microsoft Office PowerPoint</Application>
  <PresentationFormat>Custom</PresentationFormat>
  <Paragraphs>225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Xilinx Template (light)</vt:lpstr>
      <vt:lpstr>Exhaustive Directives Script</vt:lpstr>
      <vt:lpstr>How did this come about?</vt:lpstr>
      <vt:lpstr>Inputs</vt:lpstr>
      <vt:lpstr>Flow</vt:lpstr>
      <vt:lpstr>Flow Expansion</vt:lpstr>
      <vt:lpstr>Running the flow – configure exhaustive_directives.tcl</vt:lpstr>
      <vt:lpstr>Running the flow – Template TCL Files</vt:lpstr>
      <vt:lpstr>Running the flow – Directive files</vt:lpstr>
      <vt:lpstr>Running the flow – Execution Example</vt:lpstr>
      <vt:lpstr>Running the flow – Execution Example (continued)</vt:lpstr>
      <vt:lpstr>Other Tips/Tricks</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Xilinx</dc:creator>
  <cp:keywords>No Markings</cp:keywords>
  <cp:lastModifiedBy>dpefour</cp:lastModifiedBy>
  <cp:revision>160</cp:revision>
  <cp:lastPrinted>2013-02-13T16:28:17Z</cp:lastPrinted>
  <dcterms:created xsi:type="dcterms:W3CDTF">2012-04-24T17:20:09Z</dcterms:created>
  <dcterms:modified xsi:type="dcterms:W3CDTF">2014-06-25T20:30:39Z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0x010100717F6AD44C380A4BB6CB1869FF28952A</vt:lpwstr>
  </property>
  <property fmtid="{D5CDD505-2E9C-101B-9397-08002B2CF9AE}" pid="3" name="TitusGUID">
    <vt:lpwstr>15ff3a02-ac05-412a-afba-10a153733edf</vt:lpwstr>
  </property>
  <property fmtid="{D5CDD505-2E9C-101B-9397-08002B2CF9AE}" pid="4" name="XilinxClassification">
    <vt:lpwstr>No Markings</vt:lpwstr>
  </property>
</Properties>
</file>