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35"/>
  </p:notesMasterIdLst>
  <p:handoutMasterIdLst>
    <p:handoutMasterId r:id="rId36"/>
  </p:handoutMasterIdLst>
  <p:sldIdLst>
    <p:sldId id="256" r:id="rId2"/>
    <p:sldId id="258" r:id="rId3"/>
    <p:sldId id="329" r:id="rId4"/>
    <p:sldId id="336" r:id="rId5"/>
    <p:sldId id="337" r:id="rId6"/>
    <p:sldId id="347" r:id="rId7"/>
    <p:sldId id="343" r:id="rId8"/>
    <p:sldId id="357" r:id="rId9"/>
    <p:sldId id="338" r:id="rId10"/>
    <p:sldId id="330" r:id="rId11"/>
    <p:sldId id="340" r:id="rId12"/>
    <p:sldId id="341" r:id="rId13"/>
    <p:sldId id="359" r:id="rId14"/>
    <p:sldId id="358" r:id="rId15"/>
    <p:sldId id="345" r:id="rId16"/>
    <p:sldId id="361" r:id="rId17"/>
    <p:sldId id="360" r:id="rId18"/>
    <p:sldId id="346" r:id="rId19"/>
    <p:sldId id="332" r:id="rId20"/>
    <p:sldId id="352" r:id="rId21"/>
    <p:sldId id="362" r:id="rId22"/>
    <p:sldId id="348" r:id="rId23"/>
    <p:sldId id="349" r:id="rId24"/>
    <p:sldId id="350" r:id="rId25"/>
    <p:sldId id="333" r:id="rId26"/>
    <p:sldId id="353" r:id="rId27"/>
    <p:sldId id="356" r:id="rId28"/>
    <p:sldId id="363" r:id="rId29"/>
    <p:sldId id="364" r:id="rId30"/>
    <p:sldId id="334" r:id="rId31"/>
    <p:sldId id="354" r:id="rId32"/>
    <p:sldId id="355" r:id="rId33"/>
    <p:sldId id="328"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CA27"/>
    <a:srgbClr val="9F5FCF"/>
    <a:srgbClr val="008F9E"/>
    <a:srgbClr val="00DBF2"/>
    <a:srgbClr val="007986"/>
    <a:srgbClr val="0D97FF"/>
    <a:srgbClr val="FE9A48"/>
    <a:srgbClr val="FD7403"/>
    <a:srgbClr val="5BD75B"/>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6932" autoAdjust="0"/>
  </p:normalViewPr>
  <p:slideViewPr>
    <p:cSldViewPr snapToGrid="0">
      <p:cViewPr varScale="1">
        <p:scale>
          <a:sx n="88" d="100"/>
          <a:sy n="88" d="100"/>
        </p:scale>
        <p:origin x="2022"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F7FCB4-2EC9-4D4C-97B3-EE82AE5AF357}" type="datetimeFigureOut">
              <a:rPr lang="es-ES" smtClean="0"/>
              <a:pPr/>
              <a:t>27/09/2016</a:t>
            </a:fld>
            <a:endParaRPr lang="es-E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5A55F7-ED10-4BF7-937B-0B65615F037B}" type="slidenum">
              <a:rPr lang="es-ES" smtClean="0"/>
              <a:pPr/>
              <a:t>‹Nº›</a:t>
            </a:fld>
            <a:endParaRPr lang="es-ES" dirty="0"/>
          </a:p>
        </p:txBody>
      </p:sp>
    </p:spTree>
    <p:extLst>
      <p:ext uri="{BB962C8B-B14F-4D97-AF65-F5344CB8AC3E}">
        <p14:creationId xmlns:p14="http://schemas.microsoft.com/office/powerpoint/2010/main" val="4245058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68B7F-3E46-4F22-A22A-F05B1622923D}" type="datetimeFigureOut">
              <a:rPr lang="es-ES" smtClean="0"/>
              <a:pPr/>
              <a:t>27/09/2016</a:t>
            </a:fld>
            <a:endParaRPr lang="es-E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DE9F6-E6D6-417B-B06D-C01696BDD228}" type="slidenum">
              <a:rPr lang="es-ES" smtClean="0"/>
              <a:pPr/>
              <a:t>‹Nº›</a:t>
            </a:fld>
            <a:endParaRPr lang="es-ES" dirty="0"/>
          </a:p>
        </p:txBody>
      </p:sp>
    </p:spTree>
    <p:extLst>
      <p:ext uri="{BB962C8B-B14F-4D97-AF65-F5344CB8AC3E}">
        <p14:creationId xmlns:p14="http://schemas.microsoft.com/office/powerpoint/2010/main" val="253724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1</a:t>
            </a:fld>
            <a:endParaRPr lang="es-ES" dirty="0"/>
          </a:p>
        </p:txBody>
      </p:sp>
    </p:spTree>
    <p:extLst>
      <p:ext uri="{BB962C8B-B14F-4D97-AF65-F5344CB8AC3E}">
        <p14:creationId xmlns:p14="http://schemas.microsoft.com/office/powerpoint/2010/main" val="11784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10</a:t>
            </a:fld>
            <a:endParaRPr lang="es-ES" dirty="0"/>
          </a:p>
        </p:txBody>
      </p:sp>
    </p:spTree>
    <p:extLst>
      <p:ext uri="{BB962C8B-B14F-4D97-AF65-F5344CB8AC3E}">
        <p14:creationId xmlns:p14="http://schemas.microsoft.com/office/powerpoint/2010/main" val="241521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19</a:t>
            </a:fld>
            <a:endParaRPr lang="es-ES" dirty="0"/>
          </a:p>
        </p:txBody>
      </p:sp>
    </p:spTree>
    <p:extLst>
      <p:ext uri="{BB962C8B-B14F-4D97-AF65-F5344CB8AC3E}">
        <p14:creationId xmlns:p14="http://schemas.microsoft.com/office/powerpoint/2010/main" val="1336518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25</a:t>
            </a:fld>
            <a:endParaRPr lang="es-ES" dirty="0"/>
          </a:p>
        </p:txBody>
      </p:sp>
    </p:spTree>
    <p:extLst>
      <p:ext uri="{BB962C8B-B14F-4D97-AF65-F5344CB8AC3E}">
        <p14:creationId xmlns:p14="http://schemas.microsoft.com/office/powerpoint/2010/main" val="266190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27</a:t>
            </a:fld>
            <a:endParaRPr lang="es-ES" dirty="0"/>
          </a:p>
        </p:txBody>
      </p:sp>
    </p:spTree>
    <p:extLst>
      <p:ext uri="{BB962C8B-B14F-4D97-AF65-F5344CB8AC3E}">
        <p14:creationId xmlns:p14="http://schemas.microsoft.com/office/powerpoint/2010/main" val="2942472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 han diseñado carcasas de plástico tanto para el dispositivo de acceso como para el marcapasos, así como para la fuente de alimentación, realizando prototipos completos.</a:t>
            </a:r>
          </a:p>
        </p:txBody>
      </p:sp>
      <p:sp>
        <p:nvSpPr>
          <p:cNvPr id="4" name="Slide Number Placeholder 3"/>
          <p:cNvSpPr>
            <a:spLocks noGrp="1"/>
          </p:cNvSpPr>
          <p:nvPr>
            <p:ph type="sldNum" sz="quarter" idx="10"/>
          </p:nvPr>
        </p:nvSpPr>
        <p:spPr/>
        <p:txBody>
          <a:bodyPr/>
          <a:lstStyle/>
          <a:p>
            <a:fld id="{D10DE9F6-E6D6-417B-B06D-C01696BDD228}" type="slidenum">
              <a:rPr lang="es-ES" smtClean="0"/>
              <a:pPr/>
              <a:t>28</a:t>
            </a:fld>
            <a:endParaRPr lang="es-ES"/>
          </a:p>
        </p:txBody>
      </p:sp>
    </p:spTree>
    <p:extLst>
      <p:ext uri="{BB962C8B-B14F-4D97-AF65-F5344CB8AC3E}">
        <p14:creationId xmlns:p14="http://schemas.microsoft.com/office/powerpoint/2010/main" val="139141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último, se ha montado un kit con los prototipos diseñados, que se compone de un marcapasos, un dispositivo de acceso, una fuente de alimentación con su cable de red eléctrica, ocho cables y un pack de electrodos. Este kit constituye un sistema completo en el que se pueden implementar servicios de acceso a dispositivos médicos </a:t>
            </a:r>
            <a:r>
              <a:rPr lang="es-ES" dirty="0" err="1"/>
              <a:t>implantables</a:t>
            </a:r>
            <a:r>
              <a:rPr lang="es-ES" dirty="0"/>
              <a:t> mediante </a:t>
            </a:r>
            <a:r>
              <a:rPr lang="es-ES" dirty="0" err="1"/>
              <a:t>Heart</a:t>
            </a:r>
            <a:r>
              <a:rPr lang="es-ES" dirty="0"/>
              <a:t>-to-</a:t>
            </a:r>
            <a:r>
              <a:rPr lang="es-ES" dirty="0" err="1"/>
              <a:t>Heart</a:t>
            </a:r>
            <a:r>
              <a:rPr lang="es-ES" dirty="0"/>
              <a:t>.</a:t>
            </a:r>
          </a:p>
        </p:txBody>
      </p:sp>
      <p:sp>
        <p:nvSpPr>
          <p:cNvPr id="4" name="Slide Number Placeholder 3"/>
          <p:cNvSpPr>
            <a:spLocks noGrp="1"/>
          </p:cNvSpPr>
          <p:nvPr>
            <p:ph type="sldNum" sz="quarter" idx="10"/>
          </p:nvPr>
        </p:nvSpPr>
        <p:spPr/>
        <p:txBody>
          <a:bodyPr/>
          <a:lstStyle/>
          <a:p>
            <a:fld id="{D10DE9F6-E6D6-417B-B06D-C01696BDD228}" type="slidenum">
              <a:rPr lang="es-ES" smtClean="0"/>
              <a:pPr/>
              <a:t>29</a:t>
            </a:fld>
            <a:endParaRPr lang="es-ES"/>
          </a:p>
        </p:txBody>
      </p:sp>
    </p:spTree>
    <p:extLst>
      <p:ext uri="{BB962C8B-B14F-4D97-AF65-F5344CB8AC3E}">
        <p14:creationId xmlns:p14="http://schemas.microsoft.com/office/powerpoint/2010/main" val="367672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30</a:t>
            </a:fld>
            <a:endParaRPr lang="es-ES" dirty="0"/>
          </a:p>
        </p:txBody>
      </p:sp>
    </p:spTree>
    <p:extLst>
      <p:ext uri="{BB962C8B-B14F-4D97-AF65-F5344CB8AC3E}">
        <p14:creationId xmlns:p14="http://schemas.microsoft.com/office/powerpoint/2010/main" val="59222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2</a:t>
            </a:fld>
            <a:endParaRPr lang="es-ES" dirty="0"/>
          </a:p>
        </p:txBody>
      </p:sp>
    </p:spTree>
    <p:extLst>
      <p:ext uri="{BB962C8B-B14F-4D97-AF65-F5344CB8AC3E}">
        <p14:creationId xmlns:p14="http://schemas.microsoft.com/office/powerpoint/2010/main" val="24865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3</a:t>
            </a:fld>
            <a:endParaRPr lang="es-ES" dirty="0"/>
          </a:p>
        </p:txBody>
      </p:sp>
    </p:spTree>
    <p:extLst>
      <p:ext uri="{BB962C8B-B14F-4D97-AF65-F5344CB8AC3E}">
        <p14:creationId xmlns:p14="http://schemas.microsoft.com/office/powerpoint/2010/main" val="190719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Actualmente cada vez son más las</a:t>
            </a:r>
            <a:r>
              <a:rPr lang="es-ES" baseline="0" dirty="0"/>
              <a:t> aplicaciones que nos rodean en muchos ámbitos de nuestra vida: como nuestro hogar, nuestro trabajo, los transportes o nuestra salud.</a:t>
            </a:r>
          </a:p>
          <a:p>
            <a:r>
              <a:rPr lang="es-ES" baseline="0" dirty="0"/>
              <a:t>Para el buen funcionamiento de todas ellas hace falta mucha información que es recogida por medio de sensores.</a:t>
            </a:r>
          </a:p>
          <a:p>
            <a:r>
              <a:rPr lang="es-ES" baseline="0" dirty="0"/>
              <a:t>Muchas de estas nuevas aplicaciones han optado por las redes de sensores inalámbricas como solución que se adecua a sus necesidades.</a:t>
            </a:r>
          </a:p>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4</a:t>
            </a:fld>
            <a:endParaRPr lang="es-ES" dirty="0"/>
          </a:p>
        </p:txBody>
      </p:sp>
    </p:spTree>
    <p:extLst>
      <p:ext uri="{BB962C8B-B14F-4D97-AF65-F5344CB8AC3E}">
        <p14:creationId xmlns:p14="http://schemas.microsoft.com/office/powerpoint/2010/main" val="2503423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Actualmente cada vez son más las</a:t>
            </a:r>
            <a:r>
              <a:rPr lang="es-ES" baseline="0" dirty="0"/>
              <a:t> aplicaciones que nos rodean en muchos ámbitos de nuestra vida: como nuestro hogar, nuestro trabajo, los transportes o nuestra salud.</a:t>
            </a:r>
          </a:p>
          <a:p>
            <a:r>
              <a:rPr lang="es-ES" baseline="0" dirty="0"/>
              <a:t>Para el buen funcionamiento de todas ellas hace falta mucha información que es recogida por medio de sensores.</a:t>
            </a:r>
          </a:p>
          <a:p>
            <a:r>
              <a:rPr lang="es-ES" baseline="0" dirty="0"/>
              <a:t>Muchas de estas nuevas aplicaciones han optado por las redes de sensores inalámbricas como solución que se adecua a sus necesidades.</a:t>
            </a:r>
          </a:p>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5</a:t>
            </a:fld>
            <a:endParaRPr lang="es-ES" dirty="0"/>
          </a:p>
        </p:txBody>
      </p:sp>
    </p:spTree>
    <p:extLst>
      <p:ext uri="{BB962C8B-B14F-4D97-AF65-F5344CB8AC3E}">
        <p14:creationId xmlns:p14="http://schemas.microsoft.com/office/powerpoint/2010/main" val="247236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6</a:t>
            </a:fld>
            <a:endParaRPr lang="es-ES" dirty="0"/>
          </a:p>
        </p:txBody>
      </p:sp>
    </p:spTree>
    <p:extLst>
      <p:ext uri="{BB962C8B-B14F-4D97-AF65-F5344CB8AC3E}">
        <p14:creationId xmlns:p14="http://schemas.microsoft.com/office/powerpoint/2010/main" val="317603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7</a:t>
            </a:fld>
            <a:endParaRPr lang="es-ES" dirty="0"/>
          </a:p>
        </p:txBody>
      </p:sp>
    </p:spTree>
    <p:extLst>
      <p:ext uri="{BB962C8B-B14F-4D97-AF65-F5344CB8AC3E}">
        <p14:creationId xmlns:p14="http://schemas.microsoft.com/office/powerpoint/2010/main" val="391895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8</a:t>
            </a:fld>
            <a:endParaRPr lang="es-ES" dirty="0"/>
          </a:p>
        </p:txBody>
      </p:sp>
    </p:spTree>
    <p:extLst>
      <p:ext uri="{BB962C8B-B14F-4D97-AF65-F5344CB8AC3E}">
        <p14:creationId xmlns:p14="http://schemas.microsoft.com/office/powerpoint/2010/main" val="454637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D10DE9F6-E6D6-417B-B06D-C01696BDD228}" type="slidenum">
              <a:rPr lang="es-ES" smtClean="0"/>
              <a:pPr/>
              <a:t>9</a:t>
            </a:fld>
            <a:endParaRPr lang="es-ES" dirty="0"/>
          </a:p>
        </p:txBody>
      </p:sp>
    </p:spTree>
    <p:extLst>
      <p:ext uri="{BB962C8B-B14F-4D97-AF65-F5344CB8AC3E}">
        <p14:creationId xmlns:p14="http://schemas.microsoft.com/office/powerpoint/2010/main" val="197085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14282" y="4643446"/>
            <a:ext cx="8715436" cy="571504"/>
          </a:xfrm>
          <a:noFill/>
          <a:ln>
            <a:noFill/>
          </a:ln>
        </p:spPr>
        <p:txBody>
          <a:bodyPr>
            <a:normAutofit/>
          </a:bodyPr>
          <a:lstStyle>
            <a:lvl1pPr marL="0" indent="0" algn="r">
              <a:buNone/>
              <a:defRPr sz="2400">
                <a:solidFill>
                  <a:schemeClr val="tx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s-ES" dirty="0"/>
          </a:p>
        </p:txBody>
      </p:sp>
      <p:sp>
        <p:nvSpPr>
          <p:cNvPr id="4" name="3 Marcador de fecha"/>
          <p:cNvSpPr>
            <a:spLocks noGrp="1"/>
          </p:cNvSpPr>
          <p:nvPr>
            <p:ph type="dt" sz="half" idx="10"/>
          </p:nvPr>
        </p:nvSpPr>
        <p:spPr/>
        <p:txBody>
          <a:bodyPr/>
          <a:lstStyle/>
          <a:p>
            <a:fld id="{6ECB203F-7230-4BE6-B59F-FE5371E612CA}" type="datetime1">
              <a:rPr lang="es-ES" smtClean="0"/>
              <a:pPr/>
              <a:t>27/09/2016</a:t>
            </a:fld>
            <a:endParaRPr lang="es-ES" dirty="0"/>
          </a:p>
        </p:txBody>
      </p:sp>
      <p:sp>
        <p:nvSpPr>
          <p:cNvPr id="5" name="4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6" name="5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9" name="8 Título"/>
          <p:cNvSpPr>
            <a:spLocks noGrp="1"/>
          </p:cNvSpPr>
          <p:nvPr>
            <p:ph type="title" hasCustomPrompt="1"/>
          </p:nvPr>
        </p:nvSpPr>
        <p:spPr>
          <a:xfrm>
            <a:off x="214282" y="1000108"/>
            <a:ext cx="8715436" cy="3571900"/>
          </a:xfrm>
          <a:noFill/>
        </p:spPr>
        <p:txBody>
          <a:bodyPr>
            <a:noAutofit/>
          </a:bodyPr>
          <a:lstStyle>
            <a:lvl1pPr algn="r">
              <a:lnSpc>
                <a:spcPts val="5500"/>
              </a:lnSpc>
              <a:defRPr sz="6000" b="1" spc="0">
                <a:solidFill>
                  <a:srgbClr val="79CA27"/>
                </a:solidFill>
              </a:defRPr>
            </a:lvl1pPr>
          </a:lstStyle>
          <a:p>
            <a:r>
              <a:rPr lang="es-ES" dirty="0"/>
              <a:t>HAGA CLIC PARA MODIFICAR EL ESTILO DE TÍTULO DEL PATRÓN</a:t>
            </a:r>
          </a:p>
        </p:txBody>
      </p:sp>
    </p:spTree>
    <p:extLst>
      <p:ext uri="{BB962C8B-B14F-4D97-AF65-F5344CB8AC3E}">
        <p14:creationId xmlns:p14="http://schemas.microsoft.com/office/powerpoint/2010/main" val="370391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7" name="6 Marcador de fecha"/>
          <p:cNvSpPr>
            <a:spLocks noGrp="1"/>
          </p:cNvSpPr>
          <p:nvPr>
            <p:ph type="dt" sz="half" idx="10"/>
          </p:nvPr>
        </p:nvSpPr>
        <p:spPr/>
        <p:txBody>
          <a:bodyPr/>
          <a:lstStyle/>
          <a:p>
            <a:fld id="{97D3093F-3E3F-4E6A-A66D-9B7B6556EA23}" type="datetime1">
              <a:rPr lang="es-ES" smtClean="0"/>
              <a:pPr/>
              <a:t>27/09/2016</a:t>
            </a:fld>
            <a:endParaRPr lang="es-ES" dirty="0"/>
          </a:p>
        </p:txBody>
      </p:sp>
      <p:sp>
        <p:nvSpPr>
          <p:cNvPr id="8" name="7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9" name="8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10" name="Content Placeholder 9"/>
          <p:cNvSpPr>
            <a:spLocks noGrp="1"/>
          </p:cNvSpPr>
          <p:nvPr>
            <p:ph sz="quarter" idx="13"/>
          </p:nvPr>
        </p:nvSpPr>
        <p:spPr>
          <a:xfrm>
            <a:off x="428596" y="2174875"/>
            <a:ext cx="4046538" cy="38364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1" name="Content Placeholder 9"/>
          <p:cNvSpPr>
            <a:spLocks noGrp="1"/>
          </p:cNvSpPr>
          <p:nvPr>
            <p:ph sz="quarter" idx="14"/>
          </p:nvPr>
        </p:nvSpPr>
        <p:spPr>
          <a:xfrm>
            <a:off x="4611658" y="2174875"/>
            <a:ext cx="4046538" cy="38364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4" name="Text Placeholder 13"/>
          <p:cNvSpPr>
            <a:spLocks noGrp="1"/>
          </p:cNvSpPr>
          <p:nvPr>
            <p:ph type="body" sz="quarter" idx="15"/>
          </p:nvPr>
        </p:nvSpPr>
        <p:spPr>
          <a:xfrm>
            <a:off x="428625" y="1379538"/>
            <a:ext cx="4046538" cy="795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5" name="Text Placeholder 13"/>
          <p:cNvSpPr>
            <a:spLocks noGrp="1"/>
          </p:cNvSpPr>
          <p:nvPr>
            <p:ph type="body" sz="quarter" idx="16"/>
          </p:nvPr>
        </p:nvSpPr>
        <p:spPr>
          <a:xfrm>
            <a:off x="4611658" y="1379537"/>
            <a:ext cx="4060880" cy="795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55713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4 Marcador de fecha"/>
          <p:cNvSpPr>
            <a:spLocks noGrp="1"/>
          </p:cNvSpPr>
          <p:nvPr>
            <p:ph type="dt" sz="half" idx="10"/>
          </p:nvPr>
        </p:nvSpPr>
        <p:spPr/>
        <p:txBody>
          <a:bodyPr/>
          <a:lstStyle/>
          <a:p>
            <a:fld id="{CFECB3CC-ABFF-417F-95A5-A02D7CEC9B18}" type="datetime1">
              <a:rPr lang="es-ES" smtClean="0"/>
              <a:pPr/>
              <a:t>27/09/2016</a:t>
            </a:fld>
            <a:endParaRPr lang="es-ES" dirty="0"/>
          </a:p>
        </p:txBody>
      </p:sp>
      <p:sp>
        <p:nvSpPr>
          <p:cNvPr id="6" name="5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7" name="6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122096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4 Marcador de fecha"/>
          <p:cNvSpPr>
            <a:spLocks noGrp="1"/>
          </p:cNvSpPr>
          <p:nvPr>
            <p:ph type="dt" sz="half" idx="10"/>
          </p:nvPr>
        </p:nvSpPr>
        <p:spPr/>
        <p:txBody>
          <a:bodyPr/>
          <a:lstStyle/>
          <a:p>
            <a:fld id="{0CCD06B5-A713-4A61-B22F-FE52D274561D}" type="datetime1">
              <a:rPr lang="es-ES" smtClean="0"/>
              <a:pPr/>
              <a:t>27/09/2016</a:t>
            </a:fld>
            <a:endParaRPr lang="es-ES" dirty="0"/>
          </a:p>
        </p:txBody>
      </p:sp>
      <p:sp>
        <p:nvSpPr>
          <p:cNvPr id="6" name="5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7" name="6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1141139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E0219C4C-4886-4C02-93E0-69E36226A09B}" type="datetime1">
              <a:rPr lang="es-ES" smtClean="0"/>
              <a:pPr/>
              <a:t>27/09/2016</a:t>
            </a:fld>
            <a:endParaRPr lang="es-ES" dirty="0"/>
          </a:p>
        </p:txBody>
      </p:sp>
      <p:sp>
        <p:nvSpPr>
          <p:cNvPr id="5" name="4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6" name="5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382746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17D71AB6-9224-4C5E-84E9-78A86C37A06C}" type="datetime1">
              <a:rPr lang="es-ES" smtClean="0"/>
              <a:pPr/>
              <a:t>27/09/2016</a:t>
            </a:fld>
            <a:endParaRPr lang="es-ES" dirty="0"/>
          </a:p>
        </p:txBody>
      </p:sp>
      <p:sp>
        <p:nvSpPr>
          <p:cNvPr id="5" name="4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6" name="5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4181462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14282" y="4643446"/>
            <a:ext cx="8715436" cy="571504"/>
          </a:xfrm>
          <a:noFill/>
          <a:ln>
            <a:noFill/>
          </a:ln>
        </p:spPr>
        <p:txBody>
          <a:bodyPr>
            <a:normAutofit/>
          </a:bodyPr>
          <a:lstStyle>
            <a:lvl1pPr marL="0" indent="0" algn="r">
              <a:buNone/>
              <a:defRPr sz="2400">
                <a:solidFill>
                  <a:schemeClr val="tx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s-ES" dirty="0"/>
          </a:p>
        </p:txBody>
      </p:sp>
      <p:sp>
        <p:nvSpPr>
          <p:cNvPr id="4" name="3 Marcador de fecha"/>
          <p:cNvSpPr>
            <a:spLocks noGrp="1"/>
          </p:cNvSpPr>
          <p:nvPr>
            <p:ph type="dt" sz="half" idx="10"/>
          </p:nvPr>
        </p:nvSpPr>
        <p:spPr/>
        <p:txBody>
          <a:bodyPr/>
          <a:lstStyle/>
          <a:p>
            <a:fld id="{D968C3E1-7678-4F14-B5DF-DE5A15A6A94E}" type="datetime1">
              <a:rPr lang="es-ES" smtClean="0"/>
              <a:pPr/>
              <a:t>27/09/2016</a:t>
            </a:fld>
            <a:endParaRPr lang="es-ES" dirty="0"/>
          </a:p>
        </p:txBody>
      </p:sp>
      <p:sp>
        <p:nvSpPr>
          <p:cNvPr id="5" name="4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6" name="5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9" name="8 Título"/>
          <p:cNvSpPr>
            <a:spLocks noGrp="1"/>
          </p:cNvSpPr>
          <p:nvPr>
            <p:ph type="title" hasCustomPrompt="1"/>
          </p:nvPr>
        </p:nvSpPr>
        <p:spPr>
          <a:xfrm>
            <a:off x="214282" y="1000108"/>
            <a:ext cx="8715436" cy="3571900"/>
          </a:xfrm>
          <a:noFill/>
        </p:spPr>
        <p:txBody>
          <a:bodyPr>
            <a:noAutofit/>
          </a:bodyPr>
          <a:lstStyle>
            <a:lvl1pPr algn="r">
              <a:lnSpc>
                <a:spcPts val="5500"/>
              </a:lnSpc>
              <a:defRPr sz="6000" b="1" spc="0">
                <a:solidFill>
                  <a:srgbClr val="79CA27"/>
                </a:solidFill>
              </a:defRPr>
            </a:lvl1pPr>
          </a:lstStyle>
          <a:p>
            <a:r>
              <a:rPr lang="es-ES" dirty="0"/>
              <a:t>HAGA CLIC PARA MODIFICAR EL ESTILO DE TÍTULO DEL PATRÓN</a:t>
            </a:r>
          </a:p>
        </p:txBody>
      </p:sp>
      <p:grpSp>
        <p:nvGrpSpPr>
          <p:cNvPr id="2" name="25 Grupo"/>
          <p:cNvGrpSpPr/>
          <p:nvPr/>
        </p:nvGrpSpPr>
        <p:grpSpPr>
          <a:xfrm>
            <a:off x="1785918" y="6429396"/>
            <a:ext cx="7345124" cy="142876"/>
            <a:chOff x="1785918" y="6429396"/>
            <a:chExt cx="7345124" cy="142876"/>
          </a:xfrm>
        </p:grpSpPr>
        <p:cxnSp>
          <p:nvCxnSpPr>
            <p:cNvPr id="13" name="12 Conector recto"/>
            <p:cNvCxnSpPr>
              <a:stCxn id="17" idx="3"/>
            </p:cNvCxnSpPr>
            <p:nvPr/>
          </p:nvCxnSpPr>
          <p:spPr>
            <a:xfrm>
              <a:off x="1928794" y="6500834"/>
              <a:ext cx="7202248" cy="1588"/>
            </a:xfrm>
            <a:prstGeom prst="line">
              <a:avLst/>
            </a:prstGeom>
            <a:ln w="31750" cap="sq">
              <a:solidFill>
                <a:srgbClr val="2BAF2B"/>
              </a:solidFill>
            </a:ln>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1785918" y="6429396"/>
              <a:ext cx="142876" cy="142876"/>
            </a:xfrm>
            <a:prstGeom prst="rect">
              <a:avLst/>
            </a:prstGeom>
            <a:solidFill>
              <a:srgbClr val="2B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288888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14282" y="3857628"/>
            <a:ext cx="8786874" cy="1357322"/>
          </a:xfrm>
          <a:noFill/>
        </p:spPr>
        <p:txBody>
          <a:bodyPr/>
          <a:lstStyle>
            <a:lvl1pPr algn="r">
              <a:defRPr b="1" baseline="0">
                <a:solidFill>
                  <a:srgbClr val="79CA27"/>
                </a:solidFill>
              </a:defRPr>
            </a:lvl1pPr>
          </a:lstStyle>
          <a:p>
            <a:r>
              <a:rPr lang="es-ES" dirty="0"/>
              <a:t>ESCRIBA AQUÍ EL TÍTULO DE LA SECCIÓN</a:t>
            </a:r>
          </a:p>
        </p:txBody>
      </p:sp>
      <p:sp>
        <p:nvSpPr>
          <p:cNvPr id="3" name="2 Marcador de fecha"/>
          <p:cNvSpPr>
            <a:spLocks noGrp="1"/>
          </p:cNvSpPr>
          <p:nvPr>
            <p:ph type="dt" sz="half" idx="10"/>
          </p:nvPr>
        </p:nvSpPr>
        <p:spPr/>
        <p:txBody>
          <a:bodyPr/>
          <a:lstStyle/>
          <a:p>
            <a:fld id="{E984CA23-7F82-40B8-B386-A40325CBC743}" type="datetime1">
              <a:rPr lang="es-ES" smtClean="0"/>
              <a:pPr/>
              <a:t>27/09/2016</a:t>
            </a:fld>
            <a:endParaRPr lang="es-ES" dirty="0"/>
          </a:p>
        </p:txBody>
      </p:sp>
      <p:sp>
        <p:nvSpPr>
          <p:cNvPr id="4" name="3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5" name="4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167404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5" name="4 Marcador de fecha"/>
          <p:cNvSpPr>
            <a:spLocks noGrp="1"/>
          </p:cNvSpPr>
          <p:nvPr>
            <p:ph type="dt" sz="half" idx="10"/>
          </p:nvPr>
        </p:nvSpPr>
        <p:spPr/>
        <p:txBody>
          <a:bodyPr/>
          <a:lstStyle/>
          <a:p>
            <a:fld id="{AB46239A-F3CE-4DED-B15C-0CC21F16BC0D}" type="datetime1">
              <a:rPr lang="es-ES" smtClean="0"/>
              <a:pPr/>
              <a:t>27/09/2016</a:t>
            </a:fld>
            <a:endParaRPr lang="es-ES" dirty="0"/>
          </a:p>
        </p:txBody>
      </p:sp>
      <p:sp>
        <p:nvSpPr>
          <p:cNvPr id="6" name="5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7" name="6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10" name="Content Placeholder 9"/>
          <p:cNvSpPr>
            <a:spLocks noGrp="1"/>
          </p:cNvSpPr>
          <p:nvPr>
            <p:ph sz="quarter" idx="13"/>
          </p:nvPr>
        </p:nvSpPr>
        <p:spPr>
          <a:xfrm>
            <a:off x="428596" y="1348848"/>
            <a:ext cx="4046538" cy="46624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1" name="Content Placeholder 9"/>
          <p:cNvSpPr>
            <a:spLocks noGrp="1"/>
          </p:cNvSpPr>
          <p:nvPr>
            <p:ph sz="quarter" idx="14"/>
          </p:nvPr>
        </p:nvSpPr>
        <p:spPr>
          <a:xfrm>
            <a:off x="4611658" y="1348848"/>
            <a:ext cx="4046538" cy="46624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2917391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7" name="6 Marcador de fecha"/>
          <p:cNvSpPr>
            <a:spLocks noGrp="1"/>
          </p:cNvSpPr>
          <p:nvPr>
            <p:ph type="dt" sz="half" idx="10"/>
          </p:nvPr>
        </p:nvSpPr>
        <p:spPr/>
        <p:txBody>
          <a:bodyPr/>
          <a:lstStyle/>
          <a:p>
            <a:fld id="{97D3093F-3E3F-4E6A-A66D-9B7B6556EA23}" type="datetime1">
              <a:rPr lang="es-ES" smtClean="0"/>
              <a:pPr/>
              <a:t>27/09/2016</a:t>
            </a:fld>
            <a:endParaRPr lang="es-ES" dirty="0"/>
          </a:p>
        </p:txBody>
      </p:sp>
      <p:sp>
        <p:nvSpPr>
          <p:cNvPr id="8" name="7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9" name="8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10" name="Content Placeholder 9"/>
          <p:cNvSpPr>
            <a:spLocks noGrp="1"/>
          </p:cNvSpPr>
          <p:nvPr>
            <p:ph sz="quarter" idx="13"/>
          </p:nvPr>
        </p:nvSpPr>
        <p:spPr>
          <a:xfrm>
            <a:off x="428596" y="2174875"/>
            <a:ext cx="4046538" cy="38364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1" name="Content Placeholder 9"/>
          <p:cNvSpPr>
            <a:spLocks noGrp="1"/>
          </p:cNvSpPr>
          <p:nvPr>
            <p:ph sz="quarter" idx="14"/>
          </p:nvPr>
        </p:nvSpPr>
        <p:spPr>
          <a:xfrm>
            <a:off x="4611658" y="2174875"/>
            <a:ext cx="4046538" cy="38364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4" name="Text Placeholder 13"/>
          <p:cNvSpPr>
            <a:spLocks noGrp="1"/>
          </p:cNvSpPr>
          <p:nvPr>
            <p:ph type="body" sz="quarter" idx="15"/>
          </p:nvPr>
        </p:nvSpPr>
        <p:spPr>
          <a:xfrm>
            <a:off x="428625" y="1379538"/>
            <a:ext cx="4046538" cy="795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5" name="Text Placeholder 13"/>
          <p:cNvSpPr>
            <a:spLocks noGrp="1"/>
          </p:cNvSpPr>
          <p:nvPr>
            <p:ph type="body" sz="quarter" idx="16"/>
          </p:nvPr>
        </p:nvSpPr>
        <p:spPr>
          <a:xfrm>
            <a:off x="4611658" y="1379537"/>
            <a:ext cx="4060880" cy="795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5603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14282" y="3857628"/>
            <a:ext cx="8786874" cy="1357322"/>
          </a:xfrm>
          <a:noFill/>
        </p:spPr>
        <p:txBody>
          <a:bodyPr/>
          <a:lstStyle>
            <a:lvl1pPr algn="r">
              <a:defRPr b="1" baseline="0">
                <a:solidFill>
                  <a:srgbClr val="79CA27"/>
                </a:solidFill>
              </a:defRPr>
            </a:lvl1pPr>
          </a:lstStyle>
          <a:p>
            <a:r>
              <a:rPr lang="es-ES" dirty="0"/>
              <a:t>ESCRIBA AQUÍ EL TÍTULO DE LA SECCIÓN</a:t>
            </a:r>
          </a:p>
        </p:txBody>
      </p:sp>
      <p:sp>
        <p:nvSpPr>
          <p:cNvPr id="3" name="2 Marcador de fecha"/>
          <p:cNvSpPr>
            <a:spLocks noGrp="1"/>
          </p:cNvSpPr>
          <p:nvPr>
            <p:ph type="dt" sz="half" idx="10"/>
          </p:nvPr>
        </p:nvSpPr>
        <p:spPr>
          <a:xfrm>
            <a:off x="1928794" y="6492875"/>
            <a:ext cx="1483273" cy="365125"/>
          </a:xfrm>
        </p:spPr>
        <p:txBody>
          <a:bodyPr/>
          <a:lstStyle/>
          <a:p>
            <a:fld id="{5900E160-C635-4648-8A55-1D51BDEFBB2B}" type="datetime1">
              <a:rPr lang="es-ES" smtClean="0"/>
              <a:pPr/>
              <a:t>27/09/2016</a:t>
            </a:fld>
            <a:endParaRPr lang="es-ES" dirty="0"/>
          </a:p>
        </p:txBody>
      </p:sp>
      <p:sp>
        <p:nvSpPr>
          <p:cNvPr id="4" name="3 Marcador de pie de página"/>
          <p:cNvSpPr>
            <a:spLocks noGrp="1"/>
          </p:cNvSpPr>
          <p:nvPr>
            <p:ph type="ftr" sz="quarter" idx="11"/>
          </p:nvPr>
        </p:nvSpPr>
        <p:spPr>
          <a:xfrm>
            <a:off x="3412067" y="6492875"/>
            <a:ext cx="5231899" cy="365125"/>
          </a:xfrm>
        </p:spPr>
        <p:txBody>
          <a:bodyPr/>
          <a:lstStyle/>
          <a:p>
            <a:r>
              <a:rPr lang="en-US" dirty="0"/>
              <a:t>Cognitive based strategies for security in Wireless Sensor Networks</a:t>
            </a:r>
            <a:endParaRPr lang="es-ES" dirty="0"/>
          </a:p>
        </p:txBody>
      </p:sp>
      <p:sp>
        <p:nvSpPr>
          <p:cNvPr id="5" name="4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314182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57200" y="274638"/>
            <a:ext cx="2328850" cy="5297502"/>
          </a:xfrm>
        </p:spPr>
        <p:txBody>
          <a:bodyPr anchor="t"/>
          <a:lstStyle>
            <a:lvl1pPr>
              <a:defRPr baseline="0"/>
            </a:lvl1pPr>
          </a:lstStyle>
          <a:p>
            <a:r>
              <a:rPr lang="es-ES" dirty="0"/>
              <a:t>ÍNDICE O ENUMERACIONES</a:t>
            </a:r>
          </a:p>
        </p:txBody>
      </p:sp>
      <p:sp>
        <p:nvSpPr>
          <p:cNvPr id="3" name="2 Marcador de fecha"/>
          <p:cNvSpPr>
            <a:spLocks noGrp="1"/>
          </p:cNvSpPr>
          <p:nvPr>
            <p:ph type="dt" sz="half" idx="10"/>
          </p:nvPr>
        </p:nvSpPr>
        <p:spPr/>
        <p:txBody>
          <a:bodyPr/>
          <a:lstStyle/>
          <a:p>
            <a:fld id="{E86A4EED-3D9D-465E-B4A8-B7C043A14788}" type="datetime1">
              <a:rPr lang="es-ES" smtClean="0"/>
              <a:pPr/>
              <a:t>27/09/2016</a:t>
            </a:fld>
            <a:endParaRPr lang="es-ES" dirty="0"/>
          </a:p>
        </p:txBody>
      </p:sp>
      <p:sp>
        <p:nvSpPr>
          <p:cNvPr id="4" name="3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5" name="4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cxnSp>
        <p:nvCxnSpPr>
          <p:cNvPr id="7" name="6 Conector recto"/>
          <p:cNvCxnSpPr>
            <a:endCxn id="8" idx="0"/>
          </p:cNvCxnSpPr>
          <p:nvPr/>
        </p:nvCxnSpPr>
        <p:spPr>
          <a:xfrm rot="5400000">
            <a:off x="357158" y="2857496"/>
            <a:ext cx="5143536" cy="1588"/>
          </a:xfrm>
          <a:prstGeom prst="line">
            <a:avLst/>
          </a:prstGeom>
          <a:ln w="28575">
            <a:solidFill>
              <a:srgbClr val="2BAF2B"/>
            </a:solidFill>
          </a:ln>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2857488" y="5429264"/>
            <a:ext cx="142876" cy="142876"/>
          </a:xfrm>
          <a:prstGeom prst="rect">
            <a:avLst/>
          </a:prstGeom>
          <a:solidFill>
            <a:srgbClr val="2B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9 Marcador de texto"/>
          <p:cNvSpPr>
            <a:spLocks noGrp="1"/>
          </p:cNvSpPr>
          <p:nvPr>
            <p:ph type="body" sz="quarter" idx="13"/>
          </p:nvPr>
        </p:nvSpPr>
        <p:spPr>
          <a:xfrm>
            <a:off x="3214688" y="285728"/>
            <a:ext cx="5643562" cy="5286412"/>
          </a:xfrm>
        </p:spPr>
        <p:txBody>
          <a:bodyPr/>
          <a:lstStyle>
            <a:lvl1pPr>
              <a:spcBef>
                <a:spcPts val="600"/>
              </a:spcBef>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cxnSp>
        <p:nvCxnSpPr>
          <p:cNvPr id="9" name="8 Conector recto"/>
          <p:cNvCxnSpPr>
            <a:endCxn id="8" idx="0"/>
          </p:cNvCxnSpPr>
          <p:nvPr/>
        </p:nvCxnSpPr>
        <p:spPr>
          <a:xfrm rot="5400000">
            <a:off x="357158" y="2857496"/>
            <a:ext cx="5143536" cy="1588"/>
          </a:xfrm>
          <a:prstGeom prst="line">
            <a:avLst/>
          </a:prstGeom>
          <a:ln w="28575">
            <a:solidFill>
              <a:srgbClr val="2BAF2B"/>
            </a:solidFill>
          </a:ln>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2857488" y="5429264"/>
            <a:ext cx="142876" cy="142876"/>
          </a:xfrm>
          <a:prstGeom prst="rect">
            <a:avLst/>
          </a:prstGeom>
          <a:solidFill>
            <a:srgbClr val="2B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11 Conector recto"/>
          <p:cNvCxnSpPr/>
          <p:nvPr/>
        </p:nvCxnSpPr>
        <p:spPr>
          <a:xfrm rot="5400000">
            <a:off x="357158" y="2857496"/>
            <a:ext cx="5143536" cy="1588"/>
          </a:xfrm>
          <a:prstGeom prst="line">
            <a:avLst/>
          </a:prstGeom>
          <a:ln w="28575">
            <a:solidFill>
              <a:srgbClr val="79CA27"/>
            </a:solidFill>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2857488" y="5429264"/>
            <a:ext cx="142876" cy="142876"/>
          </a:xfrm>
          <a:prstGeom prst="rect">
            <a:avLst/>
          </a:prstGeom>
          <a:solidFill>
            <a:srgbClr val="79C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74172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ráficos o figuras">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57200" y="785794"/>
            <a:ext cx="2328850" cy="4500594"/>
          </a:xfrm>
        </p:spPr>
        <p:txBody>
          <a:bodyPr anchor="ctr"/>
          <a:lstStyle>
            <a:lvl1pPr>
              <a:defRPr b="1" baseline="0"/>
            </a:lvl1pPr>
          </a:lstStyle>
          <a:p>
            <a:r>
              <a:rPr lang="es-ES" dirty="0"/>
              <a:t>TÍTULO DEL GRÁFICO O FIGURA</a:t>
            </a:r>
          </a:p>
        </p:txBody>
      </p:sp>
      <p:sp>
        <p:nvSpPr>
          <p:cNvPr id="3" name="2 Marcador de fecha"/>
          <p:cNvSpPr>
            <a:spLocks noGrp="1"/>
          </p:cNvSpPr>
          <p:nvPr>
            <p:ph type="dt" sz="half" idx="10"/>
          </p:nvPr>
        </p:nvSpPr>
        <p:spPr/>
        <p:txBody>
          <a:bodyPr/>
          <a:lstStyle/>
          <a:p>
            <a:fld id="{AB3C7C33-3BD3-4B60-99CA-2C0DDC1897F8}" type="datetime1">
              <a:rPr lang="es-ES" smtClean="0"/>
              <a:pPr/>
              <a:t>27/09/2016</a:t>
            </a:fld>
            <a:endParaRPr lang="es-ES" dirty="0"/>
          </a:p>
        </p:txBody>
      </p:sp>
      <p:sp>
        <p:nvSpPr>
          <p:cNvPr id="4" name="3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5" name="4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11" name="10 Marcador de gráfico"/>
          <p:cNvSpPr>
            <a:spLocks noGrp="1"/>
          </p:cNvSpPr>
          <p:nvPr>
            <p:ph type="chart" sz="quarter" idx="13"/>
          </p:nvPr>
        </p:nvSpPr>
        <p:spPr>
          <a:xfrm>
            <a:off x="3214688" y="785794"/>
            <a:ext cx="5500687" cy="4500581"/>
          </a:xfrm>
        </p:spPr>
        <p:txBody>
          <a:bodyPr/>
          <a:lstStyle/>
          <a:p>
            <a:r>
              <a:rPr lang="es-ES" dirty="0"/>
              <a:t>Haga clic en el icono para agregar un gráfico</a:t>
            </a:r>
          </a:p>
        </p:txBody>
      </p:sp>
      <p:sp>
        <p:nvSpPr>
          <p:cNvPr id="13" name="12 Rectángulo"/>
          <p:cNvSpPr/>
          <p:nvPr/>
        </p:nvSpPr>
        <p:spPr>
          <a:xfrm>
            <a:off x="2857488" y="5143512"/>
            <a:ext cx="142876" cy="142876"/>
          </a:xfrm>
          <a:prstGeom prst="rect">
            <a:avLst/>
          </a:prstGeom>
          <a:solidFill>
            <a:srgbClr val="79C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6" name="11 Conector recto"/>
          <p:cNvCxnSpPr>
            <a:endCxn id="13" idx="0"/>
          </p:cNvCxnSpPr>
          <p:nvPr/>
        </p:nvCxnSpPr>
        <p:spPr>
          <a:xfrm>
            <a:off x="2928926" y="714356"/>
            <a:ext cx="0" cy="4429156"/>
          </a:xfrm>
          <a:prstGeom prst="line">
            <a:avLst/>
          </a:prstGeom>
          <a:ln w="28575">
            <a:solidFill>
              <a:srgbClr val="79CA27"/>
            </a:solidFill>
          </a:ln>
        </p:spPr>
        <p:style>
          <a:lnRef idx="1">
            <a:schemeClr val="accent1"/>
          </a:lnRef>
          <a:fillRef idx="0">
            <a:schemeClr val="accent1"/>
          </a:fillRef>
          <a:effectRef idx="0">
            <a:schemeClr val="accent1"/>
          </a:effectRef>
          <a:fontRef idx="minor">
            <a:schemeClr val="tx1"/>
          </a:fontRef>
        </p:style>
      </p:cxnSp>
      <p:cxnSp>
        <p:nvCxnSpPr>
          <p:cNvPr id="9" name="11 Conector recto"/>
          <p:cNvCxnSpPr>
            <a:endCxn id="13" idx="0"/>
          </p:cNvCxnSpPr>
          <p:nvPr userDrawn="1"/>
        </p:nvCxnSpPr>
        <p:spPr>
          <a:xfrm>
            <a:off x="2928926" y="714356"/>
            <a:ext cx="0" cy="4429156"/>
          </a:xfrm>
          <a:prstGeom prst="line">
            <a:avLst/>
          </a:prstGeom>
          <a:ln w="28575">
            <a:solidFill>
              <a:srgbClr val="79CA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4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28596" y="142852"/>
            <a:ext cx="8258204" cy="1143000"/>
          </a:xfrm>
        </p:spPr>
        <p:txBody>
          <a:bodyPr>
            <a:noAutofit/>
          </a:bodyPr>
          <a:lstStyle>
            <a:lvl1pPr>
              <a:defRPr sz="4400"/>
            </a:lvl1pPr>
          </a:lstStyle>
          <a:p>
            <a:r>
              <a:rPr lang="es-ES"/>
              <a:t>Haga clic para modificar el estilo de título del patrón</a:t>
            </a:r>
            <a:endParaRPr lang="es-ES" dirty="0"/>
          </a:p>
        </p:txBody>
      </p:sp>
      <p:sp>
        <p:nvSpPr>
          <p:cNvPr id="3" name="2 Marcador de fecha"/>
          <p:cNvSpPr>
            <a:spLocks noGrp="1"/>
          </p:cNvSpPr>
          <p:nvPr>
            <p:ph type="dt" sz="half" idx="10"/>
          </p:nvPr>
        </p:nvSpPr>
        <p:spPr/>
        <p:txBody>
          <a:bodyPr/>
          <a:lstStyle/>
          <a:p>
            <a:fld id="{1F6419E6-2D40-430C-80BC-095CD6734C00}" type="datetime1">
              <a:rPr lang="es-ES" smtClean="0"/>
              <a:pPr/>
              <a:t>27/09/2016</a:t>
            </a:fld>
            <a:endParaRPr lang="es-ES" dirty="0"/>
          </a:p>
        </p:txBody>
      </p:sp>
      <p:sp>
        <p:nvSpPr>
          <p:cNvPr id="4" name="3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5" name="4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111173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lvl1pPr>
              <a:spcBef>
                <a:spcPts val="600"/>
              </a:spcBef>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fecha"/>
          <p:cNvSpPr>
            <a:spLocks noGrp="1"/>
          </p:cNvSpPr>
          <p:nvPr>
            <p:ph type="dt" sz="half" idx="10"/>
          </p:nvPr>
        </p:nvSpPr>
        <p:spPr>
          <a:xfrm>
            <a:off x="1928794" y="6492875"/>
            <a:ext cx="1432473" cy="365125"/>
          </a:xfrm>
        </p:spPr>
        <p:txBody>
          <a:bodyPr/>
          <a:lstStyle/>
          <a:p>
            <a:fld id="{51AD4A2B-43D8-42D4-921F-CEC9421467EC}" type="datetime1">
              <a:rPr lang="es-ES" smtClean="0"/>
              <a:pPr/>
              <a:t>27/09/2016</a:t>
            </a:fld>
            <a:endParaRPr lang="es-ES" dirty="0"/>
          </a:p>
        </p:txBody>
      </p:sp>
      <p:sp>
        <p:nvSpPr>
          <p:cNvPr id="5" name="4 Marcador de pie de página"/>
          <p:cNvSpPr>
            <a:spLocks noGrp="1"/>
          </p:cNvSpPr>
          <p:nvPr>
            <p:ph type="ftr" sz="quarter" idx="11"/>
          </p:nvPr>
        </p:nvSpPr>
        <p:spPr>
          <a:xfrm>
            <a:off x="3505200" y="6492875"/>
            <a:ext cx="5138766" cy="365125"/>
          </a:xfrm>
        </p:spPr>
        <p:txBody>
          <a:bodyPr/>
          <a:lstStyle/>
          <a:p>
            <a:r>
              <a:rPr lang="en-US" dirty="0"/>
              <a:t>Cognitive based strategies for security in Wireless Sensor Networks</a:t>
            </a:r>
            <a:endParaRPr lang="es-ES" dirty="0"/>
          </a:p>
        </p:txBody>
      </p:sp>
      <p:sp>
        <p:nvSpPr>
          <p:cNvPr id="6" name="5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342528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9553024-CA05-4324-8900-401E51F3F37B}" type="datetime1">
              <a:rPr lang="es-ES" smtClean="0"/>
              <a:pPr/>
              <a:t>27/09/2016</a:t>
            </a:fld>
            <a:endParaRPr lang="es-ES" dirty="0"/>
          </a:p>
        </p:txBody>
      </p:sp>
      <p:sp>
        <p:nvSpPr>
          <p:cNvPr id="3" name="2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4" name="3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Tree>
    <p:extLst>
      <p:ext uri="{BB962C8B-B14F-4D97-AF65-F5344CB8AC3E}">
        <p14:creationId xmlns:p14="http://schemas.microsoft.com/office/powerpoint/2010/main" val="203765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5" name="4 Marcador de fecha"/>
          <p:cNvSpPr>
            <a:spLocks noGrp="1"/>
          </p:cNvSpPr>
          <p:nvPr>
            <p:ph type="dt" sz="half" idx="10"/>
          </p:nvPr>
        </p:nvSpPr>
        <p:spPr/>
        <p:txBody>
          <a:bodyPr/>
          <a:lstStyle/>
          <a:p>
            <a:fld id="{AB46239A-F3CE-4DED-B15C-0CC21F16BC0D}" type="datetime1">
              <a:rPr lang="es-ES" smtClean="0"/>
              <a:pPr/>
              <a:t>27/09/2016</a:t>
            </a:fld>
            <a:endParaRPr lang="es-ES" dirty="0"/>
          </a:p>
        </p:txBody>
      </p:sp>
      <p:sp>
        <p:nvSpPr>
          <p:cNvPr id="6" name="5 Marcador de pie de página"/>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7" name="6 Marcador de número de diapositiva"/>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10" name="Content Placeholder 9"/>
          <p:cNvSpPr>
            <a:spLocks noGrp="1"/>
          </p:cNvSpPr>
          <p:nvPr>
            <p:ph sz="quarter" idx="13"/>
          </p:nvPr>
        </p:nvSpPr>
        <p:spPr>
          <a:xfrm>
            <a:off x="428596" y="1348848"/>
            <a:ext cx="4046538" cy="46624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1" name="Content Placeholder 9"/>
          <p:cNvSpPr>
            <a:spLocks noGrp="1"/>
          </p:cNvSpPr>
          <p:nvPr>
            <p:ph sz="quarter" idx="14"/>
          </p:nvPr>
        </p:nvSpPr>
        <p:spPr>
          <a:xfrm>
            <a:off x="4611658" y="1348848"/>
            <a:ext cx="4046538" cy="46624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368411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Date Placeholder 2"/>
          <p:cNvSpPr>
            <a:spLocks noGrp="1"/>
          </p:cNvSpPr>
          <p:nvPr>
            <p:ph type="dt" sz="half" idx="10"/>
          </p:nvPr>
        </p:nvSpPr>
        <p:spPr/>
        <p:txBody>
          <a:bodyPr/>
          <a:lstStyle/>
          <a:p>
            <a:fld id="{89ED8384-F249-4029-B08D-F6E33C1A6B1D}" type="datetime1">
              <a:rPr lang="es-ES" smtClean="0"/>
              <a:pPr/>
              <a:t>27/09/2016</a:t>
            </a:fld>
            <a:endParaRPr lang="es-ES" dirty="0"/>
          </a:p>
        </p:txBody>
      </p:sp>
      <p:sp>
        <p:nvSpPr>
          <p:cNvPr id="4" name="Footer Placeholder 3"/>
          <p:cNvSpPr>
            <a:spLocks noGrp="1"/>
          </p:cNvSpPr>
          <p:nvPr>
            <p:ph type="ftr" sz="quarter" idx="11"/>
          </p:nvPr>
        </p:nvSpPr>
        <p:spPr/>
        <p:txBody>
          <a:bodyPr/>
          <a:lstStyle/>
          <a:p>
            <a:r>
              <a:rPr lang="en-US" dirty="0"/>
              <a:t>Cognitive based strategies for security in Wireless Sensor Networks</a:t>
            </a:r>
            <a:endParaRPr lang="es-ES" dirty="0"/>
          </a:p>
        </p:txBody>
      </p:sp>
      <p:sp>
        <p:nvSpPr>
          <p:cNvPr id="5" name="Slide Number Placeholder 4"/>
          <p:cNvSpPr>
            <a:spLocks noGrp="1"/>
          </p:cNvSpPr>
          <p:nvPr>
            <p:ph type="sldNum" sz="quarter" idx="12"/>
          </p:nvPr>
        </p:nvSpPr>
        <p:spPr/>
        <p:txBody>
          <a:bodyPr/>
          <a:lstStyle/>
          <a:p>
            <a:fld id="{A259D134-71CD-43F6-A501-5E8BD6D3DFEE}" type="slidenum">
              <a:rPr lang="es-ES" smtClean="0"/>
              <a:pPr/>
              <a:t>‹Nº›</a:t>
            </a:fld>
            <a:endParaRPr lang="es-ES" dirty="0"/>
          </a:p>
        </p:txBody>
      </p:sp>
      <p:sp>
        <p:nvSpPr>
          <p:cNvPr id="7" name="Content Placeholder 6"/>
          <p:cNvSpPr>
            <a:spLocks noGrp="1"/>
          </p:cNvSpPr>
          <p:nvPr>
            <p:ph sz="quarter" idx="13"/>
          </p:nvPr>
        </p:nvSpPr>
        <p:spPr>
          <a:xfrm>
            <a:off x="428625" y="1396999"/>
            <a:ext cx="8243888" cy="226906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Content Placeholder 6"/>
          <p:cNvSpPr>
            <a:spLocks noGrp="1"/>
          </p:cNvSpPr>
          <p:nvPr>
            <p:ph sz="quarter" idx="14"/>
          </p:nvPr>
        </p:nvSpPr>
        <p:spPr>
          <a:xfrm>
            <a:off x="428625" y="3777213"/>
            <a:ext cx="8243888" cy="22838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39172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28596" y="142852"/>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428596" y="1357298"/>
            <a:ext cx="8258204" cy="4768865"/>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1928794" y="6492875"/>
            <a:ext cx="111920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D8384-F249-4029-B08D-F6E33C1A6B1D}" type="datetime1">
              <a:rPr lang="es-ES" smtClean="0"/>
              <a:pPr/>
              <a:t>27/09/2016</a:t>
            </a:fld>
            <a:endParaRPr lang="es-ES" dirty="0"/>
          </a:p>
        </p:txBody>
      </p:sp>
      <p:sp>
        <p:nvSpPr>
          <p:cNvPr id="5" name="4 Marcador de pie de página"/>
          <p:cNvSpPr>
            <a:spLocks noGrp="1"/>
          </p:cNvSpPr>
          <p:nvPr>
            <p:ph type="ftr" sz="quarter" idx="3"/>
          </p:nvPr>
        </p:nvSpPr>
        <p:spPr>
          <a:xfrm>
            <a:off x="3048001" y="6492875"/>
            <a:ext cx="5595966"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r>
              <a:rPr lang="en-US" dirty="0"/>
              <a:t>Cognitive based strategies for security in Wireless Sensor Networks</a:t>
            </a:r>
            <a:endParaRPr lang="es-ES" dirty="0"/>
          </a:p>
        </p:txBody>
      </p:sp>
      <p:sp>
        <p:nvSpPr>
          <p:cNvPr id="6" name="5 Marcador de número de diapositiva"/>
          <p:cNvSpPr>
            <a:spLocks noGrp="1"/>
          </p:cNvSpPr>
          <p:nvPr>
            <p:ph type="sldNum" sz="quarter" idx="4"/>
          </p:nvPr>
        </p:nvSpPr>
        <p:spPr>
          <a:xfrm>
            <a:off x="8672538" y="6492875"/>
            <a:ext cx="4714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9D134-71CD-43F6-A501-5E8BD6D3DFEE}" type="slidenum">
              <a:rPr lang="es-ES" smtClean="0"/>
              <a:pPr/>
              <a:t>‹Nº›</a:t>
            </a:fld>
            <a:endParaRPr lang="es-ES" dirty="0"/>
          </a:p>
        </p:txBody>
      </p:sp>
      <p:cxnSp>
        <p:nvCxnSpPr>
          <p:cNvPr id="9" name="8 Conector recto"/>
          <p:cNvCxnSpPr>
            <a:stCxn id="10" idx="3"/>
          </p:cNvCxnSpPr>
          <p:nvPr/>
        </p:nvCxnSpPr>
        <p:spPr>
          <a:xfrm>
            <a:off x="1928794" y="6500834"/>
            <a:ext cx="7202248" cy="1588"/>
          </a:xfrm>
          <a:prstGeom prst="line">
            <a:avLst/>
          </a:prstGeom>
          <a:solidFill>
            <a:schemeClr val="tx2"/>
          </a:solidFill>
          <a:ln w="31750" cap="sq">
            <a:solidFill>
              <a:srgbClr val="79CA27"/>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785918" y="6429396"/>
            <a:ext cx="142876" cy="142876"/>
          </a:xfrm>
          <a:prstGeom prst="rect">
            <a:avLst/>
          </a:prstGeom>
          <a:solidFill>
            <a:srgbClr val="79C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1" name="Picture 10"/>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82198" y="6254436"/>
            <a:ext cx="492796" cy="492796"/>
          </a:xfrm>
          <a:prstGeom prst="rect">
            <a:avLst/>
          </a:prstGeom>
        </p:spPr>
      </p:pic>
    </p:spTree>
    <p:extLst>
      <p:ext uri="{BB962C8B-B14F-4D97-AF65-F5344CB8AC3E}">
        <p14:creationId xmlns:p14="http://schemas.microsoft.com/office/powerpoint/2010/main" val="329469007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7" r:id="rId9"/>
    <p:sldLayoutId id="2147483710" r:id="rId10"/>
    <p:sldLayoutId id="2147483711" r:id="rId11"/>
    <p:sldLayoutId id="2147483712" r:id="rId12"/>
    <p:sldLayoutId id="2147483713" r:id="rId13"/>
    <p:sldLayoutId id="2147483714" r:id="rId14"/>
    <p:sldLayoutId id="2147483715" r:id="rId15"/>
    <p:sldLayoutId id="2147483716" r:id="rId16"/>
    <p:sldLayoutId id="2147483693" r:id="rId17"/>
    <p:sldLayoutId id="2147483694" r:id="rId18"/>
  </p:sldLayoutIdLst>
  <p:hf hdr="0"/>
  <p:txStyles>
    <p:titleStyle>
      <a:lvl1pPr algn="l" defTabSz="914400" rtl="0" eaLnBrk="1" latinLnBrk="0" hangingPunct="1">
        <a:spcBef>
          <a:spcPct val="0"/>
        </a:spcBef>
        <a:buNone/>
        <a:defRPr sz="4400" b="1" kern="1200">
          <a:solidFill>
            <a:schemeClr val="tx1"/>
          </a:solidFill>
          <a:latin typeface="+mj-lt"/>
          <a:ea typeface="+mj-ea"/>
          <a:cs typeface="+mj-cs"/>
        </a:defRPr>
      </a:lvl1pPr>
    </p:titleStyle>
    <p:bodyStyle>
      <a:lvl1pPr marL="324000" indent="-324000" algn="l" defTabSz="914400" rtl="0" eaLnBrk="1" latinLnBrk="0" hangingPunct="1">
        <a:lnSpc>
          <a:spcPct val="100000"/>
        </a:lnSpc>
        <a:spcBef>
          <a:spcPts val="0"/>
        </a:spcBef>
        <a:spcAft>
          <a:spcPts val="600"/>
        </a:spcAft>
        <a:buClr>
          <a:srgbClr val="79CA27"/>
        </a:buClr>
        <a:buFont typeface="Wingdings" pitchFamily="2" charset="2"/>
        <a:buChar char="§"/>
        <a:defRPr sz="2800" kern="1200">
          <a:solidFill>
            <a:schemeClr val="tx1"/>
          </a:solidFill>
          <a:latin typeface="+mn-lt"/>
          <a:ea typeface="+mn-ea"/>
          <a:cs typeface="+mn-cs"/>
        </a:defRPr>
      </a:lvl1pPr>
      <a:lvl2pPr marL="648000" indent="-324000" algn="l" defTabSz="914400" rtl="0" eaLnBrk="1" latinLnBrk="0" hangingPunct="1">
        <a:spcBef>
          <a:spcPts val="0"/>
        </a:spcBef>
        <a:spcAft>
          <a:spcPts val="600"/>
        </a:spcAft>
        <a:buClr>
          <a:srgbClr val="79CA27"/>
        </a:buClr>
        <a:buFont typeface="Arial" panose="020B0604020202020204" pitchFamily="34" charset="0"/>
        <a:buChar char="•"/>
        <a:defRPr sz="2200" kern="1200">
          <a:solidFill>
            <a:schemeClr val="tx1"/>
          </a:solidFill>
          <a:latin typeface="+mn-lt"/>
          <a:ea typeface="+mn-ea"/>
          <a:cs typeface="+mn-cs"/>
        </a:defRPr>
      </a:lvl2pPr>
      <a:lvl3pPr marL="936000" indent="-288000" algn="l" defTabSz="914400" rtl="0" eaLnBrk="1" latinLnBrk="0" hangingPunct="1">
        <a:spcBef>
          <a:spcPts val="0"/>
        </a:spcBef>
        <a:spcAft>
          <a:spcPts val="600"/>
        </a:spcAft>
        <a:buClr>
          <a:srgbClr val="79CA27"/>
        </a:buClr>
        <a:buFont typeface="Wingdings" panose="05000000000000000000" pitchFamily="2" charset="2"/>
        <a:buChar char="§"/>
        <a:defRPr sz="2000" kern="1200">
          <a:solidFill>
            <a:schemeClr val="tx1"/>
          </a:solidFill>
          <a:latin typeface="+mn-lt"/>
          <a:ea typeface="+mn-ea"/>
          <a:cs typeface="+mn-cs"/>
        </a:defRPr>
      </a:lvl3pPr>
      <a:lvl4pPr marL="1224000" indent="-288000" algn="l" defTabSz="914400" rtl="0" eaLnBrk="1" latinLnBrk="0" hangingPunct="1">
        <a:spcBef>
          <a:spcPts val="0"/>
        </a:spcBef>
        <a:spcAft>
          <a:spcPts val="600"/>
        </a:spcAft>
        <a:buClr>
          <a:srgbClr val="79CA27"/>
        </a:buClr>
        <a:buFont typeface="Arial" panose="020B0604020202020204" pitchFamily="34" charset="0"/>
        <a:buChar char="•"/>
        <a:defRPr sz="1800" kern="1200">
          <a:solidFill>
            <a:schemeClr val="tx1"/>
          </a:solidFill>
          <a:latin typeface="+mn-lt"/>
          <a:ea typeface="+mn-ea"/>
          <a:cs typeface="+mn-cs"/>
        </a:defRPr>
      </a:lvl4pPr>
      <a:lvl5pPr marL="1548000" indent="-252000" algn="l" defTabSz="914400" rtl="0" eaLnBrk="1" latinLnBrk="0" hangingPunct="1">
        <a:spcBef>
          <a:spcPts val="0"/>
        </a:spcBef>
        <a:spcAft>
          <a:spcPts val="600"/>
        </a:spcAft>
        <a:buClr>
          <a:srgbClr val="79CA27"/>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14282" y="4643445"/>
            <a:ext cx="8715436" cy="1344759"/>
          </a:xfrm>
        </p:spPr>
        <p:txBody>
          <a:bodyPr>
            <a:normAutofit/>
          </a:bodyPr>
          <a:lstStyle/>
          <a:p>
            <a:pPr>
              <a:lnSpc>
                <a:spcPct val="120000"/>
              </a:lnSpc>
              <a:spcBef>
                <a:spcPts val="1200"/>
              </a:spcBef>
            </a:pPr>
            <a:r>
              <a:rPr lang="es-ES" dirty="0"/>
              <a:t>Autor: Tomas Valencia Noheda</a:t>
            </a:r>
          </a:p>
          <a:p>
            <a:pPr>
              <a:lnSpc>
                <a:spcPct val="120000"/>
              </a:lnSpc>
              <a:spcBef>
                <a:spcPts val="1200"/>
              </a:spcBef>
            </a:pPr>
            <a:r>
              <a:rPr lang="es-ES" dirty="0"/>
              <a:t>Tutor: Alvaro Araujo Pinto</a:t>
            </a:r>
          </a:p>
        </p:txBody>
      </p:sp>
      <p:sp>
        <p:nvSpPr>
          <p:cNvPr id="6" name="Date Placeholder 5"/>
          <p:cNvSpPr>
            <a:spLocks noGrp="1"/>
          </p:cNvSpPr>
          <p:nvPr>
            <p:ph type="dt" sz="half" idx="10"/>
          </p:nvPr>
        </p:nvSpPr>
        <p:spPr/>
        <p:txBody>
          <a:bodyPr/>
          <a:lstStyle/>
          <a:p>
            <a:fld id="{3E906B9C-6641-4599-8FB4-B5DEEDDA1170}" type="datetime1">
              <a:rPr lang="es-ES" smtClean="0"/>
              <a:pPr/>
              <a:t>27/09/2016</a:t>
            </a:fld>
            <a:endParaRPr lang="es-ES" dirty="0"/>
          </a:p>
        </p:txBody>
      </p:sp>
      <p:sp>
        <p:nvSpPr>
          <p:cNvPr id="7" name="Footer Placeholder 6"/>
          <p:cNvSpPr>
            <a:spLocks noGrp="1"/>
          </p:cNvSpPr>
          <p:nvPr>
            <p:ph type="ftr" sz="quarter" idx="11"/>
          </p:nvPr>
        </p:nvSpPr>
        <p:spPr/>
        <p:txBody>
          <a:bodyPr/>
          <a:lstStyle/>
          <a:p>
            <a:r>
              <a:rPr lang="es-ES" dirty="0"/>
              <a:t>Diseño e implementación de un servicio de acceso inalámbrico a dispositivos médicos mediante Heart-to-Heart</a:t>
            </a:r>
          </a:p>
        </p:txBody>
      </p:sp>
      <p:sp>
        <p:nvSpPr>
          <p:cNvPr id="8" name="Slide Number Placeholder 7"/>
          <p:cNvSpPr>
            <a:spLocks noGrp="1"/>
          </p:cNvSpPr>
          <p:nvPr>
            <p:ph type="sldNum" sz="quarter" idx="12"/>
          </p:nvPr>
        </p:nvSpPr>
        <p:spPr/>
        <p:txBody>
          <a:bodyPr/>
          <a:lstStyle/>
          <a:p>
            <a:fld id="{A259D134-71CD-43F6-A501-5E8BD6D3DFEE}" type="slidenum">
              <a:rPr lang="es-ES" smtClean="0"/>
              <a:pPr/>
              <a:t>1</a:t>
            </a:fld>
            <a:endParaRPr lang="es-ES" dirty="0"/>
          </a:p>
        </p:txBody>
      </p:sp>
      <p:sp>
        <p:nvSpPr>
          <p:cNvPr id="4" name="Title 3"/>
          <p:cNvSpPr>
            <a:spLocks noGrp="1"/>
          </p:cNvSpPr>
          <p:nvPr>
            <p:ph type="title"/>
          </p:nvPr>
        </p:nvSpPr>
        <p:spPr>
          <a:xfrm>
            <a:off x="214282" y="495437"/>
            <a:ext cx="8715436" cy="3571900"/>
          </a:xfrm>
        </p:spPr>
        <p:txBody>
          <a:bodyPr/>
          <a:lstStyle/>
          <a:p>
            <a:pPr>
              <a:lnSpc>
                <a:spcPct val="100000"/>
              </a:lnSpc>
            </a:pPr>
            <a:r>
              <a:rPr lang="es-ES" sz="4400" dirty="0">
                <a:solidFill>
                  <a:schemeClr val="tx1"/>
                </a:solidFill>
              </a:rPr>
              <a:t>Diseño e implementación de un servicio de acceso inalámbrico a dispositivos médicos mediante Heart-to-Heart</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3265" b="13039"/>
          <a:stretch/>
        </p:blipFill>
        <p:spPr>
          <a:xfrm>
            <a:off x="1081877" y="4572008"/>
            <a:ext cx="2723575" cy="1416196"/>
          </a:xfrm>
          <a:prstGeom prst="rect">
            <a:avLst/>
          </a:prstGeom>
        </p:spPr>
      </p:pic>
    </p:spTree>
    <p:extLst>
      <p:ext uri="{BB962C8B-B14F-4D97-AF65-F5344CB8AC3E}">
        <p14:creationId xmlns:p14="http://schemas.microsoft.com/office/powerpoint/2010/main" val="1527877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DISEÑO E IMPLEMENTACIÓN DEL PRIMER PROTOTIPO</a:t>
            </a:r>
          </a:p>
        </p:txBody>
      </p:sp>
      <p:sp>
        <p:nvSpPr>
          <p:cNvPr id="3" name="Date Placeholder 2"/>
          <p:cNvSpPr>
            <a:spLocks noGrp="1"/>
          </p:cNvSpPr>
          <p:nvPr>
            <p:ph type="dt" sz="half" idx="10"/>
          </p:nvPr>
        </p:nvSpPr>
        <p:spPr/>
        <p:txBody>
          <a:bodyPr/>
          <a:lstStyle/>
          <a:p>
            <a:fld id="{02A45F87-2D1C-4F7C-8EA3-844C7BDCBBFE}" type="datetime1">
              <a:rPr lang="es-ES" smtClean="0"/>
              <a:pPr/>
              <a:t>27/09/2016</a:t>
            </a:fld>
            <a:endParaRPr lang="es-ES" dirty="0"/>
          </a:p>
        </p:txBody>
      </p:sp>
      <p:sp>
        <p:nvSpPr>
          <p:cNvPr id="4" name="Footer Placeholder 3"/>
          <p:cNvSpPr>
            <a:spLocks noGrp="1"/>
          </p:cNvSpPr>
          <p:nvPr>
            <p:ph type="ftr" sz="quarter" idx="11"/>
          </p:nvPr>
        </p:nvSpPr>
        <p:spPr>
          <a:xfrm>
            <a:off x="2852257" y="6492875"/>
            <a:ext cx="5791709"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10</a:t>
            </a:fld>
            <a:endParaRPr lang="es-ES" dirty="0"/>
          </a:p>
        </p:txBody>
      </p:sp>
    </p:spTree>
    <p:extLst>
      <p:ext uri="{BB962C8B-B14F-4D97-AF65-F5344CB8AC3E}">
        <p14:creationId xmlns:p14="http://schemas.microsoft.com/office/powerpoint/2010/main" val="89306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3200" dirty="0"/>
              <a:t>DISEÑO DEL PRIMER PROTOTIPO</a:t>
            </a:r>
          </a:p>
        </p:txBody>
      </p:sp>
      <p:sp>
        <p:nvSpPr>
          <p:cNvPr id="3" name="Marcador de contenido 2"/>
          <p:cNvSpPr>
            <a:spLocks noGrp="1"/>
          </p:cNvSpPr>
          <p:nvPr>
            <p:ph idx="1"/>
          </p:nvPr>
        </p:nvSpPr>
        <p:spPr/>
        <p:txBody>
          <a:bodyPr/>
          <a:lstStyle/>
          <a:p>
            <a:r>
              <a:rPr lang="es-ES" dirty="0"/>
              <a:t>Arquitectura software</a:t>
            </a:r>
          </a:p>
          <a:p>
            <a:endParaRPr lang="es-ES" dirty="0"/>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18701" y="6492875"/>
            <a:ext cx="5825265"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11</a:t>
            </a:fld>
            <a:endParaRPr lang="es-ES" dirty="0"/>
          </a:p>
        </p:txBody>
      </p:sp>
      <p:pic>
        <p:nvPicPr>
          <p:cNvPr id="7" name="Imagen 6"/>
          <p:cNvPicPr>
            <a:picLocks noChangeAspect="1"/>
          </p:cNvPicPr>
          <p:nvPr/>
        </p:nvPicPr>
        <p:blipFill>
          <a:blip r:embed="rId2"/>
          <a:stretch>
            <a:fillRect/>
          </a:stretch>
        </p:blipFill>
        <p:spPr>
          <a:xfrm>
            <a:off x="1147347" y="2266015"/>
            <a:ext cx="6820701" cy="2951429"/>
          </a:xfrm>
          <a:prstGeom prst="rect">
            <a:avLst/>
          </a:prstGeom>
        </p:spPr>
      </p:pic>
    </p:spTree>
    <p:extLst>
      <p:ext uri="{BB962C8B-B14F-4D97-AF65-F5344CB8AC3E}">
        <p14:creationId xmlns:p14="http://schemas.microsoft.com/office/powerpoint/2010/main" val="201494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2161167" y="3005090"/>
            <a:ext cx="4764458" cy="2910158"/>
          </a:xfrm>
          <a:prstGeom prst="rect">
            <a:avLst/>
          </a:prstGeom>
        </p:spPr>
      </p:pic>
      <p:sp>
        <p:nvSpPr>
          <p:cNvPr id="2" name="Título 1"/>
          <p:cNvSpPr>
            <a:spLocks noGrp="1"/>
          </p:cNvSpPr>
          <p:nvPr>
            <p:ph type="title"/>
          </p:nvPr>
        </p:nvSpPr>
        <p:spPr/>
        <p:txBody>
          <a:bodyPr>
            <a:normAutofit/>
          </a:bodyPr>
          <a:lstStyle/>
          <a:p>
            <a:r>
              <a:rPr lang="es-ES" sz="3200" dirty="0"/>
              <a:t>DISEÑO DEL PRIMER PROTOTIPO</a:t>
            </a:r>
          </a:p>
        </p:txBody>
      </p:sp>
      <p:sp>
        <p:nvSpPr>
          <p:cNvPr id="3" name="Marcador de contenido 2"/>
          <p:cNvSpPr>
            <a:spLocks noGrp="1"/>
          </p:cNvSpPr>
          <p:nvPr>
            <p:ph idx="1"/>
          </p:nvPr>
        </p:nvSpPr>
        <p:spPr/>
        <p:txBody>
          <a:bodyPr/>
          <a:lstStyle/>
          <a:p>
            <a:r>
              <a:rPr lang="es-ES" dirty="0"/>
              <a:t>Tratamiento digital de la señal</a:t>
            </a:r>
          </a:p>
          <a:p>
            <a:pPr lvl="1">
              <a:lnSpc>
                <a:spcPct val="150000"/>
              </a:lnSpc>
            </a:pPr>
            <a:r>
              <a:rPr lang="es-ES" dirty="0"/>
              <a:t>Eliminación de ruido</a:t>
            </a:r>
          </a:p>
          <a:p>
            <a:pPr lvl="1">
              <a:lnSpc>
                <a:spcPct val="150000"/>
              </a:lnSpc>
            </a:pPr>
            <a:r>
              <a:rPr lang="es-ES" dirty="0"/>
              <a:t>Resaltado de la información</a:t>
            </a:r>
          </a:p>
          <a:p>
            <a:pPr lvl="1"/>
            <a:endParaRPr lang="es-ES" dirty="0"/>
          </a:p>
          <a:p>
            <a:endParaRPr lang="es-ES" dirty="0"/>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27090" y="6492875"/>
            <a:ext cx="5816876"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12</a:t>
            </a:fld>
            <a:endParaRPr lang="es-ES" dirty="0"/>
          </a:p>
        </p:txBody>
      </p:sp>
    </p:spTree>
    <p:extLst>
      <p:ext uri="{BB962C8B-B14F-4D97-AF65-F5344CB8AC3E}">
        <p14:creationId xmlns:p14="http://schemas.microsoft.com/office/powerpoint/2010/main" val="294698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DISEÑO DEL PRIMER PROTOTIPO</a:t>
            </a:r>
          </a:p>
        </p:txBody>
      </p:sp>
      <p:sp>
        <p:nvSpPr>
          <p:cNvPr id="3" name="Marcador de contenido 2"/>
          <p:cNvSpPr>
            <a:spLocks noGrp="1"/>
          </p:cNvSpPr>
          <p:nvPr>
            <p:ph idx="1"/>
          </p:nvPr>
        </p:nvSpPr>
        <p:spPr/>
        <p:txBody>
          <a:bodyPr/>
          <a:lstStyle/>
          <a:p>
            <a:pPr>
              <a:lnSpc>
                <a:spcPct val="150000"/>
              </a:lnSpc>
            </a:pPr>
            <a:r>
              <a:rPr lang="es-ES" dirty="0"/>
              <a:t>Detección del intervalo RR</a:t>
            </a:r>
          </a:p>
          <a:p>
            <a:pPr lvl="1"/>
            <a:r>
              <a:rPr lang="es-ES" dirty="0"/>
              <a:t>Detección en primera derivada y uso de dos umbrales</a:t>
            </a:r>
          </a:p>
          <a:p>
            <a:endParaRPr lang="es-ES" dirty="0"/>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27090" y="6492875"/>
            <a:ext cx="5816876"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13</a:t>
            </a:fld>
            <a:endParaRPr lang="es-ES" dirty="0"/>
          </a:p>
        </p:txBody>
      </p:sp>
      <p:pic>
        <p:nvPicPr>
          <p:cNvPr id="8" name="Imagen 7"/>
          <p:cNvPicPr>
            <a:picLocks noChangeAspect="1"/>
          </p:cNvPicPr>
          <p:nvPr/>
        </p:nvPicPr>
        <p:blipFill>
          <a:blip r:embed="rId2"/>
          <a:stretch>
            <a:fillRect/>
          </a:stretch>
        </p:blipFill>
        <p:spPr>
          <a:xfrm>
            <a:off x="772886" y="2604807"/>
            <a:ext cx="7075713" cy="3888068"/>
          </a:xfrm>
          <a:prstGeom prst="rect">
            <a:avLst/>
          </a:prstGeom>
        </p:spPr>
      </p:pic>
    </p:spTree>
    <p:extLst>
      <p:ext uri="{BB962C8B-B14F-4D97-AF65-F5344CB8AC3E}">
        <p14:creationId xmlns:p14="http://schemas.microsoft.com/office/powerpoint/2010/main" val="26798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DISEÑO DEL PRIMER PROTOTIPO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ES" dirty="0"/>
                  <a:t>Algoritmo de autenticación</a:t>
                </a:r>
              </a:p>
              <a:p>
                <a:pPr lvl="1"/>
                <a:r>
                  <a:rPr lang="es-ES" dirty="0"/>
                  <a:t>Generación de clave de autenticación</a:t>
                </a:r>
              </a:p>
              <a:p>
                <a:pPr marL="648000" lvl="2" indent="0">
                  <a:buNone/>
                </a:pPr>
                <a:r>
                  <a:rPr lang="es-ES" dirty="0">
                    <a:ea typeface="Cambria Math" panose="02040503050406030204" pitchFamily="18" charset="0"/>
                  </a:rPr>
                  <a:t>	</a:t>
                </a:r>
                <a:endParaRPr lang="es-ES" dirty="0"/>
              </a:p>
              <a:p>
                <a:pPr lvl="1"/>
                <a:r>
                  <a:rPr lang="es-ES" dirty="0"/>
                  <a:t>Validación de clave recibida</a:t>
                </a:r>
              </a:p>
              <a:p>
                <a:pPr lvl="1"/>
                <a:endParaRPr lang="es-ES" dirty="0"/>
              </a:p>
              <a:p>
                <a:pPr lvl="1"/>
                <a:endParaRPr lang="es-ES" dirty="0"/>
              </a:p>
              <a:p>
                <a:pPr marL="0" indent="0">
                  <a:buNone/>
                </a:pPr>
                <a14:m>
                  <m:oMathPara xmlns:m="http://schemas.openxmlformats.org/officeDocument/2006/math">
                    <m:oMathParaPr>
                      <m:jc m:val="center"/>
                    </m:oMathParaPr>
                    <m:oMath xmlns:m="http://schemas.openxmlformats.org/officeDocument/2006/math">
                      <m:r>
                        <m:rPr>
                          <m:sty m:val="p"/>
                        </m:rPr>
                        <a:rPr lang="es-ES" sz="2400"/>
                        <m:t>log</m:t>
                      </m:r>
                      <m:d>
                        <m:dPr>
                          <m:ctrlPr>
                            <a:rPr lang="es-ES" sz="2400" i="1"/>
                          </m:ctrlPr>
                        </m:dPr>
                        <m:e>
                          <m:f>
                            <m:fPr>
                              <m:ctrlPr>
                                <a:rPr lang="es-ES" sz="2400" i="1"/>
                              </m:ctrlPr>
                            </m:fPr>
                            <m:num>
                              <m:r>
                                <a:rPr lang="es-ES" sz="2400" i="1"/>
                                <m:t>𝑃</m:t>
                              </m:r>
                              <m:r>
                                <a:rPr lang="es-ES" sz="2400" i="1"/>
                                <m:t>(</m:t>
                              </m:r>
                              <m:r>
                                <a:rPr lang="es-ES" sz="2400" i="1"/>
                                <m:t>𝑢</m:t>
                              </m:r>
                              <m:r>
                                <a:rPr lang="es-ES" sz="2400" i="1"/>
                                <m:t>)</m:t>
                              </m:r>
                            </m:num>
                            <m:den>
                              <m:r>
                                <a:rPr lang="es-ES" sz="2400" i="1"/>
                                <m:t>𝑄</m:t>
                              </m:r>
                              <m:r>
                                <a:rPr lang="es-ES" sz="2400" i="1"/>
                                <m:t>(</m:t>
                              </m:r>
                              <m:r>
                                <a:rPr lang="es-ES" sz="2400" i="1"/>
                                <m:t>𝑢</m:t>
                              </m:r>
                              <m:r>
                                <a:rPr lang="es-ES" sz="2400" i="1"/>
                                <m:t>)</m:t>
                              </m:r>
                            </m:den>
                          </m:f>
                        </m:e>
                      </m:d>
                      <m:r>
                        <a:rPr lang="es-ES" sz="2400" i="1"/>
                        <m:t>= </m:t>
                      </m:r>
                      <m:nary>
                        <m:naryPr>
                          <m:chr m:val="∑"/>
                          <m:limLoc m:val="undOvr"/>
                          <m:ctrlPr>
                            <a:rPr lang="es-ES" sz="2400" i="1"/>
                          </m:ctrlPr>
                        </m:naryPr>
                        <m:sub>
                          <m:r>
                            <a:rPr lang="es-ES" sz="2400" i="1"/>
                            <m:t>𝑖</m:t>
                          </m:r>
                          <m:r>
                            <a:rPr lang="es-ES" sz="2400" i="1"/>
                            <m:t>=1</m:t>
                          </m:r>
                        </m:sub>
                        <m:sup>
                          <m:r>
                            <a:rPr lang="es-ES" sz="2400" i="1"/>
                            <m:t>4</m:t>
                          </m:r>
                        </m:sup>
                        <m:e>
                          <m:func>
                            <m:funcPr>
                              <m:ctrlPr>
                                <a:rPr lang="es-ES" sz="2400" i="1"/>
                              </m:ctrlPr>
                            </m:funcPr>
                            <m:fName>
                              <m:r>
                                <m:rPr>
                                  <m:sty m:val="p"/>
                                </m:rPr>
                                <a:rPr lang="es-ES" sz="2400"/>
                                <m:t>log</m:t>
                              </m:r>
                            </m:fName>
                            <m:e>
                              <m:r>
                                <a:rPr lang="es-ES" sz="2400" i="1"/>
                                <m:t>(</m:t>
                              </m:r>
                              <m:sSub>
                                <m:sSubPr>
                                  <m:ctrlPr>
                                    <a:rPr lang="es-ES" sz="2400" i="1"/>
                                  </m:ctrlPr>
                                </m:sSubPr>
                                <m:e>
                                  <m:r>
                                    <a:rPr lang="es-ES" sz="2400" i="1"/>
                                    <m:t>𝑃</m:t>
                                  </m:r>
                                </m:e>
                                <m:sub>
                                  <m:r>
                                    <a:rPr lang="es-ES" sz="2400" i="1"/>
                                    <m:t>𝑖</m:t>
                                  </m:r>
                                </m:sub>
                              </m:sSub>
                              <m:d>
                                <m:dPr>
                                  <m:ctrlPr>
                                    <a:rPr lang="es-ES" sz="2400" i="1"/>
                                  </m:ctrlPr>
                                </m:dPr>
                                <m:e>
                                  <m:sSub>
                                    <m:sSubPr>
                                      <m:ctrlPr>
                                        <a:rPr lang="es-ES" sz="2400" i="1"/>
                                      </m:ctrlPr>
                                    </m:sSubPr>
                                    <m:e>
                                      <m:r>
                                        <a:rPr lang="es-ES" sz="2400" i="1"/>
                                        <m:t>𝑢</m:t>
                                      </m:r>
                                    </m:e>
                                    <m:sub>
                                      <m:r>
                                        <a:rPr lang="es-ES" sz="2400" i="1"/>
                                        <m:t>𝑖</m:t>
                                      </m:r>
                                    </m:sub>
                                  </m:sSub>
                                </m:e>
                              </m:d>
                              <m:r>
                                <a:rPr lang="es-ES" sz="2400" i="1"/>
                                <m:t>)</m:t>
                              </m:r>
                            </m:e>
                          </m:func>
                        </m:e>
                      </m:nary>
                      <m:r>
                        <a:rPr lang="es-ES" sz="2400" i="1"/>
                        <m:t> −</m:t>
                      </m:r>
                      <m:nary>
                        <m:naryPr>
                          <m:chr m:val="∑"/>
                          <m:limLoc m:val="undOvr"/>
                          <m:ctrlPr>
                            <a:rPr lang="es-ES" sz="2400" i="1"/>
                          </m:ctrlPr>
                        </m:naryPr>
                        <m:sub>
                          <m:r>
                            <a:rPr lang="es-ES" sz="2400" i="1"/>
                            <m:t>𝑖</m:t>
                          </m:r>
                          <m:r>
                            <a:rPr lang="es-ES" sz="2400" i="1"/>
                            <m:t>=1</m:t>
                          </m:r>
                        </m:sub>
                        <m:sup>
                          <m:r>
                            <a:rPr lang="es-ES" sz="2400" i="1"/>
                            <m:t>4</m:t>
                          </m:r>
                        </m:sup>
                        <m:e>
                          <m:func>
                            <m:funcPr>
                              <m:ctrlPr>
                                <a:rPr lang="es-ES" sz="2400" i="1"/>
                              </m:ctrlPr>
                            </m:funcPr>
                            <m:fName>
                              <m:r>
                                <m:rPr>
                                  <m:sty m:val="p"/>
                                </m:rPr>
                                <a:rPr lang="es-ES" sz="2400"/>
                                <m:t>log</m:t>
                              </m:r>
                            </m:fName>
                            <m:e>
                              <m:d>
                                <m:dPr>
                                  <m:ctrlPr>
                                    <a:rPr lang="es-ES" sz="2400" i="1"/>
                                  </m:ctrlPr>
                                </m:dPr>
                                <m:e>
                                  <m:sSub>
                                    <m:sSubPr>
                                      <m:ctrlPr>
                                        <a:rPr lang="es-ES" sz="2400" i="1"/>
                                      </m:ctrlPr>
                                    </m:sSubPr>
                                    <m:e>
                                      <m:r>
                                        <a:rPr lang="es-ES" sz="2400" i="1"/>
                                        <m:t>𝑄</m:t>
                                      </m:r>
                                    </m:e>
                                    <m:sub>
                                      <m:r>
                                        <a:rPr lang="es-ES" sz="2400" i="1"/>
                                        <m:t>𝑖</m:t>
                                      </m:r>
                                    </m:sub>
                                  </m:sSub>
                                  <m:d>
                                    <m:dPr>
                                      <m:ctrlPr>
                                        <a:rPr lang="es-ES" sz="2400" i="1"/>
                                      </m:ctrlPr>
                                    </m:dPr>
                                    <m:e>
                                      <m:sSub>
                                        <m:sSubPr>
                                          <m:ctrlPr>
                                            <a:rPr lang="es-ES" sz="2400" i="1"/>
                                          </m:ctrlPr>
                                        </m:sSubPr>
                                        <m:e>
                                          <m:r>
                                            <a:rPr lang="es-ES" sz="2400" i="1"/>
                                            <m:t>𝑢</m:t>
                                          </m:r>
                                        </m:e>
                                        <m:sub>
                                          <m:r>
                                            <a:rPr lang="es-ES" sz="2400" i="1"/>
                                            <m:t>𝑖</m:t>
                                          </m:r>
                                        </m:sub>
                                      </m:sSub>
                                    </m:e>
                                  </m:d>
                                </m:e>
                              </m:d>
                              <m:r>
                                <a:rPr lang="es-ES" sz="2400" i="1"/>
                                <m:t>&gt;</m:t>
                              </m:r>
                            </m:e>
                          </m:func>
                        </m:e>
                      </m:nary>
                      <m:r>
                        <a:rPr lang="es-ES" sz="2400" i="1"/>
                        <m:t> </m:t>
                      </m:r>
                      <m:r>
                        <a:rPr lang="es-ES" sz="2400" i="1"/>
                        <m:t>𝑈𝑚𝑏𝑟𝑎</m:t>
                      </m:r>
                      <m:r>
                        <a:rPr lang="es-ES" sz="2400" b="0" i="1" smtClean="0">
                          <a:latin typeface="Cambria Math" panose="02040503050406030204" pitchFamily="18" charset="0"/>
                        </a:rPr>
                        <m:t>𝑙</m:t>
                      </m:r>
                    </m:oMath>
                  </m:oMathPara>
                </a14:m>
                <a:endParaRPr lang="es-ES" sz="24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255" t="-1407"/>
                </a:stretch>
              </a:blipFill>
            </p:spPr>
            <p:txBody>
              <a:bodyPr/>
              <a:lstStyle/>
              <a:p>
                <a:r>
                  <a:rPr lang="es-ES">
                    <a:noFill/>
                  </a:rPr>
                  <a:t> </a:t>
                </a:r>
              </a:p>
            </p:txBody>
          </p:sp>
        </mc:Fallback>
      </mc:AlternateContent>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27090" y="6492875"/>
            <a:ext cx="5816876"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14</a:t>
            </a:fld>
            <a:endParaRPr lang="es-ES" dirty="0"/>
          </a:p>
        </p:txBody>
      </p:sp>
    </p:spTree>
    <p:extLst>
      <p:ext uri="{BB962C8B-B14F-4D97-AF65-F5344CB8AC3E}">
        <p14:creationId xmlns:p14="http://schemas.microsoft.com/office/powerpoint/2010/main" val="249117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800" dirty="0"/>
              <a:t>IMPLEMENTACION DEL PRIMER PROTOTIPO</a:t>
            </a:r>
          </a:p>
        </p:txBody>
      </p:sp>
      <p:sp>
        <p:nvSpPr>
          <p:cNvPr id="3" name="Marcador de contenido 2"/>
          <p:cNvSpPr>
            <a:spLocks noGrp="1"/>
          </p:cNvSpPr>
          <p:nvPr>
            <p:ph idx="1"/>
          </p:nvPr>
        </p:nvSpPr>
        <p:spPr/>
        <p:txBody>
          <a:bodyPr/>
          <a:lstStyle/>
          <a:p>
            <a:r>
              <a:rPr lang="es-ES" dirty="0"/>
              <a:t>Filtrado digital</a:t>
            </a:r>
          </a:p>
          <a:p>
            <a:pPr lvl="1"/>
            <a:r>
              <a:rPr lang="es-ES" dirty="0"/>
              <a:t>Filtro paso alto IIR con ecualizado de fase</a:t>
            </a:r>
          </a:p>
          <a:p>
            <a:pPr lvl="1"/>
            <a:endParaRPr lang="es-ES" dirty="0"/>
          </a:p>
          <a:p>
            <a:pPr marL="324000" lvl="1" indent="0">
              <a:buNone/>
            </a:pPr>
            <a:endParaRPr lang="es-ES" dirty="0"/>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01923" y="6492875"/>
            <a:ext cx="5842043"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15</a:t>
            </a:fld>
            <a:endParaRPr lang="es-ES" dirty="0"/>
          </a:p>
        </p:txBody>
      </p:sp>
      <p:pic>
        <p:nvPicPr>
          <p:cNvPr id="8" name="Imagen 7"/>
          <p:cNvPicPr>
            <a:picLocks noChangeAspect="1"/>
          </p:cNvPicPr>
          <p:nvPr/>
        </p:nvPicPr>
        <p:blipFill>
          <a:blip r:embed="rId2"/>
          <a:stretch>
            <a:fillRect/>
          </a:stretch>
        </p:blipFill>
        <p:spPr>
          <a:xfrm>
            <a:off x="764268" y="2394858"/>
            <a:ext cx="7558255" cy="3047664"/>
          </a:xfrm>
          <a:prstGeom prst="rect">
            <a:avLst/>
          </a:prstGeom>
        </p:spPr>
      </p:pic>
    </p:spTree>
    <p:extLst>
      <p:ext uri="{BB962C8B-B14F-4D97-AF65-F5344CB8AC3E}">
        <p14:creationId xmlns:p14="http://schemas.microsoft.com/office/powerpoint/2010/main" val="64518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800" dirty="0"/>
              <a:t>IMPLEMENTACION DEL PRIMER PROTOTIPO</a:t>
            </a:r>
          </a:p>
        </p:txBody>
      </p:sp>
      <p:sp>
        <p:nvSpPr>
          <p:cNvPr id="3" name="Marcador de contenido 2"/>
          <p:cNvSpPr>
            <a:spLocks noGrp="1"/>
          </p:cNvSpPr>
          <p:nvPr>
            <p:ph idx="1"/>
          </p:nvPr>
        </p:nvSpPr>
        <p:spPr>
          <a:xfrm>
            <a:off x="428596" y="1357298"/>
            <a:ext cx="4437318" cy="4768865"/>
          </a:xfrm>
        </p:spPr>
        <p:txBody>
          <a:bodyPr/>
          <a:lstStyle/>
          <a:p>
            <a:pPr lvl="1"/>
            <a:r>
              <a:rPr lang="es-ES" dirty="0"/>
              <a:t>Filtro paso bajo FIR</a:t>
            </a:r>
          </a:p>
          <a:p>
            <a:pPr marL="324000" lvl="1" indent="0">
              <a:buNone/>
            </a:pPr>
            <a:endParaRPr lang="es-ES" dirty="0"/>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01923" y="6492875"/>
            <a:ext cx="5842043"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16</a:t>
            </a:fld>
            <a:endParaRPr lang="es-ES" dirty="0"/>
          </a:p>
        </p:txBody>
      </p:sp>
      <p:pic>
        <p:nvPicPr>
          <p:cNvPr id="7" name="Imagen 6"/>
          <p:cNvPicPr>
            <a:picLocks noChangeAspect="1"/>
          </p:cNvPicPr>
          <p:nvPr/>
        </p:nvPicPr>
        <p:blipFill>
          <a:blip r:embed="rId2"/>
          <a:stretch>
            <a:fillRect/>
          </a:stretch>
        </p:blipFill>
        <p:spPr>
          <a:xfrm>
            <a:off x="428596" y="2163299"/>
            <a:ext cx="4207071" cy="3156857"/>
          </a:xfrm>
          <a:prstGeom prst="rect">
            <a:avLst/>
          </a:prstGeom>
        </p:spPr>
      </p:pic>
      <p:sp>
        <p:nvSpPr>
          <p:cNvPr id="9" name="Marcador de contenido 2"/>
          <p:cNvSpPr txBox="1">
            <a:spLocks/>
          </p:cNvSpPr>
          <p:nvPr/>
        </p:nvSpPr>
        <p:spPr>
          <a:xfrm>
            <a:off x="4261011" y="1357298"/>
            <a:ext cx="4437318" cy="4768865"/>
          </a:xfrm>
          <a:prstGeom prst="rect">
            <a:avLst/>
          </a:prstGeom>
        </p:spPr>
        <p:txBody>
          <a:bodyPr vert="horz" lIns="91440" tIns="45720" rIns="91440" bIns="45720" rtlCol="0">
            <a:normAutofit/>
          </a:bodyPr>
          <a:lstStyle>
            <a:lvl1pPr marL="324000" indent="-324000" algn="l" defTabSz="914400" rtl="0" eaLnBrk="1" latinLnBrk="0" hangingPunct="1">
              <a:lnSpc>
                <a:spcPct val="100000"/>
              </a:lnSpc>
              <a:spcBef>
                <a:spcPts val="600"/>
              </a:spcBef>
              <a:spcAft>
                <a:spcPts val="600"/>
              </a:spcAft>
              <a:buClr>
                <a:srgbClr val="79CA27"/>
              </a:buClr>
              <a:buFont typeface="Wingdings" pitchFamily="2" charset="2"/>
              <a:buChar char="§"/>
              <a:defRPr sz="2800" kern="1200">
                <a:solidFill>
                  <a:schemeClr val="tx1"/>
                </a:solidFill>
                <a:latin typeface="+mn-lt"/>
                <a:ea typeface="+mn-ea"/>
                <a:cs typeface="+mn-cs"/>
              </a:defRPr>
            </a:lvl1pPr>
            <a:lvl2pPr marL="648000" indent="-324000" algn="l" defTabSz="914400" rtl="0" eaLnBrk="1" latinLnBrk="0" hangingPunct="1">
              <a:spcBef>
                <a:spcPts val="0"/>
              </a:spcBef>
              <a:spcAft>
                <a:spcPts val="600"/>
              </a:spcAft>
              <a:buClr>
                <a:srgbClr val="79CA27"/>
              </a:buClr>
              <a:buFont typeface="Arial" panose="020B0604020202020204" pitchFamily="34" charset="0"/>
              <a:buChar char="•"/>
              <a:defRPr sz="2200" kern="1200">
                <a:solidFill>
                  <a:schemeClr val="tx1"/>
                </a:solidFill>
                <a:latin typeface="+mn-lt"/>
                <a:ea typeface="+mn-ea"/>
                <a:cs typeface="+mn-cs"/>
              </a:defRPr>
            </a:lvl2pPr>
            <a:lvl3pPr marL="936000" indent="-288000" algn="l" defTabSz="914400" rtl="0" eaLnBrk="1" latinLnBrk="0" hangingPunct="1">
              <a:spcBef>
                <a:spcPts val="0"/>
              </a:spcBef>
              <a:spcAft>
                <a:spcPts val="600"/>
              </a:spcAft>
              <a:buClr>
                <a:srgbClr val="79CA27"/>
              </a:buClr>
              <a:buFont typeface="Wingdings" panose="05000000000000000000" pitchFamily="2" charset="2"/>
              <a:buChar char="§"/>
              <a:defRPr sz="2000" kern="1200">
                <a:solidFill>
                  <a:schemeClr val="tx1"/>
                </a:solidFill>
                <a:latin typeface="+mn-lt"/>
                <a:ea typeface="+mn-ea"/>
                <a:cs typeface="+mn-cs"/>
              </a:defRPr>
            </a:lvl3pPr>
            <a:lvl4pPr marL="1224000" indent="-288000" algn="l" defTabSz="914400" rtl="0" eaLnBrk="1" latinLnBrk="0" hangingPunct="1">
              <a:spcBef>
                <a:spcPts val="0"/>
              </a:spcBef>
              <a:spcAft>
                <a:spcPts val="600"/>
              </a:spcAft>
              <a:buClr>
                <a:srgbClr val="79CA27"/>
              </a:buClr>
              <a:buFont typeface="Arial" panose="020B0604020202020204" pitchFamily="34" charset="0"/>
              <a:buChar char="•"/>
              <a:defRPr sz="1800" kern="1200">
                <a:solidFill>
                  <a:schemeClr val="tx1"/>
                </a:solidFill>
                <a:latin typeface="+mn-lt"/>
                <a:ea typeface="+mn-ea"/>
                <a:cs typeface="+mn-cs"/>
              </a:defRPr>
            </a:lvl4pPr>
            <a:lvl5pPr marL="1548000" indent="-252000" algn="l" defTabSz="914400" rtl="0" eaLnBrk="1" latinLnBrk="0" hangingPunct="1">
              <a:spcBef>
                <a:spcPts val="0"/>
              </a:spcBef>
              <a:spcAft>
                <a:spcPts val="600"/>
              </a:spcAft>
              <a:buClr>
                <a:srgbClr val="79CA27"/>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ES" dirty="0"/>
              <a:t>Filtro diferenciador FIR</a:t>
            </a:r>
          </a:p>
          <a:p>
            <a:pPr marL="324000" lvl="1" indent="0">
              <a:buFont typeface="Arial" panose="020B0604020202020204" pitchFamily="34" charset="0"/>
              <a:buNone/>
            </a:pPr>
            <a:endParaRPr lang="es-ES" dirty="0"/>
          </a:p>
        </p:txBody>
      </p:sp>
      <p:pic>
        <p:nvPicPr>
          <p:cNvPr id="10" name="Imagen 9"/>
          <p:cNvPicPr>
            <a:picLocks noChangeAspect="1"/>
          </p:cNvPicPr>
          <p:nvPr/>
        </p:nvPicPr>
        <p:blipFill>
          <a:blip r:embed="rId3"/>
          <a:stretch>
            <a:fillRect/>
          </a:stretch>
        </p:blipFill>
        <p:spPr>
          <a:xfrm>
            <a:off x="4491258" y="2163299"/>
            <a:ext cx="4207071" cy="3156857"/>
          </a:xfrm>
          <a:prstGeom prst="rect">
            <a:avLst/>
          </a:prstGeom>
        </p:spPr>
      </p:pic>
    </p:spTree>
    <p:extLst>
      <p:ext uri="{BB962C8B-B14F-4D97-AF65-F5344CB8AC3E}">
        <p14:creationId xmlns:p14="http://schemas.microsoft.com/office/powerpoint/2010/main" val="142929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800" dirty="0"/>
              <a:t>IMPLEMENTACION DEL PRIMER PROTOTIPO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r>
                  <a:rPr lang="es-ES" dirty="0"/>
                  <a:t>Algoritmo de doble umbral </a:t>
                </a:r>
              </a:p>
              <a:p>
                <a:pPr lvl="1">
                  <a:lnSpc>
                    <a:spcPct val="200000"/>
                  </a:lnSpc>
                </a:pPr>
                <a:r>
                  <a:rPr lang="es-ES" dirty="0"/>
                  <a:t>Detección de complejo QRS</a:t>
                </a:r>
              </a:p>
              <a:p>
                <a:pPr lvl="1">
                  <a:lnSpc>
                    <a:spcPct val="200000"/>
                  </a:lnSpc>
                </a:pPr>
                <a:r>
                  <a:rPr lang="es-ES" dirty="0"/>
                  <a:t>Calculo de umbrales dinámicos</a:t>
                </a:r>
              </a:p>
              <a:p>
                <a:pPr marL="0" indent="0" algn="ctr">
                  <a:lnSpc>
                    <a:spcPct val="200000"/>
                  </a:lnSpc>
                  <a:buNone/>
                </a:pPr>
                <a14:m>
                  <m:oMathPara xmlns:m="http://schemas.openxmlformats.org/officeDocument/2006/math">
                    <m:oMathParaPr>
                      <m:jc m:val="centerGroup"/>
                    </m:oMathParaPr>
                    <m:oMath xmlns:m="http://schemas.openxmlformats.org/officeDocument/2006/math">
                      <m:r>
                        <a:rPr lang="es-ES" sz="1800" i="1"/>
                        <m:t>𝑈𝑚𝑏𝑟𝑎𝑙𝐴𝑙𝑡𝑜</m:t>
                      </m:r>
                      <m:r>
                        <a:rPr lang="es-ES" sz="1800" i="1"/>
                        <m:t>= </m:t>
                      </m:r>
                      <m:sSub>
                        <m:sSubPr>
                          <m:ctrlPr>
                            <a:rPr lang="es-ES" sz="1800" i="1"/>
                          </m:ctrlPr>
                        </m:sSubPr>
                        <m:e>
                          <m:r>
                            <a:rPr lang="es-ES" sz="1800" i="1"/>
                            <m:t>(</m:t>
                          </m:r>
                          <m:r>
                            <a:rPr lang="es-ES" sz="1800" i="1"/>
                            <m:t>𝑈𝑚𝑏𝑟𝑎𝑙𝐴𝑙𝑡𝑜</m:t>
                          </m:r>
                        </m:e>
                        <m:sub>
                          <m:r>
                            <a:rPr lang="es-ES" sz="1800" i="1"/>
                            <m:t>𝑎𝑐𝑡𝑢𝑎𝑙</m:t>
                          </m:r>
                        </m:sub>
                      </m:sSub>
                      <m:r>
                        <a:rPr lang="es-ES" sz="1800" i="1"/>
                        <m:t>+</m:t>
                      </m:r>
                      <m:r>
                        <a:rPr lang="es-ES" sz="1800" i="1"/>
                        <m:t>𝑚𝑎𝑥𝑖𝑚𝑜</m:t>
                      </m:r>
                      <m:r>
                        <a:rPr lang="es-ES" sz="1800" i="1"/>
                        <m:t>∗3)/4</m:t>
                      </m:r>
                      <m:r>
                        <a:rPr lang="es-ES" sz="1800"/>
                        <m:t> </m:t>
                      </m:r>
                    </m:oMath>
                  </m:oMathPara>
                </a14:m>
                <a:endParaRPr lang="es-ES" sz="1800" dirty="0"/>
              </a:p>
              <a:p>
                <a:pPr marL="0" indent="0" algn="ctr">
                  <a:lnSpc>
                    <a:spcPct val="200000"/>
                  </a:lnSpc>
                  <a:buNone/>
                </a:pPr>
                <a14:m>
                  <m:oMathPara xmlns:m="http://schemas.openxmlformats.org/officeDocument/2006/math">
                    <m:oMathParaPr>
                      <m:jc m:val="centerGroup"/>
                    </m:oMathParaPr>
                    <m:oMath xmlns:m="http://schemas.openxmlformats.org/officeDocument/2006/math">
                      <m:r>
                        <a:rPr lang="es-ES" sz="1800" i="1"/>
                        <m:t>𝑈𝑚𝑏𝑟𝑎𝑙𝐵𝑎𝑗𝑜</m:t>
                      </m:r>
                      <m:r>
                        <a:rPr lang="es-ES" sz="1800" i="1"/>
                        <m:t>= </m:t>
                      </m:r>
                      <m:sSub>
                        <m:sSubPr>
                          <m:ctrlPr>
                            <a:rPr lang="es-ES" sz="1800" i="1"/>
                          </m:ctrlPr>
                        </m:sSubPr>
                        <m:e>
                          <m:r>
                            <a:rPr lang="es-ES" sz="1800" i="1"/>
                            <m:t>(</m:t>
                          </m:r>
                          <m:r>
                            <a:rPr lang="es-ES" sz="1800" i="1"/>
                            <m:t>𝑈𝑚𝑏𝑟𝑎𝑙𝐵𝑎𝑗𝑜</m:t>
                          </m:r>
                        </m:e>
                        <m:sub>
                          <m:r>
                            <a:rPr lang="es-ES" sz="1800" i="1"/>
                            <m:t>𝑎𝑐𝑡𝑢𝑎𝑙</m:t>
                          </m:r>
                        </m:sub>
                      </m:sSub>
                      <m:r>
                        <a:rPr lang="es-ES" sz="1800" i="1"/>
                        <m:t>+</m:t>
                      </m:r>
                      <m:r>
                        <a:rPr lang="es-ES" sz="1800" i="1"/>
                        <m:t>𝑚𝑎𝑥𝑖𝑚𝑜</m:t>
                      </m:r>
                      <m:r>
                        <a:rPr lang="es-ES" sz="1800" i="1"/>
                        <m:t>∗3)∗6/40</m:t>
                      </m:r>
                    </m:oMath>
                  </m:oMathPara>
                </a14:m>
                <a:endParaRPr lang="es-ES" sz="1800" dirty="0"/>
              </a:p>
              <a:p>
                <a:pPr lvl="1"/>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255" t="-1407"/>
                </a:stretch>
              </a:blipFill>
            </p:spPr>
            <p:txBody>
              <a:bodyPr/>
              <a:lstStyle/>
              <a:p>
                <a:r>
                  <a:rPr lang="es-ES">
                    <a:noFill/>
                  </a:rPr>
                  <a:t> </a:t>
                </a:r>
              </a:p>
            </p:txBody>
          </p:sp>
        </mc:Fallback>
      </mc:AlternateContent>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01923" y="6492875"/>
            <a:ext cx="5842043"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17</a:t>
            </a:fld>
            <a:endParaRPr lang="es-ES" dirty="0"/>
          </a:p>
        </p:txBody>
      </p:sp>
    </p:spTree>
    <p:extLst>
      <p:ext uri="{BB962C8B-B14F-4D97-AF65-F5344CB8AC3E}">
        <p14:creationId xmlns:p14="http://schemas.microsoft.com/office/powerpoint/2010/main" val="2313501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PROBLEMAS ENCONTRADOS</a:t>
            </a:r>
          </a:p>
        </p:txBody>
      </p:sp>
      <p:sp>
        <p:nvSpPr>
          <p:cNvPr id="3" name="Marcador de contenido 2"/>
          <p:cNvSpPr>
            <a:spLocks noGrp="1"/>
          </p:cNvSpPr>
          <p:nvPr>
            <p:ph idx="1"/>
          </p:nvPr>
        </p:nvSpPr>
        <p:spPr/>
        <p:txBody>
          <a:bodyPr/>
          <a:lstStyle/>
          <a:p>
            <a:pPr>
              <a:lnSpc>
                <a:spcPct val="200000"/>
              </a:lnSpc>
            </a:pPr>
            <a:r>
              <a:rPr lang="es-ES" dirty="0"/>
              <a:t>Problemas</a:t>
            </a:r>
          </a:p>
          <a:p>
            <a:pPr lvl="1">
              <a:lnSpc>
                <a:spcPct val="200000"/>
              </a:lnSpc>
            </a:pPr>
            <a:r>
              <a:rPr lang="es-ES" dirty="0"/>
              <a:t>Velocidad de escritura en pantalla</a:t>
            </a:r>
          </a:p>
          <a:p>
            <a:pPr lvl="1">
              <a:lnSpc>
                <a:spcPct val="200000"/>
              </a:lnSpc>
            </a:pPr>
            <a:r>
              <a:rPr lang="es-ES" dirty="0"/>
              <a:t>Multiplexacion de líneas físicas</a:t>
            </a:r>
          </a:p>
          <a:p>
            <a:pPr lvl="1">
              <a:lnSpc>
                <a:spcPct val="200000"/>
              </a:lnSpc>
            </a:pPr>
            <a:r>
              <a:rPr lang="es-ES" dirty="0"/>
              <a:t>Memoria insuficiente </a:t>
            </a:r>
          </a:p>
          <a:p>
            <a:pPr lvl="1">
              <a:lnSpc>
                <a:spcPct val="200000"/>
              </a:lnSpc>
            </a:pPr>
            <a:r>
              <a:rPr lang="es-ES" dirty="0"/>
              <a:t>Librería software del multiplicador hardware</a:t>
            </a:r>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10312" y="6492875"/>
            <a:ext cx="5833654"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18</a:t>
            </a:fld>
            <a:endParaRPr lang="es-ES" dirty="0"/>
          </a:p>
        </p:txBody>
      </p:sp>
    </p:spTree>
    <p:extLst>
      <p:ext uri="{BB962C8B-B14F-4D97-AF65-F5344CB8AC3E}">
        <p14:creationId xmlns:p14="http://schemas.microsoft.com/office/powerpoint/2010/main" val="216625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DISEÑO E IMPLEMENTACIÓN DEL SEGUNDO PROTOTIPO</a:t>
            </a:r>
          </a:p>
        </p:txBody>
      </p:sp>
      <p:sp>
        <p:nvSpPr>
          <p:cNvPr id="3" name="Date Placeholder 2"/>
          <p:cNvSpPr>
            <a:spLocks noGrp="1"/>
          </p:cNvSpPr>
          <p:nvPr>
            <p:ph type="dt" sz="half" idx="10"/>
          </p:nvPr>
        </p:nvSpPr>
        <p:spPr/>
        <p:txBody>
          <a:bodyPr/>
          <a:lstStyle/>
          <a:p>
            <a:fld id="{02A45F87-2D1C-4F7C-8EA3-844C7BDCBBFE}" type="datetime1">
              <a:rPr lang="es-ES" smtClean="0"/>
              <a:pPr/>
              <a:t>27/09/2016</a:t>
            </a:fld>
            <a:endParaRPr lang="es-ES" dirty="0"/>
          </a:p>
        </p:txBody>
      </p:sp>
      <p:sp>
        <p:nvSpPr>
          <p:cNvPr id="4" name="Footer Placeholder 3"/>
          <p:cNvSpPr>
            <a:spLocks noGrp="1"/>
          </p:cNvSpPr>
          <p:nvPr>
            <p:ph type="ftr" sz="quarter" idx="11"/>
          </p:nvPr>
        </p:nvSpPr>
        <p:spPr>
          <a:xfrm>
            <a:off x="2877425" y="6492875"/>
            <a:ext cx="5766542"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19</a:t>
            </a:fld>
            <a:endParaRPr lang="es-ES" dirty="0"/>
          </a:p>
        </p:txBody>
      </p:sp>
    </p:spTree>
    <p:extLst>
      <p:ext uri="{BB962C8B-B14F-4D97-AF65-F5344CB8AC3E}">
        <p14:creationId xmlns:p14="http://schemas.microsoft.com/office/powerpoint/2010/main" val="113542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ES" sz="3200" dirty="0"/>
              <a:t>ESQUEMA</a:t>
            </a:r>
          </a:p>
        </p:txBody>
      </p:sp>
      <p:sp>
        <p:nvSpPr>
          <p:cNvPr id="5" name="Date Placeholder 4"/>
          <p:cNvSpPr>
            <a:spLocks noGrp="1"/>
          </p:cNvSpPr>
          <p:nvPr>
            <p:ph type="dt" sz="half" idx="10"/>
          </p:nvPr>
        </p:nvSpPr>
        <p:spPr/>
        <p:txBody>
          <a:bodyPr/>
          <a:lstStyle/>
          <a:p>
            <a:fld id="{72547699-2E61-4413-A3FF-6F5A877B8862}" type="datetime1">
              <a:rPr lang="es-ES" smtClean="0"/>
              <a:pPr/>
              <a:t>27/09/2016</a:t>
            </a:fld>
            <a:endParaRPr lang="es-ES" dirty="0"/>
          </a:p>
        </p:txBody>
      </p:sp>
      <p:sp>
        <p:nvSpPr>
          <p:cNvPr id="6" name="Footer Placeholder 5"/>
          <p:cNvSpPr>
            <a:spLocks noGrp="1"/>
          </p:cNvSpPr>
          <p:nvPr>
            <p:ph type="ftr" sz="quarter" idx="11"/>
          </p:nvPr>
        </p:nvSpPr>
        <p:spPr/>
        <p:txBody>
          <a:bodyPr/>
          <a:lstStyle/>
          <a:p>
            <a:r>
              <a:rPr lang="es-ES" dirty="0"/>
              <a:t>Diseño e implementación de un servicio de acceso inalámbrico a dispositivos médicos mediante Heart-to-Heart</a:t>
            </a:r>
          </a:p>
        </p:txBody>
      </p:sp>
      <p:sp>
        <p:nvSpPr>
          <p:cNvPr id="7" name="Slide Number Placeholder 6"/>
          <p:cNvSpPr>
            <a:spLocks noGrp="1"/>
          </p:cNvSpPr>
          <p:nvPr>
            <p:ph type="sldNum" sz="quarter" idx="12"/>
          </p:nvPr>
        </p:nvSpPr>
        <p:spPr/>
        <p:txBody>
          <a:bodyPr/>
          <a:lstStyle/>
          <a:p>
            <a:fld id="{A259D134-71CD-43F6-A501-5E8BD6D3DFEE}" type="slidenum">
              <a:rPr lang="es-ES" smtClean="0"/>
              <a:pPr/>
              <a:t>2</a:t>
            </a:fld>
            <a:endParaRPr lang="es-ES" dirty="0"/>
          </a:p>
        </p:txBody>
      </p:sp>
      <p:sp>
        <p:nvSpPr>
          <p:cNvPr id="4" name="Content Placeholder 3"/>
          <p:cNvSpPr>
            <a:spLocks noGrp="1"/>
          </p:cNvSpPr>
          <p:nvPr>
            <p:ph type="body" sz="quarter" idx="13"/>
          </p:nvPr>
        </p:nvSpPr>
        <p:spPr/>
        <p:txBody>
          <a:bodyPr>
            <a:normAutofit/>
          </a:bodyPr>
          <a:lstStyle/>
          <a:p>
            <a:r>
              <a:rPr lang="es-ES" dirty="0"/>
              <a:t>Introducción</a:t>
            </a:r>
          </a:p>
          <a:p>
            <a:r>
              <a:rPr lang="es-ES" dirty="0"/>
              <a:t>Definición de requisitos</a:t>
            </a:r>
          </a:p>
          <a:p>
            <a:r>
              <a:rPr lang="es-ES" dirty="0"/>
              <a:t>Diseño e implementación del primer prototipo</a:t>
            </a:r>
          </a:p>
          <a:p>
            <a:r>
              <a:rPr lang="es-ES" dirty="0"/>
              <a:t>Diseño e Implementación del primer prototipo</a:t>
            </a:r>
          </a:p>
          <a:p>
            <a:r>
              <a:rPr lang="es-ES" dirty="0"/>
              <a:t>Pruebas</a:t>
            </a:r>
          </a:p>
          <a:p>
            <a:r>
              <a:rPr lang="es-ES" dirty="0"/>
              <a:t>Demostración</a:t>
            </a:r>
          </a:p>
          <a:p>
            <a:r>
              <a:rPr lang="es-ES" dirty="0"/>
              <a:t>Conclusiones y Líneas futuras</a:t>
            </a:r>
          </a:p>
          <a:p>
            <a:endParaRPr lang="es-ES" dirty="0"/>
          </a:p>
          <a:p>
            <a:endParaRPr lang="es-ES" dirty="0"/>
          </a:p>
        </p:txBody>
      </p:sp>
    </p:spTree>
    <p:extLst>
      <p:ext uri="{BB962C8B-B14F-4D97-AF65-F5344CB8AC3E}">
        <p14:creationId xmlns:p14="http://schemas.microsoft.com/office/powerpoint/2010/main" val="210105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DISEÑO DEL SEGUNDO PROTOTIPO</a:t>
            </a:r>
          </a:p>
        </p:txBody>
      </p:sp>
      <p:sp>
        <p:nvSpPr>
          <p:cNvPr id="3" name="Marcador de contenido 2"/>
          <p:cNvSpPr>
            <a:spLocks noGrp="1"/>
          </p:cNvSpPr>
          <p:nvPr>
            <p:ph idx="1"/>
          </p:nvPr>
        </p:nvSpPr>
        <p:spPr/>
        <p:txBody>
          <a:bodyPr/>
          <a:lstStyle/>
          <a:p>
            <a:r>
              <a:rPr lang="es-ES" dirty="0"/>
              <a:t>Comunicación inalámbrica</a:t>
            </a:r>
          </a:p>
          <a:p>
            <a:pPr lvl="1">
              <a:lnSpc>
                <a:spcPct val="150000"/>
              </a:lnSpc>
            </a:pPr>
            <a:r>
              <a:rPr lang="es-ES" dirty="0"/>
              <a:t>Pila de protocolos : Bluetopia </a:t>
            </a:r>
          </a:p>
          <a:p>
            <a:pPr lvl="1">
              <a:lnSpc>
                <a:spcPct val="150000"/>
              </a:lnSpc>
            </a:pPr>
            <a:r>
              <a:rPr lang="es-ES" dirty="0"/>
              <a:t>Mecanismo de conexión entre dispositivos</a:t>
            </a:r>
          </a:p>
          <a:p>
            <a:pPr lvl="1"/>
            <a:endParaRPr lang="es-ES" dirty="0"/>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60646" y="6492875"/>
            <a:ext cx="5783320"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20</a:t>
            </a:fld>
            <a:endParaRPr lang="es-ES" dirty="0"/>
          </a:p>
        </p:txBody>
      </p:sp>
      <p:pic>
        <p:nvPicPr>
          <p:cNvPr id="7" name="Imagen 6"/>
          <p:cNvPicPr>
            <a:picLocks noChangeAspect="1"/>
          </p:cNvPicPr>
          <p:nvPr/>
        </p:nvPicPr>
        <p:blipFill>
          <a:blip r:embed="rId2"/>
          <a:stretch>
            <a:fillRect/>
          </a:stretch>
        </p:blipFill>
        <p:spPr>
          <a:xfrm>
            <a:off x="5007864" y="1201348"/>
            <a:ext cx="4136136" cy="1450848"/>
          </a:xfrm>
          <a:prstGeom prst="rect">
            <a:avLst/>
          </a:prstGeom>
        </p:spPr>
      </p:pic>
      <p:pic>
        <p:nvPicPr>
          <p:cNvPr id="8" name="Imagen 7"/>
          <p:cNvPicPr>
            <a:picLocks noChangeAspect="1"/>
          </p:cNvPicPr>
          <p:nvPr/>
        </p:nvPicPr>
        <p:blipFill>
          <a:blip r:embed="rId3"/>
          <a:stretch>
            <a:fillRect/>
          </a:stretch>
        </p:blipFill>
        <p:spPr>
          <a:xfrm>
            <a:off x="2264228" y="3018908"/>
            <a:ext cx="4550882" cy="3268647"/>
          </a:xfrm>
          <a:prstGeom prst="rect">
            <a:avLst/>
          </a:prstGeom>
        </p:spPr>
      </p:pic>
    </p:spTree>
    <p:extLst>
      <p:ext uri="{BB962C8B-B14F-4D97-AF65-F5344CB8AC3E}">
        <p14:creationId xmlns:p14="http://schemas.microsoft.com/office/powerpoint/2010/main" val="110664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DISEÑO DEL SEGUNDO PROTOTIPO</a:t>
            </a:r>
          </a:p>
        </p:txBody>
      </p:sp>
      <p:sp>
        <p:nvSpPr>
          <p:cNvPr id="3" name="Marcador de contenido 2"/>
          <p:cNvSpPr>
            <a:spLocks noGrp="1"/>
          </p:cNvSpPr>
          <p:nvPr>
            <p:ph idx="1"/>
          </p:nvPr>
        </p:nvSpPr>
        <p:spPr/>
        <p:txBody>
          <a:bodyPr/>
          <a:lstStyle/>
          <a:p>
            <a:r>
              <a:rPr lang="es-ES" dirty="0"/>
              <a:t>Interfaz de usuario</a:t>
            </a:r>
          </a:p>
          <a:p>
            <a:pPr lvl="1">
              <a:lnSpc>
                <a:spcPct val="150000"/>
              </a:lnSpc>
            </a:pPr>
            <a:r>
              <a:rPr lang="es-ES" dirty="0"/>
              <a:t>Información grafica a través de la pantalla</a:t>
            </a:r>
          </a:p>
          <a:p>
            <a:pPr lvl="1">
              <a:lnSpc>
                <a:spcPct val="150000"/>
              </a:lnSpc>
            </a:pPr>
            <a:r>
              <a:rPr lang="es-ES" dirty="0"/>
              <a:t>Entrada de comandos a través de pantalla táctil</a:t>
            </a:r>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60646" y="6492875"/>
            <a:ext cx="5783320"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21</a:t>
            </a:fld>
            <a:endParaRPr lang="es-ES" dirty="0"/>
          </a:p>
        </p:txBody>
      </p:sp>
    </p:spTree>
    <p:extLst>
      <p:ext uri="{BB962C8B-B14F-4D97-AF65-F5344CB8AC3E}">
        <p14:creationId xmlns:p14="http://schemas.microsoft.com/office/powerpoint/2010/main" val="3578586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DISEÑO DEL SEGUNDO PROTOTIPO</a:t>
            </a:r>
          </a:p>
        </p:txBody>
      </p:sp>
      <p:sp>
        <p:nvSpPr>
          <p:cNvPr id="3" name="Marcador de contenido 2"/>
          <p:cNvSpPr>
            <a:spLocks noGrp="1"/>
          </p:cNvSpPr>
          <p:nvPr>
            <p:ph idx="1"/>
          </p:nvPr>
        </p:nvSpPr>
        <p:spPr/>
        <p:txBody>
          <a:bodyPr>
            <a:normAutofit/>
          </a:bodyPr>
          <a:lstStyle/>
          <a:p>
            <a:endParaRPr lang="es-ES" dirty="0"/>
          </a:p>
          <a:p>
            <a:r>
              <a:rPr lang="es-ES" dirty="0"/>
              <a:t>Sistema operativo </a:t>
            </a:r>
          </a:p>
          <a:p>
            <a:pPr lvl="1">
              <a:lnSpc>
                <a:spcPct val="150000"/>
              </a:lnSpc>
            </a:pPr>
            <a:r>
              <a:rPr lang="es-ES" dirty="0"/>
              <a:t>Definición de tareas</a:t>
            </a:r>
          </a:p>
          <a:p>
            <a:pPr lvl="1">
              <a:lnSpc>
                <a:spcPct val="150000"/>
              </a:lnSpc>
            </a:pPr>
            <a:r>
              <a:rPr lang="es-ES" dirty="0"/>
              <a:t>Sincronización entre módulos hardware y tareas</a:t>
            </a:r>
          </a:p>
          <a:p>
            <a:pPr marL="324000" lvl="1" indent="0">
              <a:lnSpc>
                <a:spcPct val="150000"/>
              </a:lnSpc>
              <a:buNone/>
            </a:pPr>
            <a:endParaRPr lang="es-ES" dirty="0"/>
          </a:p>
          <a:p>
            <a:r>
              <a:rPr lang="es-ES" dirty="0"/>
              <a:t>Control de consumo</a:t>
            </a:r>
          </a:p>
          <a:p>
            <a:pPr lvl="1">
              <a:lnSpc>
                <a:spcPct val="150000"/>
              </a:lnSpc>
            </a:pPr>
            <a:r>
              <a:rPr lang="es-ES" dirty="0"/>
              <a:t>Apagado por software</a:t>
            </a:r>
          </a:p>
          <a:p>
            <a:pPr lvl="1">
              <a:lnSpc>
                <a:spcPct val="150000"/>
              </a:lnSpc>
            </a:pPr>
            <a:r>
              <a:rPr lang="es-ES" dirty="0"/>
              <a:t>Reducción de consumo de pantalla</a:t>
            </a:r>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793534" y="6492875"/>
            <a:ext cx="5850432"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22</a:t>
            </a:fld>
            <a:endParaRPr lang="es-ES" dirty="0"/>
          </a:p>
        </p:txBody>
      </p:sp>
      <p:pic>
        <p:nvPicPr>
          <p:cNvPr id="7" name="Imagen 6"/>
          <p:cNvPicPr>
            <a:picLocks noChangeAspect="1"/>
          </p:cNvPicPr>
          <p:nvPr/>
        </p:nvPicPr>
        <p:blipFill>
          <a:blip r:embed="rId2"/>
          <a:stretch>
            <a:fillRect/>
          </a:stretch>
        </p:blipFill>
        <p:spPr>
          <a:xfrm>
            <a:off x="4557698" y="1521935"/>
            <a:ext cx="3933825" cy="1495425"/>
          </a:xfrm>
          <a:prstGeom prst="rect">
            <a:avLst/>
          </a:prstGeom>
        </p:spPr>
      </p:pic>
    </p:spTree>
    <p:extLst>
      <p:ext uri="{BB962C8B-B14F-4D97-AF65-F5344CB8AC3E}">
        <p14:creationId xmlns:p14="http://schemas.microsoft.com/office/powerpoint/2010/main" val="484225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IMPLEMENTACION DEL SEGUNDO PROTOTIPO</a:t>
            </a:r>
          </a:p>
        </p:txBody>
      </p:sp>
      <p:sp>
        <p:nvSpPr>
          <p:cNvPr id="3" name="Marcador de contenido 2"/>
          <p:cNvSpPr>
            <a:spLocks noGrp="1"/>
          </p:cNvSpPr>
          <p:nvPr>
            <p:ph idx="1"/>
          </p:nvPr>
        </p:nvSpPr>
        <p:spPr/>
        <p:txBody>
          <a:bodyPr>
            <a:normAutofit/>
          </a:bodyPr>
          <a:lstStyle/>
          <a:p>
            <a:r>
              <a:rPr lang="es-ES" dirty="0"/>
              <a:t>Comunicación inalámbrica</a:t>
            </a:r>
          </a:p>
          <a:p>
            <a:pPr lvl="1">
              <a:lnSpc>
                <a:spcPct val="150000"/>
              </a:lnSpc>
            </a:pPr>
            <a:r>
              <a:rPr lang="es-ES" dirty="0"/>
              <a:t>Portado de la capa de transporte </a:t>
            </a:r>
          </a:p>
          <a:p>
            <a:pPr lvl="1">
              <a:lnSpc>
                <a:spcPct val="150000"/>
              </a:lnSpc>
            </a:pPr>
            <a:r>
              <a:rPr lang="es-ES" dirty="0"/>
              <a:t>Gestión de conexión</a:t>
            </a:r>
          </a:p>
          <a:p>
            <a:pPr lvl="1">
              <a:lnSpc>
                <a:spcPct val="150000"/>
              </a:lnSpc>
            </a:pPr>
            <a:r>
              <a:rPr lang="es-ES" dirty="0"/>
              <a:t>Envío y recepción de paquetes</a:t>
            </a:r>
          </a:p>
          <a:p>
            <a:pPr lvl="1">
              <a:lnSpc>
                <a:spcPct val="150000"/>
              </a:lnSpc>
            </a:pPr>
            <a:endParaRPr lang="es-ES" dirty="0"/>
          </a:p>
          <a:p>
            <a:r>
              <a:rPr lang="es-ES" dirty="0"/>
              <a:t>Sistema operativo</a:t>
            </a:r>
          </a:p>
          <a:p>
            <a:pPr lvl="1">
              <a:lnSpc>
                <a:spcPct val="150000"/>
              </a:lnSpc>
            </a:pPr>
            <a:r>
              <a:rPr lang="es-ES" dirty="0"/>
              <a:t>Modelo productor-consumidor</a:t>
            </a:r>
          </a:p>
          <a:p>
            <a:pPr lvl="1">
              <a:lnSpc>
                <a:spcPct val="150000"/>
              </a:lnSpc>
            </a:pPr>
            <a:endParaRPr lang="es-ES" dirty="0"/>
          </a:p>
          <a:p>
            <a:endParaRPr lang="es-ES" dirty="0"/>
          </a:p>
          <a:p>
            <a:endParaRPr lang="es-ES" dirty="0"/>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52257" y="6492875"/>
            <a:ext cx="5791709"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23</a:t>
            </a:fld>
            <a:endParaRPr lang="es-ES" dirty="0"/>
          </a:p>
        </p:txBody>
      </p:sp>
    </p:spTree>
    <p:extLst>
      <p:ext uri="{BB962C8B-B14F-4D97-AF65-F5344CB8AC3E}">
        <p14:creationId xmlns:p14="http://schemas.microsoft.com/office/powerpoint/2010/main" val="71744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IMPLEMENTACION DEL SEGUNDO PROTOTIPO</a:t>
            </a:r>
          </a:p>
        </p:txBody>
      </p:sp>
      <p:sp>
        <p:nvSpPr>
          <p:cNvPr id="3" name="Marcador de contenido 2"/>
          <p:cNvSpPr>
            <a:spLocks noGrp="1"/>
          </p:cNvSpPr>
          <p:nvPr>
            <p:ph idx="1"/>
          </p:nvPr>
        </p:nvSpPr>
        <p:spPr/>
        <p:txBody>
          <a:bodyPr>
            <a:normAutofit/>
          </a:bodyPr>
          <a:lstStyle/>
          <a:p>
            <a:r>
              <a:rPr lang="es-ES" dirty="0"/>
              <a:t>Interfaz de usuario</a:t>
            </a:r>
          </a:p>
          <a:p>
            <a:pPr lvl="1">
              <a:lnSpc>
                <a:spcPct val="150000"/>
              </a:lnSpc>
            </a:pPr>
            <a:r>
              <a:rPr lang="es-ES" dirty="0"/>
              <a:t>Maquina de estados finitos</a:t>
            </a:r>
          </a:p>
          <a:p>
            <a:pPr lvl="2">
              <a:lnSpc>
                <a:spcPct val="150000"/>
              </a:lnSpc>
            </a:pPr>
            <a:r>
              <a:rPr lang="es-ES" dirty="0"/>
              <a:t>Menú ECG</a:t>
            </a:r>
          </a:p>
          <a:p>
            <a:pPr lvl="2">
              <a:lnSpc>
                <a:spcPct val="150000"/>
              </a:lnSpc>
            </a:pPr>
            <a:r>
              <a:rPr lang="es-ES" dirty="0"/>
              <a:t>Menú H2H</a:t>
            </a:r>
          </a:p>
          <a:p>
            <a:pPr lvl="2">
              <a:lnSpc>
                <a:spcPct val="150000"/>
              </a:lnSpc>
            </a:pPr>
            <a:r>
              <a:rPr lang="es-ES" dirty="0"/>
              <a:t>Menú configuración</a:t>
            </a:r>
          </a:p>
          <a:p>
            <a:pPr lvl="1">
              <a:lnSpc>
                <a:spcPct val="150000"/>
              </a:lnSpc>
            </a:pPr>
            <a:r>
              <a:rPr lang="es-ES" dirty="0"/>
              <a:t>Interacción con los módulos hardware</a:t>
            </a:r>
          </a:p>
          <a:p>
            <a:pPr lvl="2"/>
            <a:r>
              <a:rPr lang="es-ES" dirty="0"/>
              <a:t>Pulsador hardware (Control de consumo)</a:t>
            </a:r>
          </a:p>
          <a:p>
            <a:pPr lvl="2"/>
            <a:r>
              <a:rPr lang="es-ES" dirty="0"/>
              <a:t>Batería y hora. </a:t>
            </a:r>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35479" y="6492875"/>
            <a:ext cx="5808487"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24</a:t>
            </a:fld>
            <a:endParaRPr lang="es-ES" dirty="0"/>
          </a:p>
        </p:txBody>
      </p:sp>
    </p:spTree>
    <p:extLst>
      <p:ext uri="{BB962C8B-B14F-4D97-AF65-F5344CB8AC3E}">
        <p14:creationId xmlns:p14="http://schemas.microsoft.com/office/powerpoint/2010/main" val="3746684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PRUEBAS</a:t>
            </a:r>
          </a:p>
        </p:txBody>
      </p:sp>
      <p:sp>
        <p:nvSpPr>
          <p:cNvPr id="3" name="Date Placeholder 2"/>
          <p:cNvSpPr>
            <a:spLocks noGrp="1"/>
          </p:cNvSpPr>
          <p:nvPr>
            <p:ph type="dt" sz="half" idx="10"/>
          </p:nvPr>
        </p:nvSpPr>
        <p:spPr/>
        <p:txBody>
          <a:bodyPr/>
          <a:lstStyle/>
          <a:p>
            <a:fld id="{02A45F87-2D1C-4F7C-8EA3-844C7BDCBBFE}" type="datetime1">
              <a:rPr lang="es-ES" smtClean="0"/>
              <a:pPr/>
              <a:t>27/09/2016</a:t>
            </a:fld>
            <a:endParaRPr lang="es-ES" dirty="0"/>
          </a:p>
        </p:txBody>
      </p:sp>
      <p:sp>
        <p:nvSpPr>
          <p:cNvPr id="4" name="Footer Placeholder 3"/>
          <p:cNvSpPr>
            <a:spLocks noGrp="1"/>
          </p:cNvSpPr>
          <p:nvPr>
            <p:ph type="ftr" sz="quarter" idx="11"/>
          </p:nvPr>
        </p:nvSpPr>
        <p:spPr>
          <a:xfrm>
            <a:off x="2843869" y="6492875"/>
            <a:ext cx="5800098"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25</a:t>
            </a:fld>
            <a:endParaRPr lang="es-ES" dirty="0"/>
          </a:p>
        </p:txBody>
      </p:sp>
    </p:spTree>
    <p:extLst>
      <p:ext uri="{BB962C8B-B14F-4D97-AF65-F5344CB8AC3E}">
        <p14:creationId xmlns:p14="http://schemas.microsoft.com/office/powerpoint/2010/main" val="3245996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133475"/>
            <a:ext cx="9144000" cy="4591050"/>
          </a:xfrm>
          <a:prstGeom prst="rect">
            <a:avLst/>
          </a:prstGeom>
        </p:spPr>
      </p:pic>
      <p:pic>
        <p:nvPicPr>
          <p:cNvPr id="8" name="Imagen 7"/>
          <p:cNvPicPr>
            <a:picLocks noChangeAspect="1"/>
          </p:cNvPicPr>
          <p:nvPr/>
        </p:nvPicPr>
        <p:blipFill>
          <a:blip r:embed="rId3"/>
          <a:stretch>
            <a:fillRect/>
          </a:stretch>
        </p:blipFill>
        <p:spPr>
          <a:xfrm>
            <a:off x="0" y="1133475"/>
            <a:ext cx="9144000" cy="4591050"/>
          </a:xfrm>
          <a:prstGeom prst="rect">
            <a:avLst/>
          </a:prstGeom>
        </p:spPr>
      </p:pic>
      <p:sp>
        <p:nvSpPr>
          <p:cNvPr id="2" name="Título 1"/>
          <p:cNvSpPr>
            <a:spLocks noGrp="1"/>
          </p:cNvSpPr>
          <p:nvPr>
            <p:ph type="title"/>
          </p:nvPr>
        </p:nvSpPr>
        <p:spPr/>
        <p:txBody>
          <a:bodyPr>
            <a:normAutofit/>
          </a:bodyPr>
          <a:lstStyle/>
          <a:p>
            <a:r>
              <a:rPr lang="es-ES" dirty="0"/>
              <a:t>PRUEBAS</a:t>
            </a:r>
          </a:p>
        </p:txBody>
      </p:sp>
      <p:sp>
        <p:nvSpPr>
          <p:cNvPr id="3" name="Marcador de contenido 2"/>
          <p:cNvSpPr>
            <a:spLocks noGrp="1"/>
          </p:cNvSpPr>
          <p:nvPr>
            <p:ph idx="1"/>
          </p:nvPr>
        </p:nvSpPr>
        <p:spPr/>
        <p:txBody>
          <a:bodyPr/>
          <a:lstStyle/>
          <a:p>
            <a:r>
              <a:rPr lang="es-ES" dirty="0"/>
              <a:t>Pruebas del algoritmo de detección de ritmo cardiaco</a:t>
            </a:r>
          </a:p>
          <a:p>
            <a:pPr lvl="1"/>
            <a:r>
              <a:rPr lang="es-ES" dirty="0"/>
              <a:t>Robustez contra el ruido</a:t>
            </a:r>
          </a:p>
          <a:p>
            <a:pPr lvl="1"/>
            <a:r>
              <a:rPr lang="es-ES" dirty="0"/>
              <a:t>Desviación del ritmo cardiaco real</a:t>
            </a:r>
          </a:p>
          <a:p>
            <a:pPr lvl="1"/>
            <a:endParaRPr lang="es-ES" dirty="0"/>
          </a:p>
          <a:p>
            <a:r>
              <a:rPr lang="es-ES" dirty="0"/>
              <a:t>Pruebas del algoritmo de autenticación</a:t>
            </a:r>
          </a:p>
          <a:p>
            <a:pPr lvl="1"/>
            <a:r>
              <a:rPr lang="es-ES" dirty="0"/>
              <a:t>Falso rechazo</a:t>
            </a:r>
          </a:p>
          <a:p>
            <a:pPr lvl="1"/>
            <a:r>
              <a:rPr lang="es-ES" dirty="0"/>
              <a:t>Falso positivo</a:t>
            </a:r>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18701" y="6492875"/>
            <a:ext cx="5825265"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26</a:t>
            </a:fld>
            <a:endParaRPr lang="es-ES" dirty="0"/>
          </a:p>
        </p:txBody>
      </p:sp>
    </p:spTree>
    <p:extLst>
      <p:ext uri="{BB962C8B-B14F-4D97-AF65-F5344CB8AC3E}">
        <p14:creationId xmlns:p14="http://schemas.microsoft.com/office/powerpoint/2010/main" val="13109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DEMOSTRACION</a:t>
            </a:r>
          </a:p>
        </p:txBody>
      </p:sp>
      <p:sp>
        <p:nvSpPr>
          <p:cNvPr id="3" name="Date Placeholder 2"/>
          <p:cNvSpPr>
            <a:spLocks noGrp="1"/>
          </p:cNvSpPr>
          <p:nvPr>
            <p:ph type="dt" sz="half" idx="10"/>
          </p:nvPr>
        </p:nvSpPr>
        <p:spPr/>
        <p:txBody>
          <a:bodyPr/>
          <a:lstStyle/>
          <a:p>
            <a:fld id="{02A45F87-2D1C-4F7C-8EA3-844C7BDCBBFE}" type="datetime1">
              <a:rPr lang="es-ES" smtClean="0"/>
              <a:pPr/>
              <a:t>27/09/2016</a:t>
            </a:fld>
            <a:endParaRPr lang="es-ES" dirty="0"/>
          </a:p>
        </p:txBody>
      </p:sp>
      <p:sp>
        <p:nvSpPr>
          <p:cNvPr id="4" name="Footer Placeholder 3"/>
          <p:cNvSpPr>
            <a:spLocks noGrp="1"/>
          </p:cNvSpPr>
          <p:nvPr>
            <p:ph type="ftr" sz="quarter" idx="11"/>
          </p:nvPr>
        </p:nvSpPr>
        <p:spPr>
          <a:xfrm>
            <a:off x="2835479" y="6492875"/>
            <a:ext cx="5808487"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27</a:t>
            </a:fld>
            <a:endParaRPr lang="es-ES" dirty="0"/>
          </a:p>
        </p:txBody>
      </p:sp>
    </p:spTree>
    <p:extLst>
      <p:ext uri="{BB962C8B-B14F-4D97-AF65-F5344CB8AC3E}">
        <p14:creationId xmlns:p14="http://schemas.microsoft.com/office/powerpoint/2010/main" val="4196464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sz="3600" dirty="0"/>
              <a:t>Dispositivo de acceso / marcapasos</a:t>
            </a:r>
          </a:p>
        </p:txBody>
      </p:sp>
      <p:sp>
        <p:nvSpPr>
          <p:cNvPr id="3" name="Date Placeholder 2"/>
          <p:cNvSpPr>
            <a:spLocks noGrp="1"/>
          </p:cNvSpPr>
          <p:nvPr>
            <p:ph type="dt" sz="half" idx="10"/>
          </p:nvPr>
        </p:nvSpPr>
        <p:spPr/>
        <p:txBody>
          <a:bodyPr/>
          <a:lstStyle/>
          <a:p>
            <a:r>
              <a:rPr lang="es-ES"/>
              <a:t>28/09/2016</a:t>
            </a:r>
            <a:endParaRPr lang="es-ES" dirty="0"/>
          </a:p>
        </p:txBody>
      </p:sp>
      <p:sp>
        <p:nvSpPr>
          <p:cNvPr id="4" name="Footer Placeholder 3"/>
          <p:cNvSpPr>
            <a:spLocks noGrp="1"/>
          </p:cNvSpPr>
          <p:nvPr>
            <p:ph type="ftr" sz="quarter" idx="11"/>
          </p:nvPr>
        </p:nvSpPr>
        <p:spPr/>
        <p:txBody>
          <a:bodyPr/>
          <a:lstStyle/>
          <a:p>
            <a:r>
              <a:rPr lang="es-ES" dirty="0"/>
              <a:t>Diseño e implementación de una plataforma hardware para un sistema de acceso inalámbrico a dispositivos médicos mediante </a:t>
            </a:r>
            <a:r>
              <a:rPr lang="es-ES" dirty="0" err="1"/>
              <a:t>Heart</a:t>
            </a:r>
            <a:r>
              <a:rPr lang="es-ES" dirty="0"/>
              <a:t>-To-</a:t>
            </a:r>
            <a:r>
              <a:rPr lang="es-ES" dirty="0" err="1"/>
              <a:t>Heart</a:t>
            </a:r>
            <a:endParaRPr lang="es-ES" dirty="0"/>
          </a:p>
        </p:txBody>
      </p:sp>
      <p:sp>
        <p:nvSpPr>
          <p:cNvPr id="5" name="Slide Number Placeholder 4"/>
          <p:cNvSpPr>
            <a:spLocks noGrp="1"/>
          </p:cNvSpPr>
          <p:nvPr>
            <p:ph type="sldNum" sz="quarter" idx="12"/>
          </p:nvPr>
        </p:nvSpPr>
        <p:spPr/>
        <p:txBody>
          <a:bodyPr/>
          <a:lstStyle/>
          <a:p>
            <a:fld id="{A259D134-71CD-43F6-A501-5E8BD6D3DFEE}" type="slidenum">
              <a:rPr lang="es-ES" smtClean="0"/>
              <a:pPr/>
              <a:t>28</a:t>
            </a:fld>
            <a:endParaRPr lang="es-ES"/>
          </a:p>
        </p:txBody>
      </p:sp>
      <p:pic>
        <p:nvPicPr>
          <p:cNvPr id="11"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9766" t="5491" r="13582" b="7953"/>
          <a:stretch/>
        </p:blipFill>
        <p:spPr>
          <a:xfrm>
            <a:off x="5641543" y="1285853"/>
            <a:ext cx="3002424" cy="2251818"/>
          </a:xfrm>
          <a:prstGeom prst="rect">
            <a:avLst/>
          </a:prstGeom>
        </p:spPr>
      </p:pic>
      <p:pic>
        <p:nvPicPr>
          <p:cNvPr id="1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3541" r="7901"/>
          <a:stretch/>
        </p:blipFill>
        <p:spPr>
          <a:xfrm>
            <a:off x="517610" y="1285852"/>
            <a:ext cx="3002425" cy="2251819"/>
          </a:xfrm>
          <a:prstGeom prst="rect">
            <a:avLst/>
          </a:prstGeom>
        </p:spPr>
      </p:pic>
      <p:sp>
        <p:nvSpPr>
          <p:cNvPr id="9" name="TextBox 8"/>
          <p:cNvSpPr txBox="1"/>
          <p:nvPr/>
        </p:nvSpPr>
        <p:spPr>
          <a:xfrm>
            <a:off x="517610" y="3537671"/>
            <a:ext cx="3002425" cy="584775"/>
          </a:xfrm>
          <a:prstGeom prst="rect">
            <a:avLst/>
          </a:prstGeom>
          <a:noFill/>
        </p:spPr>
        <p:txBody>
          <a:bodyPr wrap="square" rtlCol="0">
            <a:spAutoFit/>
          </a:bodyPr>
          <a:lstStyle/>
          <a:p>
            <a:r>
              <a:rPr lang="es-ES" sz="1600" dirty="0"/>
              <a:t>Dispositivo de acceso </a:t>
            </a:r>
            <a:r>
              <a:rPr lang="es-ES" sz="1600" dirty="0" err="1"/>
              <a:t>Persimmon</a:t>
            </a:r>
            <a:r>
              <a:rPr lang="es-ES" sz="1600" dirty="0"/>
              <a:t> v1.1</a:t>
            </a:r>
          </a:p>
        </p:txBody>
      </p:sp>
      <p:sp>
        <p:nvSpPr>
          <p:cNvPr id="10" name="TextBox 9"/>
          <p:cNvSpPr txBox="1"/>
          <p:nvPr/>
        </p:nvSpPr>
        <p:spPr>
          <a:xfrm>
            <a:off x="5641544" y="3537671"/>
            <a:ext cx="3002424" cy="584775"/>
          </a:xfrm>
          <a:prstGeom prst="rect">
            <a:avLst/>
          </a:prstGeom>
          <a:noFill/>
        </p:spPr>
        <p:txBody>
          <a:bodyPr wrap="square" rtlCol="0">
            <a:spAutoFit/>
          </a:bodyPr>
          <a:lstStyle/>
          <a:p>
            <a:pPr algn="r"/>
            <a:r>
              <a:rPr lang="es-ES" sz="1600" dirty="0"/>
              <a:t>Marcapasos</a:t>
            </a:r>
          </a:p>
          <a:p>
            <a:pPr algn="r"/>
            <a:r>
              <a:rPr lang="es-ES" sz="1600" dirty="0" err="1"/>
              <a:t>Persimmon</a:t>
            </a:r>
            <a:r>
              <a:rPr lang="es-ES" sz="1600" dirty="0"/>
              <a:t> v1.1</a:t>
            </a:r>
          </a:p>
        </p:txBody>
      </p:sp>
      <p:pic>
        <p:nvPicPr>
          <p:cNvPr id="12" name="Content Placeholder 9"/>
          <p:cNvPicPr>
            <a:picLocks noGrp="1" noChangeAspect="1"/>
          </p:cNvPicPr>
          <p:nvPr>
            <p:ph idx="4294967295"/>
          </p:nvPr>
        </p:nvPicPr>
        <p:blipFill>
          <a:blip r:embed="rId5" cstate="print">
            <a:extLst>
              <a:ext uri="{28A0092B-C50C-407E-A947-70E740481C1C}">
                <a14:useLocalDpi xmlns:a14="http://schemas.microsoft.com/office/drawing/2010/main" val="0"/>
              </a:ext>
            </a:extLst>
          </a:blip>
          <a:stretch>
            <a:fillRect/>
          </a:stretch>
        </p:blipFill>
        <p:spPr>
          <a:xfrm>
            <a:off x="3212954" y="4327385"/>
            <a:ext cx="2735671" cy="1816976"/>
          </a:xfrm>
          <a:prstGeom prst="rect">
            <a:avLst/>
          </a:prstGeom>
        </p:spPr>
      </p:pic>
      <p:sp>
        <p:nvSpPr>
          <p:cNvPr id="13" name="TextBox 12"/>
          <p:cNvSpPr txBox="1"/>
          <p:nvPr/>
        </p:nvSpPr>
        <p:spPr>
          <a:xfrm>
            <a:off x="3212954" y="3742610"/>
            <a:ext cx="2729658" cy="584775"/>
          </a:xfrm>
          <a:prstGeom prst="rect">
            <a:avLst/>
          </a:prstGeom>
          <a:noFill/>
        </p:spPr>
        <p:txBody>
          <a:bodyPr wrap="square" rtlCol="0">
            <a:spAutoFit/>
          </a:bodyPr>
          <a:lstStyle/>
          <a:p>
            <a:pPr algn="ctr"/>
            <a:r>
              <a:rPr lang="es-ES" sz="1600" dirty="0"/>
              <a:t>Fuente de alimentación Kiwi v1.1</a:t>
            </a:r>
          </a:p>
        </p:txBody>
      </p:sp>
    </p:spTree>
    <p:extLst>
      <p:ext uri="{BB962C8B-B14F-4D97-AF65-F5344CB8AC3E}">
        <p14:creationId xmlns:p14="http://schemas.microsoft.com/office/powerpoint/2010/main" val="238613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Kit completo</a:t>
            </a:r>
          </a:p>
        </p:txBody>
      </p:sp>
      <p:sp>
        <p:nvSpPr>
          <p:cNvPr id="3" name="Date Placeholder 2"/>
          <p:cNvSpPr>
            <a:spLocks noGrp="1"/>
          </p:cNvSpPr>
          <p:nvPr>
            <p:ph type="dt" sz="half" idx="10"/>
          </p:nvPr>
        </p:nvSpPr>
        <p:spPr/>
        <p:txBody>
          <a:bodyPr/>
          <a:lstStyle/>
          <a:p>
            <a:r>
              <a:rPr lang="es-ES"/>
              <a:t>28/09/2016</a:t>
            </a:r>
            <a:endParaRPr lang="es-ES" dirty="0"/>
          </a:p>
        </p:txBody>
      </p:sp>
      <p:sp>
        <p:nvSpPr>
          <p:cNvPr id="4" name="Footer Placeholder 3"/>
          <p:cNvSpPr>
            <a:spLocks noGrp="1"/>
          </p:cNvSpPr>
          <p:nvPr>
            <p:ph type="ftr" sz="quarter" idx="11"/>
          </p:nvPr>
        </p:nvSpPr>
        <p:spPr/>
        <p:txBody>
          <a:bodyPr/>
          <a:lstStyle/>
          <a:p>
            <a:r>
              <a:rPr lang="es-ES"/>
              <a:t>Diseño e implementación de una plataforma hardware para un sistema de acceso inalámbrico a dispositivos médicos mediante Heart-To-Heart</a:t>
            </a:r>
            <a:endParaRPr lang="es-ES" dirty="0"/>
          </a:p>
        </p:txBody>
      </p:sp>
      <p:sp>
        <p:nvSpPr>
          <p:cNvPr id="5" name="Slide Number Placeholder 4"/>
          <p:cNvSpPr>
            <a:spLocks noGrp="1"/>
          </p:cNvSpPr>
          <p:nvPr>
            <p:ph type="sldNum" sz="quarter" idx="12"/>
          </p:nvPr>
        </p:nvSpPr>
        <p:spPr/>
        <p:txBody>
          <a:bodyPr/>
          <a:lstStyle/>
          <a:p>
            <a:fld id="{A259D134-71CD-43F6-A501-5E8BD6D3DFEE}" type="slidenum">
              <a:rPr lang="es-ES" smtClean="0"/>
              <a:pPr/>
              <a:t>29</a:t>
            </a:fld>
            <a:endParaRPr lang="es-ES"/>
          </a:p>
        </p:txBody>
      </p:sp>
      <p:pic>
        <p:nvPicPr>
          <p:cNvPr id="8" name="Content Placeholder 7"/>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b="5195"/>
          <a:stretch/>
        </p:blipFill>
        <p:spPr>
          <a:xfrm>
            <a:off x="3284096" y="1527399"/>
            <a:ext cx="2694221" cy="3845712"/>
          </a:xfrm>
        </p:spPr>
      </p:pic>
      <p:pic>
        <p:nvPicPr>
          <p:cNvPr id="9" name="Content Placeholder 8"/>
          <p:cNvPicPr>
            <a:picLocks noGrp="1" noChangeAspect="1"/>
          </p:cNvPicPr>
          <p:nvPr>
            <p:ph sz="quarter" idx="14"/>
          </p:nvPr>
        </p:nvPicPr>
        <p:blipFill rotWithShape="1">
          <a:blip r:embed="rId4" cstate="print">
            <a:extLst>
              <a:ext uri="{28A0092B-C50C-407E-A947-70E740481C1C}">
                <a14:useLocalDpi xmlns:a14="http://schemas.microsoft.com/office/drawing/2010/main" val="0"/>
              </a:ext>
            </a:extLst>
          </a:blip>
          <a:srcRect t="3298" b="1897"/>
          <a:stretch/>
        </p:blipFill>
        <p:spPr>
          <a:xfrm>
            <a:off x="5978317" y="1527399"/>
            <a:ext cx="2694221" cy="3845712"/>
          </a:xfrm>
        </p:spPr>
      </p:pic>
      <p:sp>
        <p:nvSpPr>
          <p:cNvPr id="10" name="Content Placeholder 10"/>
          <p:cNvSpPr txBox="1">
            <a:spLocks/>
          </p:cNvSpPr>
          <p:nvPr/>
        </p:nvSpPr>
        <p:spPr>
          <a:xfrm>
            <a:off x="428596" y="1527400"/>
            <a:ext cx="2855500" cy="3845712"/>
          </a:xfrm>
          <a:prstGeom prst="rect">
            <a:avLst/>
          </a:prstGeom>
        </p:spPr>
        <p:txBody>
          <a:bodyPr vert="horz" lIns="91440" tIns="45720" rIns="91440" bIns="45720" rtlCol="0" anchor="ctr">
            <a:normAutofit lnSpcReduction="10000"/>
          </a:bodyPr>
          <a:lstStyle>
            <a:lvl1pPr marL="324000" indent="-324000" algn="l" defTabSz="914400" rtl="0" eaLnBrk="1" latinLnBrk="0" hangingPunct="1">
              <a:lnSpc>
                <a:spcPct val="100000"/>
              </a:lnSpc>
              <a:spcBef>
                <a:spcPts val="0"/>
              </a:spcBef>
              <a:spcAft>
                <a:spcPts val="600"/>
              </a:spcAft>
              <a:buClr>
                <a:srgbClr val="79CA27"/>
              </a:buClr>
              <a:buFont typeface="Wingdings" pitchFamily="2" charset="2"/>
              <a:buChar char="§"/>
              <a:defRPr sz="2800" kern="1200">
                <a:solidFill>
                  <a:schemeClr val="tx1"/>
                </a:solidFill>
                <a:latin typeface="+mn-lt"/>
                <a:ea typeface="+mn-ea"/>
                <a:cs typeface="+mn-cs"/>
              </a:defRPr>
            </a:lvl1pPr>
            <a:lvl2pPr marL="648000" indent="-324000" algn="l" defTabSz="914400" rtl="0" eaLnBrk="1" latinLnBrk="0" hangingPunct="1">
              <a:spcBef>
                <a:spcPts val="0"/>
              </a:spcBef>
              <a:spcAft>
                <a:spcPts val="600"/>
              </a:spcAft>
              <a:buClr>
                <a:srgbClr val="79CA27"/>
              </a:buClr>
              <a:buFont typeface="Arial" panose="020B0604020202020204" pitchFamily="34" charset="0"/>
              <a:buChar char="•"/>
              <a:defRPr sz="2200" kern="1200">
                <a:solidFill>
                  <a:schemeClr val="tx1"/>
                </a:solidFill>
                <a:latin typeface="+mn-lt"/>
                <a:ea typeface="+mn-ea"/>
                <a:cs typeface="+mn-cs"/>
              </a:defRPr>
            </a:lvl2pPr>
            <a:lvl3pPr marL="936000" indent="-288000" algn="l" defTabSz="914400" rtl="0" eaLnBrk="1" latinLnBrk="0" hangingPunct="1">
              <a:spcBef>
                <a:spcPts val="0"/>
              </a:spcBef>
              <a:spcAft>
                <a:spcPts val="600"/>
              </a:spcAft>
              <a:buClr>
                <a:srgbClr val="79CA27"/>
              </a:buClr>
              <a:buFont typeface="Wingdings" panose="05000000000000000000" pitchFamily="2" charset="2"/>
              <a:buChar char="§"/>
              <a:defRPr sz="2000" kern="1200">
                <a:solidFill>
                  <a:schemeClr val="tx1"/>
                </a:solidFill>
                <a:latin typeface="+mn-lt"/>
                <a:ea typeface="+mn-ea"/>
                <a:cs typeface="+mn-cs"/>
              </a:defRPr>
            </a:lvl3pPr>
            <a:lvl4pPr marL="1224000" indent="-288000" algn="l" defTabSz="914400" rtl="0" eaLnBrk="1" latinLnBrk="0" hangingPunct="1">
              <a:spcBef>
                <a:spcPts val="0"/>
              </a:spcBef>
              <a:spcAft>
                <a:spcPts val="600"/>
              </a:spcAft>
              <a:buClr>
                <a:srgbClr val="79CA27"/>
              </a:buClr>
              <a:buFont typeface="Arial" panose="020B0604020202020204" pitchFamily="34" charset="0"/>
              <a:buChar char="•"/>
              <a:defRPr sz="1800" kern="1200">
                <a:solidFill>
                  <a:schemeClr val="tx1"/>
                </a:solidFill>
                <a:latin typeface="+mn-lt"/>
                <a:ea typeface="+mn-ea"/>
                <a:cs typeface="+mn-cs"/>
              </a:defRPr>
            </a:lvl4pPr>
            <a:lvl5pPr marL="1548000" indent="-252000" algn="l" defTabSz="914400" rtl="0" eaLnBrk="1" latinLnBrk="0" hangingPunct="1">
              <a:spcBef>
                <a:spcPts val="0"/>
              </a:spcBef>
              <a:spcAft>
                <a:spcPts val="600"/>
              </a:spcAft>
              <a:buClr>
                <a:srgbClr val="79CA27"/>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1800" dirty="0"/>
              <a:t>Marcapasos </a:t>
            </a:r>
            <a:r>
              <a:rPr lang="es-ES" sz="1800" dirty="0" err="1"/>
              <a:t>Persimmon</a:t>
            </a:r>
            <a:r>
              <a:rPr lang="es-ES" sz="1800" dirty="0"/>
              <a:t> v1.1</a:t>
            </a:r>
          </a:p>
          <a:p>
            <a:pPr marL="612000" lvl="2" indent="0">
              <a:buNone/>
            </a:pPr>
            <a:r>
              <a:rPr lang="es-ES" sz="1600" dirty="0"/>
              <a:t>+</a:t>
            </a:r>
          </a:p>
          <a:p>
            <a:r>
              <a:rPr lang="es-ES" sz="1800" dirty="0"/>
              <a:t>Dispositivo de acceso </a:t>
            </a:r>
            <a:r>
              <a:rPr lang="es-ES" sz="1800" dirty="0" err="1"/>
              <a:t>Persimmon</a:t>
            </a:r>
            <a:r>
              <a:rPr lang="es-ES" sz="1800" dirty="0"/>
              <a:t> v1.1</a:t>
            </a:r>
          </a:p>
          <a:p>
            <a:pPr marL="612000" lvl="2" indent="0">
              <a:buNone/>
            </a:pPr>
            <a:r>
              <a:rPr lang="es-ES" sz="1600" dirty="0"/>
              <a:t>+</a:t>
            </a:r>
          </a:p>
          <a:p>
            <a:r>
              <a:rPr lang="es-ES" sz="1800" dirty="0"/>
              <a:t>Fuente de alimentación Kiwi v1.1</a:t>
            </a:r>
          </a:p>
          <a:p>
            <a:pPr marL="612000" lvl="2" indent="0">
              <a:buNone/>
            </a:pPr>
            <a:r>
              <a:rPr lang="es-ES" sz="1600" dirty="0"/>
              <a:t>+</a:t>
            </a:r>
          </a:p>
          <a:p>
            <a:r>
              <a:rPr lang="es-ES" sz="1800" dirty="0"/>
              <a:t>8 cables</a:t>
            </a:r>
          </a:p>
          <a:p>
            <a:pPr marL="612000" lvl="2" indent="0">
              <a:buNone/>
            </a:pPr>
            <a:r>
              <a:rPr lang="es-ES" sz="1600" dirty="0"/>
              <a:t>+</a:t>
            </a:r>
          </a:p>
          <a:p>
            <a:r>
              <a:rPr lang="es-ES" sz="1800" dirty="0"/>
              <a:t>Pack de electrodos</a:t>
            </a:r>
          </a:p>
        </p:txBody>
      </p:sp>
    </p:spTree>
    <p:extLst>
      <p:ext uri="{BB962C8B-B14F-4D97-AF65-F5344CB8AC3E}">
        <p14:creationId xmlns:p14="http://schemas.microsoft.com/office/powerpoint/2010/main" val="164609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a:t>
            </a:r>
          </a:p>
        </p:txBody>
      </p:sp>
      <p:sp>
        <p:nvSpPr>
          <p:cNvPr id="3" name="Date Placeholder 2"/>
          <p:cNvSpPr>
            <a:spLocks noGrp="1"/>
          </p:cNvSpPr>
          <p:nvPr>
            <p:ph type="dt" sz="half" idx="10"/>
          </p:nvPr>
        </p:nvSpPr>
        <p:spPr/>
        <p:txBody>
          <a:bodyPr/>
          <a:lstStyle/>
          <a:p>
            <a:fld id="{02A45F87-2D1C-4F7C-8EA3-844C7BDCBBFE}" type="datetime1">
              <a:rPr lang="es-ES" smtClean="0"/>
              <a:pPr/>
              <a:t>27/09/2016</a:t>
            </a:fld>
            <a:endParaRPr lang="es-ES" dirty="0"/>
          </a:p>
        </p:txBody>
      </p:sp>
      <p:sp>
        <p:nvSpPr>
          <p:cNvPr id="4" name="Footer Placeholder 3"/>
          <p:cNvSpPr>
            <a:spLocks noGrp="1"/>
          </p:cNvSpPr>
          <p:nvPr>
            <p:ph type="ftr" sz="quarter" idx="11"/>
          </p:nvPr>
        </p:nvSpPr>
        <p:spPr>
          <a:xfrm>
            <a:off x="2818701" y="6492875"/>
            <a:ext cx="5825265"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3</a:t>
            </a:fld>
            <a:endParaRPr lang="es-ES" dirty="0"/>
          </a:p>
        </p:txBody>
      </p:sp>
    </p:spTree>
    <p:extLst>
      <p:ext uri="{BB962C8B-B14F-4D97-AF65-F5344CB8AC3E}">
        <p14:creationId xmlns:p14="http://schemas.microsoft.com/office/powerpoint/2010/main" val="119402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CONCLUSIONES Y LINEAS FUTURAS</a:t>
            </a:r>
          </a:p>
        </p:txBody>
      </p:sp>
      <p:sp>
        <p:nvSpPr>
          <p:cNvPr id="3" name="Date Placeholder 2"/>
          <p:cNvSpPr>
            <a:spLocks noGrp="1"/>
          </p:cNvSpPr>
          <p:nvPr>
            <p:ph type="dt" sz="half" idx="10"/>
          </p:nvPr>
        </p:nvSpPr>
        <p:spPr/>
        <p:txBody>
          <a:bodyPr/>
          <a:lstStyle/>
          <a:p>
            <a:fld id="{02A45F87-2D1C-4F7C-8EA3-844C7BDCBBFE}" type="datetime1">
              <a:rPr lang="es-ES" smtClean="0"/>
              <a:pPr/>
              <a:t>27/09/2016</a:t>
            </a:fld>
            <a:endParaRPr lang="es-ES" dirty="0"/>
          </a:p>
        </p:txBody>
      </p:sp>
      <p:sp>
        <p:nvSpPr>
          <p:cNvPr id="4" name="Footer Placeholder 3"/>
          <p:cNvSpPr>
            <a:spLocks noGrp="1"/>
          </p:cNvSpPr>
          <p:nvPr>
            <p:ph type="ftr" sz="quarter" idx="11"/>
          </p:nvPr>
        </p:nvSpPr>
        <p:spPr>
          <a:xfrm>
            <a:off x="2835479" y="6492875"/>
            <a:ext cx="5808487"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30</a:t>
            </a:fld>
            <a:endParaRPr lang="es-ES" dirty="0"/>
          </a:p>
        </p:txBody>
      </p:sp>
    </p:spTree>
    <p:extLst>
      <p:ext uri="{BB962C8B-B14F-4D97-AF65-F5344CB8AC3E}">
        <p14:creationId xmlns:p14="http://schemas.microsoft.com/office/powerpoint/2010/main" val="3671679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CONCLUSIONES</a:t>
            </a:r>
          </a:p>
        </p:txBody>
      </p:sp>
      <p:sp>
        <p:nvSpPr>
          <p:cNvPr id="3" name="Marcador de contenido 2"/>
          <p:cNvSpPr>
            <a:spLocks noGrp="1"/>
          </p:cNvSpPr>
          <p:nvPr>
            <p:ph idx="1"/>
          </p:nvPr>
        </p:nvSpPr>
        <p:spPr/>
        <p:txBody>
          <a:bodyPr/>
          <a:lstStyle/>
          <a:p>
            <a:r>
              <a:rPr lang="es-ES" dirty="0"/>
              <a:t>Proyecto global </a:t>
            </a:r>
          </a:p>
          <a:p>
            <a:pPr lvl="1"/>
            <a:r>
              <a:rPr lang="es-ES" dirty="0" err="1"/>
              <a:t>Implementacion</a:t>
            </a:r>
            <a:r>
              <a:rPr lang="es-ES" dirty="0"/>
              <a:t> del sistema completo………...</a:t>
            </a:r>
          </a:p>
          <a:p>
            <a:pPr lvl="1"/>
            <a:endParaRPr lang="es-ES" dirty="0"/>
          </a:p>
          <a:p>
            <a:r>
              <a:rPr lang="es-ES" dirty="0"/>
              <a:t>Diseño modular</a:t>
            </a:r>
          </a:p>
          <a:p>
            <a:pPr lvl="1"/>
            <a:r>
              <a:rPr lang="es-ES" dirty="0"/>
              <a:t>Reutilización de código………………………….		</a:t>
            </a:r>
          </a:p>
          <a:p>
            <a:pPr lvl="1"/>
            <a:r>
              <a:rPr lang="es-ES" dirty="0"/>
              <a:t>Facilidad de integración y depuración…………</a:t>
            </a:r>
          </a:p>
          <a:p>
            <a:pPr marL="324000" lvl="1" indent="0">
              <a:buNone/>
            </a:pPr>
            <a:endParaRPr lang="es-ES" dirty="0"/>
          </a:p>
          <a:p>
            <a:r>
              <a:rPr lang="es-ES" dirty="0"/>
              <a:t>Adecuación del software a los requisitos</a:t>
            </a:r>
          </a:p>
          <a:p>
            <a:pPr lvl="1"/>
            <a:r>
              <a:rPr lang="es-ES" dirty="0"/>
              <a:t>Requisitos generales…………………………….</a:t>
            </a:r>
          </a:p>
          <a:p>
            <a:pPr lvl="1"/>
            <a:r>
              <a:rPr lang="es-ES" dirty="0"/>
              <a:t>Requisitos </a:t>
            </a:r>
            <a:r>
              <a:rPr lang="es-ES" dirty="0" err="1"/>
              <a:t>especificos</a:t>
            </a:r>
            <a:r>
              <a:rPr lang="es-ES" dirty="0"/>
              <a:t>…...………………………</a:t>
            </a:r>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35479" y="6492875"/>
            <a:ext cx="5808487"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31</a:t>
            </a:fld>
            <a:endParaRPr lang="es-ES" dirty="0"/>
          </a:p>
        </p:txBody>
      </p:sp>
      <p:pic>
        <p:nvPicPr>
          <p:cNvPr id="7" name="Imagen 6"/>
          <p:cNvPicPr>
            <a:picLocks noChangeAspect="1"/>
          </p:cNvPicPr>
          <p:nvPr/>
        </p:nvPicPr>
        <p:blipFill>
          <a:blip r:embed="rId2"/>
          <a:stretch>
            <a:fillRect/>
          </a:stretch>
        </p:blipFill>
        <p:spPr>
          <a:xfrm>
            <a:off x="6935022" y="3329363"/>
            <a:ext cx="288078" cy="295008"/>
          </a:xfrm>
          <a:prstGeom prst="rect">
            <a:avLst/>
          </a:prstGeom>
        </p:spPr>
      </p:pic>
      <p:pic>
        <p:nvPicPr>
          <p:cNvPr id="8" name="Imagen 7"/>
          <p:cNvPicPr>
            <a:picLocks noChangeAspect="1"/>
          </p:cNvPicPr>
          <p:nvPr/>
        </p:nvPicPr>
        <p:blipFill>
          <a:blip r:embed="rId2"/>
          <a:stretch>
            <a:fillRect/>
          </a:stretch>
        </p:blipFill>
        <p:spPr>
          <a:xfrm>
            <a:off x="6935022" y="3766988"/>
            <a:ext cx="288078" cy="295008"/>
          </a:xfrm>
          <a:prstGeom prst="rect">
            <a:avLst/>
          </a:prstGeom>
        </p:spPr>
      </p:pic>
      <p:pic>
        <p:nvPicPr>
          <p:cNvPr id="10" name="Imagen 9"/>
          <p:cNvPicPr>
            <a:picLocks noChangeAspect="1"/>
          </p:cNvPicPr>
          <p:nvPr/>
        </p:nvPicPr>
        <p:blipFill>
          <a:blip r:embed="rId2"/>
          <a:stretch>
            <a:fillRect/>
          </a:stretch>
        </p:blipFill>
        <p:spPr>
          <a:xfrm>
            <a:off x="6935022" y="5132652"/>
            <a:ext cx="288078" cy="295008"/>
          </a:xfrm>
          <a:prstGeom prst="rect">
            <a:avLst/>
          </a:prstGeom>
        </p:spPr>
      </p:pic>
      <p:pic>
        <p:nvPicPr>
          <p:cNvPr id="11" name="Imagen 10"/>
          <p:cNvPicPr>
            <a:picLocks noChangeAspect="1"/>
          </p:cNvPicPr>
          <p:nvPr/>
        </p:nvPicPr>
        <p:blipFill>
          <a:blip r:embed="rId2"/>
          <a:stretch>
            <a:fillRect/>
          </a:stretch>
        </p:blipFill>
        <p:spPr>
          <a:xfrm>
            <a:off x="6935022" y="5539439"/>
            <a:ext cx="288078" cy="295008"/>
          </a:xfrm>
          <a:prstGeom prst="rect">
            <a:avLst/>
          </a:prstGeom>
        </p:spPr>
      </p:pic>
      <p:pic>
        <p:nvPicPr>
          <p:cNvPr id="13" name="Imagen 12"/>
          <p:cNvPicPr>
            <a:picLocks noChangeAspect="1"/>
          </p:cNvPicPr>
          <p:nvPr/>
        </p:nvPicPr>
        <p:blipFill>
          <a:blip r:embed="rId2"/>
          <a:stretch>
            <a:fillRect/>
          </a:stretch>
        </p:blipFill>
        <p:spPr>
          <a:xfrm>
            <a:off x="6935022" y="1902943"/>
            <a:ext cx="288078" cy="295008"/>
          </a:xfrm>
          <a:prstGeom prst="rect">
            <a:avLst/>
          </a:prstGeom>
        </p:spPr>
      </p:pic>
    </p:spTree>
    <p:extLst>
      <p:ext uri="{BB962C8B-B14F-4D97-AF65-F5344CB8AC3E}">
        <p14:creationId xmlns:p14="http://schemas.microsoft.com/office/powerpoint/2010/main" val="2554860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LINEAS FUTURAS</a:t>
            </a:r>
          </a:p>
        </p:txBody>
      </p:sp>
      <p:sp>
        <p:nvSpPr>
          <p:cNvPr id="3" name="Marcador de contenido 2"/>
          <p:cNvSpPr>
            <a:spLocks noGrp="1"/>
          </p:cNvSpPr>
          <p:nvPr>
            <p:ph idx="1"/>
          </p:nvPr>
        </p:nvSpPr>
        <p:spPr/>
        <p:txBody>
          <a:bodyPr/>
          <a:lstStyle/>
          <a:p>
            <a:r>
              <a:rPr lang="es-ES" dirty="0"/>
              <a:t>Implementación de una capa de encriptación de datos para la comunicación inalámbrica</a:t>
            </a:r>
          </a:p>
          <a:p>
            <a:endParaRPr lang="es-ES" dirty="0"/>
          </a:p>
          <a:p>
            <a:r>
              <a:rPr lang="es-ES" dirty="0"/>
              <a:t>Detección automática situaciones de riesgo cardiaco </a:t>
            </a:r>
          </a:p>
          <a:p>
            <a:endParaRPr lang="es-ES" dirty="0"/>
          </a:p>
          <a:p>
            <a:r>
              <a:rPr lang="es-ES" dirty="0"/>
              <a:t>Ayuda al diagnostico</a:t>
            </a:r>
          </a:p>
        </p:txBody>
      </p:sp>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a:xfrm>
            <a:off x="2818701" y="6492875"/>
            <a:ext cx="5825265" cy="365125"/>
          </a:xfrm>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32</a:t>
            </a:fld>
            <a:endParaRPr lang="es-ES" dirty="0"/>
          </a:p>
        </p:txBody>
      </p:sp>
    </p:spTree>
    <p:extLst>
      <p:ext uri="{BB962C8B-B14F-4D97-AF65-F5344CB8AC3E}">
        <p14:creationId xmlns:p14="http://schemas.microsoft.com/office/powerpoint/2010/main" val="3637361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QUESTIONS</a:t>
            </a:r>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10" t="8218" r="8500" b="8342"/>
          <a:stretch/>
        </p:blipFill>
        <p:spPr>
          <a:xfrm>
            <a:off x="988345" y="1285852"/>
            <a:ext cx="7110102" cy="4572886"/>
          </a:xfrm>
        </p:spPr>
      </p:pic>
      <p:sp>
        <p:nvSpPr>
          <p:cNvPr id="4" name="Marcador de fecha 3"/>
          <p:cNvSpPr>
            <a:spLocks noGrp="1"/>
          </p:cNvSpPr>
          <p:nvPr>
            <p:ph type="dt" sz="half" idx="10"/>
          </p:nvPr>
        </p:nvSpPr>
        <p:spPr/>
        <p:txBody>
          <a:bodyPr/>
          <a:lstStyle/>
          <a:p>
            <a:fld id="{51AD4A2B-43D8-42D4-921F-CEC9421467EC}" type="datetime1">
              <a:rPr lang="es-ES" smtClean="0"/>
              <a:pPr/>
              <a:t>27/09/2016</a:t>
            </a:fld>
            <a:endParaRPr lang="es-ES" dirty="0"/>
          </a:p>
        </p:txBody>
      </p:sp>
      <p:sp>
        <p:nvSpPr>
          <p:cNvPr id="5" name="Marcador de pie de página 4"/>
          <p:cNvSpPr>
            <a:spLocks noGrp="1"/>
          </p:cNvSpPr>
          <p:nvPr>
            <p:ph type="ftr" sz="quarter" idx="11"/>
          </p:nvPr>
        </p:nvSpPr>
        <p:spPr/>
        <p:txBody>
          <a:bodyPr/>
          <a:lstStyle/>
          <a:p>
            <a:r>
              <a:rPr lang="es-ES" dirty="0"/>
              <a:t>Diseño e implementación de un servicio de acceso inalámbrico a dispositivos médicos mediante Heart-to-Heart</a:t>
            </a:r>
          </a:p>
        </p:txBody>
      </p:sp>
      <p:sp>
        <p:nvSpPr>
          <p:cNvPr id="6" name="Marcador de número de diapositiva 5"/>
          <p:cNvSpPr>
            <a:spLocks noGrp="1"/>
          </p:cNvSpPr>
          <p:nvPr>
            <p:ph type="sldNum" sz="quarter" idx="12"/>
          </p:nvPr>
        </p:nvSpPr>
        <p:spPr/>
        <p:txBody>
          <a:bodyPr/>
          <a:lstStyle/>
          <a:p>
            <a:fld id="{A259D134-71CD-43F6-A501-5E8BD6D3DFEE}" type="slidenum">
              <a:rPr lang="es-ES" smtClean="0"/>
              <a:pPr/>
              <a:t>33</a:t>
            </a:fld>
            <a:endParaRPr lang="es-ES" dirty="0"/>
          </a:p>
        </p:txBody>
      </p:sp>
    </p:spTree>
    <p:extLst>
      <p:ext uri="{BB962C8B-B14F-4D97-AF65-F5344CB8AC3E}">
        <p14:creationId xmlns:p14="http://schemas.microsoft.com/office/powerpoint/2010/main" val="415107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dirty="0"/>
              <a:t>INTRODUCCIÓN</a:t>
            </a:r>
          </a:p>
        </p:txBody>
      </p:sp>
      <p:sp>
        <p:nvSpPr>
          <p:cNvPr id="3" name="Date Placeholder 2"/>
          <p:cNvSpPr>
            <a:spLocks noGrp="1"/>
          </p:cNvSpPr>
          <p:nvPr>
            <p:ph type="dt" sz="half" idx="10"/>
          </p:nvPr>
        </p:nvSpPr>
        <p:spPr/>
        <p:txBody>
          <a:bodyPr/>
          <a:lstStyle/>
          <a:p>
            <a:fld id="{5900E160-C635-4648-8A55-1D51BDEFBB2B}" type="datetime1">
              <a:rPr lang="es-ES" smtClean="0"/>
              <a:pPr/>
              <a:t>27/09/2016</a:t>
            </a:fld>
            <a:endParaRPr lang="es-ES" dirty="0"/>
          </a:p>
        </p:txBody>
      </p:sp>
      <p:sp>
        <p:nvSpPr>
          <p:cNvPr id="4" name="Footer Placeholder 3"/>
          <p:cNvSpPr>
            <a:spLocks noGrp="1"/>
          </p:cNvSpPr>
          <p:nvPr>
            <p:ph type="ftr" sz="quarter" idx="11"/>
          </p:nvPr>
        </p:nvSpPr>
        <p:spPr>
          <a:xfrm>
            <a:off x="2835479" y="6492875"/>
            <a:ext cx="5808487"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4</a:t>
            </a:fld>
            <a:endParaRPr lang="es-ES" dirty="0"/>
          </a:p>
        </p:txBody>
      </p:sp>
      <p:sp>
        <p:nvSpPr>
          <p:cNvPr id="2" name="Marcador de contenido 1"/>
          <p:cNvSpPr>
            <a:spLocks noGrp="1"/>
          </p:cNvSpPr>
          <p:nvPr>
            <p:ph idx="1"/>
          </p:nvPr>
        </p:nvSpPr>
        <p:spPr/>
        <p:txBody>
          <a:bodyPr>
            <a:normAutofit lnSpcReduction="10000"/>
          </a:bodyPr>
          <a:lstStyle/>
          <a:p>
            <a:r>
              <a:rPr lang="es-ES" dirty="0"/>
              <a:t>Auge de los dispositivos médicos implantables (IMD)</a:t>
            </a:r>
          </a:p>
          <a:p>
            <a:endParaRPr lang="es-ES" dirty="0"/>
          </a:p>
          <a:p>
            <a:endParaRPr lang="es-ES" dirty="0"/>
          </a:p>
          <a:p>
            <a:endParaRPr lang="es-ES" dirty="0"/>
          </a:p>
          <a:p>
            <a:endParaRPr lang="es-ES" dirty="0"/>
          </a:p>
          <a:p>
            <a:endParaRPr lang="es-ES" dirty="0"/>
          </a:p>
          <a:p>
            <a:r>
              <a:rPr lang="es-ES" dirty="0"/>
              <a:t>Aumento de los sus capacidades de comunicación inalámbrica</a:t>
            </a:r>
          </a:p>
        </p:txBody>
      </p:sp>
      <p:pic>
        <p:nvPicPr>
          <p:cNvPr id="7" name="Imagen 6"/>
          <p:cNvPicPr>
            <a:picLocks noChangeAspect="1"/>
          </p:cNvPicPr>
          <p:nvPr/>
        </p:nvPicPr>
        <p:blipFill>
          <a:blip r:embed="rId3"/>
          <a:stretch>
            <a:fillRect/>
          </a:stretch>
        </p:blipFill>
        <p:spPr>
          <a:xfrm>
            <a:off x="3098172" y="2248465"/>
            <a:ext cx="2486342" cy="1980785"/>
          </a:xfrm>
          <a:prstGeom prst="rect">
            <a:avLst/>
          </a:prstGeom>
        </p:spPr>
      </p:pic>
      <p:pic>
        <p:nvPicPr>
          <p:cNvPr id="9" name="Imagen 8"/>
          <p:cNvPicPr>
            <a:picLocks noChangeAspect="1"/>
          </p:cNvPicPr>
          <p:nvPr/>
        </p:nvPicPr>
        <p:blipFill>
          <a:blip r:embed="rId4"/>
          <a:stretch>
            <a:fillRect/>
          </a:stretch>
        </p:blipFill>
        <p:spPr>
          <a:xfrm>
            <a:off x="885665" y="2248465"/>
            <a:ext cx="1949814" cy="2558313"/>
          </a:xfrm>
          <a:prstGeom prst="rect">
            <a:avLst/>
          </a:prstGeom>
        </p:spPr>
      </p:pic>
      <p:pic>
        <p:nvPicPr>
          <p:cNvPr id="10" name="Imagen 9"/>
          <p:cNvPicPr>
            <a:picLocks noChangeAspect="1"/>
          </p:cNvPicPr>
          <p:nvPr/>
        </p:nvPicPr>
        <p:blipFill>
          <a:blip r:embed="rId5"/>
          <a:stretch>
            <a:fillRect/>
          </a:stretch>
        </p:blipFill>
        <p:spPr>
          <a:xfrm>
            <a:off x="5922547" y="2248465"/>
            <a:ext cx="2318951" cy="2318951"/>
          </a:xfrm>
          <a:prstGeom prst="rect">
            <a:avLst/>
          </a:prstGeom>
        </p:spPr>
      </p:pic>
    </p:spTree>
    <p:extLst>
      <p:ext uri="{BB962C8B-B14F-4D97-AF65-F5344CB8AC3E}">
        <p14:creationId xmlns:p14="http://schemas.microsoft.com/office/powerpoint/2010/main" val="352987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dirty="0"/>
              <a:t>INTRODUCCIÓN</a:t>
            </a:r>
          </a:p>
        </p:txBody>
      </p:sp>
      <p:sp>
        <p:nvSpPr>
          <p:cNvPr id="3" name="Date Placeholder 2"/>
          <p:cNvSpPr>
            <a:spLocks noGrp="1"/>
          </p:cNvSpPr>
          <p:nvPr>
            <p:ph type="dt" sz="half" idx="10"/>
          </p:nvPr>
        </p:nvSpPr>
        <p:spPr/>
        <p:txBody>
          <a:bodyPr/>
          <a:lstStyle/>
          <a:p>
            <a:fld id="{5900E160-C635-4648-8A55-1D51BDEFBB2B}" type="datetime1">
              <a:rPr lang="es-ES" smtClean="0"/>
              <a:pPr/>
              <a:t>27/09/2016</a:t>
            </a:fld>
            <a:endParaRPr lang="es-ES" dirty="0"/>
          </a:p>
        </p:txBody>
      </p:sp>
      <p:sp>
        <p:nvSpPr>
          <p:cNvPr id="4" name="Footer Placeholder 3"/>
          <p:cNvSpPr>
            <a:spLocks noGrp="1"/>
          </p:cNvSpPr>
          <p:nvPr>
            <p:ph type="ftr" sz="quarter" idx="11"/>
          </p:nvPr>
        </p:nvSpPr>
        <p:spPr>
          <a:xfrm>
            <a:off x="2835479" y="6492875"/>
            <a:ext cx="5808487"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5</a:t>
            </a:fld>
            <a:endParaRPr lang="es-ES" dirty="0"/>
          </a:p>
        </p:txBody>
      </p:sp>
      <p:sp>
        <p:nvSpPr>
          <p:cNvPr id="2" name="Marcador de contenido 1"/>
          <p:cNvSpPr>
            <a:spLocks noGrp="1"/>
          </p:cNvSpPr>
          <p:nvPr>
            <p:ph idx="1"/>
          </p:nvPr>
        </p:nvSpPr>
        <p:spPr/>
        <p:txBody>
          <a:bodyPr>
            <a:normAutofit/>
          </a:bodyPr>
          <a:lstStyle/>
          <a:p>
            <a:r>
              <a:rPr lang="es-ES" dirty="0"/>
              <a:t>Seguridad y privacidad del paciente comprometida</a:t>
            </a:r>
          </a:p>
          <a:p>
            <a:r>
              <a:rPr lang="es-ES" dirty="0"/>
              <a:t>Necesidad de un acceso seguro</a:t>
            </a:r>
          </a:p>
          <a:p>
            <a:r>
              <a:rPr lang="es-ES" dirty="0"/>
              <a:t>PROPUESTA:</a:t>
            </a:r>
          </a:p>
          <a:p>
            <a:endParaRPr lang="es-ES" dirty="0"/>
          </a:p>
          <a:p>
            <a:pPr marL="0" indent="0">
              <a:buNone/>
            </a:pPr>
            <a:r>
              <a:rPr lang="es-ES" dirty="0"/>
              <a:t>	HEART TO HEART </a:t>
            </a:r>
          </a:p>
        </p:txBody>
      </p:sp>
      <p:pic>
        <p:nvPicPr>
          <p:cNvPr id="7"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8548" y="3018171"/>
            <a:ext cx="3065994" cy="3179438"/>
          </a:xfrm>
          <a:prstGeom prst="rect">
            <a:avLst/>
          </a:prstGeom>
        </p:spPr>
      </p:pic>
    </p:spTree>
    <p:extLst>
      <p:ext uri="{BB962C8B-B14F-4D97-AF65-F5344CB8AC3E}">
        <p14:creationId xmlns:p14="http://schemas.microsoft.com/office/powerpoint/2010/main" val="251466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DEFINICIÓN DE OBJETIVOS Y REQUISITOS</a:t>
            </a:r>
          </a:p>
        </p:txBody>
      </p:sp>
      <p:sp>
        <p:nvSpPr>
          <p:cNvPr id="3" name="Date Placeholder 2"/>
          <p:cNvSpPr>
            <a:spLocks noGrp="1"/>
          </p:cNvSpPr>
          <p:nvPr>
            <p:ph type="dt" sz="half" idx="10"/>
          </p:nvPr>
        </p:nvSpPr>
        <p:spPr/>
        <p:txBody>
          <a:bodyPr/>
          <a:lstStyle/>
          <a:p>
            <a:fld id="{02A45F87-2D1C-4F7C-8EA3-844C7BDCBBFE}" type="datetime1">
              <a:rPr lang="es-ES" smtClean="0"/>
              <a:pPr/>
              <a:t>27/09/2016</a:t>
            </a:fld>
            <a:endParaRPr lang="es-ES" dirty="0"/>
          </a:p>
        </p:txBody>
      </p:sp>
      <p:sp>
        <p:nvSpPr>
          <p:cNvPr id="4" name="Footer Placeholder 3"/>
          <p:cNvSpPr>
            <a:spLocks noGrp="1"/>
          </p:cNvSpPr>
          <p:nvPr>
            <p:ph type="ftr" sz="quarter" idx="11"/>
          </p:nvPr>
        </p:nvSpPr>
        <p:spPr>
          <a:xfrm>
            <a:off x="2852257" y="6492875"/>
            <a:ext cx="5791709"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6</a:t>
            </a:fld>
            <a:endParaRPr lang="es-ES" dirty="0"/>
          </a:p>
        </p:txBody>
      </p:sp>
    </p:spTree>
    <p:extLst>
      <p:ext uri="{BB962C8B-B14F-4D97-AF65-F5344CB8AC3E}">
        <p14:creationId xmlns:p14="http://schemas.microsoft.com/office/powerpoint/2010/main" val="302192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dirty="0"/>
              <a:t>DEFINICION DE OBJETIVOS</a:t>
            </a:r>
          </a:p>
        </p:txBody>
      </p:sp>
      <p:sp>
        <p:nvSpPr>
          <p:cNvPr id="3" name="Date Placeholder 2"/>
          <p:cNvSpPr>
            <a:spLocks noGrp="1"/>
          </p:cNvSpPr>
          <p:nvPr>
            <p:ph type="dt" sz="half" idx="10"/>
          </p:nvPr>
        </p:nvSpPr>
        <p:spPr/>
        <p:txBody>
          <a:bodyPr/>
          <a:lstStyle/>
          <a:p>
            <a:r>
              <a:rPr lang="es-ES" dirty="0"/>
              <a:t>28/09/2016</a:t>
            </a:r>
          </a:p>
        </p:txBody>
      </p:sp>
      <p:sp>
        <p:nvSpPr>
          <p:cNvPr id="4" name="Footer Placeholder 3"/>
          <p:cNvSpPr>
            <a:spLocks noGrp="1"/>
          </p:cNvSpPr>
          <p:nvPr>
            <p:ph type="ftr" sz="quarter" idx="11"/>
          </p:nvPr>
        </p:nvSpPr>
        <p:spPr/>
        <p:txBody>
          <a:bodyPr/>
          <a:lstStyle/>
          <a:p>
            <a:r>
              <a:rPr lang="es-ES" dirty="0"/>
              <a:t>Diseño e implementación de una plataforma hardware para un sistema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7</a:t>
            </a:fld>
            <a:endParaRPr lang="es-ES" dirty="0"/>
          </a:p>
        </p:txBody>
      </p:sp>
      <p:sp>
        <p:nvSpPr>
          <p:cNvPr id="10" name="Marcador de contenido 1"/>
          <p:cNvSpPr txBox="1">
            <a:spLocks/>
          </p:cNvSpPr>
          <p:nvPr/>
        </p:nvSpPr>
        <p:spPr>
          <a:xfrm>
            <a:off x="428596" y="1357298"/>
            <a:ext cx="8258204" cy="4768865"/>
          </a:xfrm>
          <a:prstGeom prst="rect">
            <a:avLst/>
          </a:prstGeom>
        </p:spPr>
        <p:txBody>
          <a:bodyPr vert="horz" lIns="91440" tIns="45720" rIns="91440" bIns="45720" rtlCol="0">
            <a:normAutofit/>
          </a:bodyPr>
          <a:lstStyle>
            <a:lvl1pPr marL="324000" indent="-324000" algn="l" defTabSz="914400" rtl="0" eaLnBrk="1" latinLnBrk="0" hangingPunct="1">
              <a:lnSpc>
                <a:spcPct val="100000"/>
              </a:lnSpc>
              <a:spcBef>
                <a:spcPts val="600"/>
              </a:spcBef>
              <a:spcAft>
                <a:spcPts val="600"/>
              </a:spcAft>
              <a:buClr>
                <a:srgbClr val="79CA27"/>
              </a:buClr>
              <a:buFont typeface="Wingdings" pitchFamily="2" charset="2"/>
              <a:buChar char="§"/>
              <a:defRPr sz="2800" kern="1200">
                <a:solidFill>
                  <a:schemeClr val="tx1"/>
                </a:solidFill>
                <a:latin typeface="+mn-lt"/>
                <a:ea typeface="+mn-ea"/>
                <a:cs typeface="+mn-cs"/>
              </a:defRPr>
            </a:lvl1pPr>
            <a:lvl2pPr marL="648000" indent="-324000" algn="l" defTabSz="914400" rtl="0" eaLnBrk="1" latinLnBrk="0" hangingPunct="1">
              <a:spcBef>
                <a:spcPts val="0"/>
              </a:spcBef>
              <a:spcAft>
                <a:spcPts val="600"/>
              </a:spcAft>
              <a:buClr>
                <a:srgbClr val="79CA27"/>
              </a:buClr>
              <a:buFont typeface="Arial" panose="020B0604020202020204" pitchFamily="34" charset="0"/>
              <a:buChar char="•"/>
              <a:defRPr sz="2200" kern="1200">
                <a:solidFill>
                  <a:schemeClr val="tx1"/>
                </a:solidFill>
                <a:latin typeface="+mn-lt"/>
                <a:ea typeface="+mn-ea"/>
                <a:cs typeface="+mn-cs"/>
              </a:defRPr>
            </a:lvl2pPr>
            <a:lvl3pPr marL="936000" indent="-288000" algn="l" defTabSz="914400" rtl="0" eaLnBrk="1" latinLnBrk="0" hangingPunct="1">
              <a:spcBef>
                <a:spcPts val="0"/>
              </a:spcBef>
              <a:spcAft>
                <a:spcPts val="600"/>
              </a:spcAft>
              <a:buClr>
                <a:srgbClr val="79CA27"/>
              </a:buClr>
              <a:buFont typeface="Wingdings" panose="05000000000000000000" pitchFamily="2" charset="2"/>
              <a:buChar char="§"/>
              <a:defRPr sz="2000" kern="1200">
                <a:solidFill>
                  <a:schemeClr val="tx1"/>
                </a:solidFill>
                <a:latin typeface="+mn-lt"/>
                <a:ea typeface="+mn-ea"/>
                <a:cs typeface="+mn-cs"/>
              </a:defRPr>
            </a:lvl3pPr>
            <a:lvl4pPr marL="1224000" indent="-288000" algn="l" defTabSz="914400" rtl="0" eaLnBrk="1" latinLnBrk="0" hangingPunct="1">
              <a:spcBef>
                <a:spcPts val="0"/>
              </a:spcBef>
              <a:spcAft>
                <a:spcPts val="600"/>
              </a:spcAft>
              <a:buClr>
                <a:srgbClr val="79CA27"/>
              </a:buClr>
              <a:buFont typeface="Arial" panose="020B0604020202020204" pitchFamily="34" charset="0"/>
              <a:buChar char="•"/>
              <a:defRPr sz="1800" kern="1200">
                <a:solidFill>
                  <a:schemeClr val="tx1"/>
                </a:solidFill>
                <a:latin typeface="+mn-lt"/>
                <a:ea typeface="+mn-ea"/>
                <a:cs typeface="+mn-cs"/>
              </a:defRPr>
            </a:lvl4pPr>
            <a:lvl5pPr marL="1548000" indent="-252000" algn="l" defTabSz="914400" rtl="0" eaLnBrk="1" latinLnBrk="0" hangingPunct="1">
              <a:spcBef>
                <a:spcPts val="0"/>
              </a:spcBef>
              <a:spcAft>
                <a:spcPts val="600"/>
              </a:spcAft>
              <a:buClr>
                <a:srgbClr val="79CA27"/>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Objetivo del proyecto global</a:t>
            </a:r>
          </a:p>
          <a:p>
            <a:endParaRPr lang="es-ES" sz="800" dirty="0"/>
          </a:p>
          <a:p>
            <a:pPr lvl="1"/>
            <a:r>
              <a:rPr lang="es-ES" dirty="0"/>
              <a:t>Desarrollo de un sistema portátil de acceso a dispositivo medico implantables con un política de acceso “touch-to-access”</a:t>
            </a:r>
          </a:p>
          <a:p>
            <a:pPr lvl="1"/>
            <a:endParaRPr lang="es-ES" dirty="0"/>
          </a:p>
          <a:p>
            <a:r>
              <a:rPr lang="es-ES" dirty="0"/>
              <a:t>Objetivo del proyecto</a:t>
            </a:r>
          </a:p>
          <a:p>
            <a:endParaRPr lang="es-ES" sz="800" dirty="0"/>
          </a:p>
          <a:p>
            <a:pPr lvl="1"/>
            <a:r>
              <a:rPr lang="es-ES" dirty="0"/>
              <a:t>Desarrollo de un servicio de acceso inalámbrico a dispositivos médicos mediante H2H</a:t>
            </a:r>
          </a:p>
        </p:txBody>
      </p:sp>
    </p:spTree>
    <p:extLst>
      <p:ext uri="{BB962C8B-B14F-4D97-AF65-F5344CB8AC3E}">
        <p14:creationId xmlns:p14="http://schemas.microsoft.com/office/powerpoint/2010/main" val="222313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dirty="0"/>
              <a:t>DEFINICION DE OBJETIVOS</a:t>
            </a:r>
          </a:p>
        </p:txBody>
      </p:sp>
      <p:sp>
        <p:nvSpPr>
          <p:cNvPr id="3" name="Date Placeholder 2"/>
          <p:cNvSpPr>
            <a:spLocks noGrp="1"/>
          </p:cNvSpPr>
          <p:nvPr>
            <p:ph type="dt" sz="half" idx="10"/>
          </p:nvPr>
        </p:nvSpPr>
        <p:spPr/>
        <p:txBody>
          <a:bodyPr/>
          <a:lstStyle/>
          <a:p>
            <a:r>
              <a:rPr lang="es-ES" dirty="0"/>
              <a:t>28/09/2016</a:t>
            </a:r>
          </a:p>
        </p:txBody>
      </p:sp>
      <p:sp>
        <p:nvSpPr>
          <p:cNvPr id="4" name="Footer Placeholder 3"/>
          <p:cNvSpPr>
            <a:spLocks noGrp="1"/>
          </p:cNvSpPr>
          <p:nvPr>
            <p:ph type="ftr" sz="quarter" idx="11"/>
          </p:nvPr>
        </p:nvSpPr>
        <p:spPr/>
        <p:txBody>
          <a:bodyPr/>
          <a:lstStyle/>
          <a:p>
            <a:r>
              <a:rPr lang="es-ES" dirty="0"/>
              <a:t>Diseño e implementación de una plataforma hardware para un sistema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8</a:t>
            </a:fld>
            <a:endParaRPr lang="es-ES" dirty="0"/>
          </a:p>
        </p:txBody>
      </p:sp>
      <p:sp>
        <p:nvSpPr>
          <p:cNvPr id="10" name="Marcador de contenido 1"/>
          <p:cNvSpPr txBox="1">
            <a:spLocks/>
          </p:cNvSpPr>
          <p:nvPr/>
        </p:nvSpPr>
        <p:spPr>
          <a:xfrm>
            <a:off x="428596" y="1357298"/>
            <a:ext cx="8258204" cy="4768865"/>
          </a:xfrm>
          <a:prstGeom prst="rect">
            <a:avLst/>
          </a:prstGeom>
        </p:spPr>
        <p:txBody>
          <a:bodyPr vert="horz" lIns="91440" tIns="45720" rIns="91440" bIns="45720" rtlCol="0">
            <a:normAutofit/>
          </a:bodyPr>
          <a:lstStyle>
            <a:lvl1pPr marL="324000" indent="-324000" algn="l" defTabSz="914400" rtl="0" eaLnBrk="1" latinLnBrk="0" hangingPunct="1">
              <a:lnSpc>
                <a:spcPct val="100000"/>
              </a:lnSpc>
              <a:spcBef>
                <a:spcPts val="600"/>
              </a:spcBef>
              <a:spcAft>
                <a:spcPts val="600"/>
              </a:spcAft>
              <a:buClr>
                <a:srgbClr val="79CA27"/>
              </a:buClr>
              <a:buFont typeface="Wingdings" pitchFamily="2" charset="2"/>
              <a:buChar char="§"/>
              <a:defRPr sz="2800" kern="1200">
                <a:solidFill>
                  <a:schemeClr val="tx1"/>
                </a:solidFill>
                <a:latin typeface="+mn-lt"/>
                <a:ea typeface="+mn-ea"/>
                <a:cs typeface="+mn-cs"/>
              </a:defRPr>
            </a:lvl1pPr>
            <a:lvl2pPr marL="648000" indent="-324000" algn="l" defTabSz="914400" rtl="0" eaLnBrk="1" latinLnBrk="0" hangingPunct="1">
              <a:spcBef>
                <a:spcPts val="0"/>
              </a:spcBef>
              <a:spcAft>
                <a:spcPts val="600"/>
              </a:spcAft>
              <a:buClr>
                <a:srgbClr val="79CA27"/>
              </a:buClr>
              <a:buFont typeface="Arial" panose="020B0604020202020204" pitchFamily="34" charset="0"/>
              <a:buChar char="•"/>
              <a:defRPr sz="2200" kern="1200">
                <a:solidFill>
                  <a:schemeClr val="tx1"/>
                </a:solidFill>
                <a:latin typeface="+mn-lt"/>
                <a:ea typeface="+mn-ea"/>
                <a:cs typeface="+mn-cs"/>
              </a:defRPr>
            </a:lvl2pPr>
            <a:lvl3pPr marL="936000" indent="-288000" algn="l" defTabSz="914400" rtl="0" eaLnBrk="1" latinLnBrk="0" hangingPunct="1">
              <a:spcBef>
                <a:spcPts val="0"/>
              </a:spcBef>
              <a:spcAft>
                <a:spcPts val="600"/>
              </a:spcAft>
              <a:buClr>
                <a:srgbClr val="79CA27"/>
              </a:buClr>
              <a:buFont typeface="Wingdings" panose="05000000000000000000" pitchFamily="2" charset="2"/>
              <a:buChar char="§"/>
              <a:defRPr sz="2000" kern="1200">
                <a:solidFill>
                  <a:schemeClr val="tx1"/>
                </a:solidFill>
                <a:latin typeface="+mn-lt"/>
                <a:ea typeface="+mn-ea"/>
                <a:cs typeface="+mn-cs"/>
              </a:defRPr>
            </a:lvl3pPr>
            <a:lvl4pPr marL="1224000" indent="-288000" algn="l" defTabSz="914400" rtl="0" eaLnBrk="1" latinLnBrk="0" hangingPunct="1">
              <a:spcBef>
                <a:spcPts val="0"/>
              </a:spcBef>
              <a:spcAft>
                <a:spcPts val="600"/>
              </a:spcAft>
              <a:buClr>
                <a:srgbClr val="79CA27"/>
              </a:buClr>
              <a:buFont typeface="Arial" panose="020B0604020202020204" pitchFamily="34" charset="0"/>
              <a:buChar char="•"/>
              <a:defRPr sz="1800" kern="1200">
                <a:solidFill>
                  <a:schemeClr val="tx1"/>
                </a:solidFill>
                <a:latin typeface="+mn-lt"/>
                <a:ea typeface="+mn-ea"/>
                <a:cs typeface="+mn-cs"/>
              </a:defRPr>
            </a:lvl4pPr>
            <a:lvl5pPr marL="1548000" indent="-252000" algn="l" defTabSz="914400" rtl="0" eaLnBrk="1" latinLnBrk="0" hangingPunct="1">
              <a:spcBef>
                <a:spcPts val="0"/>
              </a:spcBef>
              <a:spcAft>
                <a:spcPts val="600"/>
              </a:spcAft>
              <a:buClr>
                <a:srgbClr val="79CA27"/>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Subobjetivos del proyecto</a:t>
            </a:r>
          </a:p>
          <a:p>
            <a:pPr lvl="1">
              <a:lnSpc>
                <a:spcPct val="250000"/>
              </a:lnSpc>
            </a:pPr>
            <a:r>
              <a:rPr lang="es-ES" dirty="0"/>
              <a:t>Tratamiento digital de la señal</a:t>
            </a:r>
          </a:p>
          <a:p>
            <a:pPr lvl="1">
              <a:lnSpc>
                <a:spcPct val="250000"/>
              </a:lnSpc>
            </a:pPr>
            <a:r>
              <a:rPr lang="es-ES" dirty="0"/>
              <a:t>Algoritmo de autenticación</a:t>
            </a:r>
          </a:p>
          <a:p>
            <a:pPr lvl="1">
              <a:lnSpc>
                <a:spcPct val="250000"/>
              </a:lnSpc>
            </a:pPr>
            <a:r>
              <a:rPr lang="es-ES" dirty="0"/>
              <a:t>Comunicación inalámbrica</a:t>
            </a:r>
          </a:p>
          <a:p>
            <a:pPr lvl="1">
              <a:lnSpc>
                <a:spcPct val="250000"/>
              </a:lnSpc>
            </a:pPr>
            <a:r>
              <a:rPr lang="es-ES" dirty="0"/>
              <a:t>Interfaz de usuario</a:t>
            </a:r>
          </a:p>
        </p:txBody>
      </p:sp>
    </p:spTree>
    <p:extLst>
      <p:ext uri="{BB962C8B-B14F-4D97-AF65-F5344CB8AC3E}">
        <p14:creationId xmlns:p14="http://schemas.microsoft.com/office/powerpoint/2010/main" val="239240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dirty="0"/>
              <a:t>DEFINICIÓN DE REQUISITOS</a:t>
            </a:r>
          </a:p>
        </p:txBody>
      </p:sp>
      <p:sp>
        <p:nvSpPr>
          <p:cNvPr id="3" name="Date Placeholder 2"/>
          <p:cNvSpPr>
            <a:spLocks noGrp="1"/>
          </p:cNvSpPr>
          <p:nvPr>
            <p:ph type="dt" sz="half" idx="10"/>
          </p:nvPr>
        </p:nvSpPr>
        <p:spPr/>
        <p:txBody>
          <a:bodyPr/>
          <a:lstStyle/>
          <a:p>
            <a:fld id="{5900E160-C635-4648-8A55-1D51BDEFBB2B}" type="datetime1">
              <a:rPr lang="es-ES" smtClean="0"/>
              <a:pPr/>
              <a:t>27/09/2016</a:t>
            </a:fld>
            <a:endParaRPr lang="es-ES" dirty="0"/>
          </a:p>
        </p:txBody>
      </p:sp>
      <p:sp>
        <p:nvSpPr>
          <p:cNvPr id="4" name="Footer Placeholder 3"/>
          <p:cNvSpPr>
            <a:spLocks noGrp="1"/>
          </p:cNvSpPr>
          <p:nvPr>
            <p:ph type="ftr" sz="quarter" idx="11"/>
          </p:nvPr>
        </p:nvSpPr>
        <p:spPr>
          <a:xfrm>
            <a:off x="2835479" y="6492875"/>
            <a:ext cx="5808487" cy="365125"/>
          </a:xfrm>
        </p:spPr>
        <p:txBody>
          <a:bodyPr/>
          <a:lstStyle/>
          <a:p>
            <a:r>
              <a:rPr lang="es-ES" dirty="0"/>
              <a:t>Diseño e implementación de un servicio de acceso inalámbrico a dispositivos médicos mediante Heart-to-Heart</a:t>
            </a:r>
          </a:p>
        </p:txBody>
      </p:sp>
      <p:sp>
        <p:nvSpPr>
          <p:cNvPr id="5" name="Slide Number Placeholder 4"/>
          <p:cNvSpPr>
            <a:spLocks noGrp="1"/>
          </p:cNvSpPr>
          <p:nvPr>
            <p:ph type="sldNum" sz="quarter" idx="12"/>
          </p:nvPr>
        </p:nvSpPr>
        <p:spPr/>
        <p:txBody>
          <a:bodyPr/>
          <a:lstStyle/>
          <a:p>
            <a:fld id="{A259D134-71CD-43F6-A501-5E8BD6D3DFEE}" type="slidenum">
              <a:rPr lang="es-ES" smtClean="0"/>
              <a:pPr/>
              <a:t>9</a:t>
            </a:fld>
            <a:endParaRPr lang="es-ES" dirty="0"/>
          </a:p>
        </p:txBody>
      </p:sp>
      <p:sp>
        <p:nvSpPr>
          <p:cNvPr id="2" name="Marcador de contenido 1"/>
          <p:cNvSpPr>
            <a:spLocks noGrp="1"/>
          </p:cNvSpPr>
          <p:nvPr>
            <p:ph idx="1"/>
          </p:nvPr>
        </p:nvSpPr>
        <p:spPr/>
        <p:txBody>
          <a:bodyPr>
            <a:normAutofit/>
          </a:bodyPr>
          <a:lstStyle/>
          <a:p>
            <a:r>
              <a:rPr lang="es-ES" dirty="0"/>
              <a:t>Requisitos generales</a:t>
            </a:r>
          </a:p>
          <a:p>
            <a:pPr lvl="1"/>
            <a:r>
              <a:rPr lang="es-ES" dirty="0"/>
              <a:t>Fiabilidad</a:t>
            </a:r>
          </a:p>
          <a:p>
            <a:pPr lvl="1"/>
            <a:r>
              <a:rPr lang="es-ES" dirty="0"/>
              <a:t>T</a:t>
            </a:r>
          </a:p>
          <a:p>
            <a:r>
              <a:rPr lang="es-ES" dirty="0"/>
              <a:t>Requisitos específicos</a:t>
            </a:r>
          </a:p>
          <a:p>
            <a:pPr lvl="2">
              <a:lnSpc>
                <a:spcPct val="200000"/>
              </a:lnSpc>
            </a:pPr>
            <a:r>
              <a:rPr lang="es-ES" dirty="0"/>
              <a:t>Tratamiento de la señal cardiaca </a:t>
            </a:r>
          </a:p>
          <a:p>
            <a:pPr lvl="2">
              <a:lnSpc>
                <a:spcPct val="200000"/>
              </a:lnSpc>
            </a:pPr>
            <a:r>
              <a:rPr lang="es-ES" dirty="0"/>
              <a:t>Algoritmo de autenticación </a:t>
            </a:r>
          </a:p>
          <a:p>
            <a:pPr lvl="2">
              <a:lnSpc>
                <a:spcPct val="200000"/>
              </a:lnSpc>
            </a:pPr>
            <a:r>
              <a:rPr lang="es-ES" dirty="0"/>
              <a:t>Comunicación inalámbrica </a:t>
            </a:r>
          </a:p>
          <a:p>
            <a:pPr lvl="2">
              <a:lnSpc>
                <a:spcPct val="200000"/>
              </a:lnSpc>
            </a:pPr>
            <a:r>
              <a:rPr lang="es-ES" dirty="0"/>
              <a:t>Interfaz de usuario </a:t>
            </a:r>
          </a:p>
          <a:p>
            <a:endParaRPr lang="es-ES" dirty="0"/>
          </a:p>
          <a:p>
            <a:endParaRPr lang="es-ES" dirty="0"/>
          </a:p>
        </p:txBody>
      </p:sp>
    </p:spTree>
    <p:extLst>
      <p:ext uri="{BB962C8B-B14F-4D97-AF65-F5344CB8AC3E}">
        <p14:creationId xmlns:p14="http://schemas.microsoft.com/office/powerpoint/2010/main" val="3166225024"/>
      </p:ext>
    </p:extLst>
  </p:cSld>
  <p:clrMapOvr>
    <a:masterClrMapping/>
  </p:clrMapOvr>
</p:sld>
</file>

<file path=ppt/theme/theme1.xml><?xml version="1.0" encoding="utf-8"?>
<a:theme xmlns:a="http://schemas.openxmlformats.org/drawingml/2006/main" name="B105White_v2">
  <a:themeElements>
    <a:clrScheme name="Custom 1">
      <a:dk1>
        <a:srgbClr val="000000"/>
      </a:dk1>
      <a:lt1>
        <a:srgbClr val="FFFFFF"/>
      </a:lt1>
      <a:dk2>
        <a:srgbClr val="79CA27"/>
      </a:dk2>
      <a:lt2>
        <a:srgbClr val="FFFFFF"/>
      </a:lt2>
      <a:accent1>
        <a:srgbClr val="0D5301"/>
      </a:accent1>
      <a:accent2>
        <a:srgbClr val="056F00"/>
      </a:accent2>
      <a:accent3>
        <a:srgbClr val="0A8F08"/>
      </a:accent3>
      <a:accent4>
        <a:srgbClr val="2BAF2B"/>
      </a:accent4>
      <a:accent5>
        <a:srgbClr val="72D572"/>
      </a:accent5>
      <a:accent6>
        <a:srgbClr val="D0F8CE"/>
      </a:accent6>
      <a:hlink>
        <a:srgbClr val="0D5301"/>
      </a:hlink>
      <a:folHlink>
        <a:srgbClr val="056F00"/>
      </a:folHlink>
    </a:clrScheme>
    <a:fontScheme name="Personalizado 2">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105white" id="{F1D2020E-0B25-4E46-8B17-35CA283ED82C}" vid="{350C3BB2-C795-4CD7-9A7E-93EAE20E0F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B105white (1)</Template>
  <TotalTime>448</TotalTime>
  <Words>1323</Words>
  <Application>Microsoft Office PowerPoint</Application>
  <PresentationFormat>Presentación en pantalla (4:3)</PresentationFormat>
  <Paragraphs>289</Paragraphs>
  <Slides>33</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Cambria Math</vt:lpstr>
      <vt:lpstr>Roboto Light</vt:lpstr>
      <vt:lpstr>Wingdings</vt:lpstr>
      <vt:lpstr>B105White_v2</vt:lpstr>
      <vt:lpstr>Diseño e implementación de un servicio de acceso inalámbrico a dispositivos médicos mediante Heart-to-Heart</vt:lpstr>
      <vt:lpstr>ESQUEMA</vt:lpstr>
      <vt:lpstr>INTRODUCCIÓN</vt:lpstr>
      <vt:lpstr>INTRODUCCIÓN</vt:lpstr>
      <vt:lpstr>INTRODUCCIÓN</vt:lpstr>
      <vt:lpstr>DEFINICIÓN DE OBJETIVOS Y REQUISITOS</vt:lpstr>
      <vt:lpstr>DEFINICION DE OBJETIVOS</vt:lpstr>
      <vt:lpstr>DEFINICION DE OBJETIVOS</vt:lpstr>
      <vt:lpstr>DEFINICIÓN DE REQUISITOS</vt:lpstr>
      <vt:lpstr>DISEÑO E IMPLEMENTACIÓN DEL PRIMER PROTOTIPO</vt:lpstr>
      <vt:lpstr>DISEÑO DEL PRIMER PROTOTIPO</vt:lpstr>
      <vt:lpstr>DISEÑO DEL PRIMER PROTOTIPO</vt:lpstr>
      <vt:lpstr>DISEÑO DEL PRIMER PROTOTIPO</vt:lpstr>
      <vt:lpstr>DISEÑO DEL PRIMER PROTOTIPO</vt:lpstr>
      <vt:lpstr>IMPLEMENTACION DEL PRIMER PROTOTIPO</vt:lpstr>
      <vt:lpstr>IMPLEMENTACION DEL PRIMER PROTOTIPO</vt:lpstr>
      <vt:lpstr>IMPLEMENTACION DEL PRIMER PROTOTIPO</vt:lpstr>
      <vt:lpstr>PROBLEMAS ENCONTRADOS</vt:lpstr>
      <vt:lpstr>DISEÑO E IMPLEMENTACIÓN DEL SEGUNDO PROTOTIPO</vt:lpstr>
      <vt:lpstr>DISEÑO DEL SEGUNDO PROTOTIPO</vt:lpstr>
      <vt:lpstr>DISEÑO DEL SEGUNDO PROTOTIPO</vt:lpstr>
      <vt:lpstr>DISEÑO DEL SEGUNDO PROTOTIPO</vt:lpstr>
      <vt:lpstr>IMPLEMENTACION DEL SEGUNDO PROTOTIPO</vt:lpstr>
      <vt:lpstr>IMPLEMENTACION DEL SEGUNDO PROTOTIPO</vt:lpstr>
      <vt:lpstr>PRUEBAS</vt:lpstr>
      <vt:lpstr>PRUEBAS</vt:lpstr>
      <vt:lpstr>DEMOSTRACION</vt:lpstr>
      <vt:lpstr>Dispositivo de acceso / marcapasos</vt:lpstr>
      <vt:lpstr>Kit completo</vt:lpstr>
      <vt:lpstr>CONCLUSIONES Y LINEAS FUTURAS</vt:lpstr>
      <vt:lpstr>CONCLUSIONES</vt:lpstr>
      <vt:lpstr>LINEAS FUTURAS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 implementación de un servicio de acceso inalámbrico a dispositivos médicos mediante Heart-to-Heart</dc:title>
  <dc:creator>carpanta</dc:creator>
  <cp:lastModifiedBy>carpanta</cp:lastModifiedBy>
  <cp:revision>45</cp:revision>
  <dcterms:created xsi:type="dcterms:W3CDTF">2016-09-23T08:43:18Z</dcterms:created>
  <dcterms:modified xsi:type="dcterms:W3CDTF">2016-09-27T10:17:07Z</dcterms:modified>
</cp:coreProperties>
</file>