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1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8" r:id="rId3"/>
    <p:sldId id="329" r:id="rId4"/>
    <p:sldId id="336" r:id="rId5"/>
    <p:sldId id="337" r:id="rId6"/>
    <p:sldId id="343" r:id="rId7"/>
    <p:sldId id="347" r:id="rId8"/>
    <p:sldId id="338" r:id="rId9"/>
    <p:sldId id="330" r:id="rId10"/>
    <p:sldId id="340" r:id="rId11"/>
    <p:sldId id="341" r:id="rId12"/>
    <p:sldId id="345" r:id="rId13"/>
    <p:sldId id="346" r:id="rId14"/>
    <p:sldId id="332" r:id="rId15"/>
    <p:sldId id="352" r:id="rId16"/>
    <p:sldId id="348" r:id="rId17"/>
    <p:sldId id="349" r:id="rId18"/>
    <p:sldId id="350" r:id="rId19"/>
    <p:sldId id="333" r:id="rId20"/>
    <p:sldId id="353" r:id="rId21"/>
    <p:sldId id="334" r:id="rId22"/>
    <p:sldId id="354" r:id="rId23"/>
    <p:sldId id="355" r:id="rId24"/>
    <p:sldId id="328" r:id="rId2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CA27"/>
    <a:srgbClr val="9F5FCF"/>
    <a:srgbClr val="008F9E"/>
    <a:srgbClr val="00DBF2"/>
    <a:srgbClr val="007986"/>
    <a:srgbClr val="0D97FF"/>
    <a:srgbClr val="FE9A48"/>
    <a:srgbClr val="FD7403"/>
    <a:srgbClr val="5BD75B"/>
    <a:srgbClr val="FF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76932" autoAdjust="0"/>
  </p:normalViewPr>
  <p:slideViewPr>
    <p:cSldViewPr snapToGrid="0">
      <p:cViewPr varScale="1">
        <p:scale>
          <a:sx n="88" d="100"/>
          <a:sy n="88" d="100"/>
        </p:scale>
        <p:origin x="2022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F7FCB4-2EC9-4D4C-97B3-EE82AE5AF357}" type="datetimeFigureOut">
              <a:rPr lang="es-ES" smtClean="0"/>
              <a:pPr/>
              <a:t>27/09/2016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5A55F7-ED10-4BF7-937B-0B65615F037B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450587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68B7F-3E46-4F22-A22A-F05B1622923D}" type="datetimeFigureOut">
              <a:rPr lang="es-ES" smtClean="0"/>
              <a:pPr/>
              <a:t>27/09/2016</a:t>
            </a:fld>
            <a:endParaRPr lang="es-E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0DE9F6-E6D6-417B-B06D-C01696BDD228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37242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DE9F6-E6D6-417B-B06D-C01696BDD228}" type="slidenum">
              <a:rPr lang="es-ES" smtClean="0"/>
              <a:pPr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78413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DE9F6-E6D6-417B-B06D-C01696BDD228}" type="slidenum">
              <a:rPr lang="es-ES" smtClean="0"/>
              <a:pPr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365181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DE9F6-E6D6-417B-B06D-C01696BDD228}" type="slidenum">
              <a:rPr lang="es-ES" smtClean="0"/>
              <a:pPr/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619063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DE9F6-E6D6-417B-B06D-C01696BDD228}" type="slidenum">
              <a:rPr lang="es-ES" smtClean="0"/>
              <a:pPr/>
              <a:t>21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92227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DE9F6-E6D6-417B-B06D-C01696BDD228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659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DE9F6-E6D6-417B-B06D-C01696BDD228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07196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Actualmente cada vez son más las</a:t>
            </a:r>
            <a:r>
              <a:rPr lang="es-ES" baseline="0" dirty="0"/>
              <a:t> aplicaciones que nos rodean en muchos ámbitos de nuestra vida: como nuestro hogar, nuestro trabajo, los transportes o nuestra salud.</a:t>
            </a:r>
          </a:p>
          <a:p>
            <a:r>
              <a:rPr lang="es-ES" baseline="0" dirty="0"/>
              <a:t>Para el buen funcionamiento de todas ellas hace falta mucha información que es recogida por medio de sensores.</a:t>
            </a:r>
          </a:p>
          <a:p>
            <a:r>
              <a:rPr lang="es-ES" baseline="0" dirty="0"/>
              <a:t>Muchas de estas nuevas aplicaciones han optado por las redes de sensores inalámbricas como solución que se adecua a sus necesidades.</a:t>
            </a:r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DE9F6-E6D6-417B-B06D-C01696BDD228}" type="slidenum">
              <a:rPr lang="es-ES" smtClean="0"/>
              <a:pPr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03423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Actualmente cada vez son más las</a:t>
            </a:r>
            <a:r>
              <a:rPr lang="es-ES" baseline="0" dirty="0"/>
              <a:t> aplicaciones que nos rodean en muchos ámbitos de nuestra vida: como nuestro hogar, nuestro trabajo, los transportes o nuestra salud.</a:t>
            </a:r>
          </a:p>
          <a:p>
            <a:r>
              <a:rPr lang="es-ES" baseline="0" dirty="0"/>
              <a:t>Para el buen funcionamiento de todas ellas hace falta mucha información que es recogida por medio de sensores.</a:t>
            </a:r>
          </a:p>
          <a:p>
            <a:r>
              <a:rPr lang="es-ES" baseline="0" dirty="0"/>
              <a:t>Muchas de estas nuevas aplicaciones han optado por las redes de sensores inalámbricas como solución que se adecua a sus necesidades.</a:t>
            </a:r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DE9F6-E6D6-417B-B06D-C01696BDD228}" type="slidenum">
              <a:rPr lang="es-ES" smtClean="0"/>
              <a:pPr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72362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DE9F6-E6D6-417B-B06D-C01696BDD228}" type="slidenum">
              <a:rPr lang="es-ES" smtClean="0"/>
              <a:pPr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18951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DE9F6-E6D6-417B-B06D-C01696BDD228}" type="slidenum">
              <a:rPr lang="es-ES" smtClean="0"/>
              <a:pPr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76033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Actualmente cada vez son más las</a:t>
            </a:r>
            <a:r>
              <a:rPr lang="es-ES" baseline="0" dirty="0"/>
              <a:t> aplicaciones que nos rodean en muchos ámbitos de nuestra vida: como nuestro hogar, nuestro trabajo, los transportes o nuestra salud.</a:t>
            </a:r>
          </a:p>
          <a:p>
            <a:r>
              <a:rPr lang="es-ES" baseline="0" dirty="0"/>
              <a:t>Para el buen funcionamiento de todas ellas hace falta mucha información que es recogida por medio de sensores.</a:t>
            </a:r>
          </a:p>
          <a:p>
            <a:r>
              <a:rPr lang="es-ES" baseline="0" dirty="0"/>
              <a:t>Muchas de estas nuevas aplicaciones han optado por las redes de sensores inalámbricas como solución que se adecua a sus necesidades.</a:t>
            </a:r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DE9F6-E6D6-417B-B06D-C01696BDD228}" type="slidenum">
              <a:rPr lang="es-ES" smtClean="0"/>
              <a:pPr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0854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DE9F6-E6D6-417B-B06D-C01696BDD228}" type="slidenum">
              <a:rPr lang="es-ES" smtClean="0"/>
              <a:pPr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15214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14282" y="4643446"/>
            <a:ext cx="8715436" cy="571504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lumMod val="9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B203F-7230-4BE6-B59F-FE5371E612CA}" type="datetime1">
              <a:rPr lang="es-ES" smtClean="0"/>
              <a:pPr/>
              <a:t>27/09/2016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Cognitive based strategies for security in Wireless Sensor Networks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9" name="8 Título"/>
          <p:cNvSpPr>
            <a:spLocks noGrp="1"/>
          </p:cNvSpPr>
          <p:nvPr>
            <p:ph type="title" hasCustomPrompt="1"/>
          </p:nvPr>
        </p:nvSpPr>
        <p:spPr>
          <a:xfrm>
            <a:off x="214282" y="1000108"/>
            <a:ext cx="8715436" cy="3571900"/>
          </a:xfrm>
          <a:noFill/>
        </p:spPr>
        <p:txBody>
          <a:bodyPr>
            <a:noAutofit/>
          </a:bodyPr>
          <a:lstStyle>
            <a:lvl1pPr algn="r">
              <a:lnSpc>
                <a:spcPts val="5500"/>
              </a:lnSpc>
              <a:defRPr sz="6000" b="1" spc="0">
                <a:solidFill>
                  <a:srgbClr val="79CA27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703915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093F-3E3F-4E6A-A66D-9B7B6556EA23}" type="datetime1">
              <a:rPr lang="es-ES" smtClean="0"/>
              <a:pPr/>
              <a:t>27/09/2016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Cognitive based strategies for security in Wireless Sensor Networks</a:t>
            </a:r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428596" y="2174875"/>
            <a:ext cx="4046538" cy="38364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4"/>
          </p:nvPr>
        </p:nvSpPr>
        <p:spPr>
          <a:xfrm>
            <a:off x="4611658" y="2174875"/>
            <a:ext cx="4046538" cy="38364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28625" y="1379538"/>
            <a:ext cx="4046538" cy="79533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4611658" y="1379537"/>
            <a:ext cx="4060880" cy="79533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557130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B3CC-ABFF-417F-95A5-A02D7CEC9B18}" type="datetime1">
              <a:rPr lang="es-ES" smtClean="0"/>
              <a:pPr/>
              <a:t>27/09/2016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Cognitive based strategies for security in Wireless Sensor Networks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20963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D06B5-A713-4A61-B22F-FE52D274561D}" type="datetime1">
              <a:rPr lang="es-ES" smtClean="0"/>
              <a:pPr/>
              <a:t>27/09/2016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Cognitive based strategies for security in Wireless Sensor Networks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411398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9C4C-4886-4C02-93E0-69E36226A09B}" type="datetime1">
              <a:rPr lang="es-ES" smtClean="0"/>
              <a:pPr/>
              <a:t>27/09/2016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Cognitive based strategies for security in Wireless Sensor Networks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274658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1AB6-9224-4C5E-84E9-78A86C37A06C}" type="datetime1">
              <a:rPr lang="es-ES" smtClean="0"/>
              <a:pPr/>
              <a:t>27/09/2016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Cognitive based strategies for security in Wireless Sensor Networks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81462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14282" y="4643446"/>
            <a:ext cx="8715436" cy="571504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lumMod val="9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C3E1-7678-4F14-B5DF-DE5A15A6A94E}" type="datetime1">
              <a:rPr lang="es-ES" smtClean="0"/>
              <a:pPr/>
              <a:t>27/09/2016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Cognitive based strategies for security in Wireless Sensor Networks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9" name="8 Título"/>
          <p:cNvSpPr>
            <a:spLocks noGrp="1"/>
          </p:cNvSpPr>
          <p:nvPr>
            <p:ph type="title" hasCustomPrompt="1"/>
          </p:nvPr>
        </p:nvSpPr>
        <p:spPr>
          <a:xfrm>
            <a:off x="214282" y="1000108"/>
            <a:ext cx="8715436" cy="3571900"/>
          </a:xfrm>
          <a:noFill/>
        </p:spPr>
        <p:txBody>
          <a:bodyPr>
            <a:noAutofit/>
          </a:bodyPr>
          <a:lstStyle>
            <a:lvl1pPr algn="r">
              <a:lnSpc>
                <a:spcPts val="5500"/>
              </a:lnSpc>
              <a:defRPr sz="6000" b="1" spc="0">
                <a:solidFill>
                  <a:srgbClr val="79CA27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grpSp>
        <p:nvGrpSpPr>
          <p:cNvPr id="2" name="25 Grupo"/>
          <p:cNvGrpSpPr/>
          <p:nvPr/>
        </p:nvGrpSpPr>
        <p:grpSpPr>
          <a:xfrm>
            <a:off x="1785918" y="6429396"/>
            <a:ext cx="7345124" cy="142876"/>
            <a:chOff x="1785918" y="6429396"/>
            <a:chExt cx="7345124" cy="142876"/>
          </a:xfrm>
        </p:grpSpPr>
        <p:cxnSp>
          <p:nvCxnSpPr>
            <p:cNvPr id="13" name="12 Conector recto"/>
            <p:cNvCxnSpPr>
              <a:stCxn id="17" idx="3"/>
            </p:cNvCxnSpPr>
            <p:nvPr/>
          </p:nvCxnSpPr>
          <p:spPr>
            <a:xfrm>
              <a:off x="1928794" y="6500834"/>
              <a:ext cx="7202248" cy="1588"/>
            </a:xfrm>
            <a:prstGeom prst="line">
              <a:avLst/>
            </a:prstGeom>
            <a:ln w="31750" cap="sq">
              <a:solidFill>
                <a:srgbClr val="2BAF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16 Rectángulo"/>
            <p:cNvSpPr/>
            <p:nvPr/>
          </p:nvSpPr>
          <p:spPr>
            <a:xfrm>
              <a:off x="1785918" y="6429396"/>
              <a:ext cx="142876" cy="142876"/>
            </a:xfrm>
            <a:prstGeom prst="rect">
              <a:avLst/>
            </a:prstGeom>
            <a:solidFill>
              <a:srgbClr val="2BA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2288888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214282" y="3857628"/>
            <a:ext cx="8786874" cy="1357322"/>
          </a:xfrm>
          <a:noFill/>
        </p:spPr>
        <p:txBody>
          <a:bodyPr/>
          <a:lstStyle>
            <a:lvl1pPr algn="r">
              <a:defRPr b="1" baseline="0">
                <a:solidFill>
                  <a:srgbClr val="79CA27"/>
                </a:solidFill>
              </a:defRPr>
            </a:lvl1pPr>
          </a:lstStyle>
          <a:p>
            <a:r>
              <a:rPr lang="es-ES" dirty="0"/>
              <a:t>ESCRIBA AQUÍ EL TÍTULO DE LA SECCIÓN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4CA23-7F82-40B8-B386-A40325CBC743}" type="datetime1">
              <a:rPr lang="es-ES" smtClean="0"/>
              <a:pPr/>
              <a:t>27/09/2016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Cognitive based strategies for security in Wireless Sensor Networks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740434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239A-F3CE-4DED-B15C-0CC21F16BC0D}" type="datetime1">
              <a:rPr lang="es-ES" smtClean="0"/>
              <a:pPr/>
              <a:t>27/09/2016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Cognitive based strategies for security in Wireless Sensor Networks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428596" y="1348848"/>
            <a:ext cx="4046538" cy="466248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4"/>
          </p:nvPr>
        </p:nvSpPr>
        <p:spPr>
          <a:xfrm>
            <a:off x="4611658" y="1348848"/>
            <a:ext cx="4046538" cy="466248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173914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093F-3E3F-4E6A-A66D-9B7B6556EA23}" type="datetime1">
              <a:rPr lang="es-ES" smtClean="0"/>
              <a:pPr/>
              <a:t>27/09/2016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Cognitive based strategies for security in Wireless Sensor Networks</a:t>
            </a:r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428596" y="2174875"/>
            <a:ext cx="4046538" cy="38364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4"/>
          </p:nvPr>
        </p:nvSpPr>
        <p:spPr>
          <a:xfrm>
            <a:off x="4611658" y="2174875"/>
            <a:ext cx="4046538" cy="38364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28625" y="1379538"/>
            <a:ext cx="4046538" cy="79533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4611658" y="1379537"/>
            <a:ext cx="4060880" cy="79533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45603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214282" y="3857628"/>
            <a:ext cx="8786874" cy="1357322"/>
          </a:xfrm>
          <a:noFill/>
        </p:spPr>
        <p:txBody>
          <a:bodyPr/>
          <a:lstStyle>
            <a:lvl1pPr algn="r">
              <a:defRPr b="1" baseline="0">
                <a:solidFill>
                  <a:srgbClr val="79CA27"/>
                </a:solidFill>
              </a:defRPr>
            </a:lvl1pPr>
          </a:lstStyle>
          <a:p>
            <a:r>
              <a:rPr lang="es-ES" dirty="0"/>
              <a:t>ESCRIBA AQUÍ EL TÍTULO DE LA SECCIÓN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1928794" y="6492875"/>
            <a:ext cx="1483273" cy="365125"/>
          </a:xfrm>
        </p:spPr>
        <p:txBody>
          <a:bodyPr/>
          <a:lstStyle/>
          <a:p>
            <a:fld id="{5900E160-C635-4648-8A55-1D51BDEFBB2B}" type="datetime1">
              <a:rPr lang="es-ES" smtClean="0"/>
              <a:pPr/>
              <a:t>27/09/2016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412067" y="6492875"/>
            <a:ext cx="5231899" cy="365125"/>
          </a:xfrm>
        </p:spPr>
        <p:txBody>
          <a:bodyPr/>
          <a:lstStyle/>
          <a:p>
            <a:r>
              <a:rPr lang="en-US" dirty="0"/>
              <a:t>Cognitive based strategies for security in Wireless Sensor Networks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4182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2328850" cy="5297502"/>
          </a:xfrm>
        </p:spPr>
        <p:txBody>
          <a:bodyPr anchor="t"/>
          <a:lstStyle>
            <a:lvl1pPr>
              <a:defRPr baseline="0"/>
            </a:lvl1pPr>
          </a:lstStyle>
          <a:p>
            <a:r>
              <a:rPr lang="es-ES" dirty="0"/>
              <a:t>ÍNDICE O ENUMERACIONES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4EED-3D9D-465E-B4A8-B7C043A14788}" type="datetime1">
              <a:rPr lang="es-ES" smtClean="0"/>
              <a:pPr/>
              <a:t>27/09/2016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Cognitive based strategies for security in Wireless Sensor Networks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‹Nº›</a:t>
            </a:fld>
            <a:endParaRPr lang="es-ES" dirty="0"/>
          </a:p>
        </p:txBody>
      </p:sp>
      <p:cxnSp>
        <p:nvCxnSpPr>
          <p:cNvPr id="7" name="6 Conector recto"/>
          <p:cNvCxnSpPr>
            <a:endCxn id="8" idx="0"/>
          </p:cNvCxnSpPr>
          <p:nvPr/>
        </p:nvCxnSpPr>
        <p:spPr>
          <a:xfrm rot="5400000">
            <a:off x="357158" y="2857496"/>
            <a:ext cx="5143536" cy="1588"/>
          </a:xfrm>
          <a:prstGeom prst="line">
            <a:avLst/>
          </a:prstGeom>
          <a:ln w="28575">
            <a:solidFill>
              <a:srgbClr val="2BAF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Rectángulo"/>
          <p:cNvSpPr/>
          <p:nvPr/>
        </p:nvSpPr>
        <p:spPr>
          <a:xfrm>
            <a:off x="2857488" y="5429264"/>
            <a:ext cx="142876" cy="142876"/>
          </a:xfrm>
          <a:prstGeom prst="rect">
            <a:avLst/>
          </a:prstGeom>
          <a:solidFill>
            <a:srgbClr val="2BAF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9 Marcador de texto"/>
          <p:cNvSpPr>
            <a:spLocks noGrp="1"/>
          </p:cNvSpPr>
          <p:nvPr>
            <p:ph type="body" sz="quarter" idx="13"/>
          </p:nvPr>
        </p:nvSpPr>
        <p:spPr>
          <a:xfrm>
            <a:off x="3214688" y="285728"/>
            <a:ext cx="5643562" cy="5286412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cxnSp>
        <p:nvCxnSpPr>
          <p:cNvPr id="9" name="8 Conector recto"/>
          <p:cNvCxnSpPr>
            <a:endCxn id="8" idx="0"/>
          </p:cNvCxnSpPr>
          <p:nvPr/>
        </p:nvCxnSpPr>
        <p:spPr>
          <a:xfrm rot="5400000">
            <a:off x="357158" y="2857496"/>
            <a:ext cx="5143536" cy="1588"/>
          </a:xfrm>
          <a:prstGeom prst="line">
            <a:avLst/>
          </a:prstGeom>
          <a:ln w="28575">
            <a:solidFill>
              <a:srgbClr val="2BAF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Rectángulo"/>
          <p:cNvSpPr/>
          <p:nvPr/>
        </p:nvSpPr>
        <p:spPr>
          <a:xfrm>
            <a:off x="2857488" y="5429264"/>
            <a:ext cx="142876" cy="142876"/>
          </a:xfrm>
          <a:prstGeom prst="rect">
            <a:avLst/>
          </a:prstGeom>
          <a:solidFill>
            <a:srgbClr val="2BAF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2" name="11 Conector recto"/>
          <p:cNvCxnSpPr/>
          <p:nvPr/>
        </p:nvCxnSpPr>
        <p:spPr>
          <a:xfrm rot="5400000">
            <a:off x="357158" y="2857496"/>
            <a:ext cx="5143536" cy="1588"/>
          </a:xfrm>
          <a:prstGeom prst="line">
            <a:avLst/>
          </a:prstGeom>
          <a:ln w="28575">
            <a:solidFill>
              <a:srgbClr val="79CA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Rectángulo"/>
          <p:cNvSpPr/>
          <p:nvPr/>
        </p:nvSpPr>
        <p:spPr>
          <a:xfrm>
            <a:off x="2857488" y="5429264"/>
            <a:ext cx="142876" cy="142876"/>
          </a:xfrm>
          <a:prstGeom prst="rect">
            <a:avLst/>
          </a:prstGeom>
          <a:solidFill>
            <a:srgbClr val="79CA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41723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áficos o figur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457200" y="785794"/>
            <a:ext cx="2328850" cy="4500594"/>
          </a:xfrm>
        </p:spPr>
        <p:txBody>
          <a:bodyPr anchor="ctr"/>
          <a:lstStyle>
            <a:lvl1pPr>
              <a:defRPr b="1" baseline="0"/>
            </a:lvl1pPr>
          </a:lstStyle>
          <a:p>
            <a:r>
              <a:rPr lang="es-ES" dirty="0"/>
              <a:t>TÍTULO DEL GRÁFICO O FIGURA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C7C33-3BD3-4B60-99CA-2C0DDC1897F8}" type="datetime1">
              <a:rPr lang="es-ES" smtClean="0"/>
              <a:pPr/>
              <a:t>27/09/2016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Cognitive based strategies for security in Wireless Sensor Networks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1" name="10 Marcador de gráfico"/>
          <p:cNvSpPr>
            <a:spLocks noGrp="1"/>
          </p:cNvSpPr>
          <p:nvPr>
            <p:ph type="chart" sz="quarter" idx="13"/>
          </p:nvPr>
        </p:nvSpPr>
        <p:spPr>
          <a:xfrm>
            <a:off x="3214688" y="785794"/>
            <a:ext cx="5500687" cy="4500581"/>
          </a:xfrm>
        </p:spPr>
        <p:txBody>
          <a:bodyPr/>
          <a:lstStyle/>
          <a:p>
            <a:r>
              <a:rPr lang="es-ES" dirty="0"/>
              <a:t>Haga clic en el icono para agregar un gráfico</a:t>
            </a:r>
          </a:p>
        </p:txBody>
      </p:sp>
      <p:sp>
        <p:nvSpPr>
          <p:cNvPr id="13" name="12 Rectángulo"/>
          <p:cNvSpPr/>
          <p:nvPr/>
        </p:nvSpPr>
        <p:spPr>
          <a:xfrm>
            <a:off x="2857488" y="5143512"/>
            <a:ext cx="142876" cy="142876"/>
          </a:xfrm>
          <a:prstGeom prst="rect">
            <a:avLst/>
          </a:prstGeom>
          <a:solidFill>
            <a:srgbClr val="79CA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6" name="11 Conector recto"/>
          <p:cNvCxnSpPr>
            <a:endCxn id="13" idx="0"/>
          </p:cNvCxnSpPr>
          <p:nvPr/>
        </p:nvCxnSpPr>
        <p:spPr>
          <a:xfrm>
            <a:off x="2928926" y="714356"/>
            <a:ext cx="0" cy="4429156"/>
          </a:xfrm>
          <a:prstGeom prst="line">
            <a:avLst/>
          </a:prstGeom>
          <a:ln w="28575">
            <a:solidFill>
              <a:srgbClr val="79CA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11 Conector recto"/>
          <p:cNvCxnSpPr>
            <a:endCxn id="13" idx="0"/>
          </p:cNvCxnSpPr>
          <p:nvPr userDrawn="1"/>
        </p:nvCxnSpPr>
        <p:spPr>
          <a:xfrm>
            <a:off x="2928926" y="714356"/>
            <a:ext cx="0" cy="4429156"/>
          </a:xfrm>
          <a:prstGeom prst="line">
            <a:avLst/>
          </a:prstGeom>
          <a:ln w="28575">
            <a:solidFill>
              <a:srgbClr val="79CA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546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58204" cy="1143000"/>
          </a:xfrm>
        </p:spPr>
        <p:txBody>
          <a:bodyPr>
            <a:noAutofit/>
          </a:bodyPr>
          <a:lstStyle>
            <a:lvl1pPr>
              <a:defRPr sz="4400"/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419E6-2D40-430C-80BC-095CD6734C00}" type="datetime1">
              <a:rPr lang="es-ES" smtClean="0"/>
              <a:pPr/>
              <a:t>27/09/2016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Cognitive based strategies for security in Wireless Sensor Networks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11736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defRPr/>
            </a:lvl1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1928794" y="6492875"/>
            <a:ext cx="1432473" cy="365125"/>
          </a:xfrm>
        </p:spPr>
        <p:txBody>
          <a:bodyPr/>
          <a:lstStyle/>
          <a:p>
            <a:fld id="{51AD4A2B-43D8-42D4-921F-CEC9421467EC}" type="datetime1">
              <a:rPr lang="es-ES" smtClean="0"/>
              <a:pPr/>
              <a:t>27/09/2016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5138766" cy="365125"/>
          </a:xfrm>
        </p:spPr>
        <p:txBody>
          <a:bodyPr/>
          <a:lstStyle/>
          <a:p>
            <a:r>
              <a:rPr lang="en-US" dirty="0"/>
              <a:t>Cognitive based strategies for security in Wireless Sensor Networks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25285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53024-CA05-4324-8900-401E51F3F37B}" type="datetime1">
              <a:rPr lang="es-ES" smtClean="0"/>
              <a:pPr/>
              <a:t>27/09/2016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Cognitive based strategies for security in Wireless Sensor Networks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37655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239A-F3CE-4DED-B15C-0CC21F16BC0D}" type="datetime1">
              <a:rPr lang="es-ES" smtClean="0"/>
              <a:pPr/>
              <a:t>27/09/2016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Cognitive based strategies for security in Wireless Sensor Networks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428596" y="1348848"/>
            <a:ext cx="4046538" cy="466248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4"/>
          </p:nvPr>
        </p:nvSpPr>
        <p:spPr>
          <a:xfrm>
            <a:off x="4611658" y="1348848"/>
            <a:ext cx="4046538" cy="466248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4110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D8384-F249-4029-B08D-F6E33C1A6B1D}" type="datetime1">
              <a:rPr lang="es-ES" smtClean="0"/>
              <a:pPr/>
              <a:t>27/09/2016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Cognitive based strategies for security in Wireless Sensor Networks</a:t>
            </a:r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28625" y="1396999"/>
            <a:ext cx="8243888" cy="226906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428625" y="3777213"/>
            <a:ext cx="8243888" cy="228386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391723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28596" y="1357298"/>
            <a:ext cx="8258204" cy="4768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1928794" y="6492875"/>
            <a:ext cx="11192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D8384-F249-4029-B08D-F6E33C1A6B1D}" type="datetime1">
              <a:rPr lang="es-ES" smtClean="0"/>
              <a:pPr/>
              <a:t>27/09/2016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048001" y="6492875"/>
            <a:ext cx="55959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Cognitive based strategies for security in Wireless Sensor Networks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72538" y="6492875"/>
            <a:ext cx="4714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9D134-71CD-43F6-A501-5E8BD6D3DFEE}" type="slidenum">
              <a:rPr lang="es-ES" smtClean="0"/>
              <a:pPr/>
              <a:t>‹Nº›</a:t>
            </a:fld>
            <a:endParaRPr lang="es-ES" dirty="0"/>
          </a:p>
        </p:txBody>
      </p:sp>
      <p:cxnSp>
        <p:nvCxnSpPr>
          <p:cNvPr id="9" name="8 Conector recto"/>
          <p:cNvCxnSpPr>
            <a:stCxn id="10" idx="3"/>
          </p:cNvCxnSpPr>
          <p:nvPr/>
        </p:nvCxnSpPr>
        <p:spPr>
          <a:xfrm>
            <a:off x="1928794" y="6500834"/>
            <a:ext cx="7202248" cy="1588"/>
          </a:xfrm>
          <a:prstGeom prst="line">
            <a:avLst/>
          </a:prstGeom>
          <a:solidFill>
            <a:schemeClr val="tx2"/>
          </a:solidFill>
          <a:ln w="31750" cap="sq">
            <a:solidFill>
              <a:srgbClr val="79CA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Rectángulo"/>
          <p:cNvSpPr/>
          <p:nvPr/>
        </p:nvSpPr>
        <p:spPr>
          <a:xfrm>
            <a:off x="1785918" y="6429396"/>
            <a:ext cx="142876" cy="142876"/>
          </a:xfrm>
          <a:prstGeom prst="rect">
            <a:avLst/>
          </a:prstGeom>
          <a:solidFill>
            <a:srgbClr val="79CA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98" y="6254436"/>
            <a:ext cx="492796" cy="49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690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3" r:id="rId17"/>
    <p:sldLayoutId id="2147483694" r:id="rId18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00" indent="-324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79CA27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324000" algn="l" defTabSz="914400" rtl="0" eaLnBrk="1" latinLnBrk="0" hangingPunct="1">
        <a:spcBef>
          <a:spcPts val="0"/>
        </a:spcBef>
        <a:spcAft>
          <a:spcPts val="600"/>
        </a:spcAft>
        <a:buClr>
          <a:srgbClr val="79CA27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36000" indent="-288000" algn="l" defTabSz="914400" rtl="0" eaLnBrk="1" latinLnBrk="0" hangingPunct="1">
        <a:spcBef>
          <a:spcPts val="0"/>
        </a:spcBef>
        <a:spcAft>
          <a:spcPts val="600"/>
        </a:spcAft>
        <a:buClr>
          <a:srgbClr val="79CA27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000" indent="-288000" algn="l" defTabSz="914400" rtl="0" eaLnBrk="1" latinLnBrk="0" hangingPunct="1">
        <a:spcBef>
          <a:spcPts val="0"/>
        </a:spcBef>
        <a:spcAft>
          <a:spcPts val="600"/>
        </a:spcAft>
        <a:buClr>
          <a:srgbClr val="79CA27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8000" indent="-252000" algn="l" defTabSz="914400" rtl="0" eaLnBrk="1" latinLnBrk="0" hangingPunct="1">
        <a:spcBef>
          <a:spcPts val="0"/>
        </a:spcBef>
        <a:spcAft>
          <a:spcPts val="600"/>
        </a:spcAft>
        <a:buClr>
          <a:srgbClr val="79CA27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14282" y="4643445"/>
            <a:ext cx="8715436" cy="134475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s-ES" dirty="0"/>
              <a:t>Autor: Tomas Valencia Noheda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s-ES" dirty="0"/>
              <a:t>Tutor: Alvaro Araujo Pinto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B9C-6641-4599-8FB4-B5DEEDDA1170}" type="datetime1">
              <a:rPr lang="es-ES" smtClean="0"/>
              <a:pPr/>
              <a:t>27/09/2016</a:t>
            </a:fld>
            <a:endParaRPr lang="es-E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Diseño e implementación de un servicio de acceso inalámbrico a dispositivos médicos mediante Heart-to-Heart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1</a:t>
            </a:fld>
            <a:endParaRPr lang="es-E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4282" y="495437"/>
            <a:ext cx="8715436" cy="35719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s-ES" sz="4400" dirty="0">
                <a:solidFill>
                  <a:schemeClr val="tx1"/>
                </a:solidFill>
              </a:rPr>
              <a:t>Diseño e implementación de un servicio de acceso inalámbrico a dispositivos médicos mediante Heart-to-Heart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65" b="13039"/>
          <a:stretch/>
        </p:blipFill>
        <p:spPr>
          <a:xfrm>
            <a:off x="1081877" y="4572008"/>
            <a:ext cx="2723575" cy="141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877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200" dirty="0"/>
              <a:t>DISEÑO DEL PRIMER PROTOTIPO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Arquitectura software</a:t>
            </a:r>
          </a:p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4A2B-43D8-42D4-921F-CEC9421467EC}" type="datetime1">
              <a:rPr lang="es-ES" smtClean="0"/>
              <a:pPr/>
              <a:t>27/09/2016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818701" y="6492875"/>
            <a:ext cx="5825265" cy="365125"/>
          </a:xfrm>
        </p:spPr>
        <p:txBody>
          <a:bodyPr/>
          <a:lstStyle/>
          <a:p>
            <a:r>
              <a:rPr lang="es-ES" dirty="0"/>
              <a:t>Diseño e implementación de un servicio de acceso inalámbrico a dispositivos médicos mediante Heart-to-Heart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10</a:t>
            </a:fld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347" y="2266015"/>
            <a:ext cx="6820701" cy="295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949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172" y="1753233"/>
            <a:ext cx="3719628" cy="227197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DISEÑO DEL PRIMER PROTOTIPO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Tratamiento digital de la señal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Eliminación de ruido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Resaltado de la información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Detección del intervalo RR</a:t>
            </a:r>
          </a:p>
          <a:p>
            <a:endParaRPr lang="es-ES" dirty="0"/>
          </a:p>
          <a:p>
            <a:r>
              <a:rPr lang="es-ES" dirty="0"/>
              <a:t>Algoritmo de autenticación</a:t>
            </a:r>
          </a:p>
          <a:p>
            <a:pPr lvl="1"/>
            <a:r>
              <a:rPr lang="es-ES" dirty="0"/>
              <a:t>Generación de clave de autenticación</a:t>
            </a:r>
          </a:p>
          <a:p>
            <a:pPr lvl="1"/>
            <a:r>
              <a:rPr lang="es-ES" dirty="0"/>
              <a:t>Validación de clave recibida</a:t>
            </a:r>
          </a:p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4A2B-43D8-42D4-921F-CEC9421467EC}" type="datetime1">
              <a:rPr lang="es-ES" smtClean="0"/>
              <a:pPr/>
              <a:t>27/09/2016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827090" y="6492875"/>
            <a:ext cx="5816876" cy="365125"/>
          </a:xfrm>
        </p:spPr>
        <p:txBody>
          <a:bodyPr/>
          <a:lstStyle/>
          <a:p>
            <a:r>
              <a:rPr lang="es-ES" dirty="0"/>
              <a:t>Diseño e implementación de un servicio de acceso inalámbrico a dispositivos médicos mediante Heart-to-Heart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46981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IMPLEMENTACION DEL PRIMER PROTOTIPO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Filtrado digital</a:t>
            </a:r>
          </a:p>
          <a:p>
            <a:pPr lvl="1"/>
            <a:r>
              <a:rPr lang="es-ES" dirty="0"/>
              <a:t>Filtro paso alto IIR con ecualizado de fase</a:t>
            </a:r>
          </a:p>
          <a:p>
            <a:pPr lvl="1"/>
            <a:r>
              <a:rPr lang="es-ES" dirty="0"/>
              <a:t>Filtro paso bajo FIR</a:t>
            </a:r>
          </a:p>
          <a:p>
            <a:pPr lvl="1"/>
            <a:r>
              <a:rPr lang="es-ES" dirty="0"/>
              <a:t>Filtro diferenciador</a:t>
            </a:r>
          </a:p>
          <a:p>
            <a:pPr lvl="1"/>
            <a:endParaRPr lang="es-ES" dirty="0"/>
          </a:p>
          <a:p>
            <a:r>
              <a:rPr lang="es-ES" dirty="0"/>
              <a:t>Algoritmo de doble umbral </a:t>
            </a:r>
          </a:p>
          <a:p>
            <a:pPr lvl="1"/>
            <a:r>
              <a:rPr lang="es-ES" dirty="0"/>
              <a:t>Detección de complejo QRS</a:t>
            </a:r>
          </a:p>
          <a:p>
            <a:pPr lvl="1"/>
            <a:r>
              <a:rPr lang="es-ES" dirty="0"/>
              <a:t>Calculo de umbrales dinámicos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4A2B-43D8-42D4-921F-CEC9421467EC}" type="datetime1">
              <a:rPr lang="es-ES" smtClean="0"/>
              <a:pPr/>
              <a:t>27/09/2016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801923" y="6492875"/>
            <a:ext cx="5842043" cy="365125"/>
          </a:xfrm>
        </p:spPr>
        <p:txBody>
          <a:bodyPr/>
          <a:lstStyle/>
          <a:p>
            <a:r>
              <a:rPr lang="es-ES" dirty="0"/>
              <a:t>Diseño e implementación de un servicio de acceso inalámbrico a dispositivos médicos mediante Heart-to-Heart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45187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PROBLEMAS ENCONTRADOS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Limitaciones</a:t>
            </a:r>
          </a:p>
          <a:p>
            <a:pPr lvl="1"/>
            <a:r>
              <a:rPr lang="es-ES" dirty="0"/>
              <a:t>Velocidad de escritura en pantalla</a:t>
            </a:r>
          </a:p>
          <a:p>
            <a:pPr lvl="1"/>
            <a:r>
              <a:rPr lang="es-ES" dirty="0"/>
              <a:t>Multiplexacion de líneas físicas</a:t>
            </a:r>
          </a:p>
          <a:p>
            <a:pPr lvl="1"/>
            <a:endParaRPr lang="es-ES" dirty="0"/>
          </a:p>
          <a:p>
            <a:r>
              <a:rPr lang="es-ES" dirty="0"/>
              <a:t>Problemas</a:t>
            </a:r>
          </a:p>
          <a:p>
            <a:pPr lvl="1"/>
            <a:r>
              <a:rPr lang="es-ES" dirty="0"/>
              <a:t>Memoria insuficiente </a:t>
            </a:r>
          </a:p>
          <a:p>
            <a:pPr lvl="1"/>
            <a:r>
              <a:rPr lang="es-ES" dirty="0"/>
              <a:t>Librería software del multiplicador hardware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4A2B-43D8-42D4-921F-CEC9421467EC}" type="datetime1">
              <a:rPr lang="es-ES" smtClean="0"/>
              <a:pPr/>
              <a:t>27/09/2016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810312" y="6492875"/>
            <a:ext cx="5833654" cy="365125"/>
          </a:xfrm>
        </p:spPr>
        <p:txBody>
          <a:bodyPr/>
          <a:lstStyle/>
          <a:p>
            <a:r>
              <a:rPr lang="es-ES" dirty="0"/>
              <a:t>Diseño e implementación de un servicio de acceso inalámbrico a dispositivos médicos mediante Heart-to-Heart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6625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DISEÑO E IMPLEMENTACIÓN DEL SEGUNDO PROTOTIPO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5F87-2D1C-4F7C-8EA3-844C7BDCBBFE}" type="datetime1">
              <a:rPr lang="es-ES" smtClean="0"/>
              <a:pPr/>
              <a:t>27/09/2016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77425" y="6492875"/>
            <a:ext cx="5766542" cy="365125"/>
          </a:xfrm>
        </p:spPr>
        <p:txBody>
          <a:bodyPr/>
          <a:lstStyle/>
          <a:p>
            <a:r>
              <a:rPr lang="es-ES" dirty="0"/>
              <a:t>Diseño e implementación de un servicio de acceso inalámbrico a dispositivos médicos mediante Heart-to-Heart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35420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DISEÑO DEL SEGUNDO PROTOTIPO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Comunicación inalámbrica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Pila de protocolos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Mecanismo de conexión entre dispositivo de acceso y marcapasos</a:t>
            </a:r>
          </a:p>
          <a:p>
            <a:pPr lvl="1"/>
            <a:endParaRPr lang="es-ES" dirty="0"/>
          </a:p>
          <a:p>
            <a:r>
              <a:rPr lang="es-ES" dirty="0"/>
              <a:t>Interfaz de usuario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Información grafica a través de la pantalla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Entrada de comandos a través de pantalla táctil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4A2B-43D8-42D4-921F-CEC9421467EC}" type="datetime1">
              <a:rPr lang="es-ES" smtClean="0"/>
              <a:pPr/>
              <a:t>27/09/2016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860646" y="6492875"/>
            <a:ext cx="5783320" cy="365125"/>
          </a:xfrm>
        </p:spPr>
        <p:txBody>
          <a:bodyPr/>
          <a:lstStyle/>
          <a:p>
            <a:r>
              <a:rPr lang="es-ES" dirty="0"/>
              <a:t>Diseño e implementación de un servicio de acceso inalámbrico a dispositivos médicos mediante Heart-to-Heart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06642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DISEÑO DEL SEGUNDO PROTOTIPO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Sistema operativo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Definición de tareas</a:t>
            </a:r>
          </a:p>
          <a:p>
            <a:pPr lvl="2">
              <a:lnSpc>
                <a:spcPct val="150000"/>
              </a:lnSpc>
            </a:pPr>
            <a:r>
              <a:rPr lang="es-ES" dirty="0"/>
              <a:t>Tareas de señal</a:t>
            </a:r>
          </a:p>
          <a:p>
            <a:pPr lvl="2">
              <a:lnSpc>
                <a:spcPct val="150000"/>
              </a:lnSpc>
            </a:pPr>
            <a:r>
              <a:rPr lang="es-ES" dirty="0"/>
              <a:t>Tareas de comunicación inalámbrica</a:t>
            </a:r>
          </a:p>
          <a:p>
            <a:pPr lvl="2">
              <a:lnSpc>
                <a:spcPct val="150000"/>
              </a:lnSpc>
            </a:pPr>
            <a:r>
              <a:rPr lang="es-ES" dirty="0"/>
              <a:t>Tareas interfaz de usuario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Sincronización entre módulos hardware y tareas</a:t>
            </a:r>
          </a:p>
          <a:p>
            <a:pPr marL="324000" lvl="1" indent="0">
              <a:lnSpc>
                <a:spcPct val="150000"/>
              </a:lnSpc>
              <a:buNone/>
            </a:pPr>
            <a:endParaRPr lang="es-ES" dirty="0"/>
          </a:p>
          <a:p>
            <a:r>
              <a:rPr lang="es-ES" dirty="0"/>
              <a:t>Control de consumo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Apagado por software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Reducción de consumo de pantalla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4A2B-43D8-42D4-921F-CEC9421467EC}" type="datetime1">
              <a:rPr lang="es-ES" smtClean="0"/>
              <a:pPr/>
              <a:t>27/09/2016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793534" y="6492875"/>
            <a:ext cx="5850432" cy="365125"/>
          </a:xfrm>
        </p:spPr>
        <p:txBody>
          <a:bodyPr/>
          <a:lstStyle/>
          <a:p>
            <a:r>
              <a:rPr lang="es-ES" dirty="0"/>
              <a:t>Diseño e implementación de un servicio de acceso inalámbrico a dispositivos médicos mediante Heart-to-Heart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84225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IMPLEMENTACION DEL SEGUNDO PROTOTIPO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Comunicación inalámbrica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Portado de la capa de transporte 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Gestión de conexión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Envío y recepción de paquetes</a:t>
            </a:r>
          </a:p>
          <a:p>
            <a:pPr lvl="1">
              <a:lnSpc>
                <a:spcPct val="150000"/>
              </a:lnSpc>
            </a:pPr>
            <a:endParaRPr lang="es-ES" dirty="0"/>
          </a:p>
          <a:p>
            <a:r>
              <a:rPr lang="es-ES" dirty="0"/>
              <a:t>Sistema operativo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Modelo productor-consumidor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4A2B-43D8-42D4-921F-CEC9421467EC}" type="datetime1">
              <a:rPr lang="es-ES" smtClean="0"/>
              <a:pPr/>
              <a:t>27/09/2016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852257" y="6492875"/>
            <a:ext cx="5791709" cy="365125"/>
          </a:xfrm>
        </p:spPr>
        <p:txBody>
          <a:bodyPr/>
          <a:lstStyle/>
          <a:p>
            <a:r>
              <a:rPr lang="es-ES" dirty="0"/>
              <a:t>Diseño e implementación de un servicio de acceso inalámbrico a dispositivos médicos mediante Heart-to-Heart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17448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IMPLEMENTACION DEL SEGUNDO PROTOTIPO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Interfaz de usuario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Maquina de estados finitos</a:t>
            </a:r>
          </a:p>
          <a:p>
            <a:pPr lvl="2">
              <a:lnSpc>
                <a:spcPct val="150000"/>
              </a:lnSpc>
            </a:pPr>
            <a:r>
              <a:rPr lang="es-ES" dirty="0"/>
              <a:t>Menú ECG</a:t>
            </a:r>
          </a:p>
          <a:p>
            <a:pPr lvl="2">
              <a:lnSpc>
                <a:spcPct val="150000"/>
              </a:lnSpc>
            </a:pPr>
            <a:r>
              <a:rPr lang="es-ES" dirty="0"/>
              <a:t>Menú H2H</a:t>
            </a:r>
          </a:p>
          <a:p>
            <a:pPr lvl="2">
              <a:lnSpc>
                <a:spcPct val="150000"/>
              </a:lnSpc>
            </a:pPr>
            <a:r>
              <a:rPr lang="es-ES" dirty="0"/>
              <a:t>Menú configuración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Interacción con los módulos hardware</a:t>
            </a:r>
          </a:p>
          <a:p>
            <a:pPr lvl="2"/>
            <a:r>
              <a:rPr lang="es-ES" dirty="0"/>
              <a:t>Pulsador hardware (Control de consumo)</a:t>
            </a:r>
          </a:p>
          <a:p>
            <a:pPr lvl="2"/>
            <a:r>
              <a:rPr lang="es-ES" dirty="0"/>
              <a:t>Batería y hora. 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4A2B-43D8-42D4-921F-CEC9421467EC}" type="datetime1">
              <a:rPr lang="es-ES" smtClean="0"/>
              <a:pPr/>
              <a:t>27/09/2016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835479" y="6492875"/>
            <a:ext cx="5808487" cy="365125"/>
          </a:xfrm>
        </p:spPr>
        <p:txBody>
          <a:bodyPr/>
          <a:lstStyle/>
          <a:p>
            <a:r>
              <a:rPr lang="es-ES" dirty="0"/>
              <a:t>Diseño e implementación de un servicio de acceso inalámbrico a dispositivos médicos mediante Heart-to-Heart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46684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PRUEBAS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5F87-2D1C-4F7C-8EA3-844C7BDCBBFE}" type="datetime1">
              <a:rPr lang="es-ES" smtClean="0"/>
              <a:pPr/>
              <a:t>27/09/2016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43869" y="6492875"/>
            <a:ext cx="5800098" cy="365125"/>
          </a:xfrm>
        </p:spPr>
        <p:txBody>
          <a:bodyPr/>
          <a:lstStyle/>
          <a:p>
            <a:r>
              <a:rPr lang="es-ES" dirty="0"/>
              <a:t>Diseño e implementación de un servicio de acceso inalámbrico a dispositivos médicos mediante Heart-to-Heart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45996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ESQUEMA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7699-2E61-4413-A3FF-6F5A877B8862}" type="datetime1">
              <a:rPr lang="es-ES" smtClean="0"/>
              <a:pPr/>
              <a:t>27/09/2016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Diseño e implementación de un servicio de acceso inalámbrico a dispositivos médicos mediante Heart-to-Heart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2</a:t>
            </a:fld>
            <a:endParaRPr lang="es-E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s-ES" dirty="0"/>
              <a:t>Introducción</a:t>
            </a:r>
          </a:p>
          <a:p>
            <a:r>
              <a:rPr lang="es-ES" dirty="0"/>
              <a:t>Definición de requisitos</a:t>
            </a:r>
          </a:p>
          <a:p>
            <a:r>
              <a:rPr lang="es-ES" dirty="0"/>
              <a:t>Diseño e implementación del primer prototipo</a:t>
            </a:r>
          </a:p>
          <a:p>
            <a:r>
              <a:rPr lang="es-ES" dirty="0"/>
              <a:t>Diseño e Implementación del primer prototipo</a:t>
            </a:r>
          </a:p>
          <a:p>
            <a:r>
              <a:rPr lang="es-ES" dirty="0"/>
              <a:t>Pruebas</a:t>
            </a:r>
          </a:p>
          <a:p>
            <a:r>
              <a:rPr lang="es-ES" dirty="0"/>
              <a:t>Conclusiones y Líneas futuras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01051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PRUEBAS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Pruebas del algoritmo de detección de ritmo cardiaco</a:t>
            </a:r>
          </a:p>
          <a:p>
            <a:pPr lvl="1"/>
            <a:r>
              <a:rPr lang="es-ES" dirty="0"/>
              <a:t>Robustez contra el ruido</a:t>
            </a:r>
          </a:p>
          <a:p>
            <a:pPr lvl="1"/>
            <a:r>
              <a:rPr lang="es-ES" dirty="0"/>
              <a:t>Desviación del ritmo cardiaco real</a:t>
            </a:r>
          </a:p>
          <a:p>
            <a:pPr lvl="1"/>
            <a:endParaRPr lang="es-ES" dirty="0"/>
          </a:p>
          <a:p>
            <a:r>
              <a:rPr lang="es-ES" dirty="0"/>
              <a:t>Pruebas del algoritmo de autenticación</a:t>
            </a:r>
          </a:p>
          <a:p>
            <a:pPr lvl="1"/>
            <a:r>
              <a:rPr lang="es-ES" dirty="0"/>
              <a:t>Falso rechazo</a:t>
            </a:r>
          </a:p>
          <a:p>
            <a:pPr lvl="1"/>
            <a:r>
              <a:rPr lang="es-ES" dirty="0"/>
              <a:t>Falso positivo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4A2B-43D8-42D4-921F-CEC9421467EC}" type="datetime1">
              <a:rPr lang="es-ES" smtClean="0"/>
              <a:pPr/>
              <a:t>27/09/2016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818701" y="6492875"/>
            <a:ext cx="5825265" cy="365125"/>
          </a:xfrm>
        </p:spPr>
        <p:txBody>
          <a:bodyPr/>
          <a:lstStyle/>
          <a:p>
            <a:r>
              <a:rPr lang="es-ES" dirty="0"/>
              <a:t>Diseño e implementación de un servicio de acceso inalámbrico a dispositivos médicos mediante Heart-to-Heart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20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1093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CONCLUSIONES Y LINEAS FUTURAS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5F87-2D1C-4F7C-8EA3-844C7BDCBBFE}" type="datetime1">
              <a:rPr lang="es-ES" smtClean="0"/>
              <a:pPr/>
              <a:t>27/09/2016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5479" y="6492875"/>
            <a:ext cx="5808487" cy="365125"/>
          </a:xfrm>
        </p:spPr>
        <p:txBody>
          <a:bodyPr/>
          <a:lstStyle/>
          <a:p>
            <a:r>
              <a:rPr lang="es-ES" dirty="0"/>
              <a:t>Diseño e implementación de un servicio de acceso inalámbrico a dispositivos médicos mediante Heart-to-Heart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21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71679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CONCLUSIONES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Diseño modular</a:t>
            </a:r>
          </a:p>
          <a:p>
            <a:pPr lvl="1"/>
            <a:r>
              <a:rPr lang="es-ES" dirty="0"/>
              <a:t>Reutilización de código………………………….		</a:t>
            </a:r>
          </a:p>
          <a:p>
            <a:pPr lvl="1"/>
            <a:r>
              <a:rPr lang="es-ES" dirty="0"/>
              <a:t>Facilidad de integración y depuración…………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Completitud de requisitos</a:t>
            </a:r>
          </a:p>
          <a:p>
            <a:pPr lvl="1"/>
            <a:r>
              <a:rPr lang="es-ES" dirty="0"/>
              <a:t>Requisitos generales…………………………….</a:t>
            </a:r>
          </a:p>
          <a:p>
            <a:pPr lvl="1"/>
            <a:r>
              <a:rPr lang="es-ES" dirty="0"/>
              <a:t>Algoritmo de autenticación………………………</a:t>
            </a:r>
          </a:p>
          <a:p>
            <a:pPr lvl="1"/>
            <a:r>
              <a:rPr lang="es-ES" dirty="0"/>
              <a:t>Comunicación inalámbrica………………………</a:t>
            </a:r>
          </a:p>
          <a:p>
            <a:pPr lvl="1"/>
            <a:r>
              <a:rPr lang="es-ES" dirty="0"/>
              <a:t>Interfaz de usuario……………………………….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4A2B-43D8-42D4-921F-CEC9421467EC}" type="datetime1">
              <a:rPr lang="es-ES" smtClean="0"/>
              <a:pPr/>
              <a:t>27/09/2016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835479" y="6492875"/>
            <a:ext cx="5808487" cy="365125"/>
          </a:xfrm>
        </p:spPr>
        <p:txBody>
          <a:bodyPr/>
          <a:lstStyle/>
          <a:p>
            <a:r>
              <a:rPr lang="es-ES" dirty="0"/>
              <a:t>Diseño e implementación de un servicio de acceso inalámbrico a dispositivos médicos mediante Heart-to-Heart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22</a:t>
            </a:fld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908" y="1870678"/>
            <a:ext cx="288078" cy="29500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908" y="2308303"/>
            <a:ext cx="288078" cy="29500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908" y="3916560"/>
            <a:ext cx="288078" cy="295008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908" y="4283567"/>
            <a:ext cx="288078" cy="295008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908" y="4690354"/>
            <a:ext cx="288078" cy="29500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908" y="5114882"/>
            <a:ext cx="288078" cy="29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8609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LINEAS FUTURAS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/>
              <a:t>Optimización del uso de RAM</a:t>
            </a:r>
          </a:p>
          <a:p>
            <a:r>
              <a:rPr lang="es-ES" dirty="0"/>
              <a:t>Implementación de una capa de encriptación de datos para la comunicación inalámbrica</a:t>
            </a:r>
          </a:p>
          <a:p>
            <a:r>
              <a:rPr lang="es-ES" dirty="0"/>
              <a:t>Detección automática situaciones de riesgo cardiaco </a:t>
            </a:r>
          </a:p>
          <a:p>
            <a:r>
              <a:rPr lang="es-ES" dirty="0"/>
              <a:t>Ayuda al diagnostico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4A2B-43D8-42D4-921F-CEC9421467EC}" type="datetime1">
              <a:rPr lang="es-ES" smtClean="0"/>
              <a:pPr/>
              <a:t>27/09/2016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818701" y="6492875"/>
            <a:ext cx="5825265" cy="365125"/>
          </a:xfrm>
        </p:spPr>
        <p:txBody>
          <a:bodyPr/>
          <a:lstStyle/>
          <a:p>
            <a:r>
              <a:rPr lang="es-ES" dirty="0"/>
              <a:t>Diseño e implementación de un servicio de acceso inalámbrico a dispositivos médicos mediante Heart-to-Heart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373611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QUESTIONS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0" t="8218" r="8500" b="8342"/>
          <a:stretch/>
        </p:blipFill>
        <p:spPr>
          <a:xfrm>
            <a:off x="988345" y="1285852"/>
            <a:ext cx="7110102" cy="4572886"/>
          </a:xfrm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4A2B-43D8-42D4-921F-CEC9421467EC}" type="datetime1">
              <a:rPr lang="es-ES" smtClean="0"/>
              <a:pPr/>
              <a:t>27/09/2016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Diseño e implementación de un servicio de acceso inalámbrico a dispositivos médicos mediante Heart-to-Heart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51074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5F87-2D1C-4F7C-8EA3-844C7BDCBBFE}" type="datetime1">
              <a:rPr lang="es-ES" smtClean="0"/>
              <a:pPr/>
              <a:t>27/09/2016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18701" y="6492875"/>
            <a:ext cx="5825265" cy="365125"/>
          </a:xfrm>
        </p:spPr>
        <p:txBody>
          <a:bodyPr/>
          <a:lstStyle/>
          <a:p>
            <a:r>
              <a:rPr lang="es-ES" dirty="0"/>
              <a:t>Diseño e implementación de un servicio de acceso inalámbrico a dispositivos médicos mediante Heart-to-Heart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94025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0E160-C635-4648-8A55-1D51BDEFBB2B}" type="datetime1">
              <a:rPr lang="es-ES" smtClean="0"/>
              <a:pPr/>
              <a:t>27/09/2016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5479" y="6492875"/>
            <a:ext cx="5808487" cy="365125"/>
          </a:xfrm>
        </p:spPr>
        <p:txBody>
          <a:bodyPr/>
          <a:lstStyle/>
          <a:p>
            <a:r>
              <a:rPr lang="es-ES" dirty="0"/>
              <a:t>Diseño e implementación de un servicio de acceso inalámbrico a dispositivos médicos mediante Heart-to-Heart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4</a:t>
            </a:fld>
            <a:endParaRPr lang="es-ES" dirty="0"/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Auge de los dispositivos médicos implantables (IMD)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Aumento de los sus capacidades de comunicación inalámbrica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8172" y="2248465"/>
            <a:ext cx="2486342" cy="198078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665" y="2248465"/>
            <a:ext cx="1949814" cy="2558313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2547" y="2248465"/>
            <a:ext cx="2318951" cy="231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878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0E160-C635-4648-8A55-1D51BDEFBB2B}" type="datetime1">
              <a:rPr lang="es-ES" smtClean="0"/>
              <a:pPr/>
              <a:t>27/09/2016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5479" y="6492875"/>
            <a:ext cx="5808487" cy="365125"/>
          </a:xfrm>
        </p:spPr>
        <p:txBody>
          <a:bodyPr/>
          <a:lstStyle/>
          <a:p>
            <a:r>
              <a:rPr lang="es-ES" dirty="0"/>
              <a:t>Diseño e implementación de un servicio de acceso inalámbrico a dispositivos médicos mediante Heart-to-Heart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5</a:t>
            </a:fld>
            <a:endParaRPr lang="es-ES" dirty="0"/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Seguridad y privacidad del paciente comprometida</a:t>
            </a:r>
          </a:p>
          <a:p>
            <a:r>
              <a:rPr lang="es-ES" dirty="0"/>
              <a:t>Necesidad de un acceso seguro</a:t>
            </a:r>
          </a:p>
          <a:p>
            <a:r>
              <a:rPr lang="es-ES" dirty="0"/>
              <a:t>PROPUESTA:</a:t>
            </a:r>
          </a:p>
          <a:p>
            <a:pPr marL="0" indent="0">
              <a:buNone/>
            </a:pPr>
            <a:endParaRPr lang="es-ES" dirty="0"/>
          </a:p>
          <a:p>
            <a:pPr marL="0" indent="0" algn="ctr">
              <a:buNone/>
            </a:pPr>
            <a:r>
              <a:rPr lang="es-ES" dirty="0"/>
              <a:t>HEART TO HEART </a:t>
            </a:r>
          </a:p>
        </p:txBody>
      </p:sp>
    </p:spTree>
    <p:extLst>
      <p:ext uri="{BB962C8B-B14F-4D97-AF65-F5344CB8AC3E}">
        <p14:creationId xmlns:p14="http://schemas.microsoft.com/office/powerpoint/2010/main" val="2514661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/>
              <a:t>28/09/2016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Diseño e implementación de una plataforma hardware para un sistema de acceso inalámbrico a dispositivos médicos mediante Heart-To-Heart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6</a:t>
            </a:fld>
            <a:endParaRPr lang="es-E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977" y="1544788"/>
            <a:ext cx="3065994" cy="3179438"/>
          </a:xfrm>
          <a:prstGeom prst="rect">
            <a:avLst/>
          </a:prstGeom>
        </p:spPr>
      </p:pic>
      <p:sp>
        <p:nvSpPr>
          <p:cNvPr id="10" name="Marcador de contenido 1"/>
          <p:cNvSpPr txBox="1">
            <a:spLocks/>
          </p:cNvSpPr>
          <p:nvPr/>
        </p:nvSpPr>
        <p:spPr>
          <a:xfrm>
            <a:off x="428596" y="1357298"/>
            <a:ext cx="8258204" cy="4768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24000" indent="-324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79CA27"/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24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79CA27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6000" indent="-288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79CA27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4000" indent="-288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79CA27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8000" indent="-252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79CA2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  <a:p>
            <a:r>
              <a:rPr lang="es-ES" dirty="0"/>
              <a:t>Tratamiento digital de la señal</a:t>
            </a:r>
          </a:p>
          <a:p>
            <a:r>
              <a:rPr lang="es-ES" dirty="0"/>
              <a:t>Algoritmo de autenticación</a:t>
            </a:r>
          </a:p>
          <a:p>
            <a:r>
              <a:rPr lang="es-ES" dirty="0"/>
              <a:t>Comunicación inalámbrica</a:t>
            </a:r>
          </a:p>
          <a:p>
            <a:r>
              <a:rPr lang="es-ES" dirty="0"/>
              <a:t>Interfaz de usuario</a:t>
            </a:r>
          </a:p>
        </p:txBody>
      </p:sp>
    </p:spTree>
    <p:extLst>
      <p:ext uri="{BB962C8B-B14F-4D97-AF65-F5344CB8AC3E}">
        <p14:creationId xmlns:p14="http://schemas.microsoft.com/office/powerpoint/2010/main" val="2223138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DEFINICIÓN DE REQUISITOS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5F87-2D1C-4F7C-8EA3-844C7BDCBBFE}" type="datetime1">
              <a:rPr lang="es-ES" smtClean="0"/>
              <a:pPr/>
              <a:t>27/09/2016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2257" y="6492875"/>
            <a:ext cx="5791709" cy="365125"/>
          </a:xfrm>
        </p:spPr>
        <p:txBody>
          <a:bodyPr/>
          <a:lstStyle/>
          <a:p>
            <a:r>
              <a:rPr lang="es-ES" dirty="0"/>
              <a:t>Diseño e implementación de un servicio de acceso inalámbrico a dispositivos médicos mediante Heart-to-Heart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21921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DEFINICIÓN DE REQUISITOS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0E160-C635-4648-8A55-1D51BDEFBB2B}" type="datetime1">
              <a:rPr lang="es-ES" smtClean="0"/>
              <a:pPr/>
              <a:t>27/09/2016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5479" y="6492875"/>
            <a:ext cx="5808487" cy="365125"/>
          </a:xfrm>
        </p:spPr>
        <p:txBody>
          <a:bodyPr/>
          <a:lstStyle/>
          <a:p>
            <a:r>
              <a:rPr lang="es-ES" dirty="0"/>
              <a:t>Diseño e implementación de un servicio de acceso inalámbrico a dispositivos médicos mediante Heart-to-Heart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8</a:t>
            </a:fld>
            <a:endParaRPr lang="es-ES" dirty="0"/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Requisitos generales</a:t>
            </a:r>
          </a:p>
          <a:p>
            <a:endParaRPr lang="es-ES" dirty="0"/>
          </a:p>
          <a:p>
            <a:r>
              <a:rPr lang="es-ES" dirty="0"/>
              <a:t>Requisitos específicos</a:t>
            </a:r>
          </a:p>
          <a:p>
            <a:pPr lvl="2">
              <a:lnSpc>
                <a:spcPct val="200000"/>
              </a:lnSpc>
            </a:pPr>
            <a:r>
              <a:rPr lang="es-ES" dirty="0"/>
              <a:t>Tratamiento de la señal cardiaca </a:t>
            </a:r>
          </a:p>
          <a:p>
            <a:pPr lvl="2">
              <a:lnSpc>
                <a:spcPct val="200000"/>
              </a:lnSpc>
            </a:pPr>
            <a:r>
              <a:rPr lang="es-ES" dirty="0"/>
              <a:t>Algoritmo de autenticación </a:t>
            </a:r>
          </a:p>
          <a:p>
            <a:pPr lvl="2">
              <a:lnSpc>
                <a:spcPct val="200000"/>
              </a:lnSpc>
            </a:pPr>
            <a:r>
              <a:rPr lang="es-ES" dirty="0"/>
              <a:t>Comunicación inalámbrica </a:t>
            </a:r>
          </a:p>
          <a:p>
            <a:pPr lvl="2">
              <a:lnSpc>
                <a:spcPct val="200000"/>
              </a:lnSpc>
            </a:pPr>
            <a:r>
              <a:rPr lang="es-ES" dirty="0"/>
              <a:t>Interfaz de usuario 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66225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DISEÑO E IMPLEMENTACIÓN DEL PRIMER PROTOTIPO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5F87-2D1C-4F7C-8EA3-844C7BDCBBFE}" type="datetime1">
              <a:rPr lang="es-ES" smtClean="0"/>
              <a:pPr/>
              <a:t>27/09/2016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2257" y="6492875"/>
            <a:ext cx="5791709" cy="365125"/>
          </a:xfrm>
        </p:spPr>
        <p:txBody>
          <a:bodyPr/>
          <a:lstStyle/>
          <a:p>
            <a:r>
              <a:rPr lang="es-ES" dirty="0"/>
              <a:t>Diseño e implementación de un servicio de acceso inalámbrico a dispositivos médicos mediante Heart-to-Heart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93062897"/>
      </p:ext>
    </p:extLst>
  </p:cSld>
  <p:clrMapOvr>
    <a:masterClrMapping/>
  </p:clrMapOvr>
</p:sld>
</file>

<file path=ppt/theme/theme1.xml><?xml version="1.0" encoding="utf-8"?>
<a:theme xmlns:a="http://schemas.openxmlformats.org/drawingml/2006/main" name="B105White_v2">
  <a:themeElements>
    <a:clrScheme name="Custom 1">
      <a:dk1>
        <a:srgbClr val="000000"/>
      </a:dk1>
      <a:lt1>
        <a:srgbClr val="FFFFFF"/>
      </a:lt1>
      <a:dk2>
        <a:srgbClr val="79CA27"/>
      </a:dk2>
      <a:lt2>
        <a:srgbClr val="FFFFFF"/>
      </a:lt2>
      <a:accent1>
        <a:srgbClr val="0D5301"/>
      </a:accent1>
      <a:accent2>
        <a:srgbClr val="056F00"/>
      </a:accent2>
      <a:accent3>
        <a:srgbClr val="0A8F08"/>
      </a:accent3>
      <a:accent4>
        <a:srgbClr val="2BAF2B"/>
      </a:accent4>
      <a:accent5>
        <a:srgbClr val="72D572"/>
      </a:accent5>
      <a:accent6>
        <a:srgbClr val="D0F8CE"/>
      </a:accent6>
      <a:hlink>
        <a:srgbClr val="0D5301"/>
      </a:hlink>
      <a:folHlink>
        <a:srgbClr val="056F00"/>
      </a:folHlink>
    </a:clrScheme>
    <a:fontScheme name="Personalizado 2">
      <a:majorFont>
        <a:latin typeface="Roboto Light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105white" id="{F1D2020E-0B25-4E46-8B17-35CA283ED82C}" vid="{350C3BB2-C795-4CD7-9A7E-93EAE20E0F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B105white (1)</Template>
  <TotalTime>351</TotalTime>
  <Words>1032</Words>
  <Application>Microsoft Office PowerPoint</Application>
  <PresentationFormat>Presentación en pantalla (4:3)</PresentationFormat>
  <Paragraphs>226</Paragraphs>
  <Slides>24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9" baseType="lpstr">
      <vt:lpstr>Arial</vt:lpstr>
      <vt:lpstr>Calibri</vt:lpstr>
      <vt:lpstr>Roboto Light</vt:lpstr>
      <vt:lpstr>Wingdings</vt:lpstr>
      <vt:lpstr>B105White_v2</vt:lpstr>
      <vt:lpstr>Diseño e implementación de un servicio de acceso inalámbrico a dispositivos médicos mediante Heart-to-Heart</vt:lpstr>
      <vt:lpstr>ESQUEMA</vt:lpstr>
      <vt:lpstr>INTRODUCCIÓN</vt:lpstr>
      <vt:lpstr>INTRODUCCIÓN</vt:lpstr>
      <vt:lpstr>INTRODUCCIÓN</vt:lpstr>
      <vt:lpstr>INTRODUCCIÓN</vt:lpstr>
      <vt:lpstr>DEFINICIÓN DE REQUISITOS</vt:lpstr>
      <vt:lpstr>DEFINICIÓN DE REQUISITOS</vt:lpstr>
      <vt:lpstr>DISEÑO E IMPLEMENTACIÓN DEL PRIMER PROTOTIPO</vt:lpstr>
      <vt:lpstr>DISEÑO DEL PRIMER PROTOTIPO</vt:lpstr>
      <vt:lpstr>DISEÑO DEL PRIMER PROTOTIPO</vt:lpstr>
      <vt:lpstr>IMPLEMENTACION DEL PRIMER PROTOTIPO</vt:lpstr>
      <vt:lpstr>PROBLEMAS ENCONTRADOS</vt:lpstr>
      <vt:lpstr>DISEÑO E IMPLEMENTACIÓN DEL SEGUNDO PROTOTIPO</vt:lpstr>
      <vt:lpstr>DISEÑO DEL SEGUNDO PROTOTIPO</vt:lpstr>
      <vt:lpstr>DISEÑO DEL SEGUNDO PROTOTIPO</vt:lpstr>
      <vt:lpstr>IMPLEMENTACION DEL SEGUNDO PROTOTIPO</vt:lpstr>
      <vt:lpstr>IMPLEMENTACION DEL SEGUNDO PROTOTIPO</vt:lpstr>
      <vt:lpstr>PRUEBAS</vt:lpstr>
      <vt:lpstr>PRUEBAS</vt:lpstr>
      <vt:lpstr>CONCLUSIONES Y LINEAS FUTURAS</vt:lpstr>
      <vt:lpstr>CONCLUSIONES</vt:lpstr>
      <vt:lpstr>LINEAS FUTURAS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e implementación de un servicio de acceso inalámbrico a dispositivos médicos mediante Heart-to-Heart</dc:title>
  <dc:creator>carpanta</dc:creator>
  <cp:lastModifiedBy>carpanta</cp:lastModifiedBy>
  <cp:revision>30</cp:revision>
  <dcterms:created xsi:type="dcterms:W3CDTF">2016-09-23T08:43:18Z</dcterms:created>
  <dcterms:modified xsi:type="dcterms:W3CDTF">2016-09-27T06:34:26Z</dcterms:modified>
</cp:coreProperties>
</file>