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329" r:id="rId5"/>
    <p:sldId id="330" r:id="rId6"/>
    <p:sldId id="331" r:id="rId7"/>
    <p:sldId id="332" r:id="rId8"/>
    <p:sldId id="333" r:id="rId9"/>
    <p:sldId id="334" r:id="rId10"/>
    <p:sldId id="328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A27"/>
    <a:srgbClr val="9F5FCF"/>
    <a:srgbClr val="008F9E"/>
    <a:srgbClr val="00DBF2"/>
    <a:srgbClr val="007986"/>
    <a:srgbClr val="0D97FF"/>
    <a:srgbClr val="FE9A48"/>
    <a:srgbClr val="FD7403"/>
    <a:srgbClr val="5BD75B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76877" autoAdjust="0"/>
  </p:normalViewPr>
  <p:slideViewPr>
    <p:cSldViewPr snapToGrid="0">
      <p:cViewPr varScale="1">
        <p:scale>
          <a:sx n="75" d="100"/>
          <a:sy n="75" d="100"/>
        </p:scale>
        <p:origin x="5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7FCB4-2EC9-4D4C-97B3-EE82AE5AF357}" type="datetimeFigureOut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A55F7-ED10-4BF7-937B-0B65615F037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058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8B7F-3E46-4F22-A22A-F05B1622923D}" type="datetimeFigureOut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DE9F6-E6D6-417B-B06D-C01696BDD22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24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Gracias por venir esta mañana. Mi nombre es Javier </a:t>
            </a:r>
            <a:r>
              <a:rPr lang="es-ES" dirty="0" err="1"/>
              <a:t>Blesa</a:t>
            </a:r>
            <a:r>
              <a:rPr lang="es-ES" dirty="0"/>
              <a:t> y voy a proceder</a:t>
            </a:r>
            <a:r>
              <a:rPr lang="es-ES" baseline="0" dirty="0"/>
              <a:t> a la defensa de mi tesis titulada ….</a:t>
            </a:r>
          </a:p>
          <a:p>
            <a:r>
              <a:rPr lang="es-ES" baseline="0" dirty="0"/>
              <a:t>Decir lo del idioma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4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el índice</a:t>
            </a:r>
            <a:r>
              <a:rPr lang="es-ES" baseline="0" dirty="0"/>
              <a:t> de la presentación. Comenzaremos con una introducción al marco que engloba esta tesis.  Pasaremos a comentar el trabajo relacionado existente hasta el día de hoy. Pasaremos a describir las estrategias de seguridad propuestas en esta tesis que son dos: la detección de anomalías contra PUE </a:t>
            </a:r>
            <a:r>
              <a:rPr lang="es-ES" baseline="0" dirty="0" err="1"/>
              <a:t>attack</a:t>
            </a:r>
            <a:r>
              <a:rPr lang="es-ES" baseline="0" dirty="0"/>
              <a:t> y la generación de ruido artificial contra ataques contra la privacidad. Seguiremos con la presentación de las herramientas creadas para este trabajo. Posteriormente mostraremos y analizaremos los resultados obtenidos en la tesis para acabar con las conclusiones y líneas futuras de trabajo.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5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66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57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25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13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5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E9F6-E6D6-417B-B06D-C01696BDD228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3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203F-7230-4BE6-B59F-FE5371E612CA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039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5713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B3CC-ABFF-417F-95A5-A02D7CEC9B1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96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06B5-A713-4A61-B22F-FE52D27456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3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9C4C-4886-4C02-93E0-69E36226A09B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46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1AB6-9224-4C5E-84E9-78A86C37A06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6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4282" y="4643446"/>
            <a:ext cx="8715436" cy="571504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C3E1-7678-4F14-B5DF-DE5A15A6A94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Título"/>
          <p:cNvSpPr>
            <a:spLocks noGrp="1"/>
          </p:cNvSpPr>
          <p:nvPr>
            <p:ph type="title" hasCustomPrompt="1"/>
          </p:nvPr>
        </p:nvSpPr>
        <p:spPr>
          <a:xfrm>
            <a:off x="214282" y="1000108"/>
            <a:ext cx="8715436" cy="3571900"/>
          </a:xfrm>
          <a:noFill/>
        </p:spPr>
        <p:txBody>
          <a:bodyPr>
            <a:noAutofit/>
          </a:bodyPr>
          <a:lstStyle>
            <a:lvl1pPr algn="r">
              <a:lnSpc>
                <a:spcPts val="5500"/>
              </a:lnSpc>
              <a:defRPr sz="6000" b="1" spc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grpSp>
        <p:nvGrpSpPr>
          <p:cNvPr id="2" name="25 Grupo"/>
          <p:cNvGrpSpPr/>
          <p:nvPr/>
        </p:nvGrpSpPr>
        <p:grpSpPr>
          <a:xfrm>
            <a:off x="1785918" y="6429396"/>
            <a:ext cx="7345124" cy="142876"/>
            <a:chOff x="1785918" y="6429396"/>
            <a:chExt cx="7345124" cy="142876"/>
          </a:xfrm>
        </p:grpSpPr>
        <p:cxnSp>
          <p:nvCxnSpPr>
            <p:cNvPr id="13" name="12 Conector recto"/>
            <p:cNvCxnSpPr>
              <a:stCxn id="17" idx="3"/>
            </p:cNvCxnSpPr>
            <p:nvPr/>
          </p:nvCxnSpPr>
          <p:spPr>
            <a:xfrm>
              <a:off x="1928794" y="6500834"/>
              <a:ext cx="7202248" cy="1588"/>
            </a:xfrm>
            <a:prstGeom prst="line">
              <a:avLst/>
            </a:prstGeom>
            <a:ln w="31750" cap="sq">
              <a:solidFill>
                <a:srgbClr val="2BA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Rectángulo"/>
            <p:cNvSpPr/>
            <p:nvPr/>
          </p:nvSpPr>
          <p:spPr>
            <a:xfrm>
              <a:off x="1785918" y="6429396"/>
              <a:ext cx="142876" cy="142876"/>
            </a:xfrm>
            <a:prstGeom prst="rect">
              <a:avLst/>
            </a:prstGeom>
            <a:solidFill>
              <a:srgbClr val="2BA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28888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4CA23-7F82-40B8-B386-A40325CBC74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43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7391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093F-3E3F-4E6A-A66D-9B7B6556EA23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2174875"/>
            <a:ext cx="4046538" cy="38364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28625" y="1379538"/>
            <a:ext cx="4046538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611658" y="1379537"/>
            <a:ext cx="4060880" cy="795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560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214282" y="3857628"/>
            <a:ext cx="8786874" cy="1357322"/>
          </a:xfrm>
          <a:noFill/>
        </p:spPr>
        <p:txBody>
          <a:bodyPr/>
          <a:lstStyle>
            <a:lvl1pPr algn="r">
              <a:defRPr b="1" baseline="0">
                <a:solidFill>
                  <a:srgbClr val="79CA27"/>
                </a:solidFill>
              </a:defRPr>
            </a:lvl1pPr>
          </a:lstStyle>
          <a:p>
            <a:r>
              <a:rPr lang="es-ES" dirty="0"/>
              <a:t>ESCRIBA AQUÍ EL TÍTULO DE LA SECCIÓN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83273" cy="365125"/>
          </a:xfrm>
        </p:spPr>
        <p:txBody>
          <a:bodyPr/>
          <a:lstStyle/>
          <a:p>
            <a:fld id="{5900E160-C635-4648-8A55-1D51BDEFBB2B}" type="datetime1">
              <a:rPr lang="es-ES" smtClean="0"/>
              <a:pPr/>
              <a:t>23/09/2016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412067" y="6492875"/>
            <a:ext cx="5231899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2328850" cy="5297502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s-ES" dirty="0"/>
              <a:t>ÍNDICE O ENUMERACIONES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4EED-3D9D-465E-B4A8-B7C043A1478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6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3"/>
          </p:nvPr>
        </p:nvSpPr>
        <p:spPr>
          <a:xfrm>
            <a:off x="3214688" y="285728"/>
            <a:ext cx="5643562" cy="528641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cxnSp>
        <p:nvCxnSpPr>
          <p:cNvPr id="9" name="8 Conector recto"/>
          <p:cNvCxnSpPr>
            <a:endCxn id="8" idx="0"/>
          </p:cNvCxnSpPr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2BA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2BA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57158" y="2857496"/>
            <a:ext cx="5143536" cy="1588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857488" y="5429264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áficos o figu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2328850" cy="4500594"/>
          </a:xfrm>
        </p:spPr>
        <p:txBody>
          <a:bodyPr anchor="ctr"/>
          <a:lstStyle>
            <a:lvl1pPr>
              <a:defRPr b="1" baseline="0"/>
            </a:lvl1pPr>
          </a:lstStyle>
          <a:p>
            <a:r>
              <a:rPr lang="es-ES" dirty="0"/>
              <a:t>TÍTULO DEL GRÁFICO O FIGURA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7C33-3BD3-4B60-99CA-2C0DDC1897F8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gráfico"/>
          <p:cNvSpPr>
            <a:spLocks noGrp="1"/>
          </p:cNvSpPr>
          <p:nvPr>
            <p:ph type="chart" sz="quarter" idx="13"/>
          </p:nvPr>
        </p:nvSpPr>
        <p:spPr>
          <a:xfrm>
            <a:off x="3214688" y="785794"/>
            <a:ext cx="5500687" cy="4500581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2857488" y="5143512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1 Conector recto"/>
          <p:cNvCxnSpPr>
            <a:endCxn id="13" idx="0"/>
          </p:cNvCxnSpPr>
          <p:nvPr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1 Conector recto"/>
          <p:cNvCxnSpPr>
            <a:endCxn id="13" idx="0"/>
          </p:cNvCxnSpPr>
          <p:nvPr userDrawn="1"/>
        </p:nvCxnSpPr>
        <p:spPr>
          <a:xfrm>
            <a:off x="2928926" y="714356"/>
            <a:ext cx="0" cy="4429156"/>
          </a:xfrm>
          <a:prstGeom prst="line">
            <a:avLst/>
          </a:prstGeom>
          <a:ln w="28575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58204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19E6-2D40-430C-80BC-095CD6734C00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928794" y="6492875"/>
            <a:ext cx="1432473" cy="365125"/>
          </a:xfrm>
        </p:spPr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5138766" cy="365125"/>
          </a:xfrm>
        </p:spPr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3024-CA05-4324-8900-401E51F3F37B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239A-F3CE-4DED-B15C-0CC21F16BC0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28596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4611658" y="1348848"/>
            <a:ext cx="4046538" cy="46624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41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8384-F249-4029-B08D-F6E33C1A6B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8625" y="1396999"/>
            <a:ext cx="8243888" cy="226906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28625" y="3777213"/>
            <a:ext cx="8243888" cy="228386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917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8596" y="1357298"/>
            <a:ext cx="8258204" cy="476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928794" y="6492875"/>
            <a:ext cx="1119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8384-F249-4029-B08D-F6E33C1A6B1D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1" y="6492875"/>
            <a:ext cx="5595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Cognitive based strategies for security in Wireless Sensor Networks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72538" y="6492875"/>
            <a:ext cx="471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D134-71CD-43F6-A501-5E8BD6D3DFEE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8 Conector recto"/>
          <p:cNvCxnSpPr>
            <a:stCxn id="10" idx="3"/>
          </p:cNvCxnSpPr>
          <p:nvPr/>
        </p:nvCxnSpPr>
        <p:spPr>
          <a:xfrm>
            <a:off x="1928794" y="6500834"/>
            <a:ext cx="7202248" cy="1588"/>
          </a:xfrm>
          <a:prstGeom prst="line">
            <a:avLst/>
          </a:prstGeom>
          <a:solidFill>
            <a:schemeClr val="tx2"/>
          </a:solidFill>
          <a:ln w="31750" cap="sq">
            <a:solidFill>
              <a:srgbClr val="79CA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785918" y="6429396"/>
            <a:ext cx="142876" cy="142876"/>
          </a:xfrm>
          <a:prstGeom prst="rect">
            <a:avLst/>
          </a:prstGeom>
          <a:solidFill>
            <a:srgbClr val="79C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" y="6254436"/>
            <a:ext cx="492796" cy="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3" r:id="rId17"/>
    <p:sldLayoutId id="2147483694" r:id="rId18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79CA27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36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000" indent="-288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252000" algn="l" defTabSz="914400" rtl="0" eaLnBrk="1" latinLnBrk="0" hangingPunct="1">
        <a:spcBef>
          <a:spcPts val="0"/>
        </a:spcBef>
        <a:spcAft>
          <a:spcPts val="600"/>
        </a:spcAft>
        <a:buClr>
          <a:srgbClr val="79CA2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4282" y="4643445"/>
            <a:ext cx="8715436" cy="134475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Autor: Samuel </a:t>
            </a:r>
            <a:r>
              <a:rPr lang="es-ES" dirty="0" err="1"/>
              <a:t>Lopéz</a:t>
            </a:r>
            <a:r>
              <a:rPr lang="es-ES" dirty="0"/>
              <a:t> </a:t>
            </a:r>
            <a:r>
              <a:rPr lang="es-ES" dirty="0" err="1"/>
              <a:t>Asunci</a:t>
            </a:r>
            <a:endParaRPr lang="es-E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s-ES" dirty="0"/>
              <a:t>Tutor: Alvaro Araujo Pinto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B9C-6641-4599-8FB4-B5DEEDDA1170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495437"/>
            <a:ext cx="8715436" cy="3571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4000" dirty="0">
                <a:solidFill>
                  <a:schemeClr val="tx1"/>
                </a:solidFill>
              </a:rPr>
              <a:t>Diseño e implementación de una plataforma hardware para un sistema de acceso inalámbrico a dispositivos médicos mediante Heart-To-Heart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5" b="13039"/>
          <a:stretch/>
        </p:blipFill>
        <p:spPr>
          <a:xfrm>
            <a:off x="1081877" y="4572008"/>
            <a:ext cx="2723575" cy="14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218" r="8500" b="8342"/>
          <a:stretch/>
        </p:blipFill>
        <p:spPr>
          <a:xfrm>
            <a:off x="988345" y="1285852"/>
            <a:ext cx="7110102" cy="4572886"/>
          </a:xfr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4A2B-43D8-42D4-921F-CEC9421467EC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ESQUEMA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7699-2E61-4413-A3FF-6F5A877B8862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Implementación del primer prototipo</a:t>
            </a:r>
          </a:p>
          <a:p>
            <a:r>
              <a:rPr lang="es-ES" dirty="0"/>
              <a:t>Implementación del segundo prototipo</a:t>
            </a:r>
          </a:p>
          <a:p>
            <a:r>
              <a:rPr lang="es-ES" dirty="0"/>
              <a:t>Pruebas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Líneas futuras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05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18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10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PRIMER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8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IMPLEMENTACIÓN DEL SEGUNDO PROTOTIPO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51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PRUEBAS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LINEAS FUTURAS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5F87-2D1C-4F7C-8EA3-844C7BDCBBFE}" type="datetime1">
              <a:rPr lang="es-ES" smtClean="0"/>
              <a:pPr/>
              <a:t>23/09/2016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Diseño e implementación de una plataforma hardware para un sistema de acceso inalámbrico a dispositivos médicos mediante Heart-To-Heart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9D134-71CD-43F6-A501-5E8BD6D3DFEE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705673"/>
      </p:ext>
    </p:extLst>
  </p:cSld>
  <p:clrMapOvr>
    <a:masterClrMapping/>
  </p:clrMapOvr>
</p:sld>
</file>

<file path=ppt/theme/theme1.xml><?xml version="1.0" encoding="utf-8"?>
<a:theme xmlns:a="http://schemas.openxmlformats.org/drawingml/2006/main" name="B105White_v2">
  <a:themeElements>
    <a:clrScheme name="Custom 1">
      <a:dk1>
        <a:srgbClr val="000000"/>
      </a:dk1>
      <a:lt1>
        <a:srgbClr val="FFFFFF"/>
      </a:lt1>
      <a:dk2>
        <a:srgbClr val="79CA27"/>
      </a:dk2>
      <a:lt2>
        <a:srgbClr val="FFFFFF"/>
      </a:lt2>
      <a:accent1>
        <a:srgbClr val="0D5301"/>
      </a:accent1>
      <a:accent2>
        <a:srgbClr val="056F00"/>
      </a:accent2>
      <a:accent3>
        <a:srgbClr val="0A8F08"/>
      </a:accent3>
      <a:accent4>
        <a:srgbClr val="2BAF2B"/>
      </a:accent4>
      <a:accent5>
        <a:srgbClr val="72D572"/>
      </a:accent5>
      <a:accent6>
        <a:srgbClr val="D0F8CE"/>
      </a:accent6>
      <a:hlink>
        <a:srgbClr val="0D5301"/>
      </a:hlink>
      <a:folHlink>
        <a:srgbClr val="056F00"/>
      </a:folHlink>
    </a:clrScheme>
    <a:fontScheme name="Personalizado 2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105white" id="{F1D2020E-0B25-4E46-8B17-35CA283ED82C}" vid="{350C3BB2-C795-4CD7-9A7E-93EAE20E0F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B105white (1)</Template>
  <TotalTime>65</TotalTime>
  <Words>393</Words>
  <Application>Microsoft Office PowerPoint</Application>
  <PresentationFormat>Presentación en pantalla (4:3)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 Light</vt:lpstr>
      <vt:lpstr>Wingdings</vt:lpstr>
      <vt:lpstr>B105White_v2</vt:lpstr>
      <vt:lpstr>Diseño e implementación de una plataforma hardware para un sistema de acceso inalámbrico a dispositivos médicos mediante Heart-To-Heart</vt:lpstr>
      <vt:lpstr>ESQUEMA</vt:lpstr>
      <vt:lpstr>INTRODUCCIÓN</vt:lpstr>
      <vt:lpstr>DISEÑO</vt:lpstr>
      <vt:lpstr>IMPLEMENTACIÓN DEL PRIMER PROTOTIPO</vt:lpstr>
      <vt:lpstr>IMPLEMENTACIÓN DEL SEGUNDO PROTOTIPO</vt:lpstr>
      <vt:lpstr>PRUEBAS</vt:lpstr>
      <vt:lpstr>CONCLUSIONES</vt:lpstr>
      <vt:lpstr>LINEAS FUTURAS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e implementación de un servicio de acceso inalámbrico a dispositivos médicos mediante Heart-to-Heart</dc:title>
  <dc:creator>carpanta</dc:creator>
  <cp:lastModifiedBy>carpanta</cp:lastModifiedBy>
  <cp:revision>8</cp:revision>
  <dcterms:created xsi:type="dcterms:W3CDTF">2016-09-23T08:43:18Z</dcterms:created>
  <dcterms:modified xsi:type="dcterms:W3CDTF">2016-09-23T09:53:25Z</dcterms:modified>
</cp:coreProperties>
</file>