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4DA"/>
    <a:srgbClr val="678FCC"/>
    <a:srgbClr val="2A3950"/>
    <a:srgbClr val="374760"/>
    <a:srgbClr val="D25656"/>
    <a:srgbClr val="5981C1"/>
    <a:srgbClr val="4C82B0"/>
    <a:srgbClr val="D9AF4B"/>
    <a:srgbClr val="D5D5D5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6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3434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268C-4985-4EDF-9443-131E45D7BC11}" type="datetimeFigureOut">
              <a:rPr lang="zh-CN" altLang="en-US" smtClean="0"/>
              <a:pPr/>
              <a:t>2015/5/30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B84B-1769-4558-A152-0D5170ECF7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A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3430" y="2270461"/>
            <a:ext cx="6417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沃贷宝改版视觉规范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0458" y="3500438"/>
            <a:ext cx="190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更新于</a:t>
            </a:r>
            <a:r>
              <a:rPr lang="en-US" altLang="zh-CN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2015.5.28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148" y="2643182"/>
            <a:ext cx="1233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0" dirty="0" smtClean="0">
                <a:solidFill>
                  <a:srgbClr val="222222"/>
                </a:solidFill>
                <a:latin typeface="Helvetica-Condensed-Thin" pitchFamily="2" charset="0"/>
                <a:cs typeface="Arial" pitchFamily="34" charset="0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2874816"/>
            <a:ext cx="111120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222222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3600" b="1" dirty="0" smtClean="0">
              <a:solidFill>
                <a:srgbClr val="22222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COLOR</a:t>
            </a:r>
            <a:endParaRPr lang="zh-CN" altLang="en-US" sz="20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9058" y="2928934"/>
            <a:ext cx="5214942" cy="1000132"/>
          </a:xfrm>
          <a:prstGeom prst="rect">
            <a:avLst/>
          </a:prstGeom>
          <a:solidFill>
            <a:srgbClr val="D9A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39696" y="268650"/>
            <a:ext cx="3930708" cy="6320700"/>
            <a:chOff x="339696" y="442050"/>
            <a:chExt cx="3930708" cy="6320700"/>
          </a:xfrm>
        </p:grpSpPr>
        <p:sp>
          <p:nvSpPr>
            <p:cNvPr id="4" name="TextBox 3"/>
            <p:cNvSpPr txBox="1"/>
            <p:nvPr/>
          </p:nvSpPr>
          <p:spPr>
            <a:xfrm>
              <a:off x="349250" y="573783"/>
              <a:ext cx="60241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030404" y="442050"/>
              <a:ext cx="3240000" cy="720000"/>
            </a:xfrm>
            <a:prstGeom prst="rect">
              <a:avLst/>
            </a:prstGeom>
            <a:solidFill>
              <a:srgbClr val="22222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#222222</a:t>
              </a: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R:34  G:34  B:34</a:t>
              </a: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重要文字，导航，栏目标题，重要背景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804" y="1507233"/>
              <a:ext cx="60241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C2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30404" y="1375500"/>
              <a:ext cx="3240000" cy="720000"/>
            </a:xfrm>
            <a:prstGeom prst="rect">
              <a:avLst/>
            </a:prstGeom>
            <a:solidFill>
              <a:srgbClr val="77777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#777777</a:t>
              </a: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R:119  G:119  B:119</a:t>
              </a: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文字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250" y="2440683"/>
              <a:ext cx="60241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C3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30404" y="2308950"/>
              <a:ext cx="3240000" cy="720000"/>
            </a:xfrm>
            <a:prstGeom prst="rect">
              <a:avLst/>
            </a:prstGeom>
            <a:solidFill>
              <a:srgbClr val="AAAAA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#aaaaaa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R:170  G:170  B:170</a:t>
              </a: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次弱级文字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9250" y="3374133"/>
              <a:ext cx="60241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C4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030404" y="3242400"/>
              <a:ext cx="3240000" cy="720000"/>
            </a:xfrm>
            <a:prstGeom prst="rect">
              <a:avLst/>
            </a:prstGeom>
            <a:solidFill>
              <a:srgbClr val="D5D5D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#d5d5d5</a:t>
              </a:r>
              <a:endParaRPr lang="en-US" altLang="zh-CN" sz="1400" dirty="0" smtClean="0">
                <a:solidFill>
                  <a:srgbClr val="222222"/>
                </a:solidFill>
              </a:endParaRPr>
            </a:p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R: </a:t>
              </a:r>
              <a:r>
                <a:rPr lang="en-US" altLang="zh-CN" sz="1400" dirty="0" smtClean="0">
                  <a:solidFill>
                    <a:srgbClr val="222222"/>
                  </a:solidFill>
                </a:rPr>
                <a:t>213  </a:t>
              </a:r>
              <a:r>
                <a:rPr lang="en-US" altLang="zh-CN" sz="1400" dirty="0" smtClean="0">
                  <a:solidFill>
                    <a:srgbClr val="222222"/>
                  </a:solidFill>
                </a:rPr>
                <a:t>G: </a:t>
              </a:r>
              <a:r>
                <a:rPr lang="en-US" altLang="zh-CN" sz="1400" dirty="0" smtClean="0">
                  <a:solidFill>
                    <a:srgbClr val="222222"/>
                  </a:solidFill>
                </a:rPr>
                <a:t>213  </a:t>
              </a:r>
              <a:r>
                <a:rPr lang="en-US" altLang="zh-CN" sz="1400" dirty="0" smtClean="0">
                  <a:solidFill>
                    <a:srgbClr val="222222"/>
                  </a:solidFill>
                </a:rPr>
                <a:t>B: </a:t>
              </a:r>
              <a:r>
                <a:rPr lang="en-US" altLang="zh-CN" sz="1400" dirty="0" smtClean="0">
                  <a:solidFill>
                    <a:srgbClr val="222222"/>
                  </a:solidFill>
                </a:rPr>
                <a:t>213</a:t>
              </a:r>
              <a:endParaRPr lang="en-US" altLang="zh-CN" sz="1400" dirty="0" smtClean="0">
                <a:solidFill>
                  <a:srgbClr val="222222"/>
                </a:solidFill>
              </a:endParaRPr>
            </a:p>
            <a:p>
              <a:r>
                <a:rPr lang="zh-CN" altLang="en-US" sz="1200" dirty="0" smtClean="0">
                  <a:solidFill>
                    <a:srgbClr val="222222"/>
                  </a:solidFill>
                  <a:latin typeface="微软雅黑" pitchFamily="34" charset="-122"/>
                  <a:ea typeface="微软雅黑" pitchFamily="34" charset="-122"/>
                </a:rPr>
                <a:t>弱背景，不可用按钮背景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696" y="4307583"/>
              <a:ext cx="60241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C5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020850" y="4175850"/>
              <a:ext cx="3240000" cy="720000"/>
            </a:xfrm>
            <a:prstGeom prst="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#eaeaea</a:t>
              </a:r>
              <a:endParaRPr lang="en-US" altLang="zh-CN" sz="1400" dirty="0" smtClean="0">
                <a:solidFill>
                  <a:srgbClr val="222222"/>
                </a:solidFill>
              </a:endParaRPr>
            </a:p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R: 234  G: 234  B: 234</a:t>
              </a:r>
            </a:p>
            <a:p>
              <a:r>
                <a:rPr lang="zh-CN" altLang="en-US" sz="1200" dirty="0" smtClean="0">
                  <a:solidFill>
                    <a:srgbClr val="222222"/>
                  </a:solidFill>
                  <a:latin typeface="微软雅黑" pitchFamily="34" charset="-122"/>
                  <a:ea typeface="微软雅黑" pitchFamily="34" charset="-122"/>
                </a:rPr>
                <a:t>边框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9696" y="524103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C6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020850" y="5109300"/>
              <a:ext cx="3240000" cy="720000"/>
            </a:xfrm>
            <a:prstGeom prst="rect">
              <a:avLst/>
            </a:prstGeom>
            <a:solidFill>
              <a:srgbClr val="F8F8F8"/>
            </a:solidFill>
            <a:ln w="3175"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#f8f8f8</a:t>
              </a:r>
              <a:endParaRPr lang="en-US" altLang="zh-CN" sz="1400" dirty="0" smtClean="0">
                <a:solidFill>
                  <a:srgbClr val="222222"/>
                </a:solidFill>
              </a:endParaRPr>
            </a:p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R: 248  G: 248  B: 248</a:t>
              </a:r>
            </a:p>
            <a:p>
              <a:r>
                <a:rPr lang="zh-CN" altLang="en-US" sz="1200" dirty="0" smtClean="0">
                  <a:solidFill>
                    <a:srgbClr val="222222"/>
                  </a:solidFill>
                  <a:latin typeface="微软雅黑" pitchFamily="34" charset="-122"/>
                  <a:ea typeface="微软雅黑" pitchFamily="34" charset="-122"/>
                </a:rPr>
                <a:t>背景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9696" y="617448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C7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020850" y="6042750"/>
              <a:ext cx="3240000" cy="7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#</a:t>
              </a:r>
              <a:r>
                <a:rPr lang="en-US" altLang="zh-CN" sz="1400" dirty="0" err="1" smtClean="0">
                  <a:solidFill>
                    <a:srgbClr val="222222"/>
                  </a:solidFill>
                </a:rPr>
                <a:t>ffffff</a:t>
              </a:r>
              <a:endParaRPr lang="en-US" altLang="zh-CN" sz="1400" dirty="0" smtClean="0">
                <a:solidFill>
                  <a:srgbClr val="222222"/>
                </a:solidFill>
              </a:endParaRPr>
            </a:p>
            <a:p>
              <a:r>
                <a:rPr lang="en-US" altLang="zh-CN" sz="1400" dirty="0" smtClean="0">
                  <a:solidFill>
                    <a:srgbClr val="222222"/>
                  </a:solidFill>
                </a:rPr>
                <a:t>R: 255  G: 255  B: 255</a:t>
              </a:r>
            </a:p>
            <a:p>
              <a:r>
                <a:rPr lang="zh-CN" altLang="en-US" sz="1200" dirty="0" smtClean="0">
                  <a:solidFill>
                    <a:srgbClr val="222222"/>
                  </a:solidFill>
                  <a:latin typeface="微软雅黑" pitchFamily="34" charset="-122"/>
                  <a:ea typeface="微软雅黑" pitchFamily="34" charset="-122"/>
                </a:rPr>
                <a:t>白色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30692" y="268650"/>
            <a:ext cx="3930708" cy="6320700"/>
            <a:chOff x="339696" y="442050"/>
            <a:chExt cx="3930708" cy="6320700"/>
          </a:xfrm>
        </p:grpSpPr>
        <p:sp>
          <p:nvSpPr>
            <p:cNvPr id="18" name="TextBox 17"/>
            <p:cNvSpPr txBox="1"/>
            <p:nvPr/>
          </p:nvSpPr>
          <p:spPr>
            <a:xfrm>
              <a:off x="349250" y="57378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C8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0404" y="442050"/>
              <a:ext cx="3240000" cy="720000"/>
            </a:xfrm>
            <a:prstGeom prst="rect">
              <a:avLst/>
            </a:prstGeom>
            <a:solidFill>
              <a:srgbClr val="D9AF4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#d9af4b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:217 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G:175  B:75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金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色基准色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804" y="150723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C9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30404" y="1375500"/>
              <a:ext cx="3240000" cy="720000"/>
            </a:xfrm>
            <a:prstGeom prst="rect">
              <a:avLst/>
            </a:prstGeom>
            <a:solidFill>
              <a:srgbClr val="4C82B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#4c82b0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R:76  G:130  B:176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色背景基准色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250" y="244068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C10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30404" y="2308950"/>
              <a:ext cx="3240000" cy="720000"/>
            </a:xfrm>
            <a:prstGeom prst="rect">
              <a:avLst/>
            </a:prstGeom>
            <a:solidFill>
              <a:srgbClr val="5981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#5981c1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:89 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G:129  B:193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蓝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色文字基准色</a:t>
              </a:r>
              <a:endPara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50" y="337413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C11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0404" y="3242400"/>
              <a:ext cx="3240000" cy="720000"/>
            </a:xfrm>
            <a:prstGeom prst="rect">
              <a:avLst/>
            </a:prstGeom>
            <a:solidFill>
              <a:srgbClr val="D2565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#d25656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R: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210 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G: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86 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B: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86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红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色基准色</a:t>
              </a:r>
              <a:endPara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9696" y="430758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C12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20850" y="4175850"/>
              <a:ext cx="3240000" cy="720000"/>
            </a:xfrm>
            <a:prstGeom prst="rect">
              <a:avLst/>
            </a:prstGeom>
            <a:solidFill>
              <a:srgbClr val="EAEAEA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 smtClean="0">
                <a:solidFill>
                  <a:srgbClr val="22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9696" y="524103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C13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20850" y="5109300"/>
              <a:ext cx="3240000" cy="720000"/>
            </a:xfrm>
            <a:prstGeom prst="rect">
              <a:avLst/>
            </a:prstGeom>
            <a:solidFill>
              <a:srgbClr val="F8F8F8"/>
            </a:solidFill>
            <a:ln w="3175"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 smtClean="0">
                <a:solidFill>
                  <a:srgbClr val="22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9696" y="6174483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22222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C14</a:t>
              </a:r>
              <a:endParaRPr lang="en-US" altLang="zh-CN" b="1" dirty="0" smtClean="0">
                <a:solidFill>
                  <a:srgbClr val="22222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20850" y="6042750"/>
              <a:ext cx="3240000" cy="7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 smtClean="0">
                <a:solidFill>
                  <a:srgbClr val="22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30404" y="2135550"/>
            <a:ext cx="3240000" cy="720000"/>
          </a:xfrm>
          <a:prstGeom prst="rect">
            <a:avLst/>
          </a:prstGeom>
          <a:solidFill>
            <a:srgbClr val="2A39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#2a3950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R:42  </a:t>
            </a:r>
            <a:r>
              <a:rPr lang="en-US" altLang="zh-CN" sz="1400" dirty="0" smtClean="0">
                <a:solidFill>
                  <a:schemeClr val="bg1"/>
                </a:solidFill>
              </a:rPr>
              <a:t>G:57  B:80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30404" y="3069000"/>
            <a:ext cx="3240000" cy="720000"/>
          </a:xfrm>
          <a:prstGeom prst="rect">
            <a:avLst/>
          </a:prstGeom>
          <a:solidFill>
            <a:srgbClr val="678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#678fcc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R:103</a:t>
            </a:r>
            <a:r>
              <a:rPr lang="en-US" altLang="zh-CN" sz="1400" dirty="0" smtClean="0">
                <a:solidFill>
                  <a:schemeClr val="bg1"/>
                </a:solidFill>
              </a:rPr>
              <a:t>  G:143  </a:t>
            </a:r>
            <a:r>
              <a:rPr lang="en-US" altLang="zh-CN" sz="1400" dirty="0" smtClean="0">
                <a:solidFill>
                  <a:schemeClr val="bg1"/>
                </a:solidFill>
              </a:rPr>
              <a:t>B:204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20850" y="4002450"/>
            <a:ext cx="3240000" cy="720000"/>
          </a:xfrm>
          <a:prstGeom prst="rect">
            <a:avLst/>
          </a:prstGeom>
          <a:solidFill>
            <a:srgbClr val="9BB4D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#9bb4da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R:155  G:180  </a:t>
            </a:r>
            <a:r>
              <a:rPr lang="en-US" altLang="zh-CN" sz="1400" dirty="0" smtClean="0">
                <a:solidFill>
                  <a:schemeClr val="bg1"/>
                </a:solidFill>
              </a:rPr>
              <a:t>B:218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般文字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000" y="480892"/>
            <a:ext cx="79200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头尾栏色卡：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30404" y="1206500"/>
            <a:ext cx="3240000" cy="720000"/>
          </a:xfrm>
          <a:prstGeom prst="rect">
            <a:avLst/>
          </a:prstGeom>
          <a:solidFill>
            <a:srgbClr val="3747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#374760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R:55  </a:t>
            </a:r>
            <a:r>
              <a:rPr lang="en-US" altLang="zh-CN" sz="1400" dirty="0" smtClean="0">
                <a:solidFill>
                  <a:schemeClr val="bg1"/>
                </a:solidFill>
              </a:rPr>
              <a:t>G:71  B:96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浅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148" y="2643182"/>
            <a:ext cx="1233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0" dirty="0" smtClean="0">
                <a:latin typeface="Helvetica-Condensed-Thin" pitchFamily="2" charset="0"/>
                <a:cs typeface="Arial" pitchFamily="34" charset="0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2874816"/>
            <a:ext cx="111120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FONT</a:t>
            </a:r>
            <a:endParaRPr lang="zh-CN" altLang="en-US" sz="2000" b="1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9058" y="2928934"/>
            <a:ext cx="5214942" cy="1000132"/>
          </a:xfrm>
          <a:prstGeom prst="rect">
            <a:avLst/>
          </a:prstGeom>
          <a:solidFill>
            <a:srgbClr val="D9A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12000" y="233035"/>
            <a:ext cx="79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默认微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软雅黑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样式：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不加粗；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加粗标注为</a:t>
            </a:r>
            <a:r>
              <a:rPr lang="en-US" altLang="zh-CN" b="1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3.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为单位系数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4.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字号：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u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为单位系数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49250" y="2324096"/>
            <a:ext cx="8223250" cy="571504"/>
            <a:chOff x="349250" y="3708406"/>
            <a:chExt cx="8223250" cy="571504"/>
          </a:xfrm>
        </p:grpSpPr>
        <p:sp>
          <p:nvSpPr>
            <p:cNvPr id="22" name="TextBox 21"/>
            <p:cNvSpPr txBox="1"/>
            <p:nvPr/>
          </p:nvSpPr>
          <p:spPr>
            <a:xfrm>
              <a:off x="349250" y="3765891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F3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031010" y="3708406"/>
              <a:ext cx="324000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14*u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网页基准字号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0900" y="3765891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F4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32500" y="3708406"/>
              <a:ext cx="324000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12*u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弱级文字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49250" y="1606550"/>
            <a:ext cx="8223250" cy="571504"/>
            <a:chOff x="349250" y="2851150"/>
            <a:chExt cx="8223250" cy="571504"/>
          </a:xfrm>
        </p:grpSpPr>
        <p:sp>
          <p:nvSpPr>
            <p:cNvPr id="20" name="TextBox 19"/>
            <p:cNvSpPr txBox="1"/>
            <p:nvPr/>
          </p:nvSpPr>
          <p:spPr>
            <a:xfrm>
              <a:off x="349250" y="2908635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F1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1010" y="2851150"/>
              <a:ext cx="324000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18*u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重要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标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题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60900" y="2908635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F2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332500" y="2851150"/>
              <a:ext cx="324000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16*u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次级文字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49250" y="3028950"/>
            <a:ext cx="8223250" cy="571504"/>
            <a:chOff x="349250" y="4544856"/>
            <a:chExt cx="8223250" cy="571504"/>
          </a:xfrm>
        </p:grpSpPr>
        <p:sp>
          <p:nvSpPr>
            <p:cNvPr id="25" name="TextBox 24"/>
            <p:cNvSpPr txBox="1"/>
            <p:nvPr/>
          </p:nvSpPr>
          <p:spPr>
            <a:xfrm>
              <a:off x="349250" y="4602341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F5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1010" y="4544856"/>
              <a:ext cx="324000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900" y="4602341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F6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332500" y="4544856"/>
              <a:ext cx="324000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49250" y="5156204"/>
            <a:ext cx="8223250" cy="571504"/>
            <a:chOff x="349250" y="5171199"/>
            <a:chExt cx="8223250" cy="571504"/>
          </a:xfrm>
        </p:grpSpPr>
        <p:sp>
          <p:nvSpPr>
            <p:cNvPr id="47" name="TextBox 46"/>
            <p:cNvSpPr txBox="1"/>
            <p:nvPr/>
          </p:nvSpPr>
          <p:spPr>
            <a:xfrm>
              <a:off x="349250" y="5228684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L3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031010" y="5171199"/>
              <a:ext cx="3240000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18*u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60900" y="5228684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L4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332500" y="5171199"/>
              <a:ext cx="3240000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49250" y="4451350"/>
            <a:ext cx="8223250" cy="571504"/>
            <a:chOff x="349250" y="4324346"/>
            <a:chExt cx="8223250" cy="571504"/>
          </a:xfrm>
        </p:grpSpPr>
        <p:sp>
          <p:nvSpPr>
            <p:cNvPr id="51" name="TextBox 50"/>
            <p:cNvSpPr txBox="1"/>
            <p:nvPr/>
          </p:nvSpPr>
          <p:spPr>
            <a:xfrm>
              <a:off x="349250" y="4381831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L1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31010" y="4324346"/>
              <a:ext cx="3240000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28*u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60900" y="4381831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L2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332500" y="4324346"/>
              <a:ext cx="3240000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24*u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250" y="5878356"/>
            <a:ext cx="8223250" cy="571504"/>
            <a:chOff x="349250" y="6018052"/>
            <a:chExt cx="8223250" cy="571504"/>
          </a:xfrm>
        </p:grpSpPr>
        <p:sp>
          <p:nvSpPr>
            <p:cNvPr id="55" name="TextBox 54"/>
            <p:cNvSpPr txBox="1"/>
            <p:nvPr/>
          </p:nvSpPr>
          <p:spPr>
            <a:xfrm>
              <a:off x="349250" y="6075537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L5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031010" y="6018052"/>
              <a:ext cx="3240000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0900" y="6075537"/>
              <a:ext cx="602414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L6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5332500" y="6018052"/>
              <a:ext cx="3240000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311</Words>
  <Application>Microsoft Office PowerPoint</Application>
  <PresentationFormat>全屏显示(4:3)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杨洋</dc:creator>
  <cp:lastModifiedBy>User</cp:lastModifiedBy>
  <cp:revision>19</cp:revision>
  <dcterms:created xsi:type="dcterms:W3CDTF">2015-05-11T06:30:25Z</dcterms:created>
  <dcterms:modified xsi:type="dcterms:W3CDTF">2015-05-30T02:58:54Z</dcterms:modified>
</cp:coreProperties>
</file>