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8510FB-7C6A-4170-945E-4BCD4D05C55C}" type="datetimeFigureOut">
              <a:rPr lang="fr-FR" smtClean="0"/>
              <a:t>26/06/2020</a:t>
            </a:fld>
            <a:endParaRPr lang="fr-FR"/>
          </a:p>
        </p:txBody>
      </p:sp>
      <p:sp>
        <p:nvSpPr>
          <p:cNvPr id="5" name="Footer Placeholder 4"/>
          <p:cNvSpPr>
            <a:spLocks noGrp="1"/>
          </p:cNvSpPr>
          <p:nvPr>
            <p:ph type="ftr" sz="quarter" idx="11"/>
          </p:nvPr>
        </p:nvSpPr>
        <p:spPr>
          <a:xfrm>
            <a:off x="5332412" y="5883275"/>
            <a:ext cx="4324044" cy="365125"/>
          </a:xfrm>
        </p:spPr>
        <p:txBody>
          <a:bodyPr/>
          <a:lstStyle/>
          <a:p>
            <a:endParaRPr lang="fr-FR"/>
          </a:p>
        </p:txBody>
      </p:sp>
      <p:sp>
        <p:nvSpPr>
          <p:cNvPr id="6" name="Slide Number Placeholder 5"/>
          <p:cNvSpPr>
            <a:spLocks noGrp="1"/>
          </p:cNvSpPr>
          <p:nvPr>
            <p:ph type="sldNum" sz="quarter" idx="12"/>
          </p:nvPr>
        </p:nvSpPr>
        <p:spPr/>
        <p:txBody>
          <a:bodyPr/>
          <a:lstStyle/>
          <a:p>
            <a:fld id="{0471B87D-9BE6-45EA-B0DE-0E47B457EE8B}" type="slidenum">
              <a:rPr lang="fr-FR" smtClean="0"/>
              <a:t>‹#›</a:t>
            </a:fld>
            <a:endParaRPr lang="fr-FR"/>
          </a:p>
        </p:txBody>
      </p:sp>
    </p:spTree>
    <p:extLst>
      <p:ext uri="{BB962C8B-B14F-4D97-AF65-F5344CB8AC3E}">
        <p14:creationId xmlns:p14="http://schemas.microsoft.com/office/powerpoint/2010/main" val="3828566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8510FB-7C6A-4170-945E-4BCD4D05C55C}" type="datetimeFigureOut">
              <a:rPr lang="fr-FR" smtClean="0"/>
              <a:t>26/06/2020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471B87D-9BE6-45EA-B0DE-0E47B457EE8B}" type="slidenum">
              <a:rPr lang="fr-FR" smtClean="0"/>
              <a:t>‹#›</a:t>
            </a:fld>
            <a:endParaRPr lang="fr-FR"/>
          </a:p>
        </p:txBody>
      </p:sp>
    </p:spTree>
    <p:extLst>
      <p:ext uri="{BB962C8B-B14F-4D97-AF65-F5344CB8AC3E}">
        <p14:creationId xmlns:p14="http://schemas.microsoft.com/office/powerpoint/2010/main" val="3323223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510FB-7C6A-4170-945E-4BCD4D05C55C}" type="datetimeFigureOut">
              <a:rPr lang="fr-FR" smtClean="0"/>
              <a:t>26/06/2020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471B87D-9BE6-45EA-B0DE-0E47B457EE8B}" type="slidenum">
              <a:rPr lang="fr-FR" smtClean="0"/>
              <a:t>‹#›</a:t>
            </a:fld>
            <a:endParaRPr lang="fr-FR"/>
          </a:p>
        </p:txBody>
      </p:sp>
    </p:spTree>
    <p:extLst>
      <p:ext uri="{BB962C8B-B14F-4D97-AF65-F5344CB8AC3E}">
        <p14:creationId xmlns:p14="http://schemas.microsoft.com/office/powerpoint/2010/main" val="6920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510FB-7C6A-4170-945E-4BCD4D05C55C}" type="datetimeFigureOut">
              <a:rPr lang="fr-FR" smtClean="0"/>
              <a:t>26/06/2020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471B87D-9BE6-45EA-B0DE-0E47B457EE8B}" type="slidenum">
              <a:rPr lang="fr-FR" smtClean="0"/>
              <a:t>‹#›</a:t>
            </a:fld>
            <a:endParaRPr lang="fr-FR"/>
          </a:p>
        </p:txBody>
      </p:sp>
    </p:spTree>
    <p:extLst>
      <p:ext uri="{BB962C8B-B14F-4D97-AF65-F5344CB8AC3E}">
        <p14:creationId xmlns:p14="http://schemas.microsoft.com/office/powerpoint/2010/main" val="841781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510FB-7C6A-4170-945E-4BCD4D05C55C}" type="datetimeFigureOut">
              <a:rPr lang="fr-FR" smtClean="0"/>
              <a:t>26/06/2020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471B87D-9BE6-45EA-B0DE-0E47B457EE8B}" type="slidenum">
              <a:rPr lang="fr-FR" smtClean="0"/>
              <a:t>‹#›</a:t>
            </a:fld>
            <a:endParaRPr lang="fr-FR"/>
          </a:p>
        </p:txBody>
      </p:sp>
    </p:spTree>
    <p:extLst>
      <p:ext uri="{BB962C8B-B14F-4D97-AF65-F5344CB8AC3E}">
        <p14:creationId xmlns:p14="http://schemas.microsoft.com/office/powerpoint/2010/main" val="3576961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510FB-7C6A-4170-945E-4BCD4D05C55C}" type="datetimeFigureOut">
              <a:rPr lang="fr-FR" smtClean="0"/>
              <a:t>26/06/2020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471B87D-9BE6-45EA-B0DE-0E47B457EE8B}" type="slidenum">
              <a:rPr lang="fr-FR" smtClean="0"/>
              <a:t>‹#›</a:t>
            </a:fld>
            <a:endParaRPr lang="fr-FR"/>
          </a:p>
        </p:txBody>
      </p:sp>
    </p:spTree>
    <p:extLst>
      <p:ext uri="{BB962C8B-B14F-4D97-AF65-F5344CB8AC3E}">
        <p14:creationId xmlns:p14="http://schemas.microsoft.com/office/powerpoint/2010/main" val="3012224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510FB-7C6A-4170-945E-4BCD4D05C55C}" type="datetimeFigureOut">
              <a:rPr lang="fr-FR" smtClean="0"/>
              <a:t>26/06/2020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471B87D-9BE6-45EA-B0DE-0E47B457EE8B}" type="slidenum">
              <a:rPr lang="fr-FR" smtClean="0"/>
              <a:t>‹#›</a:t>
            </a:fld>
            <a:endParaRPr lang="fr-FR"/>
          </a:p>
        </p:txBody>
      </p:sp>
    </p:spTree>
    <p:extLst>
      <p:ext uri="{BB962C8B-B14F-4D97-AF65-F5344CB8AC3E}">
        <p14:creationId xmlns:p14="http://schemas.microsoft.com/office/powerpoint/2010/main" val="3686731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510FB-7C6A-4170-945E-4BCD4D05C55C}" type="datetimeFigureOut">
              <a:rPr lang="fr-FR" smtClean="0"/>
              <a:t>26/06/2020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471B87D-9BE6-45EA-B0DE-0E47B457EE8B}" type="slidenum">
              <a:rPr lang="fr-FR" smtClean="0"/>
              <a:t>‹#›</a:t>
            </a:fld>
            <a:endParaRPr lang="fr-FR"/>
          </a:p>
        </p:txBody>
      </p:sp>
    </p:spTree>
    <p:extLst>
      <p:ext uri="{BB962C8B-B14F-4D97-AF65-F5344CB8AC3E}">
        <p14:creationId xmlns:p14="http://schemas.microsoft.com/office/powerpoint/2010/main" val="2995021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510FB-7C6A-4170-945E-4BCD4D05C55C}" type="datetimeFigureOut">
              <a:rPr lang="fr-FR" smtClean="0"/>
              <a:t>26/06/2020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471B87D-9BE6-45EA-B0DE-0E47B457EE8B}" type="slidenum">
              <a:rPr lang="fr-FR" smtClean="0"/>
              <a:t>‹#›</a:t>
            </a:fld>
            <a:endParaRPr lang="fr-FR"/>
          </a:p>
        </p:txBody>
      </p:sp>
    </p:spTree>
    <p:extLst>
      <p:ext uri="{BB962C8B-B14F-4D97-AF65-F5344CB8AC3E}">
        <p14:creationId xmlns:p14="http://schemas.microsoft.com/office/powerpoint/2010/main" val="2934293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510FB-7C6A-4170-945E-4BCD4D05C55C}" type="datetimeFigureOut">
              <a:rPr lang="fr-FR" smtClean="0"/>
              <a:t>26/06/2020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951856" y="5867131"/>
            <a:ext cx="551167" cy="365125"/>
          </a:xfrm>
        </p:spPr>
        <p:txBody>
          <a:bodyPr/>
          <a:lstStyle/>
          <a:p>
            <a:fld id="{0471B87D-9BE6-45EA-B0DE-0E47B457EE8B}" type="slidenum">
              <a:rPr lang="fr-FR" smtClean="0"/>
              <a:t>‹#›</a:t>
            </a:fld>
            <a:endParaRPr lang="fr-FR"/>
          </a:p>
        </p:txBody>
      </p:sp>
    </p:spTree>
    <p:extLst>
      <p:ext uri="{BB962C8B-B14F-4D97-AF65-F5344CB8AC3E}">
        <p14:creationId xmlns:p14="http://schemas.microsoft.com/office/powerpoint/2010/main" val="214206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510FB-7C6A-4170-945E-4BCD4D05C55C}" type="datetimeFigureOut">
              <a:rPr lang="fr-FR" smtClean="0"/>
              <a:t>26/06/2020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471B87D-9BE6-45EA-B0DE-0E47B457EE8B}" type="slidenum">
              <a:rPr lang="fr-FR" smtClean="0"/>
              <a:t>‹#›</a:t>
            </a:fld>
            <a:endParaRPr lang="fr-FR"/>
          </a:p>
        </p:txBody>
      </p:sp>
    </p:spTree>
    <p:extLst>
      <p:ext uri="{BB962C8B-B14F-4D97-AF65-F5344CB8AC3E}">
        <p14:creationId xmlns:p14="http://schemas.microsoft.com/office/powerpoint/2010/main" val="1198445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8510FB-7C6A-4170-945E-4BCD4D05C55C}" type="datetimeFigureOut">
              <a:rPr lang="fr-FR" smtClean="0"/>
              <a:t>26/06/2020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471B87D-9BE6-45EA-B0DE-0E47B457EE8B}" type="slidenum">
              <a:rPr lang="fr-FR" smtClean="0"/>
              <a:t>‹#›</a:t>
            </a:fld>
            <a:endParaRPr lang="fr-FR"/>
          </a:p>
        </p:txBody>
      </p:sp>
    </p:spTree>
    <p:extLst>
      <p:ext uri="{BB962C8B-B14F-4D97-AF65-F5344CB8AC3E}">
        <p14:creationId xmlns:p14="http://schemas.microsoft.com/office/powerpoint/2010/main" val="2895988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8510FB-7C6A-4170-945E-4BCD4D05C55C}" type="datetimeFigureOut">
              <a:rPr lang="fr-FR" smtClean="0"/>
              <a:t>26/06/2020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471B87D-9BE6-45EA-B0DE-0E47B457EE8B}" type="slidenum">
              <a:rPr lang="fr-FR" smtClean="0"/>
              <a:t>‹#›</a:t>
            </a:fld>
            <a:endParaRPr lang="fr-FR"/>
          </a:p>
        </p:txBody>
      </p:sp>
    </p:spTree>
    <p:extLst>
      <p:ext uri="{BB962C8B-B14F-4D97-AF65-F5344CB8AC3E}">
        <p14:creationId xmlns:p14="http://schemas.microsoft.com/office/powerpoint/2010/main" val="145124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8510FB-7C6A-4170-945E-4BCD4D05C55C}" type="datetimeFigureOut">
              <a:rPr lang="fr-FR" smtClean="0"/>
              <a:t>26/06/2020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471B87D-9BE6-45EA-B0DE-0E47B457EE8B}" type="slidenum">
              <a:rPr lang="fr-FR" smtClean="0"/>
              <a:t>‹#›</a:t>
            </a:fld>
            <a:endParaRPr lang="fr-FR"/>
          </a:p>
        </p:txBody>
      </p:sp>
    </p:spTree>
    <p:extLst>
      <p:ext uri="{BB962C8B-B14F-4D97-AF65-F5344CB8AC3E}">
        <p14:creationId xmlns:p14="http://schemas.microsoft.com/office/powerpoint/2010/main" val="1020272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510FB-7C6A-4170-945E-4BCD4D05C55C}" type="datetimeFigureOut">
              <a:rPr lang="fr-FR" smtClean="0"/>
              <a:t>26/06/2020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471B87D-9BE6-45EA-B0DE-0E47B457EE8B}" type="slidenum">
              <a:rPr lang="fr-FR" smtClean="0"/>
              <a:t>‹#›</a:t>
            </a:fld>
            <a:endParaRPr lang="fr-FR"/>
          </a:p>
        </p:txBody>
      </p:sp>
    </p:spTree>
    <p:extLst>
      <p:ext uri="{BB962C8B-B14F-4D97-AF65-F5344CB8AC3E}">
        <p14:creationId xmlns:p14="http://schemas.microsoft.com/office/powerpoint/2010/main" val="4042626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8510FB-7C6A-4170-945E-4BCD4D05C55C}" type="datetimeFigureOut">
              <a:rPr lang="fr-FR" smtClean="0"/>
              <a:t>26/06/2020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471B87D-9BE6-45EA-B0DE-0E47B457EE8B}" type="slidenum">
              <a:rPr lang="fr-FR" smtClean="0"/>
              <a:t>‹#›</a:t>
            </a:fld>
            <a:endParaRPr lang="fr-FR"/>
          </a:p>
        </p:txBody>
      </p:sp>
    </p:spTree>
    <p:extLst>
      <p:ext uri="{BB962C8B-B14F-4D97-AF65-F5344CB8AC3E}">
        <p14:creationId xmlns:p14="http://schemas.microsoft.com/office/powerpoint/2010/main" val="3419873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8510FB-7C6A-4170-945E-4BCD4D05C55C}" type="datetimeFigureOut">
              <a:rPr lang="fr-FR" smtClean="0"/>
              <a:t>26/06/2020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471B87D-9BE6-45EA-B0DE-0E47B457EE8B}" type="slidenum">
              <a:rPr lang="fr-FR" smtClean="0"/>
              <a:t>‹#›</a:t>
            </a:fld>
            <a:endParaRPr lang="fr-FR"/>
          </a:p>
        </p:txBody>
      </p:sp>
    </p:spTree>
    <p:extLst>
      <p:ext uri="{BB962C8B-B14F-4D97-AF65-F5344CB8AC3E}">
        <p14:creationId xmlns:p14="http://schemas.microsoft.com/office/powerpoint/2010/main" val="1972888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8510FB-7C6A-4170-945E-4BCD4D05C55C}" type="datetimeFigureOut">
              <a:rPr lang="fr-FR" smtClean="0"/>
              <a:t>26/06/2020</a:t>
            </a:fld>
            <a:endParaRPr lang="fr-F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471B87D-9BE6-45EA-B0DE-0E47B457EE8B}" type="slidenum">
              <a:rPr lang="fr-FR" smtClean="0"/>
              <a:t>‹#›</a:t>
            </a:fld>
            <a:endParaRPr lang="fr-FR"/>
          </a:p>
        </p:txBody>
      </p:sp>
    </p:spTree>
    <p:extLst>
      <p:ext uri="{BB962C8B-B14F-4D97-AF65-F5344CB8AC3E}">
        <p14:creationId xmlns:p14="http://schemas.microsoft.com/office/powerpoint/2010/main" val="19463018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r.geneawiki.com/index.php/Liste_des_quartiers_de_Paris"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31F6F-2231-4DC3-A64B-AEFBAC90976E}"/>
              </a:ext>
            </a:extLst>
          </p:cNvPr>
          <p:cNvSpPr>
            <a:spLocks noGrp="1"/>
          </p:cNvSpPr>
          <p:nvPr>
            <p:ph type="ctrTitle"/>
          </p:nvPr>
        </p:nvSpPr>
        <p:spPr/>
        <p:txBody>
          <a:bodyPr/>
          <a:lstStyle/>
          <a:p>
            <a:r>
              <a:rPr lang="en-US" dirty="0"/>
              <a:t>Opening a Food Delivery Company in Paris</a:t>
            </a:r>
            <a:endParaRPr lang="fr-FR" dirty="0"/>
          </a:p>
        </p:txBody>
      </p:sp>
      <p:sp>
        <p:nvSpPr>
          <p:cNvPr id="3" name="Subtitle 2">
            <a:extLst>
              <a:ext uri="{FF2B5EF4-FFF2-40B4-BE49-F238E27FC236}">
                <a16:creationId xmlns:a16="http://schemas.microsoft.com/office/drawing/2014/main" id="{2557145C-C2ED-4E9F-83DD-1F6859066271}"/>
              </a:ext>
            </a:extLst>
          </p:cNvPr>
          <p:cNvSpPr>
            <a:spLocks noGrp="1"/>
          </p:cNvSpPr>
          <p:nvPr>
            <p:ph type="subTitle" idx="1"/>
          </p:nvPr>
        </p:nvSpPr>
        <p:spPr/>
        <p:txBody>
          <a:bodyPr/>
          <a:lstStyle/>
          <a:p>
            <a:r>
              <a:rPr lang="en-US" dirty="0"/>
              <a:t>Presentation</a:t>
            </a:r>
            <a:endParaRPr lang="fr-FR" dirty="0"/>
          </a:p>
        </p:txBody>
      </p:sp>
    </p:spTree>
    <p:extLst>
      <p:ext uri="{BB962C8B-B14F-4D97-AF65-F5344CB8AC3E}">
        <p14:creationId xmlns:p14="http://schemas.microsoft.com/office/powerpoint/2010/main" val="2518907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9032837-B794-497B-94DE-BB866F737A09}"/>
              </a:ext>
            </a:extLst>
          </p:cNvPr>
          <p:cNvSpPr>
            <a:spLocks noGrp="1"/>
          </p:cNvSpPr>
          <p:nvPr>
            <p:ph type="title"/>
          </p:nvPr>
        </p:nvSpPr>
        <p:spPr>
          <a:xfrm>
            <a:off x="496112" y="685801"/>
            <a:ext cx="2743200" cy="5105400"/>
          </a:xfrm>
        </p:spPr>
        <p:txBody>
          <a:bodyPr>
            <a:normAutofit/>
          </a:bodyPr>
          <a:lstStyle/>
          <a:p>
            <a:pPr algn="l"/>
            <a:r>
              <a:rPr lang="en-US" sz="36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br>
              <a:rPr lang="fr-FR"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fr-FR" sz="3200" dirty="0">
              <a:solidFill>
                <a:srgbClr val="FFFFFF"/>
              </a:solidFill>
            </a:endParaRP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A7E601DF-C352-4014-9C3B-63494343F157}"/>
              </a:ext>
            </a:extLst>
          </p:cNvPr>
          <p:cNvSpPr>
            <a:spLocks noGrp="1"/>
          </p:cNvSpPr>
          <p:nvPr>
            <p:ph idx="1"/>
          </p:nvPr>
        </p:nvSpPr>
        <p:spPr>
          <a:xfrm>
            <a:off x="5117106" y="685801"/>
            <a:ext cx="6385918" cy="5105400"/>
          </a:xfrm>
        </p:spPr>
        <p:txBody>
          <a:bodyPr>
            <a:normAutofit/>
          </a:bodyPr>
          <a:lstStyle/>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goal of the analysis that was done in this report is to determine the two best districts of Paris that have the most upside for our food deliver company. They want to find out which are the districts that offer the best business opportunities. Based on the data collected, and the machine learning approach used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KMeans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it was concluded that,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L’Observatoire</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district and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Vaugirard</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district are the best match for the company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2000" dirty="0"/>
          </a:p>
        </p:txBody>
      </p:sp>
    </p:spTree>
    <p:extLst>
      <p:ext uri="{BB962C8B-B14F-4D97-AF65-F5344CB8AC3E}">
        <p14:creationId xmlns:p14="http://schemas.microsoft.com/office/powerpoint/2010/main" val="2089559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63A2479-610F-45CE-9209-FC600DDC636C}"/>
              </a:ext>
            </a:extLst>
          </p:cNvPr>
          <p:cNvSpPr>
            <a:spLocks noGrp="1"/>
          </p:cNvSpPr>
          <p:nvPr>
            <p:ph type="title"/>
          </p:nvPr>
        </p:nvSpPr>
        <p:spPr>
          <a:xfrm>
            <a:off x="496112" y="685801"/>
            <a:ext cx="2743200" cy="5105400"/>
          </a:xfrm>
        </p:spPr>
        <p:txBody>
          <a:bodyPr>
            <a:normAutofit/>
          </a:bodyPr>
          <a:lstStyle/>
          <a:p>
            <a:r>
              <a:rPr lang="en-US" sz="3200" b="1" dirty="0">
                <a:solidFill>
                  <a:srgbClr val="FFFFFF"/>
                </a:solidFill>
              </a:rPr>
              <a:t>Introduction &amp;</a:t>
            </a:r>
            <a:br>
              <a:rPr lang="en-US" sz="3200" b="1" dirty="0">
                <a:solidFill>
                  <a:srgbClr val="FFFFFF"/>
                </a:solidFill>
              </a:rPr>
            </a:br>
            <a:r>
              <a:rPr lang="en-US" sz="3200" b="1" dirty="0">
                <a:solidFill>
                  <a:srgbClr val="FFFFFF"/>
                </a:solidFill>
              </a:rPr>
              <a:t>Business Problem</a:t>
            </a:r>
            <a:endParaRPr lang="fr-FR" sz="3200" b="1" dirty="0">
              <a:solidFill>
                <a:srgbClr val="FFFFFF"/>
              </a:solidFill>
            </a:endParaRP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0090C838-DCD1-4465-B305-04B025554D49}"/>
              </a:ext>
            </a:extLst>
          </p:cNvPr>
          <p:cNvSpPr>
            <a:spLocks noGrp="1"/>
          </p:cNvSpPr>
          <p:nvPr>
            <p:ph idx="1"/>
          </p:nvPr>
        </p:nvSpPr>
        <p:spPr>
          <a:xfrm>
            <a:off x="5117106" y="685801"/>
            <a:ext cx="6385918" cy="5105400"/>
          </a:xfrm>
        </p:spPr>
        <p:txBody>
          <a:bodyPr>
            <a:normAutofit/>
          </a:bodyPr>
          <a:lstStyle/>
          <a:p>
            <a:pPr algn="just"/>
            <a:r>
              <a:rPr lang="en-US" sz="1800" dirty="0">
                <a:effectLst/>
                <a:latin typeface="Times New Roman" panose="02020603050405020304" pitchFamily="18" charset="0"/>
                <a:ea typeface="Calibri" panose="020F0502020204030204" pitchFamily="34" charset="0"/>
              </a:rPr>
              <a:t>The city of Paris is an international city with a </a:t>
            </a:r>
            <a:r>
              <a:rPr lang="en-US" sz="1800" dirty="0">
                <a:latin typeface="Times New Roman" panose="02020603050405020304" pitchFamily="18" charset="0"/>
              </a:rPr>
              <a:t>population of 2,148,271 </a:t>
            </a:r>
            <a:r>
              <a:rPr lang="en-US" sz="1800" dirty="0">
                <a:effectLst/>
                <a:latin typeface="Times New Roman" panose="02020603050405020304" pitchFamily="18" charset="0"/>
                <a:ea typeface="Calibri" panose="020F0502020204030204" pitchFamily="34" charset="0"/>
              </a:rPr>
              <a:t>residents.</a:t>
            </a:r>
          </a:p>
          <a:p>
            <a:pPr algn="just"/>
            <a:r>
              <a:rPr lang="en-US" sz="1800" dirty="0">
                <a:latin typeface="Times New Roman" panose="02020603050405020304" pitchFamily="18" charset="0"/>
              </a:rPr>
              <a:t>The city of Paris is divided into twenty administrative districts, more simply referred to as </a:t>
            </a:r>
            <a:r>
              <a:rPr lang="en-US" sz="1800" b="1" dirty="0">
                <a:latin typeface="Times New Roman" panose="02020603050405020304" pitchFamily="18" charset="0"/>
              </a:rPr>
              <a:t>“arrondissements”.</a:t>
            </a:r>
          </a:p>
          <a:p>
            <a:pPr algn="just"/>
            <a:r>
              <a:rPr lang="en-US" sz="1800" b="1" dirty="0">
                <a:effectLst/>
                <a:latin typeface="Times New Roman" panose="02020603050405020304" pitchFamily="18" charset="0"/>
                <a:ea typeface="Calibri" panose="020F0502020204030204" pitchFamily="34" charset="0"/>
              </a:rPr>
              <a:t>A local food delivery company</a:t>
            </a:r>
            <a:r>
              <a:rPr lang="en-US" sz="1800" dirty="0">
                <a:effectLst/>
                <a:latin typeface="Times New Roman" panose="02020603050405020304" pitchFamily="18" charset="0"/>
                <a:ea typeface="Calibri" panose="020F0502020204030204" pitchFamily="34" charset="0"/>
              </a:rPr>
              <a:t> with a limited startup budget is about to open in the city. In its early years of creation, the company’s motivation is to partner up with the </a:t>
            </a:r>
            <a:r>
              <a:rPr lang="en-US" sz="1800" b="1" dirty="0">
                <a:effectLst/>
                <a:latin typeface="Times New Roman" panose="02020603050405020304" pitchFamily="18" charset="0"/>
                <a:ea typeface="Calibri" panose="020F0502020204030204" pitchFamily="34" charset="0"/>
              </a:rPr>
              <a:t>biggest number of restaurants and supermarkets</a:t>
            </a:r>
            <a:r>
              <a:rPr lang="en-US" sz="1800" dirty="0">
                <a:effectLst/>
                <a:latin typeface="Times New Roman" panose="02020603050405020304" pitchFamily="18" charset="0"/>
                <a:ea typeface="Calibri" panose="020F0502020204030204" pitchFamily="34" charset="0"/>
              </a:rPr>
              <a:t> while offering the top-notch customer service to their clients.</a:t>
            </a:r>
          </a:p>
          <a:p>
            <a:pPr algn="just"/>
            <a:r>
              <a:rPr lang="en-US" sz="1800" dirty="0">
                <a:latin typeface="Times New Roman" panose="02020603050405020304" pitchFamily="18" charset="0"/>
                <a:ea typeface="Calibri" panose="020F0502020204030204" pitchFamily="34" charset="0"/>
              </a:rPr>
              <a:t>T</a:t>
            </a:r>
            <a:r>
              <a:rPr lang="en-US" sz="1800" dirty="0">
                <a:effectLst/>
                <a:latin typeface="Times New Roman" panose="02020603050405020304" pitchFamily="18" charset="0"/>
                <a:ea typeface="Calibri" panose="020F0502020204030204" pitchFamily="34" charset="0"/>
              </a:rPr>
              <a:t>heir business strategy for the next five years is to focus on only </a:t>
            </a:r>
            <a:r>
              <a:rPr lang="en-US" sz="1800" b="1" dirty="0">
                <a:effectLst/>
                <a:latin typeface="Times New Roman" panose="02020603050405020304" pitchFamily="18" charset="0"/>
                <a:ea typeface="Calibri" panose="020F0502020204030204" pitchFamily="34" charset="0"/>
              </a:rPr>
              <a:t>two districts</a:t>
            </a:r>
            <a:r>
              <a:rPr lang="en-US" sz="1800" dirty="0">
                <a:effectLst/>
                <a:latin typeface="Times New Roman" panose="02020603050405020304" pitchFamily="18" charset="0"/>
                <a:ea typeface="Calibri" panose="020F0502020204030204" pitchFamily="34" charset="0"/>
              </a:rPr>
              <a:t>- ideally next to each to other- and then expand from there once they become financially ready</a:t>
            </a:r>
            <a:r>
              <a:rPr lang="en-US" sz="2000" dirty="0">
                <a:effectLst/>
                <a:latin typeface="Times New Roman" panose="02020603050405020304" pitchFamily="18" charset="0"/>
                <a:ea typeface="Calibri" panose="020F0502020204030204" pitchFamily="34" charset="0"/>
              </a:rPr>
              <a:t>.</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company wants to know which are the two best districts among the twenty that will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maximize their revenue for the first year while minimizing their operating costs.</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2000" b="1" dirty="0">
              <a:latin typeface="Times New Roman" panose="02020603050405020304" pitchFamily="18" charset="0"/>
            </a:endParaRPr>
          </a:p>
        </p:txBody>
      </p:sp>
    </p:spTree>
    <p:extLst>
      <p:ext uri="{BB962C8B-B14F-4D97-AF65-F5344CB8AC3E}">
        <p14:creationId xmlns:p14="http://schemas.microsoft.com/office/powerpoint/2010/main" val="1020816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1E797A5-FEB4-4371-9392-78ADA62B1D07}"/>
              </a:ext>
            </a:extLst>
          </p:cNvPr>
          <p:cNvSpPr>
            <a:spLocks noGrp="1"/>
          </p:cNvSpPr>
          <p:nvPr>
            <p:ph type="title"/>
          </p:nvPr>
        </p:nvSpPr>
        <p:spPr>
          <a:xfrm>
            <a:off x="496112" y="685801"/>
            <a:ext cx="2743200" cy="5105400"/>
          </a:xfrm>
        </p:spPr>
        <p:txBody>
          <a:bodyPr>
            <a:normAutofit/>
          </a:bodyPr>
          <a:lstStyle/>
          <a:p>
            <a:pPr algn="l"/>
            <a:r>
              <a:rPr lang="en-US" sz="3200" b="1" dirty="0">
                <a:solidFill>
                  <a:srgbClr val="FFFFFF"/>
                </a:solidFill>
              </a:rPr>
              <a:t>Data Description</a:t>
            </a:r>
            <a:endParaRPr lang="fr-FR" sz="3200" b="1" dirty="0">
              <a:solidFill>
                <a:srgbClr val="FFFFFF"/>
              </a:solidFill>
            </a:endParaRP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4DA6F09A-F34D-488E-BAA8-A31EF25B72A3}"/>
              </a:ext>
            </a:extLst>
          </p:cNvPr>
          <p:cNvSpPr>
            <a:spLocks noGrp="1"/>
          </p:cNvSpPr>
          <p:nvPr>
            <p:ph idx="1"/>
          </p:nvPr>
        </p:nvSpPr>
        <p:spPr>
          <a:xfrm>
            <a:off x="5117106" y="685801"/>
            <a:ext cx="6647546" cy="5105400"/>
          </a:xfrm>
        </p:spPr>
        <p:txBody>
          <a:bodyPr>
            <a:normAutofit/>
          </a:bodyPr>
          <a:lstStyle/>
          <a:p>
            <a:r>
              <a:rPr lang="en-US" sz="1800" dirty="0">
                <a:effectLst/>
                <a:latin typeface="Times New Roman" panose="02020603050405020304" pitchFamily="18" charset="0"/>
                <a:ea typeface="Calibri" panose="020F0502020204030204" pitchFamily="34" charset="0"/>
              </a:rPr>
              <a:t>The </a:t>
            </a:r>
            <a:r>
              <a:rPr lang="en-US" sz="1800" dirty="0">
                <a:latin typeface="Times New Roman" panose="02020603050405020304" pitchFamily="18" charset="0"/>
                <a:ea typeface="Calibri" panose="020F0502020204030204" pitchFamily="34" charset="0"/>
              </a:rPr>
              <a:t>data</a:t>
            </a:r>
            <a:r>
              <a:rPr lang="en-US" sz="1800" dirty="0">
                <a:effectLst/>
                <a:latin typeface="Times New Roman" panose="02020603050405020304" pitchFamily="18" charset="0"/>
                <a:ea typeface="Calibri" panose="020F0502020204030204" pitchFamily="34" charset="0"/>
              </a:rPr>
              <a:t> about all the districts of Paris was found on this website : </a:t>
            </a: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https://fr.geneawiki.com/index.php/Liste_des_quartiers_de_Paris</a:t>
            </a:r>
            <a:endPar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This data was combined with geospatial data from </a:t>
            </a:r>
            <a:r>
              <a:rPr lang="en-US" sz="1800" b="1" dirty="0">
                <a:effectLst/>
                <a:latin typeface="Times New Roman" panose="02020603050405020304" pitchFamily="18" charset="0"/>
                <a:ea typeface="Calibri" panose="020F0502020204030204" pitchFamily="34" charset="0"/>
              </a:rPr>
              <a:t>Google Maps</a:t>
            </a: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p>
          <a:p>
            <a:r>
              <a:rPr lang="en-US" sz="1800" dirty="0">
                <a:effectLst/>
                <a:latin typeface="Times New Roman" panose="02020603050405020304" pitchFamily="18" charset="0"/>
                <a:ea typeface="Calibri" panose="020F0502020204030204" pitchFamily="34" charset="0"/>
              </a:rPr>
              <a:t>The location data that will be used in this analysis is the </a:t>
            </a:r>
            <a:r>
              <a:rPr lang="en-US" sz="1800" i="1" dirty="0">
                <a:effectLst/>
                <a:latin typeface="Times New Roman" panose="02020603050405020304" pitchFamily="18" charset="0"/>
                <a:ea typeface="Calibri" panose="020F0502020204030204" pitchFamily="34" charset="0"/>
              </a:rPr>
              <a:t>Foursquare</a:t>
            </a:r>
            <a:r>
              <a:rPr lang="en-US" sz="1800" dirty="0">
                <a:effectLst/>
                <a:latin typeface="Times New Roman" panose="02020603050405020304" pitchFamily="18" charset="0"/>
                <a:ea typeface="Calibri" panose="020F0502020204030204" pitchFamily="34" charset="0"/>
              </a:rPr>
              <a:t> data</a:t>
            </a:r>
            <a:r>
              <a:rPr lang="en-US" sz="18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will be using API calls to their server to identify the location of venues that best match the company’s objectives and business plan.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sz="2000" dirty="0"/>
          </a:p>
        </p:txBody>
      </p:sp>
    </p:spTree>
    <p:extLst>
      <p:ext uri="{BB962C8B-B14F-4D97-AF65-F5344CB8AC3E}">
        <p14:creationId xmlns:p14="http://schemas.microsoft.com/office/powerpoint/2010/main" val="1036648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90356AF-E450-4050-BF0C-CDD9B26AB27C}"/>
              </a:ext>
            </a:extLst>
          </p:cNvPr>
          <p:cNvSpPr>
            <a:spLocks noGrp="1"/>
          </p:cNvSpPr>
          <p:nvPr>
            <p:ph type="title"/>
          </p:nvPr>
        </p:nvSpPr>
        <p:spPr>
          <a:xfrm>
            <a:off x="496112" y="685801"/>
            <a:ext cx="2743200" cy="5105400"/>
          </a:xfrm>
        </p:spPr>
        <p:txBody>
          <a:bodyPr>
            <a:normAutofit/>
          </a:bodyPr>
          <a:lstStyle/>
          <a:p>
            <a:pPr algn="l"/>
            <a:r>
              <a:rPr lang="en-US" sz="3200" b="1" dirty="0">
                <a:solidFill>
                  <a:srgbClr val="FFFFFF"/>
                </a:solidFill>
              </a:rPr>
              <a:t>Methodology</a:t>
            </a:r>
            <a:endParaRPr lang="fr-FR" sz="3200" b="1" dirty="0">
              <a:solidFill>
                <a:srgbClr val="FFFFFF"/>
              </a:solidFill>
            </a:endParaRP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274CC1F1-1573-4783-B379-0F6ABD9AFBAA}"/>
              </a:ext>
            </a:extLst>
          </p:cNvPr>
          <p:cNvSpPr>
            <a:spLocks noGrp="1"/>
          </p:cNvSpPr>
          <p:nvPr>
            <p:ph idx="1"/>
          </p:nvPr>
        </p:nvSpPr>
        <p:spPr>
          <a:xfrm>
            <a:off x="5117106" y="509082"/>
            <a:ext cx="6385918" cy="745185"/>
          </a:xfrm>
        </p:spPr>
        <p:txBody>
          <a:bodyPr>
            <a:normAutofit/>
          </a:bodyPr>
          <a:lstStyle/>
          <a:p>
            <a:r>
              <a:rPr lang="en-US" sz="1700" dirty="0">
                <a:latin typeface="Times New Roman" panose="02020603050405020304" pitchFamily="18" charset="0"/>
              </a:rPr>
              <a:t>Data was cleaned and merged with the Geospatial Data to produce this data frame.</a:t>
            </a:r>
          </a:p>
          <a:p>
            <a:endParaRPr lang="fr-FR" sz="2000" dirty="0"/>
          </a:p>
        </p:txBody>
      </p:sp>
      <p:pic>
        <p:nvPicPr>
          <p:cNvPr id="19" name="Picture 18">
            <a:extLst>
              <a:ext uri="{FF2B5EF4-FFF2-40B4-BE49-F238E27FC236}">
                <a16:creationId xmlns:a16="http://schemas.microsoft.com/office/drawing/2014/main" id="{B033A510-2CBB-4566-A640-77375DB3EB3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58123" y="1224069"/>
            <a:ext cx="6503883" cy="1713276"/>
          </a:xfrm>
          <a:prstGeom prst="rect">
            <a:avLst/>
          </a:prstGeom>
          <a:noFill/>
          <a:ln>
            <a:noFill/>
          </a:ln>
        </p:spPr>
      </p:pic>
      <p:sp>
        <p:nvSpPr>
          <p:cNvPr id="20" name="Content Placeholder 2">
            <a:extLst>
              <a:ext uri="{FF2B5EF4-FFF2-40B4-BE49-F238E27FC236}">
                <a16:creationId xmlns:a16="http://schemas.microsoft.com/office/drawing/2014/main" id="{F5FB6C48-CDB8-419F-925E-6062672B2682}"/>
              </a:ext>
            </a:extLst>
          </p:cNvPr>
          <p:cNvSpPr txBox="1">
            <a:spLocks/>
          </p:cNvSpPr>
          <p:nvPr/>
        </p:nvSpPr>
        <p:spPr>
          <a:xfrm>
            <a:off x="5010742" y="3238501"/>
            <a:ext cx="6385918" cy="890080"/>
          </a:xfrm>
          <a:prstGeom prst="rect">
            <a:avLst/>
          </a:prstGeom>
        </p:spPr>
        <p:txBody>
          <a:bodyPr vert="horz" lIns="91440" tIns="45720" rIns="91440" bIns="45720" rtlCol="0" anchor="ctr">
            <a:normAutofit fontScale="925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1800" dirty="0">
                <a:effectLst/>
                <a:latin typeface="Times New Roman" panose="02020603050405020304" pitchFamily="18" charset="0"/>
                <a:ea typeface="Calibri" panose="020F0502020204030204" pitchFamily="34" charset="0"/>
              </a:rPr>
              <a:t>This data frame was used to produce a map describing the locations of all the districts of Paris with the help of the Folium library.</a:t>
            </a:r>
            <a:endParaRPr lang="en-US" sz="2000" dirty="0"/>
          </a:p>
          <a:p>
            <a:endParaRPr lang="fr-FR" sz="2000" dirty="0"/>
          </a:p>
        </p:txBody>
      </p:sp>
      <p:pic>
        <p:nvPicPr>
          <p:cNvPr id="21" name="Picture 20">
            <a:extLst>
              <a:ext uri="{FF2B5EF4-FFF2-40B4-BE49-F238E27FC236}">
                <a16:creationId xmlns:a16="http://schemas.microsoft.com/office/drawing/2014/main" id="{8322513A-F8C9-4B3D-93CE-7F4D4EC3EAC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806256" y="3890457"/>
            <a:ext cx="4833207" cy="2696586"/>
          </a:xfrm>
          <a:prstGeom prst="rect">
            <a:avLst/>
          </a:prstGeom>
          <a:noFill/>
          <a:ln>
            <a:noFill/>
          </a:ln>
        </p:spPr>
      </p:pic>
    </p:spTree>
    <p:extLst>
      <p:ext uri="{BB962C8B-B14F-4D97-AF65-F5344CB8AC3E}">
        <p14:creationId xmlns:p14="http://schemas.microsoft.com/office/powerpoint/2010/main" val="1903791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DDBF9EC-C214-4FBD-B211-5C0885A3D5E4}"/>
              </a:ext>
            </a:extLst>
          </p:cNvPr>
          <p:cNvSpPr>
            <a:spLocks noGrp="1"/>
          </p:cNvSpPr>
          <p:nvPr>
            <p:ph type="title"/>
          </p:nvPr>
        </p:nvSpPr>
        <p:spPr>
          <a:xfrm>
            <a:off x="496112" y="685801"/>
            <a:ext cx="2743200" cy="5105400"/>
          </a:xfrm>
        </p:spPr>
        <p:txBody>
          <a:bodyPr>
            <a:normAutofit/>
          </a:bodyPr>
          <a:lstStyle/>
          <a:p>
            <a:pPr algn="l"/>
            <a:r>
              <a:rPr lang="en-US" sz="3200" b="1" dirty="0">
                <a:solidFill>
                  <a:srgbClr val="FFFFFF"/>
                </a:solidFill>
              </a:rPr>
              <a:t>Methodology</a:t>
            </a:r>
            <a:endParaRPr lang="fr-FR" sz="3200" dirty="0">
              <a:solidFill>
                <a:srgbClr val="FFFFFF"/>
              </a:solidFill>
            </a:endParaRP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2C68494E-0C73-418E-82E1-DD8818F350A2}"/>
              </a:ext>
            </a:extLst>
          </p:cNvPr>
          <p:cNvSpPr>
            <a:spLocks noGrp="1"/>
          </p:cNvSpPr>
          <p:nvPr>
            <p:ph idx="1"/>
          </p:nvPr>
        </p:nvSpPr>
        <p:spPr>
          <a:xfrm>
            <a:off x="5117106" y="685801"/>
            <a:ext cx="6385918" cy="1718034"/>
          </a:xfrm>
        </p:spPr>
        <p:txBody>
          <a:bodyPr>
            <a:normAutofit fontScale="85000" lnSpcReduction="10000"/>
          </a:bodyPr>
          <a:lstStyle/>
          <a:p>
            <a:r>
              <a:rPr lang="en-US" sz="1800" dirty="0">
                <a:effectLst/>
                <a:latin typeface="Times New Roman" panose="02020603050405020304" pitchFamily="18" charset="0"/>
                <a:ea typeface="Calibri" panose="020F0502020204030204" pitchFamily="34" charset="0"/>
              </a:rPr>
              <a:t>At the outset of the API calls to the Foursquare, </a:t>
            </a:r>
            <a:r>
              <a:rPr lang="en-US" sz="1800" b="1" dirty="0">
                <a:effectLst/>
                <a:latin typeface="Times New Roman" panose="02020603050405020304" pitchFamily="18" charset="0"/>
                <a:ea typeface="Calibri" panose="020F0502020204030204" pitchFamily="34" charset="0"/>
              </a:rPr>
              <a:t>937 venues</a:t>
            </a:r>
            <a:r>
              <a:rPr lang="en-US" sz="1800" dirty="0">
                <a:effectLst/>
                <a:latin typeface="Times New Roman" panose="02020603050405020304" pitchFamily="18" charset="0"/>
                <a:ea typeface="Calibri" panose="020F0502020204030204" pitchFamily="34" charset="0"/>
              </a:rPr>
              <a:t> were extracted and </a:t>
            </a:r>
            <a:r>
              <a:rPr lang="en-US" sz="1800" b="1" dirty="0">
                <a:effectLst/>
                <a:latin typeface="Times New Roman" panose="02020603050405020304" pitchFamily="18" charset="0"/>
                <a:ea typeface="Calibri" panose="020F0502020204030204" pitchFamily="34" charset="0"/>
              </a:rPr>
              <a:t>162 unique categories.</a:t>
            </a:r>
          </a:p>
          <a:p>
            <a:pPr algn="just"/>
            <a:r>
              <a:rPr lang="en-US" sz="1800" dirty="0">
                <a:latin typeface="Times New Roman" panose="02020603050405020304" pitchFamily="18" charset="0"/>
                <a:ea typeface="Calibri" panose="020F0502020204030204" pitchFamily="34" charset="0"/>
              </a:rPr>
              <a:t>T</a:t>
            </a:r>
            <a:r>
              <a:rPr lang="en-US" sz="1800" dirty="0">
                <a:effectLst/>
                <a:latin typeface="Times New Roman" panose="02020603050405020304" pitchFamily="18" charset="0"/>
                <a:ea typeface="Calibri" panose="020F0502020204030204" pitchFamily="34" charset="0"/>
              </a:rPr>
              <a:t>he districts are then grouped by taking the mean frequency of occurrence of each category. Using this information, a data frame has been that has the 10 most common venues for each district.</a:t>
            </a:r>
          </a:p>
          <a:p>
            <a:pPr algn="just"/>
            <a:r>
              <a:rPr lang="en-US" sz="1800" dirty="0">
                <a:effectLst/>
                <a:latin typeface="Times New Roman" panose="02020603050405020304" pitchFamily="18" charset="0"/>
                <a:ea typeface="Calibri" panose="020F0502020204030204" pitchFamily="34" charset="0"/>
              </a:rPr>
              <a:t>The machine learning algorithm that will be used for this project is </a:t>
            </a:r>
            <a:r>
              <a:rPr lang="en-US" sz="1800" dirty="0" err="1">
                <a:effectLst/>
                <a:latin typeface="Times New Roman" panose="02020603050405020304" pitchFamily="18" charset="0"/>
                <a:ea typeface="Calibri" panose="020F0502020204030204" pitchFamily="34" charset="0"/>
              </a:rPr>
              <a:t>Kmeans</a:t>
            </a:r>
            <a:r>
              <a:rPr lang="en-US" sz="1800" dirty="0">
                <a:effectLst/>
                <a:latin typeface="Times New Roman" panose="02020603050405020304" pitchFamily="18" charset="0"/>
                <a:ea typeface="Calibri" panose="020F0502020204030204" pitchFamily="34" charset="0"/>
              </a:rPr>
              <a:t>.</a:t>
            </a:r>
            <a:endParaRPr lang="fr-FR" sz="2000" dirty="0"/>
          </a:p>
        </p:txBody>
      </p:sp>
      <p:pic>
        <p:nvPicPr>
          <p:cNvPr id="19" name="Picture 18">
            <a:extLst>
              <a:ext uri="{FF2B5EF4-FFF2-40B4-BE49-F238E27FC236}">
                <a16:creationId xmlns:a16="http://schemas.microsoft.com/office/drawing/2014/main" id="{D30546AD-0DCB-4C06-98B4-2288161844D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71631" y="2664619"/>
            <a:ext cx="6788131" cy="2847974"/>
          </a:xfrm>
          <a:prstGeom prst="rect">
            <a:avLst/>
          </a:prstGeom>
          <a:noFill/>
          <a:ln>
            <a:noFill/>
          </a:ln>
        </p:spPr>
      </p:pic>
    </p:spTree>
    <p:extLst>
      <p:ext uri="{BB962C8B-B14F-4D97-AF65-F5344CB8AC3E}">
        <p14:creationId xmlns:p14="http://schemas.microsoft.com/office/powerpoint/2010/main" val="1373765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44C3644-9B12-4B8F-B13A-58B0B7F6B37D}"/>
              </a:ext>
            </a:extLst>
          </p:cNvPr>
          <p:cNvSpPr>
            <a:spLocks noGrp="1"/>
          </p:cNvSpPr>
          <p:nvPr>
            <p:ph type="title"/>
          </p:nvPr>
        </p:nvSpPr>
        <p:spPr>
          <a:xfrm>
            <a:off x="496112" y="685801"/>
            <a:ext cx="2743200" cy="5105400"/>
          </a:xfrm>
        </p:spPr>
        <p:txBody>
          <a:bodyPr>
            <a:normAutofit/>
          </a:bodyPr>
          <a:lstStyle/>
          <a:p>
            <a:pPr algn="l"/>
            <a:r>
              <a:rPr lang="en-US" sz="3200" b="1" dirty="0">
                <a:solidFill>
                  <a:srgbClr val="FFFFFF"/>
                </a:solidFill>
              </a:rPr>
              <a:t>Results</a:t>
            </a:r>
            <a:endParaRPr lang="fr-FR" sz="3200" b="1" dirty="0">
              <a:solidFill>
                <a:srgbClr val="FFFFFF"/>
              </a:solidFill>
            </a:endParaRP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6D5DCC38-EADC-40CF-8ACE-9BC41C89EEAA}"/>
              </a:ext>
            </a:extLst>
          </p:cNvPr>
          <p:cNvSpPr>
            <a:spLocks noGrp="1"/>
          </p:cNvSpPr>
          <p:nvPr>
            <p:ph idx="1"/>
          </p:nvPr>
        </p:nvSpPr>
        <p:spPr>
          <a:xfrm>
            <a:off x="5117106" y="685801"/>
            <a:ext cx="6385918" cy="879048"/>
          </a:xfrm>
        </p:spPr>
        <p:txBody>
          <a:bodyPr>
            <a:normAutofit lnSpcReduction="10000"/>
          </a:bodyPr>
          <a:lstStyle/>
          <a:p>
            <a:r>
              <a:rPr lang="en-US" sz="1800" dirty="0">
                <a:effectLst/>
                <a:latin typeface="Times New Roman" panose="02020603050405020304" pitchFamily="18" charset="0"/>
                <a:ea typeface="Calibri" panose="020F0502020204030204" pitchFamily="34" charset="0"/>
              </a:rPr>
              <a:t>The results of the </a:t>
            </a:r>
            <a:r>
              <a:rPr lang="en-US" sz="1800" dirty="0" err="1">
                <a:effectLst/>
                <a:latin typeface="Times New Roman" panose="02020603050405020304" pitchFamily="18" charset="0"/>
                <a:ea typeface="Calibri" panose="020F0502020204030204" pitchFamily="34" charset="0"/>
              </a:rPr>
              <a:t>KMeans</a:t>
            </a:r>
            <a:r>
              <a:rPr lang="en-US" sz="1800" dirty="0">
                <a:effectLst/>
                <a:latin typeface="Times New Roman" panose="02020603050405020304" pitchFamily="18" charset="0"/>
                <a:ea typeface="Calibri" panose="020F0502020204030204" pitchFamily="34" charset="0"/>
              </a:rPr>
              <a:t> analysis were very promising. The algorithm produced 5 clusters labeled from 0 to 4 shown on the map.</a:t>
            </a:r>
            <a:endParaRPr lang="fr-FR" sz="2000" dirty="0"/>
          </a:p>
        </p:txBody>
      </p:sp>
      <p:pic>
        <p:nvPicPr>
          <p:cNvPr id="19" name="Picture 18">
            <a:extLst>
              <a:ext uri="{FF2B5EF4-FFF2-40B4-BE49-F238E27FC236}">
                <a16:creationId xmlns:a16="http://schemas.microsoft.com/office/drawing/2014/main" id="{D0733624-055A-4D5E-8B2F-C115D030F99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35521" y="1476901"/>
            <a:ext cx="6760367" cy="2112605"/>
          </a:xfrm>
          <a:prstGeom prst="rect">
            <a:avLst/>
          </a:prstGeom>
          <a:noFill/>
          <a:ln>
            <a:noFill/>
          </a:ln>
        </p:spPr>
      </p:pic>
      <p:pic>
        <p:nvPicPr>
          <p:cNvPr id="20" name="Picture 19">
            <a:extLst>
              <a:ext uri="{FF2B5EF4-FFF2-40B4-BE49-F238E27FC236}">
                <a16:creationId xmlns:a16="http://schemas.microsoft.com/office/drawing/2014/main" id="{E6657027-09E2-4011-A700-6EA26C9FE73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713369" y="3715541"/>
            <a:ext cx="5304708" cy="3000375"/>
          </a:xfrm>
          <a:prstGeom prst="rect">
            <a:avLst/>
          </a:prstGeom>
          <a:noFill/>
          <a:ln>
            <a:noFill/>
          </a:ln>
        </p:spPr>
      </p:pic>
    </p:spTree>
    <p:extLst>
      <p:ext uri="{BB962C8B-B14F-4D97-AF65-F5344CB8AC3E}">
        <p14:creationId xmlns:p14="http://schemas.microsoft.com/office/powerpoint/2010/main" val="99749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6E9F1BF-73D4-474A-A1A0-3B705E2CE54E}"/>
              </a:ext>
            </a:extLst>
          </p:cNvPr>
          <p:cNvSpPr>
            <a:spLocks noGrp="1"/>
          </p:cNvSpPr>
          <p:nvPr>
            <p:ph type="title"/>
          </p:nvPr>
        </p:nvSpPr>
        <p:spPr>
          <a:xfrm>
            <a:off x="496112" y="685801"/>
            <a:ext cx="2743200" cy="5105400"/>
          </a:xfrm>
        </p:spPr>
        <p:txBody>
          <a:bodyPr>
            <a:normAutofit/>
          </a:bodyPr>
          <a:lstStyle/>
          <a:p>
            <a:pPr algn="l"/>
            <a:r>
              <a:rPr lang="en-US" sz="3200" dirty="0">
                <a:solidFill>
                  <a:srgbClr val="FFFFFF"/>
                </a:solidFill>
              </a:rPr>
              <a:t>Results </a:t>
            </a:r>
            <a:endParaRPr lang="fr-FR" sz="3200" dirty="0">
              <a:solidFill>
                <a:srgbClr val="FFFFFF"/>
              </a:solidFill>
            </a:endParaRP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19" name="Content Placeholder 18">
            <a:extLst>
              <a:ext uri="{FF2B5EF4-FFF2-40B4-BE49-F238E27FC236}">
                <a16:creationId xmlns:a16="http://schemas.microsoft.com/office/drawing/2014/main" id="{523BF15D-CD86-472B-9836-3E1ABFFF1C2F}"/>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050431" y="231518"/>
            <a:ext cx="6645456" cy="1529187"/>
          </a:xfrm>
          <a:prstGeom prst="rect">
            <a:avLst/>
          </a:prstGeom>
          <a:noFill/>
          <a:ln>
            <a:noFill/>
          </a:ln>
        </p:spPr>
      </p:pic>
      <p:pic>
        <p:nvPicPr>
          <p:cNvPr id="20" name="Picture 19">
            <a:extLst>
              <a:ext uri="{FF2B5EF4-FFF2-40B4-BE49-F238E27FC236}">
                <a16:creationId xmlns:a16="http://schemas.microsoft.com/office/drawing/2014/main" id="{A85DFBC6-391A-43B6-B274-4C0E5AFF39B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050431" y="1960529"/>
            <a:ext cx="6645457" cy="1355792"/>
          </a:xfrm>
          <a:prstGeom prst="rect">
            <a:avLst/>
          </a:prstGeom>
          <a:noFill/>
          <a:ln>
            <a:noFill/>
          </a:ln>
        </p:spPr>
      </p:pic>
      <p:pic>
        <p:nvPicPr>
          <p:cNvPr id="21" name="Picture 20">
            <a:extLst>
              <a:ext uri="{FF2B5EF4-FFF2-40B4-BE49-F238E27FC236}">
                <a16:creationId xmlns:a16="http://schemas.microsoft.com/office/drawing/2014/main" id="{9D09F71C-269B-41B7-B7AF-EDEA3CC5A28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050431" y="3524857"/>
            <a:ext cx="6645456" cy="2681389"/>
          </a:xfrm>
          <a:prstGeom prst="rect">
            <a:avLst/>
          </a:prstGeom>
          <a:noFill/>
          <a:ln>
            <a:noFill/>
          </a:ln>
        </p:spPr>
      </p:pic>
    </p:spTree>
    <p:extLst>
      <p:ext uri="{BB962C8B-B14F-4D97-AF65-F5344CB8AC3E}">
        <p14:creationId xmlns:p14="http://schemas.microsoft.com/office/powerpoint/2010/main" val="2436506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2B65099-916B-4D64-BF52-DE98AEA38BA4}"/>
              </a:ext>
            </a:extLst>
          </p:cNvPr>
          <p:cNvSpPr>
            <a:spLocks noGrp="1"/>
          </p:cNvSpPr>
          <p:nvPr>
            <p:ph type="title"/>
          </p:nvPr>
        </p:nvSpPr>
        <p:spPr>
          <a:xfrm>
            <a:off x="496112" y="685801"/>
            <a:ext cx="2743200" cy="5105400"/>
          </a:xfrm>
        </p:spPr>
        <p:txBody>
          <a:bodyPr>
            <a:normAutofit/>
          </a:bodyPr>
          <a:lstStyle/>
          <a:p>
            <a:pPr algn="l"/>
            <a:r>
              <a:rPr lang="en-US" sz="3200" b="1" dirty="0">
                <a:solidFill>
                  <a:srgbClr val="FFFFFF"/>
                </a:solidFill>
              </a:rPr>
              <a:t>Results</a:t>
            </a:r>
            <a:endParaRPr lang="fr-FR" sz="3200" b="1" dirty="0">
              <a:solidFill>
                <a:srgbClr val="FFFFFF"/>
              </a:solidFill>
            </a:endParaRP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19" name="Content Placeholder 18">
            <a:extLst>
              <a:ext uri="{FF2B5EF4-FFF2-40B4-BE49-F238E27FC236}">
                <a16:creationId xmlns:a16="http://schemas.microsoft.com/office/drawing/2014/main" id="{263BCA7E-AFC5-44EF-B637-DAB3DC122F11}"/>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963613" y="604158"/>
            <a:ext cx="6952769" cy="2187680"/>
          </a:xfrm>
          <a:prstGeom prst="rect">
            <a:avLst/>
          </a:prstGeom>
          <a:noFill/>
          <a:ln>
            <a:noFill/>
          </a:ln>
        </p:spPr>
      </p:pic>
      <p:pic>
        <p:nvPicPr>
          <p:cNvPr id="20" name="Picture 19">
            <a:extLst>
              <a:ext uri="{FF2B5EF4-FFF2-40B4-BE49-F238E27FC236}">
                <a16:creationId xmlns:a16="http://schemas.microsoft.com/office/drawing/2014/main" id="{136A8EAB-F062-43A1-83A3-B0C84286D24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963614" y="3498264"/>
            <a:ext cx="6952768" cy="1135798"/>
          </a:xfrm>
          <a:prstGeom prst="rect">
            <a:avLst/>
          </a:prstGeom>
          <a:noFill/>
          <a:ln>
            <a:noFill/>
          </a:ln>
        </p:spPr>
      </p:pic>
    </p:spTree>
    <p:extLst>
      <p:ext uri="{BB962C8B-B14F-4D97-AF65-F5344CB8AC3E}">
        <p14:creationId xmlns:p14="http://schemas.microsoft.com/office/powerpoint/2010/main" val="2477238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6716DBE-5F89-4019-BD95-F1C822B1185C}"/>
              </a:ext>
            </a:extLst>
          </p:cNvPr>
          <p:cNvSpPr>
            <a:spLocks noGrp="1"/>
          </p:cNvSpPr>
          <p:nvPr>
            <p:ph type="title"/>
          </p:nvPr>
        </p:nvSpPr>
        <p:spPr>
          <a:xfrm>
            <a:off x="496112" y="685801"/>
            <a:ext cx="2743200" cy="5105400"/>
          </a:xfrm>
        </p:spPr>
        <p:txBody>
          <a:bodyPr>
            <a:normAutofit/>
          </a:bodyPr>
          <a:lstStyle/>
          <a:p>
            <a:pPr algn="l"/>
            <a:r>
              <a:rPr lang="en-US" sz="3200" b="1" dirty="0">
                <a:solidFill>
                  <a:srgbClr val="FFFFFF"/>
                </a:solidFill>
              </a:rPr>
              <a:t>Discussion</a:t>
            </a:r>
            <a:endParaRPr lang="fr-FR" sz="3200" b="1" dirty="0">
              <a:solidFill>
                <a:srgbClr val="FFFFFF"/>
              </a:solidFill>
            </a:endParaRPr>
          </a:p>
        </p:txBody>
      </p:sp>
      <p:grpSp>
        <p:nvGrpSpPr>
          <p:cNvPr id="26"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7"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8"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9"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1D67004A-B8CC-4961-B083-DFB1CE4D70CB}"/>
              </a:ext>
            </a:extLst>
          </p:cNvPr>
          <p:cNvSpPr>
            <a:spLocks noGrp="1"/>
          </p:cNvSpPr>
          <p:nvPr>
            <p:ph idx="1"/>
          </p:nvPr>
        </p:nvSpPr>
        <p:spPr>
          <a:xfrm>
            <a:off x="5117106" y="685801"/>
            <a:ext cx="6385918" cy="5105400"/>
          </a:xfrm>
        </p:spPr>
        <p:txBody>
          <a:bodyPr>
            <a:normAutofit/>
          </a:bodyPr>
          <a:lstStyle/>
          <a:p>
            <a:pPr algn="just"/>
            <a:r>
              <a:rPr lang="en-US" sz="1800" dirty="0">
                <a:latin typeface="Times New Roman" panose="02020603050405020304" pitchFamily="18" charset="0"/>
                <a:ea typeface="Calibri" panose="020F0502020204030204" pitchFamily="34" charset="0"/>
              </a:rPr>
              <a:t>I</a:t>
            </a:r>
            <a:r>
              <a:rPr lang="en-US" sz="1800" dirty="0">
                <a:effectLst/>
                <a:latin typeface="Times New Roman" panose="02020603050405020304" pitchFamily="18" charset="0"/>
                <a:ea typeface="Calibri" panose="020F0502020204030204" pitchFamily="34" charset="0"/>
              </a:rPr>
              <a:t>t appears that cluster 3 and cluster 4 are the best suited for the company’s needs because they offer the biggest number of business opportunities. French restaurants and hotels are the most common venues in these clusters.</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L’Observatoire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district with a population density of 24 821 and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Vaugirard</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district with 27 712.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These two districts are the best match for the company’s needs, because they have diversified venues, are close to each other and have a great population density.</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2000" dirty="0"/>
          </a:p>
        </p:txBody>
      </p:sp>
    </p:spTree>
    <p:extLst>
      <p:ext uri="{BB962C8B-B14F-4D97-AF65-F5344CB8AC3E}">
        <p14:creationId xmlns:p14="http://schemas.microsoft.com/office/powerpoint/2010/main" val="41285291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1</TotalTime>
  <Words>556</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Corbel</vt:lpstr>
      <vt:lpstr>Times New Roman</vt:lpstr>
      <vt:lpstr>Parallax</vt:lpstr>
      <vt:lpstr>Opening a Food Delivery Company in Paris</vt:lpstr>
      <vt:lpstr>Introduction &amp; Business Problem</vt:lpstr>
      <vt:lpstr>Data Description</vt:lpstr>
      <vt:lpstr>Methodology</vt:lpstr>
      <vt:lpstr>Methodology</vt:lpstr>
      <vt:lpstr>Results</vt:lpstr>
      <vt:lpstr>Results </vt:lpstr>
      <vt:lpstr>Results</vt:lpstr>
      <vt:lpstr>Discussion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a Food Delivery Company in Paris</dc:title>
  <dc:creator>Hicham OUTZGUITE</dc:creator>
  <cp:lastModifiedBy>Hicham OUTZGUITE</cp:lastModifiedBy>
  <cp:revision>1</cp:revision>
  <dcterms:created xsi:type="dcterms:W3CDTF">2020-06-26T11:17:23Z</dcterms:created>
  <dcterms:modified xsi:type="dcterms:W3CDTF">2020-06-26T11:18:32Z</dcterms:modified>
</cp:coreProperties>
</file>