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B0604020202020204" charset="0"/>
      <p:regular r:id="rId22"/>
      <p:bold r:id="rId23"/>
      <p:italic r:id="rId24"/>
      <p:boldItalic r:id="rId25"/>
    </p:embeddedFont>
    <p:embeddedFont>
      <p:font typeface="Bebas Neue" panose="020B0604020202020204" charset="0"/>
      <p:regular r:id="rId26"/>
    </p:embeddedFont>
    <p:embeddedFont>
      <p:font typeface="Oswald"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76"/>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007605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37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d9616ddf3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d9616ddf3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761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gdc46a86306_2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 name="Google Shape;1947;gdc46a86306_2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038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3"/>
        <p:cNvGrpSpPr/>
        <p:nvPr/>
      </p:nvGrpSpPr>
      <p:grpSpPr>
        <a:xfrm>
          <a:off x="0" y="0"/>
          <a:ext cx="0" cy="0"/>
          <a:chOff x="0" y="0"/>
          <a:chExt cx="0" cy="0"/>
        </a:xfrm>
      </p:grpSpPr>
      <p:sp>
        <p:nvSpPr>
          <p:cNvPr id="1954" name="Google Shape;1954;gd9616ddf3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5" name="Google Shape;1955;gd9616ddf3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529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d9616ddf3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d9616ddf3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79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6"/>
        <p:cNvGrpSpPr/>
        <p:nvPr/>
      </p:nvGrpSpPr>
      <p:grpSpPr>
        <a:xfrm>
          <a:off x="0" y="0"/>
          <a:ext cx="0" cy="0"/>
          <a:chOff x="0" y="0"/>
          <a:chExt cx="0" cy="0"/>
        </a:xfrm>
      </p:grpSpPr>
      <p:sp>
        <p:nvSpPr>
          <p:cNvPr id="1977" name="Google Shape;1977;gd9616ddf3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8" name="Google Shape;1978;gd9616ddf3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182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d9616ddf3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d9616ddf3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489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d9616ddf3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d9616ddf3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458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722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4"/>
        <p:cNvGrpSpPr/>
        <p:nvPr/>
      </p:nvGrpSpPr>
      <p:grpSpPr>
        <a:xfrm>
          <a:off x="0" y="0"/>
          <a:ext cx="0" cy="0"/>
          <a:chOff x="0" y="0"/>
          <a:chExt cx="0" cy="0"/>
        </a:xfrm>
      </p:grpSpPr>
      <p:sp>
        <p:nvSpPr>
          <p:cNvPr id="2005" name="Google Shape;2005;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6" name="Google Shape;2006;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14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gdc46a86306_7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2" name="Google Shape;2012;gdc46a86306_7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0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d96d0cbd1e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d96d0cbd1e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73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2177293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dc46a86306_3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dc46a86306_3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86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gd9616ddf3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d9616ddf3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67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dc46a86306_3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dc46a86306_3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92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d9616ddf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d9616ddf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510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dc46a86306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dc46a86306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08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dc46a86306_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dc46a86306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22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1"/>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1"/>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1"/>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1"/>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1"/>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1"/>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1"/>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1"/>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1"/>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1"/>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1"/>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1"/>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1"/>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1"/>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1"/>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1"/>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1"/>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1"/>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1"/>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1"/>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2" name="Google Shape;872;p11"/>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73" name="Google Shape;873;p11"/>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One Columns">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One Columns 1">
  <p:cSld name="CUSTOM_4_1">
    <p:spTree>
      <p:nvGrpSpPr>
        <p:cNvPr id="1"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8"/>
          <p:cNvGrpSpPr/>
          <p:nvPr/>
        </p:nvGrpSpPr>
        <p:grpSpPr>
          <a:xfrm rot="-5400000" flipH="1">
            <a:off x="7579155" y="3321200"/>
            <a:ext cx="979800" cy="3475150"/>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18"/>
          <p:cNvSpPr txBox="1">
            <a:spLocks noGrp="1"/>
          </p:cNvSpPr>
          <p:nvPr>
            <p:ph type="title"/>
          </p:nvPr>
        </p:nvSpPr>
        <p:spPr>
          <a:xfrm>
            <a:off x="5173500" y="1639950"/>
            <a:ext cx="3250500" cy="508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2" name="Google Shape;1592;p18"/>
          <p:cNvSpPr txBox="1">
            <a:spLocks noGrp="1"/>
          </p:cNvSpPr>
          <p:nvPr>
            <p:ph type="subTitle" idx="1"/>
          </p:nvPr>
        </p:nvSpPr>
        <p:spPr>
          <a:xfrm>
            <a:off x="5173375" y="2571750"/>
            <a:ext cx="3250500" cy="150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6" name="Google Shape;1696;p1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7" name="Google Shape;1697;p19"/>
          <p:cNvSpPr txBox="1">
            <a:spLocks noGrp="1"/>
          </p:cNvSpPr>
          <p:nvPr>
            <p:ph type="subTitle" idx="1"/>
          </p:nvPr>
        </p:nvSpPr>
        <p:spPr>
          <a:xfrm>
            <a:off x="7200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8" name="Google Shape;1698;p19"/>
          <p:cNvSpPr txBox="1">
            <a:spLocks noGrp="1"/>
          </p:cNvSpPr>
          <p:nvPr>
            <p:ph type="title" idx="2"/>
          </p:nvPr>
        </p:nvSpPr>
        <p:spPr>
          <a:xfrm>
            <a:off x="7200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9" name="Google Shape;1699;p19"/>
          <p:cNvSpPr txBox="1">
            <a:spLocks noGrp="1"/>
          </p:cNvSpPr>
          <p:nvPr>
            <p:ph type="subTitle" idx="3"/>
          </p:nvPr>
        </p:nvSpPr>
        <p:spPr>
          <a:xfrm>
            <a:off x="7200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0" name="Google Shape;1700;p19"/>
          <p:cNvSpPr txBox="1">
            <a:spLocks noGrp="1"/>
          </p:cNvSpPr>
          <p:nvPr>
            <p:ph type="title" idx="4"/>
          </p:nvPr>
        </p:nvSpPr>
        <p:spPr>
          <a:xfrm>
            <a:off x="7200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1" name="Google Shape;1701;p19"/>
          <p:cNvSpPr txBox="1">
            <a:spLocks noGrp="1"/>
          </p:cNvSpPr>
          <p:nvPr>
            <p:ph type="subTitle" idx="5"/>
          </p:nvPr>
        </p:nvSpPr>
        <p:spPr>
          <a:xfrm>
            <a:off x="348885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2" name="Google Shape;1702;p19"/>
          <p:cNvSpPr txBox="1">
            <a:spLocks noGrp="1"/>
          </p:cNvSpPr>
          <p:nvPr>
            <p:ph type="title" idx="6"/>
          </p:nvPr>
        </p:nvSpPr>
        <p:spPr>
          <a:xfrm>
            <a:off x="348885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3" name="Google Shape;1703;p19"/>
          <p:cNvSpPr txBox="1">
            <a:spLocks noGrp="1"/>
          </p:cNvSpPr>
          <p:nvPr>
            <p:ph type="subTitle" idx="7"/>
          </p:nvPr>
        </p:nvSpPr>
        <p:spPr>
          <a:xfrm>
            <a:off x="348885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4" name="Google Shape;1704;p19"/>
          <p:cNvSpPr txBox="1">
            <a:spLocks noGrp="1"/>
          </p:cNvSpPr>
          <p:nvPr>
            <p:ph type="title" idx="8"/>
          </p:nvPr>
        </p:nvSpPr>
        <p:spPr>
          <a:xfrm>
            <a:off x="348885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5" name="Google Shape;1705;p19"/>
          <p:cNvSpPr txBox="1">
            <a:spLocks noGrp="1"/>
          </p:cNvSpPr>
          <p:nvPr>
            <p:ph type="subTitle" idx="9"/>
          </p:nvPr>
        </p:nvSpPr>
        <p:spPr>
          <a:xfrm>
            <a:off x="62577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6" name="Google Shape;1706;p19"/>
          <p:cNvSpPr txBox="1">
            <a:spLocks noGrp="1"/>
          </p:cNvSpPr>
          <p:nvPr>
            <p:ph type="title" idx="13"/>
          </p:nvPr>
        </p:nvSpPr>
        <p:spPr>
          <a:xfrm>
            <a:off x="62577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7" name="Google Shape;1707;p19"/>
          <p:cNvSpPr txBox="1">
            <a:spLocks noGrp="1"/>
          </p:cNvSpPr>
          <p:nvPr>
            <p:ph type="subTitle" idx="14"/>
          </p:nvPr>
        </p:nvSpPr>
        <p:spPr>
          <a:xfrm>
            <a:off x="62577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8" name="Google Shape;1708;p19"/>
          <p:cNvSpPr txBox="1">
            <a:spLocks noGrp="1"/>
          </p:cNvSpPr>
          <p:nvPr>
            <p:ph type="title" idx="15"/>
          </p:nvPr>
        </p:nvSpPr>
        <p:spPr>
          <a:xfrm>
            <a:off x="62577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0"/>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0"/>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0"/>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0"/>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0"/>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0"/>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0"/>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0"/>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0"/>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0"/>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0"/>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0"/>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0"/>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0"/>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0"/>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0"/>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0"/>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0"/>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0"/>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0"/>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0"/>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0"/>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0"/>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0"/>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0"/>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0"/>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0"/>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0"/>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0"/>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0"/>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0"/>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0"/>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0"/>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0"/>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0"/>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0"/>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0"/>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0"/>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0"/>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0"/>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0"/>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0"/>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0"/>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0"/>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0"/>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0"/>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0"/>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0"/>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0"/>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0"/>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0"/>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0"/>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0"/>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0"/>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0"/>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0"/>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0"/>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0"/>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0"/>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0"/>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0"/>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0"/>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0"/>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0"/>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0"/>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0"/>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0"/>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0"/>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0"/>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0"/>
                <p:cNvSpPr/>
                <p:nvPr/>
              </p:nvSpPr>
              <p:spPr>
                <a:xfrm>
                  <a:off x="-572625" y="2889150"/>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0"/>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0"/>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0"/>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0"/>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0"/>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0"/>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0"/>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0"/>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0"/>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0"/>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0"/>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0"/>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0"/>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0"/>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0"/>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0"/>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0"/>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0"/>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0"/>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0"/>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0"/>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0"/>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0"/>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0"/>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0"/>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0"/>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0"/>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0"/>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0"/>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0"/>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0"/>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0"/>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0"/>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0"/>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0"/>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0"/>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0"/>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0"/>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0"/>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0"/>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0"/>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41" name="Google Shape;1841;p20"/>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1842" name="Google Shape;1842;p20"/>
            <p:cNvSpPr/>
            <p:nvPr/>
          </p:nvSpPr>
          <p:spPr>
            <a:xfrm flipH="1">
              <a:off x="6008353" y="-398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3" name="Google Shape;1843;p20"/>
          <p:cNvSpPr txBox="1">
            <a:spLocks noGrp="1"/>
          </p:cNvSpPr>
          <p:nvPr>
            <p:ph type="title"/>
          </p:nvPr>
        </p:nvSpPr>
        <p:spPr>
          <a:xfrm>
            <a:off x="720000" y="314175"/>
            <a:ext cx="7704000" cy="8934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4" name="Google Shape;1844;p20"/>
          <p:cNvSpPr txBox="1">
            <a:spLocks noGrp="1"/>
          </p:cNvSpPr>
          <p:nvPr>
            <p:ph type="subTitle" idx="1"/>
          </p:nvPr>
        </p:nvSpPr>
        <p:spPr>
          <a:xfrm>
            <a:off x="3488850" y="1978325"/>
            <a:ext cx="2166300" cy="1584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45" name="Google Shape;1845;p20"/>
          <p:cNvSpPr txBox="1"/>
          <p:nvPr/>
        </p:nvSpPr>
        <p:spPr>
          <a:xfrm>
            <a:off x="2493000" y="3787200"/>
            <a:ext cx="4158000" cy="525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3"/>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3"/>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1" name="Google Shape;221;p3"/>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2" name="Google Shape;222;p3"/>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3" name="Google Shape;393;p5"/>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4" name="Google Shape;394;p5"/>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5" name="Google Shape;395;p5"/>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6" name="Google Shape;396;p5"/>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9"/>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9" name="Google Shape;709;p9"/>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0" name="Google Shape;710;p9"/>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22"/>
          <p:cNvSpPr txBox="1">
            <a:spLocks noGrp="1"/>
          </p:cNvSpPr>
          <p:nvPr>
            <p:ph type="ctrTitle"/>
          </p:nvPr>
        </p:nvSpPr>
        <p:spPr>
          <a:xfrm>
            <a:off x="1009200" y="753675"/>
            <a:ext cx="7125600" cy="985500"/>
          </a:xfrm>
          <a:prstGeom prst="rect">
            <a:avLst/>
          </a:prstGeom>
          <a:solidFill>
            <a:schemeClr val="lt2"/>
          </a:solidFill>
        </p:spPr>
        <p:txBody>
          <a:bodyPr spcFirstLastPara="1" wrap="square" lIns="0" tIns="0" rIns="0" bIns="0" anchor="ctr" anchorCtr="0">
            <a:noAutofit/>
          </a:bodyPr>
          <a:lstStyle/>
          <a:p>
            <a:pPr marL="0" lvl="0" indent="0" algn="ctr" rtl="0">
              <a:spcBef>
                <a:spcPts val="0"/>
              </a:spcBef>
              <a:spcAft>
                <a:spcPts val="0"/>
              </a:spcAft>
              <a:buNone/>
            </a:pPr>
            <a:r>
              <a:rPr lang="en">
                <a:solidFill>
                  <a:schemeClr val="dk2"/>
                </a:solidFill>
              </a:rPr>
              <a:t>GAME ULAR BLACK AS</a:t>
            </a:r>
            <a:endParaRPr>
              <a:solidFill>
                <a:schemeClr val="dk2"/>
              </a:solidFill>
            </a:endParaRPr>
          </a:p>
        </p:txBody>
      </p:sp>
      <p:sp>
        <p:nvSpPr>
          <p:cNvPr id="1852" name="Google Shape;1852;p22"/>
          <p:cNvSpPr txBox="1">
            <a:spLocks noGrp="1"/>
          </p:cNvSpPr>
          <p:nvPr>
            <p:ph type="subTitle" idx="1"/>
          </p:nvPr>
        </p:nvSpPr>
        <p:spPr>
          <a:xfrm>
            <a:off x="1009200" y="1845950"/>
            <a:ext cx="7125600" cy="248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solidFill>
                  <a:schemeClr val="dk1"/>
                </a:solidFill>
                <a:latin typeface="Times New Roman"/>
                <a:ea typeface="Times New Roman"/>
                <a:cs typeface="Times New Roman"/>
                <a:sym typeface="Times New Roman"/>
              </a:rPr>
              <a:t>Disusun untuk memenuhi tugas mata kuliah Pemrograman Berorientasi Objek</a:t>
            </a:r>
            <a:endParaRPr sz="1400">
              <a:solidFill>
                <a:schemeClr val="dk1"/>
              </a:solidFill>
              <a:latin typeface="Times New Roman"/>
              <a:ea typeface="Times New Roman"/>
              <a:cs typeface="Times New Roman"/>
              <a:sym typeface="Times New Roman"/>
            </a:endParaRPr>
          </a:p>
          <a:p>
            <a:pPr marL="0" lvl="0" indent="0" algn="ctr" rtl="0">
              <a:spcBef>
                <a:spcPts val="100"/>
              </a:spcBef>
              <a:spcAft>
                <a:spcPts val="0"/>
              </a:spcAft>
              <a:buNone/>
            </a:pPr>
            <a:r>
              <a:rPr lang="en" sz="1400">
                <a:solidFill>
                  <a:schemeClr val="dk1"/>
                </a:solidFill>
                <a:latin typeface="Times New Roman"/>
                <a:ea typeface="Times New Roman"/>
                <a:cs typeface="Times New Roman"/>
                <a:sym typeface="Times New Roman"/>
              </a:rPr>
              <a:t>Semester 4 Tahun Ajaran 2020/2021</a:t>
            </a:r>
            <a:endParaRPr sz="1400">
              <a:solidFill>
                <a:schemeClr val="dk1"/>
              </a:solidFill>
              <a:latin typeface="Times New Roman"/>
              <a:ea typeface="Times New Roman"/>
              <a:cs typeface="Times New Roman"/>
              <a:sym typeface="Times New Roman"/>
            </a:endParaRPr>
          </a:p>
          <a:p>
            <a:pPr marL="0" lvl="0" indent="0" algn="ctr" rtl="0">
              <a:spcBef>
                <a:spcPts val="100"/>
              </a:spcBef>
              <a:spcAft>
                <a:spcPts val="0"/>
              </a:spcAft>
              <a:buNone/>
            </a:pPr>
            <a:endParaRPr sz="1400">
              <a:solidFill>
                <a:schemeClr val="dk1"/>
              </a:solidFill>
              <a:latin typeface="Times New Roman"/>
              <a:ea typeface="Times New Roman"/>
              <a:cs typeface="Times New Roman"/>
              <a:sym typeface="Times New Roman"/>
            </a:endParaRPr>
          </a:p>
          <a:p>
            <a:pPr marL="0" lvl="0" indent="0" algn="ctr" rtl="0">
              <a:spcBef>
                <a:spcPts val="100"/>
              </a:spcBef>
              <a:spcAft>
                <a:spcPts val="0"/>
              </a:spcAft>
              <a:buNone/>
            </a:pPr>
            <a:r>
              <a:rPr lang="en" sz="1400">
                <a:solidFill>
                  <a:schemeClr val="dk1"/>
                </a:solidFill>
                <a:latin typeface="Times New Roman"/>
                <a:ea typeface="Times New Roman"/>
                <a:cs typeface="Times New Roman"/>
                <a:sym typeface="Times New Roman"/>
              </a:rPr>
              <a:t>DISUSUN OLEH :</a:t>
            </a:r>
            <a:endParaRPr sz="1400">
              <a:solidFill>
                <a:schemeClr val="dk1"/>
              </a:solidFill>
              <a:latin typeface="Times New Roman"/>
              <a:ea typeface="Times New Roman"/>
              <a:cs typeface="Times New Roman"/>
              <a:sym typeface="Times New Roman"/>
            </a:endParaRPr>
          </a:p>
          <a:p>
            <a:pPr marL="0" lvl="0" indent="0" algn="ctr" rtl="0">
              <a:spcBef>
                <a:spcPts val="100"/>
              </a:spcBef>
              <a:spcAft>
                <a:spcPts val="0"/>
              </a:spcAft>
              <a:buNone/>
            </a:pPr>
            <a:r>
              <a:rPr lang="en" sz="1400">
                <a:solidFill>
                  <a:schemeClr val="dk1"/>
                </a:solidFill>
                <a:latin typeface="Times New Roman"/>
                <a:ea typeface="Times New Roman"/>
                <a:cs typeface="Times New Roman"/>
                <a:sym typeface="Times New Roman"/>
              </a:rPr>
              <a:t>Akmal Fauzan Suranta		119140203</a:t>
            </a:r>
            <a:endParaRPr sz="1400">
              <a:solidFill>
                <a:schemeClr val="dk1"/>
              </a:solidFill>
              <a:latin typeface="Times New Roman"/>
              <a:ea typeface="Times New Roman"/>
              <a:cs typeface="Times New Roman"/>
              <a:sym typeface="Times New Roman"/>
            </a:endParaRPr>
          </a:p>
          <a:p>
            <a:pPr marL="0" lvl="0" indent="0" algn="ctr" rtl="0">
              <a:spcBef>
                <a:spcPts val="100"/>
              </a:spcBef>
              <a:spcAft>
                <a:spcPts val="0"/>
              </a:spcAft>
              <a:buNone/>
            </a:pPr>
            <a:r>
              <a:rPr lang="en" sz="1400">
                <a:solidFill>
                  <a:schemeClr val="dk1"/>
                </a:solidFill>
                <a:latin typeface="Times New Roman"/>
                <a:ea typeface="Times New Roman"/>
                <a:cs typeface="Times New Roman"/>
                <a:sym typeface="Times New Roman"/>
              </a:rPr>
              <a:t>Fahriza Yusefa			119140005</a:t>
            </a:r>
            <a:endParaRPr sz="1400">
              <a:solidFill>
                <a:schemeClr val="dk1"/>
              </a:solidFill>
              <a:latin typeface="Times New Roman"/>
              <a:ea typeface="Times New Roman"/>
              <a:cs typeface="Times New Roman"/>
              <a:sym typeface="Times New Roman"/>
            </a:endParaRPr>
          </a:p>
          <a:p>
            <a:pPr marL="0" lvl="0" indent="0" algn="ctr" rtl="0">
              <a:spcBef>
                <a:spcPts val="100"/>
              </a:spcBef>
              <a:spcAft>
                <a:spcPts val="0"/>
              </a:spcAft>
              <a:buNone/>
            </a:pPr>
            <a:r>
              <a:rPr lang="en" sz="1400">
                <a:solidFill>
                  <a:schemeClr val="dk1"/>
                </a:solidFill>
                <a:latin typeface="Times New Roman"/>
                <a:ea typeface="Times New Roman"/>
                <a:cs typeface="Times New Roman"/>
                <a:sym typeface="Times New Roman"/>
              </a:rPr>
              <a:t>Hendamia Yohana Sembiring	119140178</a:t>
            </a:r>
            <a:endParaRPr sz="1400">
              <a:solidFill>
                <a:schemeClr val="dk1"/>
              </a:solidFill>
              <a:latin typeface="Times New Roman"/>
              <a:ea typeface="Times New Roman"/>
              <a:cs typeface="Times New Roman"/>
              <a:sym typeface="Times New Roman"/>
            </a:endParaRPr>
          </a:p>
          <a:p>
            <a:pPr marL="0" lvl="0" indent="0" algn="ctr" rtl="0">
              <a:spcBef>
                <a:spcPts val="100"/>
              </a:spcBef>
              <a:spcAft>
                <a:spcPts val="0"/>
              </a:spcAft>
              <a:buNone/>
            </a:pPr>
            <a:r>
              <a:rPr lang="en" sz="1400">
                <a:solidFill>
                  <a:schemeClr val="dk1"/>
                </a:solidFill>
                <a:latin typeface="Times New Roman"/>
                <a:ea typeface="Times New Roman"/>
                <a:cs typeface="Times New Roman"/>
                <a:sym typeface="Times New Roman"/>
              </a:rPr>
              <a:t>Ikhsanudin Raka Siwi		119140058</a:t>
            </a:r>
            <a:endParaRPr sz="1400">
              <a:solidFill>
                <a:schemeClr val="dk1"/>
              </a:solidFill>
              <a:latin typeface="Times New Roman"/>
              <a:ea typeface="Times New Roman"/>
              <a:cs typeface="Times New Roman"/>
              <a:sym typeface="Times New Roman"/>
            </a:endParaRPr>
          </a:p>
          <a:p>
            <a:pPr marL="0" lvl="0" indent="0" algn="ctr" rtl="0">
              <a:spcBef>
                <a:spcPts val="100"/>
              </a:spcBef>
              <a:spcAft>
                <a:spcPts val="0"/>
              </a:spcAft>
              <a:buNone/>
            </a:pPr>
            <a:endParaRPr sz="1400">
              <a:solidFill>
                <a:schemeClr val="dk1"/>
              </a:solidFill>
              <a:latin typeface="Times New Roman"/>
              <a:ea typeface="Times New Roman"/>
              <a:cs typeface="Times New Roman"/>
              <a:sym typeface="Times New Roman"/>
            </a:endParaRPr>
          </a:p>
          <a:p>
            <a:pPr marL="0" lvl="0" indent="0" algn="ctr" rtl="0">
              <a:spcBef>
                <a:spcPts val="100"/>
              </a:spcBef>
              <a:spcAft>
                <a:spcPts val="0"/>
              </a:spcAft>
              <a:buNone/>
            </a:pPr>
            <a:r>
              <a:rPr lang="en" sz="1400">
                <a:solidFill>
                  <a:schemeClr val="dk1"/>
                </a:solidFill>
                <a:latin typeface="Times New Roman"/>
                <a:ea typeface="Times New Roman"/>
                <a:cs typeface="Times New Roman"/>
                <a:sym typeface="Times New Roman"/>
              </a:rPr>
              <a:t>KELAS : RA</a:t>
            </a:r>
            <a:endParaRPr sz="1400">
              <a:solidFill>
                <a:schemeClr val="dk1"/>
              </a:solidFill>
              <a:latin typeface="Times New Roman"/>
              <a:ea typeface="Times New Roman"/>
              <a:cs typeface="Times New Roman"/>
              <a:sym typeface="Times New Roman"/>
            </a:endParaRPr>
          </a:p>
          <a:p>
            <a:pPr marL="0" lvl="0" indent="0" algn="ctr" rtl="0">
              <a:spcBef>
                <a:spcPts val="100"/>
              </a:spcBef>
              <a:spcAft>
                <a:spcPts val="0"/>
              </a:spcAft>
              <a:buNone/>
            </a:pPr>
            <a:endParaRPr sz="1400">
              <a:solidFill>
                <a:schemeClr val="dk1"/>
              </a:solidFill>
              <a:latin typeface="Times New Roman"/>
              <a:ea typeface="Times New Roman"/>
              <a:cs typeface="Times New Roman"/>
              <a:sym typeface="Times New Roman"/>
            </a:endParaRPr>
          </a:p>
          <a:p>
            <a:pPr marL="0" lvl="0" indent="0" algn="ctr" rtl="0">
              <a:spcBef>
                <a:spcPts val="100"/>
              </a:spcBef>
              <a:spcAft>
                <a:spcPts val="100"/>
              </a:spcAft>
              <a:buNone/>
            </a:pPr>
            <a:r>
              <a:rPr lang="en" sz="1400">
                <a:solidFill>
                  <a:schemeClr val="dk1"/>
                </a:solidFill>
                <a:highlight>
                  <a:schemeClr val="lt2"/>
                </a:highlight>
                <a:latin typeface="Times New Roman"/>
                <a:ea typeface="Times New Roman"/>
                <a:cs typeface="Times New Roman"/>
                <a:sym typeface="Times New Roman"/>
              </a:rPr>
              <a:t>Prodi : Teknik Informatika  </a:t>
            </a:r>
            <a:endParaRPr sz="1400">
              <a:solidFill>
                <a:schemeClr val="dk1"/>
              </a:solidFill>
              <a:highlight>
                <a:schemeClr val="lt2"/>
              </a:highlight>
              <a:latin typeface="Times New Roman"/>
              <a:ea typeface="Times New Roman"/>
              <a:cs typeface="Times New Roman"/>
              <a:sym typeface="Times New Roman"/>
            </a:endParaRPr>
          </a:p>
        </p:txBody>
      </p:sp>
      <p:grpSp>
        <p:nvGrpSpPr>
          <p:cNvPr id="1853" name="Google Shape;1853;p22"/>
          <p:cNvGrpSpPr/>
          <p:nvPr/>
        </p:nvGrpSpPr>
        <p:grpSpPr>
          <a:xfrm>
            <a:off x="-223784" y="-6"/>
            <a:ext cx="2284525" cy="985488"/>
            <a:chOff x="-223784" y="-6"/>
            <a:chExt cx="2284525" cy="985488"/>
          </a:xfrm>
        </p:grpSpPr>
        <p:sp>
          <p:nvSpPr>
            <p:cNvPr id="1854" name="Google Shape;1854;p22"/>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2"/>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2"/>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2"/>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2"/>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2"/>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2"/>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2"/>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22"/>
          <p:cNvGrpSpPr/>
          <p:nvPr/>
        </p:nvGrpSpPr>
        <p:grpSpPr>
          <a:xfrm>
            <a:off x="5876365" y="118125"/>
            <a:ext cx="3316597" cy="2830576"/>
            <a:chOff x="5876365" y="118125"/>
            <a:chExt cx="3316597" cy="2830576"/>
          </a:xfrm>
        </p:grpSpPr>
        <p:sp>
          <p:nvSpPr>
            <p:cNvPr id="1863" name="Google Shape;1863;p22"/>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2"/>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2"/>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2"/>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2"/>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2"/>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31"/>
          <p:cNvSpPr txBox="1"/>
          <p:nvPr/>
        </p:nvSpPr>
        <p:spPr>
          <a:xfrm>
            <a:off x="192525" y="329800"/>
            <a:ext cx="5968800" cy="11328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solidFill>
                  <a:schemeClr val="dk1"/>
                </a:solidFill>
              </a:rPr>
              <a:t>Menampilkan objek makanan dari kelas makanan (1)</a:t>
            </a:r>
            <a:endParaRPr sz="1100" b="1">
              <a:solidFill>
                <a:schemeClr val="dk1"/>
              </a:solidFill>
            </a:endParaRPr>
          </a:p>
          <a:p>
            <a:pPr marL="457200" lvl="0" indent="-298450" algn="l" rtl="0">
              <a:lnSpc>
                <a:spcPct val="115000"/>
              </a:lnSpc>
              <a:spcBef>
                <a:spcPts val="0"/>
              </a:spcBef>
              <a:spcAft>
                <a:spcPts val="0"/>
              </a:spcAft>
              <a:buClr>
                <a:schemeClr val="dk1"/>
              </a:buClr>
              <a:buSzPts val="1100"/>
              <a:buAutoNum type="alphaLcPeriod"/>
            </a:pPr>
            <a:r>
              <a:rPr lang="en" sz="1100" b="1">
                <a:solidFill>
                  <a:schemeClr val="dk1"/>
                </a:solidFill>
              </a:rPr>
              <a:t>posisi makanan harus didalam papan permainan</a:t>
            </a:r>
            <a:endParaRPr sz="1100" b="1">
              <a:solidFill>
                <a:schemeClr val="dk1"/>
              </a:solidFill>
            </a:endParaRPr>
          </a:p>
          <a:p>
            <a:pPr marL="457200" lvl="0" indent="-298450" algn="l" rtl="0">
              <a:lnSpc>
                <a:spcPct val="115000"/>
              </a:lnSpc>
              <a:spcBef>
                <a:spcPts val="0"/>
              </a:spcBef>
              <a:spcAft>
                <a:spcPts val="0"/>
              </a:spcAft>
              <a:buClr>
                <a:schemeClr val="dk1"/>
              </a:buClr>
              <a:buSzPts val="1100"/>
              <a:buAutoNum type="alphaLcPeriod"/>
            </a:pPr>
            <a:r>
              <a:rPr lang="en" sz="1100" b="1">
                <a:solidFill>
                  <a:schemeClr val="dk1"/>
                </a:solidFill>
              </a:rPr>
              <a:t>posisi makanan diacak</a:t>
            </a:r>
            <a:endParaRPr sz="1100" b="1">
              <a:solidFill>
                <a:schemeClr val="dk1"/>
              </a:solidFill>
            </a:endParaRPr>
          </a:p>
          <a:p>
            <a:pPr marL="457200" lvl="0" indent="-298450" algn="l" rtl="0">
              <a:lnSpc>
                <a:spcPct val="115000"/>
              </a:lnSpc>
              <a:spcBef>
                <a:spcPts val="0"/>
              </a:spcBef>
              <a:spcAft>
                <a:spcPts val="0"/>
              </a:spcAft>
              <a:buClr>
                <a:schemeClr val="dk1"/>
              </a:buClr>
              <a:buSzPts val="1100"/>
              <a:buAutoNum type="alphaLcPeriod"/>
            </a:pPr>
            <a:r>
              <a:rPr lang="en" sz="1100" b="1">
                <a:solidFill>
                  <a:schemeClr val="dk1"/>
                </a:solidFill>
              </a:rPr>
              <a:t>menampilkan makanan bonus setelah ular memakan makanan sebanyak 5 Kali</a:t>
            </a:r>
            <a:endParaRPr sz="1100" b="1">
              <a:solidFill>
                <a:schemeClr val="dk1"/>
              </a:solidFill>
            </a:endParaRPr>
          </a:p>
          <a:p>
            <a:pPr marL="457200" lvl="0" indent="-298450" algn="l" rtl="0">
              <a:lnSpc>
                <a:spcPct val="115000"/>
              </a:lnSpc>
              <a:spcBef>
                <a:spcPts val="0"/>
              </a:spcBef>
              <a:spcAft>
                <a:spcPts val="0"/>
              </a:spcAft>
              <a:buClr>
                <a:schemeClr val="dk1"/>
              </a:buClr>
              <a:buSzPts val="1100"/>
              <a:buAutoNum type="alphaLcPeriod"/>
            </a:pPr>
            <a:r>
              <a:rPr lang="en" sz="1100" b="1">
                <a:solidFill>
                  <a:schemeClr val="dk1"/>
                </a:solidFill>
              </a:rPr>
              <a:t>makanan bonus muncul selama 5 detik</a:t>
            </a:r>
            <a:endParaRPr b="1">
              <a:solidFill>
                <a:schemeClr val="dk1"/>
              </a:solidFill>
            </a:endParaRPr>
          </a:p>
        </p:txBody>
      </p:sp>
      <p:grpSp>
        <p:nvGrpSpPr>
          <p:cNvPr id="1941" name="Google Shape;1941;p31"/>
          <p:cNvGrpSpPr/>
          <p:nvPr/>
        </p:nvGrpSpPr>
        <p:grpSpPr>
          <a:xfrm>
            <a:off x="113550" y="1462600"/>
            <a:ext cx="8878076" cy="3290775"/>
            <a:chOff x="113550" y="1462600"/>
            <a:chExt cx="8878076" cy="3290775"/>
          </a:xfrm>
        </p:grpSpPr>
        <p:pic>
          <p:nvPicPr>
            <p:cNvPr id="1942" name="Google Shape;1942;p31"/>
            <p:cNvPicPr preferRelativeResize="0"/>
            <p:nvPr/>
          </p:nvPicPr>
          <p:blipFill rotWithShape="1">
            <a:blip r:embed="rId3">
              <a:alphaModFix/>
            </a:blip>
            <a:srcRect r="3716" b="32944"/>
            <a:stretch/>
          </p:blipFill>
          <p:spPr>
            <a:xfrm>
              <a:off x="113550" y="1462600"/>
              <a:ext cx="6176724" cy="1673000"/>
            </a:xfrm>
            <a:prstGeom prst="rect">
              <a:avLst/>
            </a:prstGeom>
            <a:noFill/>
            <a:ln>
              <a:noFill/>
            </a:ln>
          </p:spPr>
        </p:pic>
        <p:sp>
          <p:nvSpPr>
            <p:cNvPr id="1943" name="Google Shape;1943;p31"/>
            <p:cNvSpPr txBox="1"/>
            <p:nvPr/>
          </p:nvSpPr>
          <p:spPr>
            <a:xfrm>
              <a:off x="192525" y="3275875"/>
              <a:ext cx="6097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Pada class makanan ini,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AutoNum type="alphaLcPeriod"/>
              </a:pPr>
              <a:r>
                <a:rPr lang="en" sz="1200">
                  <a:solidFill>
                    <a:schemeClr val="dk1"/>
                  </a:solidFill>
                  <a:latin typeface="Roboto"/>
                  <a:ea typeface="Roboto"/>
                  <a:cs typeface="Roboto"/>
                  <a:sym typeface="Roboto"/>
                </a:rPr>
                <a:t>Posisi makanan terletak di dalam papan permainan yang terdapat pada class makanan dimana lebih spesifik ke dalam metode __init__ yang terdapat pada variabel letakmakanan.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AutoNum type="alphaLcPeriod"/>
              </a:pPr>
              <a:r>
                <a:rPr lang="en" sz="1200">
                  <a:solidFill>
                    <a:schemeClr val="dk1"/>
                  </a:solidFill>
                  <a:latin typeface="Roboto"/>
                  <a:ea typeface="Roboto"/>
                  <a:cs typeface="Roboto"/>
                  <a:sym typeface="Roboto"/>
                </a:rPr>
                <a:t>Posisi makanan diacak terletak pada class makanan dimana lebih spesifik pada method/function def PosisiAcakMakanan, disana dijelaskan bahwa posisi makanan di acak dengan mengikuti grid pada layar.</a:t>
              </a:r>
              <a:endParaRPr sz="1200">
                <a:solidFill>
                  <a:schemeClr val="dk1"/>
                </a:solidFill>
                <a:latin typeface="Roboto"/>
                <a:ea typeface="Roboto"/>
                <a:cs typeface="Roboto"/>
                <a:sym typeface="Roboto"/>
              </a:endParaRPr>
            </a:p>
          </p:txBody>
        </p:sp>
        <p:pic>
          <p:nvPicPr>
            <p:cNvPr id="1944" name="Google Shape;1944;p31"/>
            <p:cNvPicPr preferRelativeResize="0"/>
            <p:nvPr/>
          </p:nvPicPr>
          <p:blipFill>
            <a:blip r:embed="rId4">
              <a:alphaModFix/>
            </a:blip>
            <a:stretch>
              <a:fillRect/>
            </a:stretch>
          </p:blipFill>
          <p:spPr>
            <a:xfrm>
              <a:off x="6348075" y="1462600"/>
              <a:ext cx="2643551" cy="2819299"/>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pic>
        <p:nvPicPr>
          <p:cNvPr id="1949" name="Google Shape;1949;p32"/>
          <p:cNvPicPr preferRelativeResize="0"/>
          <p:nvPr/>
        </p:nvPicPr>
        <p:blipFill>
          <a:blip r:embed="rId3">
            <a:alphaModFix/>
          </a:blip>
          <a:stretch>
            <a:fillRect/>
          </a:stretch>
        </p:blipFill>
        <p:spPr>
          <a:xfrm>
            <a:off x="467600" y="943850"/>
            <a:ext cx="5032749" cy="2308725"/>
          </a:xfrm>
          <a:prstGeom prst="rect">
            <a:avLst/>
          </a:prstGeom>
          <a:noFill/>
          <a:ln>
            <a:noFill/>
          </a:ln>
        </p:spPr>
      </p:pic>
      <p:sp>
        <p:nvSpPr>
          <p:cNvPr id="1950" name="Google Shape;1950;p32"/>
          <p:cNvSpPr txBox="1"/>
          <p:nvPr/>
        </p:nvSpPr>
        <p:spPr>
          <a:xfrm>
            <a:off x="191575" y="3252575"/>
            <a:ext cx="5584800" cy="1490400"/>
          </a:xfrm>
          <a:prstGeom prst="rect">
            <a:avLst/>
          </a:prstGeom>
          <a:noFill/>
          <a:ln>
            <a:noFill/>
          </a:ln>
        </p:spPr>
        <p:txBody>
          <a:bodyPr spcFirstLastPara="1" wrap="square" lIns="91425" tIns="91425" rIns="91425" bIns="91425" anchor="t" anchorCtr="0">
            <a:spAutoFit/>
          </a:bodyPr>
          <a:lstStyle/>
          <a:p>
            <a:pPr marL="0" lvl="0" indent="0" algn="just" rtl="0">
              <a:lnSpc>
                <a:spcPct val="120000"/>
              </a:lnSpc>
              <a:spcBef>
                <a:spcPts val="100"/>
              </a:spcBef>
              <a:spcAft>
                <a:spcPts val="0"/>
              </a:spcAft>
              <a:buNone/>
            </a:pPr>
            <a:r>
              <a:rPr lang="en" sz="1200">
                <a:solidFill>
                  <a:schemeClr val="dk1"/>
                </a:solidFill>
                <a:latin typeface="Roboto"/>
                <a:ea typeface="Roboto"/>
                <a:cs typeface="Roboto"/>
                <a:sym typeface="Roboto"/>
              </a:rPr>
              <a:t>C. Dalam menampilkan makanan bonus setelah ular memakan makanan sebanyak 5 kali terdapat pada percabangan if dimana jika variable hitung makanan dimodulokan dengan  5, maka akan memunculkan makanan bonus setiap nilai bertambah 5</a:t>
            </a:r>
            <a:endParaRPr sz="1200">
              <a:solidFill>
                <a:schemeClr val="dk1"/>
              </a:solidFill>
              <a:latin typeface="Roboto"/>
              <a:ea typeface="Roboto"/>
              <a:cs typeface="Roboto"/>
              <a:sym typeface="Roboto"/>
            </a:endParaRPr>
          </a:p>
          <a:p>
            <a:pPr marL="0" lvl="0" indent="0" algn="just" rtl="0">
              <a:lnSpc>
                <a:spcPct val="120000"/>
              </a:lnSpc>
              <a:spcBef>
                <a:spcPts val="100"/>
              </a:spcBef>
              <a:spcAft>
                <a:spcPts val="100"/>
              </a:spcAft>
              <a:buNone/>
            </a:pPr>
            <a:r>
              <a:rPr lang="en" sz="1200">
                <a:solidFill>
                  <a:schemeClr val="dk1"/>
                </a:solidFill>
                <a:latin typeface="Roboto"/>
                <a:ea typeface="Roboto"/>
                <a:cs typeface="Roboto"/>
                <a:sym typeface="Roboto"/>
              </a:rPr>
              <a:t>D. Fungsi dari variabel timer dan bonus ini adalah untuk menampilkan makanan bonus hanya selama 5 detik saja.</a:t>
            </a:r>
            <a:endParaRPr sz="1200">
              <a:solidFill>
                <a:schemeClr val="dk1"/>
              </a:solidFill>
              <a:latin typeface="Roboto"/>
              <a:ea typeface="Roboto"/>
              <a:cs typeface="Roboto"/>
              <a:sym typeface="Roboto"/>
            </a:endParaRPr>
          </a:p>
        </p:txBody>
      </p:sp>
      <p:sp>
        <p:nvSpPr>
          <p:cNvPr id="1951" name="Google Shape;1951;p32"/>
          <p:cNvSpPr txBox="1"/>
          <p:nvPr/>
        </p:nvSpPr>
        <p:spPr>
          <a:xfrm>
            <a:off x="467600" y="363000"/>
            <a:ext cx="4029600" cy="354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solidFill>
                  <a:schemeClr val="dk1"/>
                </a:solidFill>
              </a:rPr>
              <a:t>Menampilkan objek makanan dari kelas makanan (2)</a:t>
            </a:r>
            <a:endParaRPr/>
          </a:p>
        </p:txBody>
      </p:sp>
      <p:pic>
        <p:nvPicPr>
          <p:cNvPr id="1952" name="Google Shape;1952;p32"/>
          <p:cNvPicPr preferRelativeResize="0"/>
          <p:nvPr/>
        </p:nvPicPr>
        <p:blipFill>
          <a:blip r:embed="rId4">
            <a:alphaModFix/>
          </a:blip>
          <a:stretch>
            <a:fillRect/>
          </a:stretch>
        </p:blipFill>
        <p:spPr>
          <a:xfrm>
            <a:off x="5804025" y="943850"/>
            <a:ext cx="3089900" cy="329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6"/>
        <p:cNvGrpSpPr/>
        <p:nvPr/>
      </p:nvGrpSpPr>
      <p:grpSpPr>
        <a:xfrm>
          <a:off x="0" y="0"/>
          <a:ext cx="0" cy="0"/>
          <a:chOff x="0" y="0"/>
          <a:chExt cx="0" cy="0"/>
        </a:xfrm>
      </p:grpSpPr>
      <p:sp>
        <p:nvSpPr>
          <p:cNvPr id="1957" name="Google Shape;1957;p33"/>
          <p:cNvSpPr txBox="1"/>
          <p:nvPr/>
        </p:nvSpPr>
        <p:spPr>
          <a:xfrm>
            <a:off x="440100" y="192550"/>
            <a:ext cx="6463800" cy="9381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solidFill>
                  <a:schemeClr val="dk1"/>
                </a:solidFill>
              </a:rPr>
              <a:t>Menampilkan objek nilai dari kelas nila</a:t>
            </a:r>
            <a:r>
              <a:rPr lang="en" sz="1100">
                <a:solidFill>
                  <a:schemeClr val="dk1"/>
                </a:solidFill>
              </a:rPr>
              <a:t>i:</a:t>
            </a:r>
            <a:endParaRPr sz="1100">
              <a:solidFill>
                <a:schemeClr val="dk1"/>
              </a:solidFill>
            </a:endParaRPr>
          </a:p>
          <a:p>
            <a:pPr marL="0" lvl="0" indent="457200" algn="l" rtl="0">
              <a:lnSpc>
                <a:spcPct val="115000"/>
              </a:lnSpc>
              <a:spcBef>
                <a:spcPts val="0"/>
              </a:spcBef>
              <a:spcAft>
                <a:spcPts val="0"/>
              </a:spcAft>
              <a:buNone/>
            </a:pPr>
            <a:r>
              <a:rPr lang="en" sz="1100" b="1">
                <a:solidFill>
                  <a:schemeClr val="dk1"/>
                </a:solidFill>
              </a:rPr>
              <a:t>a. skor bertambah ketika ular berhasil memakan makanan</a:t>
            </a:r>
            <a:endParaRPr sz="1100" b="1">
              <a:solidFill>
                <a:schemeClr val="dk1"/>
              </a:solidFill>
            </a:endParaRPr>
          </a:p>
          <a:p>
            <a:pPr marL="0" lvl="0" indent="457200" algn="l" rtl="0">
              <a:lnSpc>
                <a:spcPct val="115000"/>
              </a:lnSpc>
              <a:spcBef>
                <a:spcPts val="0"/>
              </a:spcBef>
              <a:spcAft>
                <a:spcPts val="0"/>
              </a:spcAft>
              <a:buNone/>
            </a:pPr>
            <a:r>
              <a:rPr lang="en" sz="1100" b="1">
                <a:solidFill>
                  <a:schemeClr val="dk1"/>
                </a:solidFill>
              </a:rPr>
              <a:t>b. mendapat nilai +1 untuk setiap makanan</a:t>
            </a:r>
            <a:endParaRPr sz="1100" b="1">
              <a:solidFill>
                <a:schemeClr val="dk1"/>
              </a:solidFill>
            </a:endParaRPr>
          </a:p>
          <a:p>
            <a:pPr marL="0" lvl="0" indent="457200" algn="l" rtl="0">
              <a:lnSpc>
                <a:spcPct val="115000"/>
              </a:lnSpc>
              <a:spcBef>
                <a:spcPts val="0"/>
              </a:spcBef>
              <a:spcAft>
                <a:spcPts val="0"/>
              </a:spcAft>
              <a:buNone/>
            </a:pPr>
            <a:r>
              <a:rPr lang="en" sz="1100" b="1">
                <a:solidFill>
                  <a:schemeClr val="dk1"/>
                </a:solidFill>
              </a:rPr>
              <a:t>c. mendapat nilai +5 untuk setiap makanan bonus</a:t>
            </a:r>
            <a:endParaRPr sz="1100">
              <a:solidFill>
                <a:schemeClr val="dk1"/>
              </a:solidFill>
            </a:endParaRPr>
          </a:p>
        </p:txBody>
      </p:sp>
      <p:pic>
        <p:nvPicPr>
          <p:cNvPr id="1958" name="Google Shape;1958;p33"/>
          <p:cNvPicPr preferRelativeResize="0"/>
          <p:nvPr/>
        </p:nvPicPr>
        <p:blipFill>
          <a:blip r:embed="rId3">
            <a:alphaModFix/>
          </a:blip>
          <a:stretch>
            <a:fillRect/>
          </a:stretch>
        </p:blipFill>
        <p:spPr>
          <a:xfrm>
            <a:off x="152400" y="1703150"/>
            <a:ext cx="4525574" cy="1484850"/>
          </a:xfrm>
          <a:prstGeom prst="rect">
            <a:avLst/>
          </a:prstGeom>
          <a:noFill/>
          <a:ln>
            <a:noFill/>
          </a:ln>
        </p:spPr>
      </p:pic>
      <p:pic>
        <p:nvPicPr>
          <p:cNvPr id="1959" name="Google Shape;1959;p33"/>
          <p:cNvPicPr preferRelativeResize="0"/>
          <p:nvPr/>
        </p:nvPicPr>
        <p:blipFill>
          <a:blip r:embed="rId4">
            <a:alphaModFix/>
          </a:blip>
          <a:stretch>
            <a:fillRect/>
          </a:stretch>
        </p:blipFill>
        <p:spPr>
          <a:xfrm>
            <a:off x="4836925" y="1762259"/>
            <a:ext cx="4029376" cy="587916"/>
          </a:xfrm>
          <a:prstGeom prst="rect">
            <a:avLst/>
          </a:prstGeom>
          <a:noFill/>
          <a:ln>
            <a:noFill/>
          </a:ln>
        </p:spPr>
      </p:pic>
      <p:pic>
        <p:nvPicPr>
          <p:cNvPr id="1960" name="Google Shape;1960;p33"/>
          <p:cNvPicPr preferRelativeResize="0"/>
          <p:nvPr/>
        </p:nvPicPr>
        <p:blipFill>
          <a:blip r:embed="rId5">
            <a:alphaModFix/>
          </a:blip>
          <a:stretch>
            <a:fillRect/>
          </a:stretch>
        </p:blipFill>
        <p:spPr>
          <a:xfrm>
            <a:off x="152400" y="3987575"/>
            <a:ext cx="5981700" cy="742950"/>
          </a:xfrm>
          <a:prstGeom prst="rect">
            <a:avLst/>
          </a:prstGeom>
          <a:noFill/>
          <a:ln>
            <a:noFill/>
          </a:ln>
        </p:spPr>
      </p:pic>
      <p:sp>
        <p:nvSpPr>
          <p:cNvPr id="1961" name="Google Shape;1961;p33"/>
          <p:cNvSpPr txBox="1"/>
          <p:nvPr/>
        </p:nvSpPr>
        <p:spPr>
          <a:xfrm>
            <a:off x="56775" y="1112725"/>
            <a:ext cx="8913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Atribut  nilai merupakan representasi dari score pada class ular dan jika ular menabrak makanan biasa maka nilai(score) ular  akan bertambah satu.</a:t>
            </a:r>
            <a:endParaRPr>
              <a:solidFill>
                <a:schemeClr val="dk1"/>
              </a:solidFill>
              <a:latin typeface="Roboto"/>
              <a:ea typeface="Roboto"/>
              <a:cs typeface="Roboto"/>
              <a:sym typeface="Roboto"/>
            </a:endParaRPr>
          </a:p>
        </p:txBody>
      </p:sp>
      <p:sp>
        <p:nvSpPr>
          <p:cNvPr id="1962" name="Google Shape;1962;p33"/>
          <p:cNvSpPr txBox="1"/>
          <p:nvPr/>
        </p:nvSpPr>
        <p:spPr>
          <a:xfrm>
            <a:off x="115500" y="3387688"/>
            <a:ext cx="891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Jika ular menabrak makanan bonus maka nilai(score) ular akan bertambah 5.</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sp>
        <p:nvSpPr>
          <p:cNvPr id="1967" name="Google Shape;1967;p34"/>
          <p:cNvSpPr txBox="1"/>
          <p:nvPr/>
        </p:nvSpPr>
        <p:spPr>
          <a:xfrm>
            <a:off x="720000" y="155100"/>
            <a:ext cx="56937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chemeClr val="dk1"/>
                </a:solidFill>
              </a:rPr>
              <a:t>menghentikan game saat memilih menu permainan baru atau keluar</a:t>
            </a:r>
            <a:endParaRPr sz="1300">
              <a:solidFill>
                <a:schemeClr val="dk1"/>
              </a:solidFill>
            </a:endParaRPr>
          </a:p>
        </p:txBody>
      </p:sp>
      <p:pic>
        <p:nvPicPr>
          <p:cNvPr id="1968" name="Google Shape;1968;p34"/>
          <p:cNvPicPr preferRelativeResize="0"/>
          <p:nvPr/>
        </p:nvPicPr>
        <p:blipFill>
          <a:blip r:embed="rId3">
            <a:alphaModFix/>
          </a:blip>
          <a:stretch>
            <a:fillRect/>
          </a:stretch>
        </p:blipFill>
        <p:spPr>
          <a:xfrm>
            <a:off x="5130100" y="1208100"/>
            <a:ext cx="3646775" cy="815725"/>
          </a:xfrm>
          <a:prstGeom prst="rect">
            <a:avLst/>
          </a:prstGeom>
          <a:noFill/>
          <a:ln>
            <a:noFill/>
          </a:ln>
        </p:spPr>
      </p:pic>
      <p:pic>
        <p:nvPicPr>
          <p:cNvPr id="1969" name="Google Shape;1969;p34"/>
          <p:cNvPicPr preferRelativeResize="0"/>
          <p:nvPr/>
        </p:nvPicPr>
        <p:blipFill>
          <a:blip r:embed="rId4">
            <a:alphaModFix/>
          </a:blip>
          <a:stretch>
            <a:fillRect/>
          </a:stretch>
        </p:blipFill>
        <p:spPr>
          <a:xfrm>
            <a:off x="84325" y="1430950"/>
            <a:ext cx="4270225" cy="586400"/>
          </a:xfrm>
          <a:prstGeom prst="rect">
            <a:avLst/>
          </a:prstGeom>
          <a:noFill/>
          <a:ln>
            <a:noFill/>
          </a:ln>
        </p:spPr>
      </p:pic>
      <p:sp>
        <p:nvSpPr>
          <p:cNvPr id="1970" name="Google Shape;1970;p34"/>
          <p:cNvSpPr txBox="1"/>
          <p:nvPr/>
        </p:nvSpPr>
        <p:spPr>
          <a:xfrm>
            <a:off x="68300" y="1014000"/>
            <a:ext cx="266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Dalam methods _cekKeyboard</a:t>
            </a:r>
            <a:endParaRPr>
              <a:solidFill>
                <a:schemeClr val="dk1"/>
              </a:solidFill>
              <a:latin typeface="Roboto"/>
              <a:ea typeface="Roboto"/>
              <a:cs typeface="Roboto"/>
              <a:sym typeface="Roboto"/>
            </a:endParaRPr>
          </a:p>
        </p:txBody>
      </p:sp>
      <p:pic>
        <p:nvPicPr>
          <p:cNvPr id="1971" name="Google Shape;1971;p34"/>
          <p:cNvPicPr preferRelativeResize="0"/>
          <p:nvPr/>
        </p:nvPicPr>
        <p:blipFill>
          <a:blip r:embed="rId5">
            <a:alphaModFix/>
          </a:blip>
          <a:stretch>
            <a:fillRect/>
          </a:stretch>
        </p:blipFill>
        <p:spPr>
          <a:xfrm>
            <a:off x="68300" y="2764375"/>
            <a:ext cx="3695700" cy="1038225"/>
          </a:xfrm>
          <a:prstGeom prst="rect">
            <a:avLst/>
          </a:prstGeom>
          <a:noFill/>
          <a:ln>
            <a:noFill/>
          </a:ln>
        </p:spPr>
      </p:pic>
      <p:sp>
        <p:nvSpPr>
          <p:cNvPr id="1972" name="Google Shape;1972;p34"/>
          <p:cNvSpPr txBox="1"/>
          <p:nvPr/>
        </p:nvSpPr>
        <p:spPr>
          <a:xfrm>
            <a:off x="68300" y="2296825"/>
            <a:ext cx="266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Dalam methods _cekMouse</a:t>
            </a:r>
            <a:endParaRPr>
              <a:solidFill>
                <a:schemeClr val="dk1"/>
              </a:solidFill>
              <a:latin typeface="Roboto"/>
              <a:ea typeface="Roboto"/>
              <a:cs typeface="Roboto"/>
              <a:sym typeface="Roboto"/>
            </a:endParaRPr>
          </a:p>
        </p:txBody>
      </p:sp>
      <p:pic>
        <p:nvPicPr>
          <p:cNvPr id="1973" name="Google Shape;1973;p34"/>
          <p:cNvPicPr preferRelativeResize="0"/>
          <p:nvPr/>
        </p:nvPicPr>
        <p:blipFill>
          <a:blip r:embed="rId6">
            <a:alphaModFix/>
          </a:blip>
          <a:stretch>
            <a:fillRect/>
          </a:stretch>
        </p:blipFill>
        <p:spPr>
          <a:xfrm>
            <a:off x="4738668" y="2571751"/>
            <a:ext cx="3961233" cy="2113750"/>
          </a:xfrm>
          <a:prstGeom prst="rect">
            <a:avLst/>
          </a:prstGeom>
          <a:noFill/>
          <a:ln>
            <a:noFill/>
          </a:ln>
        </p:spPr>
      </p:pic>
      <p:sp>
        <p:nvSpPr>
          <p:cNvPr id="1974" name="Google Shape;1974;p34"/>
          <p:cNvSpPr txBox="1"/>
          <p:nvPr/>
        </p:nvSpPr>
        <p:spPr>
          <a:xfrm>
            <a:off x="5130100" y="699450"/>
            <a:ext cx="3961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Me-return hasil indeks bernilai 1 atau 0 ke function mainin pada main.py</a:t>
            </a:r>
            <a:endParaRPr sz="1200">
              <a:solidFill>
                <a:schemeClr val="dk1"/>
              </a:solidFill>
              <a:latin typeface="Roboto"/>
              <a:ea typeface="Roboto"/>
              <a:cs typeface="Roboto"/>
              <a:sym typeface="Roboto"/>
            </a:endParaRPr>
          </a:p>
        </p:txBody>
      </p:sp>
      <p:sp>
        <p:nvSpPr>
          <p:cNvPr id="1975" name="Google Shape;1975;p34"/>
          <p:cNvSpPr txBox="1"/>
          <p:nvPr/>
        </p:nvSpPr>
        <p:spPr>
          <a:xfrm>
            <a:off x="4738675" y="2171550"/>
            <a:ext cx="4038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Roboto"/>
                <a:ea typeface="Roboto"/>
                <a:cs typeface="Roboto"/>
                <a:sym typeface="Roboto"/>
              </a:rPr>
              <a:t>Jika indeks bernilai 1 maka program akan selesai(exit), jika 0 maka program akan terus berjalan (permainan dimulai)</a:t>
            </a:r>
            <a:endParaRPr sz="10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9"/>
        <p:cNvGrpSpPr/>
        <p:nvPr/>
      </p:nvGrpSpPr>
      <p:grpSpPr>
        <a:xfrm>
          <a:off x="0" y="0"/>
          <a:ext cx="0" cy="0"/>
          <a:chOff x="0" y="0"/>
          <a:chExt cx="0" cy="0"/>
        </a:xfrm>
      </p:grpSpPr>
      <p:pic>
        <p:nvPicPr>
          <p:cNvPr id="1980" name="Google Shape;1980;p35"/>
          <p:cNvPicPr preferRelativeResize="0"/>
          <p:nvPr/>
        </p:nvPicPr>
        <p:blipFill>
          <a:blip r:embed="rId3">
            <a:alphaModFix/>
          </a:blip>
          <a:stretch>
            <a:fillRect/>
          </a:stretch>
        </p:blipFill>
        <p:spPr>
          <a:xfrm>
            <a:off x="1507588" y="907600"/>
            <a:ext cx="6128824" cy="2792100"/>
          </a:xfrm>
          <a:prstGeom prst="rect">
            <a:avLst/>
          </a:prstGeom>
          <a:noFill/>
          <a:ln>
            <a:noFill/>
          </a:ln>
        </p:spPr>
      </p:pic>
      <p:sp>
        <p:nvSpPr>
          <p:cNvPr id="1981" name="Google Shape;1981;p35"/>
          <p:cNvSpPr txBox="1"/>
          <p:nvPr/>
        </p:nvSpPr>
        <p:spPr>
          <a:xfrm>
            <a:off x="360000" y="3779712"/>
            <a:ext cx="8424000" cy="831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Game akan berakhir saat ular menabrak batas luar papan  yang terdapat pada perulangan elif, dimana pada perulangan tersebut jika ular menabrak batas papan, maka game akan berakhir dan  akan masuk ke tampilan menu game dimana permainan tadi akan di reset/dikembalikan pada pengaturan awal.</a:t>
            </a:r>
            <a:endParaRPr>
              <a:solidFill>
                <a:schemeClr val="dk1"/>
              </a:solidFill>
              <a:latin typeface="Roboto"/>
              <a:ea typeface="Roboto"/>
              <a:cs typeface="Roboto"/>
              <a:sym typeface="Roboto"/>
            </a:endParaRPr>
          </a:p>
        </p:txBody>
      </p:sp>
      <p:sp>
        <p:nvSpPr>
          <p:cNvPr id="1982" name="Google Shape;1982;p35"/>
          <p:cNvSpPr txBox="1"/>
          <p:nvPr/>
        </p:nvSpPr>
        <p:spPr>
          <a:xfrm>
            <a:off x="426325" y="363000"/>
            <a:ext cx="64638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chemeClr val="dk1"/>
                </a:solidFill>
              </a:rPr>
              <a:t>game berakhir saat ular menabrak badan ular itu sendiri</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Google Shape;1987;p36"/>
          <p:cNvSpPr txBox="1"/>
          <p:nvPr/>
        </p:nvSpPr>
        <p:spPr>
          <a:xfrm>
            <a:off x="426325" y="363000"/>
            <a:ext cx="64638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chemeClr val="dk1"/>
                </a:solidFill>
              </a:rPr>
              <a:t>game berakhir saat ular menabrak badan ular itu sendiri</a:t>
            </a:r>
            <a:endParaRPr sz="1600">
              <a:solidFill>
                <a:schemeClr val="dk1"/>
              </a:solidFill>
            </a:endParaRPr>
          </a:p>
        </p:txBody>
      </p:sp>
      <p:pic>
        <p:nvPicPr>
          <p:cNvPr id="1988" name="Google Shape;1988;p36"/>
          <p:cNvPicPr preferRelativeResize="0"/>
          <p:nvPr/>
        </p:nvPicPr>
        <p:blipFill rotWithShape="1">
          <a:blip r:embed="rId3">
            <a:alphaModFix/>
          </a:blip>
          <a:srcRect b="50295"/>
          <a:stretch/>
        </p:blipFill>
        <p:spPr>
          <a:xfrm>
            <a:off x="720000" y="1024625"/>
            <a:ext cx="6832424" cy="1547125"/>
          </a:xfrm>
          <a:prstGeom prst="rect">
            <a:avLst/>
          </a:prstGeom>
          <a:noFill/>
          <a:ln>
            <a:noFill/>
          </a:ln>
        </p:spPr>
      </p:pic>
      <p:sp>
        <p:nvSpPr>
          <p:cNvPr id="1989" name="Google Shape;1989;p36"/>
          <p:cNvSpPr txBox="1"/>
          <p:nvPr/>
        </p:nvSpPr>
        <p:spPr>
          <a:xfrm>
            <a:off x="330075" y="2956825"/>
            <a:ext cx="8444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Game akan berakhir saat ular menabrak badan ular itu sendiri yang terdapat pada perulangan if, dimana pada perulangan tersebut jika ular menabrak badannya maka game akan berakhir dan  akan masuk ke tampilan menu game dimana permainan tadi akan di reset/dikembalikan pada pengaturan awal.</a:t>
            </a:r>
            <a:endParaRPr>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37"/>
          <p:cNvSpPr txBox="1"/>
          <p:nvPr/>
        </p:nvSpPr>
        <p:spPr>
          <a:xfrm>
            <a:off x="720000" y="347550"/>
            <a:ext cx="61338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chemeClr val="dk1"/>
                </a:solidFill>
              </a:rPr>
              <a:t>Menampilkan pesan tambahan “permainan berakhir” ketika game berakhir </a:t>
            </a:r>
            <a:endParaRPr sz="1600">
              <a:solidFill>
                <a:schemeClr val="dk1"/>
              </a:solidFill>
            </a:endParaRPr>
          </a:p>
        </p:txBody>
      </p:sp>
      <p:pic>
        <p:nvPicPr>
          <p:cNvPr id="1995" name="Google Shape;1995;p37"/>
          <p:cNvPicPr preferRelativeResize="0"/>
          <p:nvPr/>
        </p:nvPicPr>
        <p:blipFill>
          <a:blip r:embed="rId3">
            <a:alphaModFix/>
          </a:blip>
          <a:stretch>
            <a:fillRect/>
          </a:stretch>
        </p:blipFill>
        <p:spPr>
          <a:xfrm>
            <a:off x="5331300" y="894002"/>
            <a:ext cx="3349420" cy="2860950"/>
          </a:xfrm>
          <a:prstGeom prst="rect">
            <a:avLst/>
          </a:prstGeom>
          <a:noFill/>
          <a:ln>
            <a:noFill/>
          </a:ln>
        </p:spPr>
      </p:pic>
      <p:pic>
        <p:nvPicPr>
          <p:cNvPr id="1996" name="Google Shape;1996;p37"/>
          <p:cNvPicPr preferRelativeResize="0"/>
          <p:nvPr/>
        </p:nvPicPr>
        <p:blipFill>
          <a:blip r:embed="rId4">
            <a:alphaModFix/>
          </a:blip>
          <a:stretch>
            <a:fillRect/>
          </a:stretch>
        </p:blipFill>
        <p:spPr>
          <a:xfrm>
            <a:off x="152400" y="1046400"/>
            <a:ext cx="4985125" cy="2155525"/>
          </a:xfrm>
          <a:prstGeom prst="rect">
            <a:avLst/>
          </a:prstGeom>
          <a:noFill/>
          <a:ln>
            <a:noFill/>
          </a:ln>
        </p:spPr>
      </p:pic>
      <p:sp>
        <p:nvSpPr>
          <p:cNvPr id="1997" name="Google Shape;1997;p37"/>
          <p:cNvSpPr txBox="1"/>
          <p:nvPr/>
        </p:nvSpPr>
        <p:spPr>
          <a:xfrm>
            <a:off x="113850" y="3703250"/>
            <a:ext cx="8916300" cy="554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a:solidFill>
                  <a:schemeClr val="dk1"/>
                </a:solidFill>
                <a:latin typeface="Roboto"/>
                <a:ea typeface="Roboto"/>
                <a:cs typeface="Roboto"/>
                <a:sym typeface="Roboto"/>
              </a:rPr>
              <a:t>Untuk menambah pesan “permainan berakhir”, sama seperti memanggil menu biasa, namun tulisan “Game Ular Black As” diganti dengan tulisan “Permainan Berakhir” menggunakan percabangan</a:t>
            </a:r>
            <a:endParaRPr sz="12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1"/>
        <p:cNvGrpSpPr/>
        <p:nvPr/>
      </p:nvGrpSpPr>
      <p:grpSpPr>
        <a:xfrm>
          <a:off x="0" y="0"/>
          <a:ext cx="0" cy="0"/>
          <a:chOff x="0" y="0"/>
          <a:chExt cx="0" cy="0"/>
        </a:xfrm>
      </p:grpSpPr>
      <p:sp>
        <p:nvSpPr>
          <p:cNvPr id="2002" name="Google Shape;2002;p38"/>
          <p:cNvSpPr txBox="1"/>
          <p:nvPr/>
        </p:nvSpPr>
        <p:spPr>
          <a:xfrm>
            <a:off x="923400" y="540000"/>
            <a:ext cx="7297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chemeClr val="dk2"/>
                </a:solidFill>
                <a:latin typeface="Bebas Neue"/>
                <a:ea typeface="Bebas Neue"/>
                <a:cs typeface="Bebas Neue"/>
                <a:sym typeface="Bebas Neue"/>
              </a:rPr>
              <a:t>spesifikasi atau fitur</a:t>
            </a:r>
            <a:endParaRPr>
              <a:latin typeface="Roboto"/>
              <a:ea typeface="Roboto"/>
              <a:cs typeface="Roboto"/>
              <a:sym typeface="Roboto"/>
            </a:endParaRPr>
          </a:p>
        </p:txBody>
      </p:sp>
      <p:sp>
        <p:nvSpPr>
          <p:cNvPr id="2003" name="Google Shape;2003;p38"/>
          <p:cNvSpPr txBox="1"/>
          <p:nvPr/>
        </p:nvSpPr>
        <p:spPr>
          <a:xfrm>
            <a:off x="923400" y="1191975"/>
            <a:ext cx="7297200" cy="195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a:solidFill>
                  <a:schemeClr val="dk1"/>
                </a:solidFill>
                <a:latin typeface="Oswald"/>
                <a:ea typeface="Oswald"/>
                <a:cs typeface="Oswald"/>
                <a:sym typeface="Oswald"/>
              </a:rPr>
              <a:t>Adapun spesifikasi / fitur yang ada pada game kami antara lain:</a:t>
            </a:r>
            <a:endParaRPr sz="1700">
              <a:solidFill>
                <a:schemeClr val="dk1"/>
              </a:solidFill>
              <a:latin typeface="Oswald"/>
              <a:ea typeface="Oswald"/>
              <a:cs typeface="Oswald"/>
              <a:sym typeface="Oswald"/>
            </a:endParaRPr>
          </a:p>
          <a:p>
            <a:pPr marL="457200" lvl="0" indent="-336550" algn="l" rtl="0">
              <a:lnSpc>
                <a:spcPct val="115000"/>
              </a:lnSpc>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Game memiliki fitur menu dengan dua pilihan yaitu permainan baru dan quit.</a:t>
            </a:r>
            <a:endParaRPr sz="1700">
              <a:solidFill>
                <a:schemeClr val="dk1"/>
              </a:solidFill>
              <a:latin typeface="Oswald"/>
              <a:ea typeface="Oswald"/>
              <a:cs typeface="Oswald"/>
              <a:sym typeface="Oswald"/>
            </a:endParaRPr>
          </a:p>
          <a:p>
            <a:pPr marL="457200" lvl="0" indent="-336550" algn="l" rtl="0">
              <a:lnSpc>
                <a:spcPct val="115000"/>
              </a:lnSpc>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Game memiliki fitur dinding atau pembatas.</a:t>
            </a:r>
            <a:endParaRPr sz="1700">
              <a:solidFill>
                <a:schemeClr val="dk1"/>
              </a:solidFill>
              <a:latin typeface="Oswald"/>
              <a:ea typeface="Oswald"/>
              <a:cs typeface="Oswald"/>
              <a:sym typeface="Oswald"/>
            </a:endParaRPr>
          </a:p>
          <a:p>
            <a:pPr marL="457200" lvl="0" indent="-336550" algn="l" rtl="0">
              <a:lnSpc>
                <a:spcPct val="115000"/>
              </a:lnSpc>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Game memiliki fitur ular dengan warna kepala berbeda dengan badan ular.</a:t>
            </a:r>
            <a:endParaRPr sz="1700">
              <a:solidFill>
                <a:schemeClr val="dk1"/>
              </a:solidFill>
              <a:latin typeface="Oswald"/>
              <a:ea typeface="Oswald"/>
              <a:cs typeface="Oswald"/>
              <a:sym typeface="Oswald"/>
            </a:endParaRPr>
          </a:p>
          <a:p>
            <a:pPr marL="457200" lvl="0" indent="-336550" algn="l" rtl="0">
              <a:lnSpc>
                <a:spcPct val="115000"/>
              </a:lnSpc>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Game memiliki fitur makanan bonus setiap setelah 5 kali makan makanan biasa.</a:t>
            </a:r>
            <a:endParaRPr sz="1700">
              <a:solidFill>
                <a:schemeClr val="dk1"/>
              </a:solidFill>
              <a:latin typeface="Oswald"/>
              <a:ea typeface="Oswald"/>
              <a:cs typeface="Oswald"/>
              <a:sym typeface="Oswald"/>
            </a:endParaRPr>
          </a:p>
          <a:p>
            <a:pPr marL="457200" lvl="0" indent="-336550" algn="l" rtl="0">
              <a:lnSpc>
                <a:spcPct val="115000"/>
              </a:lnSpc>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Game akan bertambah kecepatannya setiap 10 makanan</a:t>
            </a:r>
            <a:endParaRPr sz="1700">
              <a:solidFill>
                <a:schemeClr val="dk1"/>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7"/>
        <p:cNvGrpSpPr/>
        <p:nvPr/>
      </p:nvGrpSpPr>
      <p:grpSpPr>
        <a:xfrm>
          <a:off x="0" y="0"/>
          <a:ext cx="0" cy="0"/>
          <a:chOff x="0" y="0"/>
          <a:chExt cx="0" cy="0"/>
        </a:xfrm>
      </p:grpSpPr>
      <p:sp>
        <p:nvSpPr>
          <p:cNvPr id="2008" name="Google Shape;2008;p39"/>
          <p:cNvSpPr txBox="1"/>
          <p:nvPr/>
        </p:nvSpPr>
        <p:spPr>
          <a:xfrm>
            <a:off x="923400" y="540000"/>
            <a:ext cx="7297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chemeClr val="dk2"/>
                </a:solidFill>
                <a:latin typeface="Bebas Neue"/>
                <a:ea typeface="Bebas Neue"/>
                <a:cs typeface="Bebas Neue"/>
                <a:sym typeface="Bebas Neue"/>
              </a:rPr>
              <a:t>Desain class diagram</a:t>
            </a:r>
            <a:endParaRPr>
              <a:latin typeface="Roboto"/>
              <a:ea typeface="Roboto"/>
              <a:cs typeface="Roboto"/>
              <a:sym typeface="Roboto"/>
            </a:endParaRPr>
          </a:p>
        </p:txBody>
      </p:sp>
      <p:pic>
        <p:nvPicPr>
          <p:cNvPr id="2009" name="Google Shape;2009;p39"/>
          <p:cNvPicPr preferRelativeResize="0"/>
          <p:nvPr/>
        </p:nvPicPr>
        <p:blipFill>
          <a:blip r:embed="rId3">
            <a:alphaModFix/>
          </a:blip>
          <a:stretch>
            <a:fillRect/>
          </a:stretch>
        </p:blipFill>
        <p:spPr>
          <a:xfrm>
            <a:off x="152400" y="1431300"/>
            <a:ext cx="8839201" cy="35229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3"/>
        <p:cNvGrpSpPr/>
        <p:nvPr/>
      </p:nvGrpSpPr>
      <p:grpSpPr>
        <a:xfrm>
          <a:off x="0" y="0"/>
          <a:ext cx="0" cy="0"/>
          <a:chOff x="0" y="0"/>
          <a:chExt cx="0" cy="0"/>
        </a:xfrm>
      </p:grpSpPr>
      <p:sp>
        <p:nvSpPr>
          <p:cNvPr id="2014" name="Google Shape;2014;p40"/>
          <p:cNvSpPr txBox="1">
            <a:spLocks noGrp="1"/>
          </p:cNvSpPr>
          <p:nvPr>
            <p:ph type="title"/>
          </p:nvPr>
        </p:nvSpPr>
        <p:spPr>
          <a:xfrm>
            <a:off x="2400600" y="2413338"/>
            <a:ext cx="43428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23"/>
          <p:cNvSpPr txBox="1">
            <a:spLocks noGrp="1"/>
          </p:cNvSpPr>
          <p:nvPr>
            <p:ph type="title" idx="4294967295"/>
          </p:nvPr>
        </p:nvSpPr>
        <p:spPr>
          <a:xfrm>
            <a:off x="720000" y="208335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800"/>
              <a:t>STUDI KASUS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24"/>
          <p:cNvSpPr txBox="1"/>
          <p:nvPr/>
        </p:nvSpPr>
        <p:spPr>
          <a:xfrm>
            <a:off x="470388" y="368400"/>
            <a:ext cx="46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Menampilkan objek papan dari kelas papan </a:t>
            </a:r>
            <a:endParaRPr b="1">
              <a:solidFill>
                <a:schemeClr val="dk1"/>
              </a:solidFill>
              <a:latin typeface="Roboto"/>
              <a:ea typeface="Roboto"/>
              <a:cs typeface="Roboto"/>
              <a:sym typeface="Roboto"/>
            </a:endParaRPr>
          </a:p>
        </p:txBody>
      </p:sp>
      <p:pic>
        <p:nvPicPr>
          <p:cNvPr id="1879" name="Google Shape;1879;p24"/>
          <p:cNvPicPr preferRelativeResize="0"/>
          <p:nvPr/>
        </p:nvPicPr>
        <p:blipFill>
          <a:blip r:embed="rId3">
            <a:alphaModFix/>
          </a:blip>
          <a:stretch>
            <a:fillRect/>
          </a:stretch>
        </p:blipFill>
        <p:spPr>
          <a:xfrm>
            <a:off x="220150" y="817975"/>
            <a:ext cx="5343075" cy="2337600"/>
          </a:xfrm>
          <a:prstGeom prst="rect">
            <a:avLst/>
          </a:prstGeom>
          <a:noFill/>
          <a:ln>
            <a:noFill/>
          </a:ln>
        </p:spPr>
      </p:pic>
      <p:pic>
        <p:nvPicPr>
          <p:cNvPr id="1880" name="Google Shape;1880;p24"/>
          <p:cNvPicPr preferRelativeResize="0"/>
          <p:nvPr/>
        </p:nvPicPr>
        <p:blipFill>
          <a:blip r:embed="rId4">
            <a:alphaModFix/>
          </a:blip>
          <a:stretch>
            <a:fillRect/>
          </a:stretch>
        </p:blipFill>
        <p:spPr>
          <a:xfrm>
            <a:off x="5699325" y="817975"/>
            <a:ext cx="2886433" cy="2337600"/>
          </a:xfrm>
          <a:prstGeom prst="rect">
            <a:avLst/>
          </a:prstGeom>
          <a:noFill/>
          <a:ln>
            <a:noFill/>
          </a:ln>
        </p:spPr>
      </p:pic>
      <p:sp>
        <p:nvSpPr>
          <p:cNvPr id="1881" name="Google Shape;1881;p24"/>
          <p:cNvSpPr txBox="1"/>
          <p:nvPr/>
        </p:nvSpPr>
        <p:spPr>
          <a:xfrm>
            <a:off x="113850" y="3931850"/>
            <a:ext cx="8916300" cy="738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a:solidFill>
                  <a:schemeClr val="dk1"/>
                </a:solidFill>
                <a:latin typeface="Roboto"/>
                <a:ea typeface="Roboto"/>
                <a:cs typeface="Roboto"/>
                <a:sym typeface="Roboto"/>
              </a:rPr>
              <a:t>Objek papan diisi oleh class kotak. Atribut seperti gridsize, grid height,grid_width dijadikan variabel global karena variabel tersebut akan digunakan oleh banyak class. Sehingga pada main program objek papan mengeluarkan methods GambarKotak untuk merender papan di dalam game yang digunakan ular untuk merayap. </a:t>
            </a:r>
            <a:endParaRPr sz="1200">
              <a:solidFill>
                <a:schemeClr val="dk1"/>
              </a:solidFill>
              <a:latin typeface="Roboto"/>
              <a:ea typeface="Roboto"/>
              <a:cs typeface="Roboto"/>
              <a:sym typeface="Roboto"/>
            </a:endParaRPr>
          </a:p>
        </p:txBody>
      </p:sp>
      <p:pic>
        <p:nvPicPr>
          <p:cNvPr id="1882" name="Google Shape;1882;p24"/>
          <p:cNvPicPr preferRelativeResize="0"/>
          <p:nvPr/>
        </p:nvPicPr>
        <p:blipFill>
          <a:blip r:embed="rId5">
            <a:alphaModFix/>
          </a:blip>
          <a:stretch>
            <a:fillRect/>
          </a:stretch>
        </p:blipFill>
        <p:spPr>
          <a:xfrm>
            <a:off x="220150" y="3261334"/>
            <a:ext cx="1624925" cy="667618"/>
          </a:xfrm>
          <a:prstGeom prst="rect">
            <a:avLst/>
          </a:prstGeom>
          <a:noFill/>
          <a:ln>
            <a:noFill/>
          </a:ln>
        </p:spPr>
      </p:pic>
      <p:pic>
        <p:nvPicPr>
          <p:cNvPr id="1883" name="Google Shape;1883;p24"/>
          <p:cNvPicPr preferRelativeResize="0"/>
          <p:nvPr/>
        </p:nvPicPr>
        <p:blipFill>
          <a:blip r:embed="rId6">
            <a:alphaModFix/>
          </a:blip>
          <a:stretch>
            <a:fillRect/>
          </a:stretch>
        </p:blipFill>
        <p:spPr>
          <a:xfrm>
            <a:off x="1970600" y="3261325"/>
            <a:ext cx="2295436" cy="26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25"/>
          <p:cNvSpPr txBox="1"/>
          <p:nvPr/>
        </p:nvSpPr>
        <p:spPr>
          <a:xfrm>
            <a:off x="375900" y="125575"/>
            <a:ext cx="8048100" cy="648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Roboto"/>
                <a:ea typeface="Roboto"/>
                <a:cs typeface="Roboto"/>
                <a:sym typeface="Roboto"/>
              </a:rPr>
              <a:t>Menampilkan objek menu dari kelas menu dan jika ular mati maka menu mengeluarkan Kata “permainan berakhir” </a:t>
            </a:r>
            <a:endParaRPr>
              <a:solidFill>
                <a:schemeClr val="dk1"/>
              </a:solidFill>
              <a:latin typeface="Roboto"/>
              <a:ea typeface="Roboto"/>
              <a:cs typeface="Roboto"/>
              <a:sym typeface="Roboto"/>
            </a:endParaRPr>
          </a:p>
        </p:txBody>
      </p:sp>
      <p:sp>
        <p:nvSpPr>
          <p:cNvPr id="1889" name="Google Shape;1889;p25"/>
          <p:cNvSpPr txBox="1"/>
          <p:nvPr/>
        </p:nvSpPr>
        <p:spPr>
          <a:xfrm>
            <a:off x="209050" y="3810600"/>
            <a:ext cx="72213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latin typeface="Roboto"/>
                <a:ea typeface="Roboto"/>
                <a:cs typeface="Roboto"/>
                <a:sym typeface="Roboto"/>
              </a:rPr>
              <a:t>Dengan menggunakan parameter cek yang diinisiasi oleh nilai 1, maka program akan mengeluarkan output “GAME ULAR BLACK AS”. Tetapi jika cek==0 yatu jika ular menabrak dinding atau menabrak badannya sendiri maka program akan diarahkan kembali ke menu tetapi tulisan di menu berubah menjadi “PERMAINAN BERAKHIR”</a:t>
            </a:r>
            <a:endParaRPr>
              <a:solidFill>
                <a:schemeClr val="dk1"/>
              </a:solidFill>
              <a:latin typeface="Roboto"/>
              <a:ea typeface="Roboto"/>
              <a:cs typeface="Roboto"/>
              <a:sym typeface="Roboto"/>
            </a:endParaRPr>
          </a:p>
        </p:txBody>
      </p:sp>
      <p:pic>
        <p:nvPicPr>
          <p:cNvPr id="1890" name="Google Shape;1890;p25"/>
          <p:cNvPicPr preferRelativeResize="0"/>
          <p:nvPr/>
        </p:nvPicPr>
        <p:blipFill>
          <a:blip r:embed="rId3">
            <a:alphaModFix/>
          </a:blip>
          <a:stretch>
            <a:fillRect/>
          </a:stretch>
        </p:blipFill>
        <p:spPr>
          <a:xfrm>
            <a:off x="209050" y="694100"/>
            <a:ext cx="4223449" cy="2548446"/>
          </a:xfrm>
          <a:prstGeom prst="rect">
            <a:avLst/>
          </a:prstGeom>
          <a:noFill/>
          <a:ln>
            <a:noFill/>
          </a:ln>
        </p:spPr>
      </p:pic>
      <p:pic>
        <p:nvPicPr>
          <p:cNvPr id="1891" name="Google Shape;1891;p25"/>
          <p:cNvPicPr preferRelativeResize="0"/>
          <p:nvPr/>
        </p:nvPicPr>
        <p:blipFill>
          <a:blip r:embed="rId4">
            <a:alphaModFix/>
          </a:blip>
          <a:stretch>
            <a:fillRect/>
          </a:stretch>
        </p:blipFill>
        <p:spPr>
          <a:xfrm>
            <a:off x="4508838" y="694099"/>
            <a:ext cx="3761815" cy="882401"/>
          </a:xfrm>
          <a:prstGeom prst="rect">
            <a:avLst/>
          </a:prstGeom>
          <a:noFill/>
          <a:ln>
            <a:noFill/>
          </a:ln>
        </p:spPr>
      </p:pic>
      <p:pic>
        <p:nvPicPr>
          <p:cNvPr id="1892" name="Google Shape;1892;p25"/>
          <p:cNvPicPr preferRelativeResize="0"/>
          <p:nvPr/>
        </p:nvPicPr>
        <p:blipFill>
          <a:blip r:embed="rId5">
            <a:alphaModFix/>
          </a:blip>
          <a:stretch>
            <a:fillRect/>
          </a:stretch>
        </p:blipFill>
        <p:spPr>
          <a:xfrm>
            <a:off x="4626225" y="1649101"/>
            <a:ext cx="3855675" cy="1467650"/>
          </a:xfrm>
          <a:prstGeom prst="rect">
            <a:avLst/>
          </a:prstGeom>
          <a:noFill/>
          <a:ln>
            <a:noFill/>
          </a:ln>
        </p:spPr>
      </p:pic>
      <p:pic>
        <p:nvPicPr>
          <p:cNvPr id="1893" name="Google Shape;1893;p25"/>
          <p:cNvPicPr preferRelativeResize="0"/>
          <p:nvPr/>
        </p:nvPicPr>
        <p:blipFill>
          <a:blip r:embed="rId6">
            <a:alphaModFix/>
          </a:blip>
          <a:stretch>
            <a:fillRect/>
          </a:stretch>
        </p:blipFill>
        <p:spPr>
          <a:xfrm>
            <a:off x="4682049" y="3189349"/>
            <a:ext cx="3902986" cy="64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sp>
        <p:nvSpPr>
          <p:cNvPr id="1898" name="Google Shape;1898;p26"/>
          <p:cNvSpPr txBox="1"/>
          <p:nvPr/>
        </p:nvSpPr>
        <p:spPr>
          <a:xfrm>
            <a:off x="375900" y="125575"/>
            <a:ext cx="8048100" cy="648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Roboto"/>
                <a:ea typeface="Roboto"/>
                <a:cs typeface="Roboto"/>
                <a:sym typeface="Roboto"/>
              </a:rPr>
              <a:t>Menampilkan objek menu dari kelas menu dan jika ular mati maka menu mengeluarkan Kata “permainan berakhir” (1)</a:t>
            </a:r>
            <a:endParaRPr>
              <a:solidFill>
                <a:schemeClr val="dk1"/>
              </a:solidFill>
              <a:latin typeface="Roboto"/>
              <a:ea typeface="Roboto"/>
              <a:cs typeface="Roboto"/>
              <a:sym typeface="Roboto"/>
            </a:endParaRPr>
          </a:p>
        </p:txBody>
      </p:sp>
      <p:pic>
        <p:nvPicPr>
          <p:cNvPr id="1899" name="Google Shape;1899;p26"/>
          <p:cNvPicPr preferRelativeResize="0"/>
          <p:nvPr/>
        </p:nvPicPr>
        <p:blipFill>
          <a:blip r:embed="rId3">
            <a:alphaModFix/>
          </a:blip>
          <a:stretch>
            <a:fillRect/>
          </a:stretch>
        </p:blipFill>
        <p:spPr>
          <a:xfrm>
            <a:off x="1557050" y="1338175"/>
            <a:ext cx="5447101" cy="219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4" name="Google Shape;1904;p27"/>
          <p:cNvSpPr txBox="1"/>
          <p:nvPr/>
        </p:nvSpPr>
        <p:spPr>
          <a:xfrm>
            <a:off x="375900" y="125575"/>
            <a:ext cx="8048100" cy="648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Roboto"/>
                <a:ea typeface="Roboto"/>
                <a:cs typeface="Roboto"/>
                <a:sym typeface="Roboto"/>
              </a:rPr>
              <a:t>Menampilkan objek menu dari kelas menu dan jika ular mati maka menu mengeluarkan Kata “permainan berakhir” (2)</a:t>
            </a:r>
            <a:endParaRPr>
              <a:solidFill>
                <a:schemeClr val="dk1"/>
              </a:solidFill>
              <a:latin typeface="Roboto"/>
              <a:ea typeface="Roboto"/>
              <a:cs typeface="Roboto"/>
              <a:sym typeface="Roboto"/>
            </a:endParaRPr>
          </a:p>
        </p:txBody>
      </p:sp>
      <p:pic>
        <p:nvPicPr>
          <p:cNvPr id="1905" name="Google Shape;1905;p27"/>
          <p:cNvPicPr preferRelativeResize="0"/>
          <p:nvPr/>
        </p:nvPicPr>
        <p:blipFill>
          <a:blip r:embed="rId3">
            <a:alphaModFix/>
          </a:blip>
          <a:stretch>
            <a:fillRect/>
          </a:stretch>
        </p:blipFill>
        <p:spPr>
          <a:xfrm>
            <a:off x="768126" y="1173500"/>
            <a:ext cx="3575624" cy="3733250"/>
          </a:xfrm>
          <a:prstGeom prst="rect">
            <a:avLst/>
          </a:prstGeom>
          <a:noFill/>
          <a:ln>
            <a:noFill/>
          </a:ln>
        </p:spPr>
      </p:pic>
      <p:pic>
        <p:nvPicPr>
          <p:cNvPr id="1906" name="Google Shape;1906;p27"/>
          <p:cNvPicPr preferRelativeResize="0"/>
          <p:nvPr/>
        </p:nvPicPr>
        <p:blipFill>
          <a:blip r:embed="rId4">
            <a:alphaModFix/>
          </a:blip>
          <a:stretch>
            <a:fillRect/>
          </a:stretch>
        </p:blipFill>
        <p:spPr>
          <a:xfrm>
            <a:off x="5036549" y="1267900"/>
            <a:ext cx="3090375" cy="3300975"/>
          </a:xfrm>
          <a:prstGeom prst="rect">
            <a:avLst/>
          </a:prstGeom>
          <a:noFill/>
          <a:ln>
            <a:noFill/>
          </a:ln>
        </p:spPr>
      </p:pic>
      <p:sp>
        <p:nvSpPr>
          <p:cNvPr id="1907" name="Google Shape;1907;p27"/>
          <p:cNvSpPr txBox="1"/>
          <p:nvPr/>
        </p:nvSpPr>
        <p:spPr>
          <a:xfrm>
            <a:off x="5046275" y="826450"/>
            <a:ext cx="352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Kalau permainan berakhir(ular mati)  : </a:t>
            </a:r>
            <a:endParaRPr>
              <a:solidFill>
                <a:schemeClr val="dk1"/>
              </a:solidFill>
              <a:latin typeface="Roboto"/>
              <a:ea typeface="Roboto"/>
              <a:cs typeface="Roboto"/>
              <a:sym typeface="Roboto"/>
            </a:endParaRPr>
          </a:p>
        </p:txBody>
      </p:sp>
      <p:sp>
        <p:nvSpPr>
          <p:cNvPr id="1908" name="Google Shape;1908;p27"/>
          <p:cNvSpPr txBox="1"/>
          <p:nvPr/>
        </p:nvSpPr>
        <p:spPr>
          <a:xfrm>
            <a:off x="910800" y="726050"/>
            <a:ext cx="244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Kalau permainan mulai : </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28"/>
          <p:cNvSpPr txBox="1"/>
          <p:nvPr/>
        </p:nvSpPr>
        <p:spPr>
          <a:xfrm>
            <a:off x="206300" y="264725"/>
            <a:ext cx="5214900" cy="10065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Menampilkan objek ular dari kelas ular:</a:t>
            </a:r>
            <a:endParaRPr sz="1200" b="1">
              <a:solidFill>
                <a:schemeClr val="dk1"/>
              </a:solidFill>
              <a:latin typeface="Roboto"/>
              <a:ea typeface="Roboto"/>
              <a:cs typeface="Roboto"/>
              <a:sym typeface="Roboto"/>
            </a:endParaRPr>
          </a:p>
          <a:p>
            <a:pPr marL="0" lvl="0" indent="457200" algn="l" rtl="0">
              <a:lnSpc>
                <a:spcPct val="115000"/>
              </a:lnSpc>
              <a:spcBef>
                <a:spcPts val="0"/>
              </a:spcBef>
              <a:spcAft>
                <a:spcPts val="0"/>
              </a:spcAft>
              <a:buNone/>
            </a:pPr>
            <a:r>
              <a:rPr lang="en" sz="1200" b="1">
                <a:solidFill>
                  <a:schemeClr val="dk1"/>
                </a:solidFill>
                <a:latin typeface="Roboto"/>
                <a:ea typeface="Roboto"/>
                <a:cs typeface="Roboto"/>
                <a:sym typeface="Roboto"/>
              </a:rPr>
              <a:t>a. kepala ular ditampilkan berbeda dengan badan</a:t>
            </a:r>
            <a:endParaRPr sz="1200" b="1">
              <a:solidFill>
                <a:schemeClr val="dk1"/>
              </a:solidFill>
              <a:latin typeface="Roboto"/>
              <a:ea typeface="Roboto"/>
              <a:cs typeface="Roboto"/>
              <a:sym typeface="Roboto"/>
            </a:endParaRPr>
          </a:p>
          <a:p>
            <a:pPr marL="0" lvl="0" indent="457200" algn="l" rtl="0">
              <a:lnSpc>
                <a:spcPct val="115000"/>
              </a:lnSpc>
              <a:spcBef>
                <a:spcPts val="0"/>
              </a:spcBef>
              <a:spcAft>
                <a:spcPts val="0"/>
              </a:spcAft>
              <a:buNone/>
            </a:pPr>
            <a:r>
              <a:rPr lang="en" sz="1200" b="1">
                <a:solidFill>
                  <a:schemeClr val="dk1"/>
                </a:solidFill>
                <a:latin typeface="Roboto"/>
                <a:ea typeface="Roboto"/>
                <a:cs typeface="Roboto"/>
                <a:sym typeface="Roboto"/>
              </a:rPr>
              <a:t>b. ular bertambah panjang ketika ular berhasil memakan makanan</a:t>
            </a:r>
            <a:endParaRPr sz="1200" b="1">
              <a:solidFill>
                <a:schemeClr val="dk1"/>
              </a:solidFill>
              <a:latin typeface="Roboto"/>
              <a:ea typeface="Roboto"/>
              <a:cs typeface="Roboto"/>
              <a:sym typeface="Roboto"/>
            </a:endParaRPr>
          </a:p>
          <a:p>
            <a:pPr marL="0" lvl="0" indent="457200" algn="l" rtl="0">
              <a:lnSpc>
                <a:spcPct val="115000"/>
              </a:lnSpc>
              <a:spcBef>
                <a:spcPts val="0"/>
              </a:spcBef>
              <a:spcAft>
                <a:spcPts val="0"/>
              </a:spcAft>
              <a:buNone/>
            </a:pPr>
            <a:r>
              <a:rPr lang="en" sz="1200" b="1">
                <a:solidFill>
                  <a:schemeClr val="dk1"/>
                </a:solidFill>
                <a:latin typeface="Roboto"/>
                <a:ea typeface="Roboto"/>
                <a:cs typeface="Roboto"/>
                <a:sym typeface="Roboto"/>
              </a:rPr>
              <a:t>c. kecepatan ular bertambah setiap memakan 10 makanan</a:t>
            </a:r>
            <a:endParaRPr sz="1200" b="1">
              <a:solidFill>
                <a:schemeClr val="dk1"/>
              </a:solidFill>
              <a:latin typeface="Roboto"/>
              <a:ea typeface="Roboto"/>
              <a:cs typeface="Roboto"/>
              <a:sym typeface="Roboto"/>
            </a:endParaRPr>
          </a:p>
        </p:txBody>
      </p:sp>
      <p:sp>
        <p:nvSpPr>
          <p:cNvPr id="1914" name="Google Shape;1914;p28"/>
          <p:cNvSpPr txBox="1"/>
          <p:nvPr/>
        </p:nvSpPr>
        <p:spPr>
          <a:xfrm>
            <a:off x="7244050" y="180450"/>
            <a:ext cx="1635000" cy="747300"/>
          </a:xfrm>
          <a:prstGeom prst="rect">
            <a:avLst/>
          </a:prstGeom>
          <a:solidFill>
            <a:schemeClr val="lt1"/>
          </a:solid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700" b="1">
                <a:solidFill>
                  <a:schemeClr val="dk1"/>
                </a:solidFill>
                <a:latin typeface="Roboto"/>
                <a:ea typeface="Roboto"/>
                <a:cs typeface="Roboto"/>
                <a:sym typeface="Roboto"/>
              </a:rPr>
              <a:t>SPESIFIKASI ULAR</a:t>
            </a:r>
            <a:endParaRPr sz="1700" b="1">
              <a:solidFill>
                <a:schemeClr val="dk1"/>
              </a:solidFill>
              <a:latin typeface="Roboto"/>
              <a:ea typeface="Roboto"/>
              <a:cs typeface="Roboto"/>
              <a:sym typeface="Roboto"/>
            </a:endParaRPr>
          </a:p>
        </p:txBody>
      </p:sp>
      <p:sp>
        <p:nvSpPr>
          <p:cNvPr id="1916" name="Google Shape;1916;p28"/>
          <p:cNvSpPr txBox="1"/>
          <p:nvPr/>
        </p:nvSpPr>
        <p:spPr>
          <a:xfrm>
            <a:off x="5361100" y="1563156"/>
            <a:ext cx="3576600" cy="2690700"/>
          </a:xfrm>
          <a:prstGeom prst="rect">
            <a:avLst/>
          </a:prstGeom>
          <a:solidFill>
            <a:schemeClr val="lt1"/>
          </a:solidFill>
          <a:ln>
            <a:noFill/>
          </a:ln>
        </p:spPr>
        <p:txBody>
          <a:bodyPr spcFirstLastPara="1" wrap="square" lIns="91425" tIns="91425" rIns="91425" bIns="91425" anchor="t" anchorCtr="0">
            <a:spAutoFit/>
          </a:bodyPr>
          <a:lstStyle/>
          <a:p>
            <a:pPr marL="228600" lvl="0" indent="-184150" algn="just" rtl="0">
              <a:lnSpc>
                <a:spcPct val="115000"/>
              </a:lnSpc>
              <a:spcBef>
                <a:spcPts val="0"/>
              </a:spcBef>
              <a:spcAft>
                <a:spcPts val="0"/>
              </a:spcAft>
              <a:buClr>
                <a:schemeClr val="dk1"/>
              </a:buClr>
              <a:buSzPts val="1100"/>
              <a:buFont typeface="Roboto"/>
              <a:buAutoNum type="alphaUcPeriod"/>
            </a:pPr>
            <a:r>
              <a:rPr lang="en" sz="1100" b="1" dirty="0">
                <a:solidFill>
                  <a:schemeClr val="dk1"/>
                </a:solidFill>
                <a:latin typeface="Roboto"/>
                <a:ea typeface="Roboto"/>
                <a:cs typeface="Roboto"/>
                <a:sym typeface="Roboto"/>
              </a:rPr>
              <a:t>KEPALA ULAR DITAMPILKAN BERBEDA DENGAN BADAN.</a:t>
            </a:r>
            <a:endParaRPr sz="1100" b="1" dirty="0">
              <a:solidFill>
                <a:schemeClr val="dk1"/>
              </a:solidFill>
              <a:latin typeface="Roboto"/>
              <a:ea typeface="Roboto"/>
              <a:cs typeface="Roboto"/>
              <a:sym typeface="Roboto"/>
            </a:endParaRPr>
          </a:p>
          <a:p>
            <a:pPr marL="0" lvl="0" indent="457200" algn="just" rtl="0">
              <a:lnSpc>
                <a:spcPct val="115000"/>
              </a:lnSpc>
              <a:spcBef>
                <a:spcPts val="0"/>
              </a:spcBef>
              <a:spcAft>
                <a:spcPts val="0"/>
              </a:spcAft>
              <a:buNone/>
            </a:pPr>
            <a:r>
              <a:rPr lang="en" sz="1100" b="1" dirty="0">
                <a:solidFill>
                  <a:schemeClr val="dk1"/>
                </a:solidFill>
                <a:latin typeface="Roboto"/>
                <a:ea typeface="Roboto"/>
                <a:cs typeface="Roboto"/>
                <a:sym typeface="Roboto"/>
              </a:rPr>
              <a:t>Pada kasus ini terdapat dalam class Ular dan tepatnya dalam method </a:t>
            </a:r>
            <a:r>
              <a:rPr lang="en" sz="1100" b="1" dirty="0" smtClean="0">
                <a:solidFill>
                  <a:schemeClr val="dk1"/>
                </a:solidFill>
                <a:latin typeface="Roboto"/>
                <a:ea typeface="Roboto"/>
                <a:cs typeface="Roboto"/>
                <a:sym typeface="Roboto"/>
              </a:rPr>
              <a:t>GambarUlar. </a:t>
            </a:r>
            <a:r>
              <a:rPr lang="en" sz="1100" b="1" dirty="0">
                <a:solidFill>
                  <a:schemeClr val="dk1"/>
                </a:solidFill>
                <a:latin typeface="Roboto"/>
                <a:ea typeface="Roboto"/>
                <a:cs typeface="Roboto"/>
                <a:sym typeface="Roboto"/>
              </a:rPr>
              <a:t>Pada method terdapat perulangan yang mana menentukan panjang dari badan ular. </a:t>
            </a:r>
            <a:endParaRPr sz="1100" b="1" dirty="0">
              <a:solidFill>
                <a:schemeClr val="dk1"/>
              </a:solidFill>
              <a:latin typeface="Roboto"/>
              <a:ea typeface="Roboto"/>
              <a:cs typeface="Roboto"/>
              <a:sym typeface="Roboto"/>
            </a:endParaRPr>
          </a:p>
          <a:p>
            <a:pPr marL="0" lvl="0" indent="0" algn="just" rtl="0">
              <a:lnSpc>
                <a:spcPct val="115000"/>
              </a:lnSpc>
              <a:spcBef>
                <a:spcPts val="0"/>
              </a:spcBef>
              <a:spcAft>
                <a:spcPts val="0"/>
              </a:spcAft>
              <a:buNone/>
            </a:pPr>
            <a:r>
              <a:rPr lang="en" sz="1100" b="1" dirty="0">
                <a:solidFill>
                  <a:schemeClr val="dk1"/>
                </a:solidFill>
                <a:latin typeface="Roboto"/>
                <a:ea typeface="Roboto"/>
                <a:cs typeface="Roboto"/>
                <a:sym typeface="Roboto"/>
              </a:rPr>
              <a:t>Ada </a:t>
            </a:r>
            <a:r>
              <a:rPr lang="en" sz="1100" b="1" dirty="0" smtClean="0">
                <a:solidFill>
                  <a:schemeClr val="dk1"/>
                </a:solidFill>
                <a:latin typeface="Roboto"/>
                <a:ea typeface="Roboto"/>
                <a:cs typeface="Roboto"/>
                <a:sym typeface="Roboto"/>
              </a:rPr>
              <a:t>bagianular </a:t>
            </a:r>
            <a:r>
              <a:rPr lang="en" sz="1100" b="1" dirty="0">
                <a:solidFill>
                  <a:schemeClr val="dk1"/>
                </a:solidFill>
                <a:latin typeface="Roboto"/>
                <a:ea typeface="Roboto"/>
                <a:cs typeface="Roboto"/>
                <a:sym typeface="Roboto"/>
              </a:rPr>
              <a:t>= pygame.Rect((p[0],p[1]), (gridsize)) untuk menyesuaikan badan dengan grid papannya. Selanjutnya percabangan if-else untuk menentukan warna dari ularnya. Di awal permainan, kepala ular bernilai 0, sehingga itu sebagai penanda kepala yang berwarna hitam dengan list biru. Sedangkan badan ular berwarna merah dengan garis tepi biru.</a:t>
            </a:r>
            <a:endParaRPr sz="1100" b="1" dirty="0">
              <a:solidFill>
                <a:schemeClr val="dk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128195" y="1719922"/>
            <a:ext cx="5232905" cy="23771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29"/>
          <p:cNvSpPr txBox="1"/>
          <p:nvPr/>
        </p:nvSpPr>
        <p:spPr>
          <a:xfrm>
            <a:off x="2965350" y="242025"/>
            <a:ext cx="3213300" cy="4464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a:solidFill>
                  <a:schemeClr val="dk1"/>
                </a:solidFill>
                <a:latin typeface="Roboto"/>
                <a:ea typeface="Roboto"/>
                <a:cs typeface="Roboto"/>
                <a:sym typeface="Roboto"/>
              </a:rPr>
              <a:t>SPESIFIKASI ULAR</a:t>
            </a:r>
            <a:endParaRPr sz="1700" b="1">
              <a:solidFill>
                <a:schemeClr val="dk1"/>
              </a:solidFill>
              <a:latin typeface="Roboto"/>
              <a:ea typeface="Roboto"/>
              <a:cs typeface="Roboto"/>
              <a:sym typeface="Roboto"/>
            </a:endParaRPr>
          </a:p>
        </p:txBody>
      </p:sp>
      <p:pic>
        <p:nvPicPr>
          <p:cNvPr id="1923" name="Google Shape;1923;p29"/>
          <p:cNvPicPr preferRelativeResize="0"/>
          <p:nvPr/>
        </p:nvPicPr>
        <p:blipFill>
          <a:blip r:embed="rId3">
            <a:alphaModFix/>
          </a:blip>
          <a:stretch>
            <a:fillRect/>
          </a:stretch>
        </p:blipFill>
        <p:spPr>
          <a:xfrm>
            <a:off x="605964" y="779250"/>
            <a:ext cx="3381325" cy="3577749"/>
          </a:xfrm>
          <a:prstGeom prst="rect">
            <a:avLst/>
          </a:prstGeom>
          <a:noFill/>
          <a:ln>
            <a:noFill/>
          </a:ln>
        </p:spPr>
      </p:pic>
      <p:pic>
        <p:nvPicPr>
          <p:cNvPr id="1924" name="Google Shape;1924;p29"/>
          <p:cNvPicPr preferRelativeResize="0"/>
          <p:nvPr/>
        </p:nvPicPr>
        <p:blipFill rotWithShape="1">
          <a:blip r:embed="rId4">
            <a:alphaModFix/>
          </a:blip>
          <a:srcRect l="1555"/>
          <a:stretch/>
        </p:blipFill>
        <p:spPr>
          <a:xfrm>
            <a:off x="5041300" y="779250"/>
            <a:ext cx="3328700" cy="3591324"/>
          </a:xfrm>
          <a:prstGeom prst="rect">
            <a:avLst/>
          </a:prstGeom>
          <a:noFill/>
          <a:ln>
            <a:noFill/>
          </a:ln>
        </p:spPr>
      </p:pic>
      <p:sp>
        <p:nvSpPr>
          <p:cNvPr id="1925" name="Google Shape;1925;p29"/>
          <p:cNvSpPr txBox="1"/>
          <p:nvPr/>
        </p:nvSpPr>
        <p:spPr>
          <a:xfrm>
            <a:off x="539088" y="4391875"/>
            <a:ext cx="3515100" cy="5487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100" b="1">
                <a:solidFill>
                  <a:schemeClr val="dk1"/>
                </a:solidFill>
                <a:latin typeface="Roboto"/>
                <a:ea typeface="Roboto"/>
                <a:cs typeface="Roboto"/>
                <a:sym typeface="Roboto"/>
              </a:rPr>
              <a:t>PERMAINAN AWAL, KEPALA ULAR BERWARNA HITAM BERTEPI BIRU</a:t>
            </a:r>
            <a:endParaRPr sz="1100" b="1">
              <a:solidFill>
                <a:schemeClr val="dk1"/>
              </a:solidFill>
              <a:latin typeface="Roboto"/>
              <a:ea typeface="Roboto"/>
              <a:cs typeface="Roboto"/>
              <a:sym typeface="Roboto"/>
            </a:endParaRPr>
          </a:p>
        </p:txBody>
      </p:sp>
      <p:sp>
        <p:nvSpPr>
          <p:cNvPr id="1926" name="Google Shape;1926;p29"/>
          <p:cNvSpPr txBox="1"/>
          <p:nvPr/>
        </p:nvSpPr>
        <p:spPr>
          <a:xfrm>
            <a:off x="4753800" y="4391875"/>
            <a:ext cx="3851100" cy="5487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100" b="1">
                <a:solidFill>
                  <a:schemeClr val="dk1"/>
                </a:solidFill>
                <a:latin typeface="Roboto"/>
                <a:ea typeface="Roboto"/>
                <a:cs typeface="Roboto"/>
                <a:sym typeface="Roboto"/>
              </a:rPr>
              <a:t>PERMAINAN BERLANGSUNG, BADAN ULAR BERTAMBAH PANJANG DAN BERWARNA MERAH BERTEPI BIRU.</a:t>
            </a:r>
            <a:endParaRPr sz="1100" b="1">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30"/>
          <p:cNvSpPr txBox="1"/>
          <p:nvPr/>
        </p:nvSpPr>
        <p:spPr>
          <a:xfrm>
            <a:off x="2965350" y="332850"/>
            <a:ext cx="3213300" cy="4464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a:solidFill>
                  <a:schemeClr val="dk1"/>
                </a:solidFill>
                <a:latin typeface="Roboto"/>
                <a:ea typeface="Roboto"/>
                <a:cs typeface="Roboto"/>
                <a:sym typeface="Roboto"/>
              </a:rPr>
              <a:t>SPESIFIKASI ULAR</a:t>
            </a:r>
            <a:endParaRPr sz="1700" b="1">
              <a:solidFill>
                <a:schemeClr val="dk1"/>
              </a:solidFill>
              <a:latin typeface="Roboto"/>
              <a:ea typeface="Roboto"/>
              <a:cs typeface="Roboto"/>
              <a:sym typeface="Roboto"/>
            </a:endParaRPr>
          </a:p>
        </p:txBody>
      </p:sp>
      <p:pic>
        <p:nvPicPr>
          <p:cNvPr id="1932" name="Google Shape;1932;p30"/>
          <p:cNvPicPr preferRelativeResize="0"/>
          <p:nvPr/>
        </p:nvPicPr>
        <p:blipFill>
          <a:blip r:embed="rId3">
            <a:alphaModFix/>
          </a:blip>
          <a:stretch>
            <a:fillRect/>
          </a:stretch>
        </p:blipFill>
        <p:spPr>
          <a:xfrm>
            <a:off x="1884488" y="812738"/>
            <a:ext cx="5375025" cy="2082025"/>
          </a:xfrm>
          <a:prstGeom prst="rect">
            <a:avLst/>
          </a:prstGeom>
          <a:noFill/>
          <a:ln>
            <a:noFill/>
          </a:ln>
        </p:spPr>
      </p:pic>
      <p:grpSp>
        <p:nvGrpSpPr>
          <p:cNvPr id="1933" name="Google Shape;1933;p30"/>
          <p:cNvGrpSpPr/>
          <p:nvPr/>
        </p:nvGrpSpPr>
        <p:grpSpPr>
          <a:xfrm>
            <a:off x="323125" y="3062950"/>
            <a:ext cx="8497775" cy="1752300"/>
            <a:chOff x="152400" y="2910550"/>
            <a:chExt cx="8497775" cy="1752300"/>
          </a:xfrm>
        </p:grpSpPr>
        <p:sp>
          <p:nvSpPr>
            <p:cNvPr id="1934" name="Google Shape;1934;p30"/>
            <p:cNvSpPr txBox="1"/>
            <p:nvPr/>
          </p:nvSpPr>
          <p:spPr>
            <a:xfrm>
              <a:off x="152400" y="2928250"/>
              <a:ext cx="3939900" cy="1522200"/>
            </a:xfrm>
            <a:prstGeom prst="rect">
              <a:avLst/>
            </a:prstGeom>
            <a:solidFill>
              <a:schemeClr val="lt1"/>
            </a:solidFill>
            <a:ln>
              <a:noFill/>
            </a:ln>
          </p:spPr>
          <p:txBody>
            <a:bodyPr spcFirstLastPara="1" wrap="square" lIns="91425" tIns="91425" rIns="91425" bIns="91425" anchor="t" anchorCtr="0">
              <a:spAutoFit/>
            </a:bodyPr>
            <a:lstStyle/>
            <a:p>
              <a:pPr marL="228600" lvl="0" indent="-285750" algn="just" rtl="0">
                <a:lnSpc>
                  <a:spcPct val="115000"/>
                </a:lnSpc>
                <a:spcBef>
                  <a:spcPts val="0"/>
                </a:spcBef>
                <a:spcAft>
                  <a:spcPts val="0"/>
                </a:spcAft>
                <a:buNone/>
              </a:pPr>
              <a:r>
                <a:rPr lang="en" sz="1100">
                  <a:solidFill>
                    <a:schemeClr val="dk1"/>
                  </a:solidFill>
                  <a:latin typeface="Roboto"/>
                  <a:ea typeface="Roboto"/>
                  <a:cs typeface="Roboto"/>
                  <a:sym typeface="Roboto"/>
                </a:rPr>
                <a:t>B. </a:t>
              </a:r>
              <a:r>
                <a:rPr lang="en" sz="1100" b="1">
                  <a:solidFill>
                    <a:schemeClr val="dk1"/>
                  </a:solidFill>
                  <a:latin typeface="Roboto"/>
                  <a:ea typeface="Roboto"/>
                  <a:cs typeface="Roboto"/>
                  <a:sym typeface="Roboto"/>
                </a:rPr>
                <a:t>ULAR BERTAMBAH PANJANG KETIKA BERHASIL MEMAKAN MAKANAN</a:t>
              </a:r>
              <a:endParaRPr sz="1100" b="1">
                <a:solidFill>
                  <a:schemeClr val="dk1"/>
                </a:solidFill>
                <a:latin typeface="Roboto"/>
                <a:ea typeface="Roboto"/>
                <a:cs typeface="Roboto"/>
                <a:sym typeface="Roboto"/>
              </a:endParaRPr>
            </a:p>
            <a:p>
              <a:pPr marL="0" lvl="0" indent="228600" algn="just" rtl="0">
                <a:lnSpc>
                  <a:spcPct val="115000"/>
                </a:lnSpc>
                <a:spcBef>
                  <a:spcPts val="0"/>
                </a:spcBef>
                <a:spcAft>
                  <a:spcPts val="0"/>
                </a:spcAft>
                <a:buNone/>
              </a:pPr>
              <a:r>
                <a:rPr lang="en" sz="1100">
                  <a:solidFill>
                    <a:schemeClr val="dk1"/>
                  </a:solidFill>
                  <a:latin typeface="Roboto"/>
                  <a:ea typeface="Roboto"/>
                  <a:cs typeface="Roboto"/>
                  <a:sym typeface="Roboto"/>
                </a:rPr>
                <a:t>Spesifikasi ini terdapat pada file main.py dan pada fungsi mainin. Dimana panjang badan ular bertambah 1 setiap kali posisi kepala ular sama dengan letak makanannya. Hal itu ditandai dengan :</a:t>
              </a:r>
              <a:endParaRPr sz="110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r>
                <a:rPr lang="en" sz="1100" b="1">
                  <a:solidFill>
                    <a:schemeClr val="dk1"/>
                  </a:solidFill>
                  <a:latin typeface="Roboto"/>
                  <a:ea typeface="Roboto"/>
                  <a:cs typeface="Roboto"/>
                  <a:sym typeface="Roboto"/>
                </a:rPr>
                <a:t>ular.PanjangUlar +=1</a:t>
              </a:r>
              <a:endParaRPr sz="1100">
                <a:solidFill>
                  <a:schemeClr val="dk1"/>
                </a:solidFill>
                <a:latin typeface="Roboto"/>
                <a:ea typeface="Roboto"/>
                <a:cs typeface="Roboto"/>
                <a:sym typeface="Roboto"/>
              </a:endParaRPr>
            </a:p>
          </p:txBody>
        </p:sp>
        <p:sp>
          <p:nvSpPr>
            <p:cNvPr id="1935" name="Google Shape;1935;p30"/>
            <p:cNvSpPr txBox="1"/>
            <p:nvPr/>
          </p:nvSpPr>
          <p:spPr>
            <a:xfrm>
              <a:off x="4710275" y="2910550"/>
              <a:ext cx="3939900" cy="1752300"/>
            </a:xfrm>
            <a:prstGeom prst="rect">
              <a:avLst/>
            </a:prstGeom>
            <a:solidFill>
              <a:schemeClr val="lt1"/>
            </a:solidFill>
            <a:ln>
              <a:noFill/>
            </a:ln>
          </p:spPr>
          <p:txBody>
            <a:bodyPr spcFirstLastPara="1" wrap="square" lIns="91425" tIns="91425" rIns="91425" bIns="91425" anchor="t" anchorCtr="0">
              <a:spAutoFit/>
            </a:bodyPr>
            <a:lstStyle/>
            <a:p>
              <a:pPr marL="228600" lvl="0" indent="-285750" algn="just" rtl="0">
                <a:lnSpc>
                  <a:spcPct val="115000"/>
                </a:lnSpc>
                <a:spcBef>
                  <a:spcPts val="0"/>
                </a:spcBef>
                <a:spcAft>
                  <a:spcPts val="0"/>
                </a:spcAft>
                <a:buNone/>
              </a:pPr>
              <a:r>
                <a:rPr lang="en" sz="1100" b="1">
                  <a:solidFill>
                    <a:schemeClr val="dk1"/>
                  </a:solidFill>
                  <a:latin typeface="Roboto"/>
                  <a:ea typeface="Roboto"/>
                  <a:cs typeface="Roboto"/>
                  <a:sym typeface="Roboto"/>
                </a:rPr>
                <a:t>C. 	</a:t>
              </a:r>
              <a:r>
                <a:rPr lang="en" sz="1200" b="1">
                  <a:solidFill>
                    <a:schemeClr val="dk1"/>
                  </a:solidFill>
                  <a:latin typeface="Roboto"/>
                  <a:ea typeface="Roboto"/>
                  <a:cs typeface="Roboto"/>
                  <a:sym typeface="Roboto"/>
                </a:rPr>
                <a:t>KECEPATAN ULAR BERTAMBAH SETIAP MEMAKAN 10 MAKANAN</a:t>
              </a:r>
              <a:endParaRPr sz="1100" b="1">
                <a:solidFill>
                  <a:schemeClr val="dk1"/>
                </a:solidFill>
                <a:latin typeface="Roboto"/>
                <a:ea typeface="Roboto"/>
                <a:cs typeface="Roboto"/>
                <a:sym typeface="Roboto"/>
              </a:endParaRPr>
            </a:p>
            <a:p>
              <a:pPr marL="0" lvl="0" indent="228600" algn="just" rtl="0">
                <a:lnSpc>
                  <a:spcPct val="115000"/>
                </a:lnSpc>
                <a:spcBef>
                  <a:spcPts val="0"/>
                </a:spcBef>
                <a:spcAft>
                  <a:spcPts val="0"/>
                </a:spcAft>
                <a:buNone/>
              </a:pPr>
              <a:r>
                <a:rPr lang="en" sz="1100">
                  <a:solidFill>
                    <a:schemeClr val="dk1"/>
                  </a:solidFill>
                  <a:latin typeface="Roboto"/>
                  <a:ea typeface="Roboto"/>
                  <a:cs typeface="Roboto"/>
                  <a:sym typeface="Roboto"/>
                </a:rPr>
                <a:t>Spesifikasi ini terdapat pada file main.py dan pada fungsi mainin. Dimana kecepatan ular akan bertambah saat skor yang didapat bernilai saat dimodulokan dengan 10. Hal itu ditandai dengan :</a:t>
              </a:r>
              <a:endParaRPr sz="1100">
                <a:solidFill>
                  <a:schemeClr val="dk1"/>
                </a:solidFill>
                <a:latin typeface="Roboto"/>
                <a:ea typeface="Roboto"/>
                <a:cs typeface="Roboto"/>
                <a:sym typeface="Roboto"/>
              </a:endParaRPr>
            </a:p>
            <a:p>
              <a:pPr marL="0" lvl="0" indent="457200" algn="l" rtl="0">
                <a:lnSpc>
                  <a:spcPct val="115000"/>
                </a:lnSpc>
                <a:spcBef>
                  <a:spcPts val="0"/>
                </a:spcBef>
                <a:spcAft>
                  <a:spcPts val="0"/>
                </a:spcAft>
                <a:buNone/>
              </a:pPr>
              <a:r>
                <a:rPr lang="en" sz="1100" b="1">
                  <a:solidFill>
                    <a:schemeClr val="dk1"/>
                  </a:solidFill>
                  <a:latin typeface="Roboto"/>
                  <a:ea typeface="Roboto"/>
                  <a:cs typeface="Roboto"/>
                  <a:sym typeface="Roboto"/>
                </a:rPr>
                <a:t>If ular.nilai % 10 == 0:</a:t>
              </a:r>
              <a:endParaRPr sz="1100" b="1">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100" b="1">
                  <a:solidFill>
                    <a:schemeClr val="dk1"/>
                  </a:solidFill>
                  <a:latin typeface="Roboto"/>
                  <a:ea typeface="Roboto"/>
                  <a:cs typeface="Roboto"/>
                  <a:sym typeface="Roboto"/>
                </a:rPr>
                <a:t>		Ular.kecepatan = ular.kecepatan * 1.5</a:t>
              </a:r>
              <a:endParaRPr sz="1100" b="1">
                <a:solidFill>
                  <a:schemeClr val="dk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898</Words>
  <Application>Microsoft Office PowerPoint</Application>
  <PresentationFormat>On-screen Show (16:9)</PresentationFormat>
  <Paragraphs>78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vt:lpstr>
      <vt:lpstr>Bebas Neue</vt:lpstr>
      <vt:lpstr>Times New Roman</vt:lpstr>
      <vt:lpstr>Oswald</vt:lpstr>
      <vt:lpstr>Arial</vt:lpstr>
      <vt:lpstr>Computer Science Proposal by Slidesgo</vt:lpstr>
      <vt:lpstr>GAME ULAR BLACK AS</vt:lpstr>
      <vt:lpstr>STUDI KASUS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ULAR BLACK AS</dc:title>
  <cp:lastModifiedBy>acer</cp:lastModifiedBy>
  <cp:revision>1</cp:revision>
  <dcterms:modified xsi:type="dcterms:W3CDTF">2021-05-22T18:03:37Z</dcterms:modified>
</cp:coreProperties>
</file>