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76" r:id="rId3"/>
    <p:sldId id="282" r:id="rId4"/>
    <p:sldId id="283" r:id="rId5"/>
    <p:sldId id="284" r:id="rId6"/>
    <p:sldId id="285" r:id="rId7"/>
    <p:sldId id="296" r:id="rId8"/>
    <p:sldId id="287" r:id="rId9"/>
    <p:sldId id="289" r:id="rId10"/>
    <p:sldId id="292" r:id="rId11"/>
    <p:sldId id="290" r:id="rId12"/>
    <p:sldId id="293" r:id="rId13"/>
    <p:sldId id="291" r:id="rId14"/>
    <p:sldId id="294" r:id="rId15"/>
    <p:sldId id="298" r:id="rId16"/>
    <p:sldId id="300" r:id="rId17"/>
    <p:sldId id="280" r:id="rId18"/>
  </p:sldIdLst>
  <p:sldSz cx="12192000" cy="6858000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나눔스퀘어 Bold" pitchFamily="50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  <a:srgbClr val="0000FF"/>
    <a:srgbClr val="00FF00"/>
    <a:srgbClr val="D80202"/>
    <a:srgbClr val="EAEAEA"/>
    <a:srgbClr val="2C6D8B"/>
    <a:srgbClr val="F9698D"/>
    <a:srgbClr val="2C6D9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1" autoAdjust="0"/>
    <p:restoredTop sz="94660"/>
  </p:normalViewPr>
  <p:slideViewPr>
    <p:cSldViewPr snapToGrid="0">
      <p:cViewPr>
        <p:scale>
          <a:sx n="75" d="100"/>
          <a:sy n="75" d="100"/>
        </p:scale>
        <p:origin x="-1118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5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6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03078" y="0"/>
            <a:ext cx="4569595" cy="4380898"/>
            <a:chOff x="2857669" y="896187"/>
            <a:chExt cx="4569595" cy="4380898"/>
          </a:xfrm>
        </p:grpSpPr>
        <p:sp>
          <p:nvSpPr>
            <p:cNvPr id="8" name="자유형: 도형 14">
              <a:extLst>
                <a:ext uri="{FF2B5EF4-FFF2-40B4-BE49-F238E27FC236}">
                  <a16:creationId xmlns="" xmlns:a16="http://schemas.microsoft.com/office/drawing/2014/main" id="{D176D53E-40CE-47FC-AD0C-F76E144A7342}"/>
                </a:ext>
              </a:extLst>
            </p:cNvPr>
            <p:cNvSpPr/>
            <p:nvPr/>
          </p:nvSpPr>
          <p:spPr>
            <a:xfrm rot="19216167">
              <a:off x="2857669" y="896187"/>
              <a:ext cx="4569595" cy="4380898"/>
            </a:xfrm>
            <a:custGeom>
              <a:avLst/>
              <a:gdLst>
                <a:gd name="connsiteX0" fmla="*/ 1736823 w 4569595"/>
                <a:gd name="connsiteY0" fmla="*/ 195736 h 4380898"/>
                <a:gd name="connsiteX1" fmla="*/ 3142140 w 4569595"/>
                <a:gd name="connsiteY1" fmla="*/ 1363720 h 4380898"/>
                <a:gd name="connsiteX2" fmla="*/ 3142143 w 4569595"/>
                <a:gd name="connsiteY2" fmla="*/ 1363723 h 4380898"/>
                <a:gd name="connsiteX3" fmla="*/ 4309652 w 4569595"/>
                <a:gd name="connsiteY3" fmla="*/ 2334060 h 4380898"/>
                <a:gd name="connsiteX4" fmla="*/ 4309653 w 4569595"/>
                <a:gd name="connsiteY4" fmla="*/ 2334060 h 4380898"/>
                <a:gd name="connsiteX5" fmla="*/ 4389555 w 4569595"/>
                <a:gd name="connsiteY5" fmla="*/ 2400469 h 4380898"/>
                <a:gd name="connsiteX6" fmla="*/ 4507160 w 4569595"/>
                <a:gd name="connsiteY6" fmla="*/ 2525192 h 4380898"/>
                <a:gd name="connsiteX7" fmla="*/ 4497644 w 4569595"/>
                <a:gd name="connsiteY7" fmla="*/ 2849153 h 4380898"/>
                <a:gd name="connsiteX8" fmla="*/ 2939403 w 4569595"/>
                <a:gd name="connsiteY8" fmla="*/ 4318463 h 4380898"/>
                <a:gd name="connsiteX9" fmla="*/ 2615441 w 4569595"/>
                <a:gd name="connsiteY9" fmla="*/ 4308946 h 4380898"/>
                <a:gd name="connsiteX10" fmla="*/ 2606185 w 4569595"/>
                <a:gd name="connsiteY10" fmla="*/ 4299130 h 4380898"/>
                <a:gd name="connsiteX11" fmla="*/ 1846901 w 4569595"/>
                <a:gd name="connsiteY11" fmla="*/ 3668076 h 4380898"/>
                <a:gd name="connsiteX12" fmla="*/ 1376243 w 4569595"/>
                <a:gd name="connsiteY12" fmla="*/ 4070028 h 4380898"/>
                <a:gd name="connsiteX13" fmla="*/ 1329901 w 4569595"/>
                <a:gd name="connsiteY13" fmla="*/ 4070028 h 4380898"/>
                <a:gd name="connsiteX14" fmla="*/ 1268875 w 4569595"/>
                <a:gd name="connsiteY14" fmla="*/ 4009002 h 4380898"/>
                <a:gd name="connsiteX15" fmla="*/ 1268875 w 4569595"/>
                <a:gd name="connsiteY15" fmla="*/ 3187669 h 4380898"/>
                <a:gd name="connsiteX16" fmla="*/ 1242425 w 4569595"/>
                <a:gd name="connsiteY16" fmla="*/ 3165686 h 4380898"/>
                <a:gd name="connsiteX17" fmla="*/ 1242422 w 4569595"/>
                <a:gd name="connsiteY17" fmla="*/ 3165682 h 4380898"/>
                <a:gd name="connsiteX18" fmla="*/ 116471 w 4569595"/>
                <a:gd name="connsiteY18" fmla="*/ 2229885 h 4380898"/>
                <a:gd name="connsiteX19" fmla="*/ 105128 w 4569595"/>
                <a:gd name="connsiteY19" fmla="*/ 2222581 h 4380898"/>
                <a:gd name="connsiteX20" fmla="*/ 36519 w 4569595"/>
                <a:gd name="connsiteY20" fmla="*/ 1905825 h 4380898"/>
                <a:gd name="connsiteX21" fmla="*/ 1196035 w 4569595"/>
                <a:gd name="connsiteY21" fmla="*/ 105128 h 4380898"/>
                <a:gd name="connsiteX22" fmla="*/ 1512791 w 4569595"/>
                <a:gd name="connsiteY22" fmla="*/ 36519 h 4380898"/>
                <a:gd name="connsiteX23" fmla="*/ 1656921 w 4569595"/>
                <a:gd name="connsiteY23" fmla="*/ 129328 h 4380898"/>
                <a:gd name="connsiteX24" fmla="*/ 1736823 w 4569595"/>
                <a:gd name="connsiteY24" fmla="*/ 195736 h 438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9595" h="4380898">
                  <a:moveTo>
                    <a:pt x="1736823" y="195736"/>
                  </a:moveTo>
                  <a:lnTo>
                    <a:pt x="3142140" y="1363720"/>
                  </a:lnTo>
                  <a:lnTo>
                    <a:pt x="3142143" y="1363723"/>
                  </a:lnTo>
                  <a:lnTo>
                    <a:pt x="4309652" y="2334060"/>
                  </a:lnTo>
                  <a:lnTo>
                    <a:pt x="4309653" y="2334060"/>
                  </a:lnTo>
                  <a:lnTo>
                    <a:pt x="4389555" y="2400469"/>
                  </a:lnTo>
                  <a:lnTo>
                    <a:pt x="4507160" y="2525192"/>
                  </a:lnTo>
                  <a:cubicBezTo>
                    <a:pt x="4593991" y="2617279"/>
                    <a:pt x="4589731" y="2762322"/>
                    <a:pt x="4497644" y="2849153"/>
                  </a:cubicBezTo>
                  <a:lnTo>
                    <a:pt x="2939403" y="4318463"/>
                  </a:lnTo>
                  <a:cubicBezTo>
                    <a:pt x="2847316" y="4405294"/>
                    <a:pt x="2702273" y="4401033"/>
                    <a:pt x="2615441" y="4308946"/>
                  </a:cubicBezTo>
                  <a:lnTo>
                    <a:pt x="2606185" y="4299130"/>
                  </a:lnTo>
                  <a:lnTo>
                    <a:pt x="1846901" y="3668076"/>
                  </a:lnTo>
                  <a:lnTo>
                    <a:pt x="1376243" y="4070028"/>
                  </a:lnTo>
                  <a:lnTo>
                    <a:pt x="1329901" y="4070028"/>
                  </a:lnTo>
                  <a:cubicBezTo>
                    <a:pt x="1296197" y="4070028"/>
                    <a:pt x="1268875" y="4042706"/>
                    <a:pt x="1268875" y="4009002"/>
                  </a:cubicBezTo>
                  <a:lnTo>
                    <a:pt x="1268875" y="3187669"/>
                  </a:lnTo>
                  <a:lnTo>
                    <a:pt x="1242425" y="3165686"/>
                  </a:lnTo>
                  <a:lnTo>
                    <a:pt x="1242422" y="3165682"/>
                  </a:lnTo>
                  <a:lnTo>
                    <a:pt x="116471" y="2229885"/>
                  </a:lnTo>
                  <a:lnTo>
                    <a:pt x="105128" y="2222581"/>
                  </a:lnTo>
                  <a:cubicBezTo>
                    <a:pt x="-1288" y="2154057"/>
                    <a:pt x="-32005" y="2012240"/>
                    <a:pt x="36519" y="1905825"/>
                  </a:cubicBezTo>
                  <a:lnTo>
                    <a:pt x="1196035" y="105128"/>
                  </a:lnTo>
                  <a:cubicBezTo>
                    <a:pt x="1264559" y="-1287"/>
                    <a:pt x="1406375" y="-32005"/>
                    <a:pt x="1512791" y="36519"/>
                  </a:cubicBezTo>
                  <a:lnTo>
                    <a:pt x="1656921" y="129328"/>
                  </a:lnTo>
                  <a:lnTo>
                    <a:pt x="1736823" y="195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15">
              <a:extLst>
                <a:ext uri="{FF2B5EF4-FFF2-40B4-BE49-F238E27FC236}">
                  <a16:creationId xmlns="" xmlns:a16="http://schemas.microsoft.com/office/drawing/2014/main" id="{4E7E9768-44E0-4338-8802-AF2C4390CE75}"/>
                </a:ext>
              </a:extLst>
            </p:cNvPr>
            <p:cNvSpPr/>
            <p:nvPr/>
          </p:nvSpPr>
          <p:spPr>
            <a:xfrm rot="19216167">
              <a:off x="3013809" y="1048122"/>
              <a:ext cx="4257315" cy="4077027"/>
            </a:xfrm>
            <a:custGeom>
              <a:avLst/>
              <a:gdLst>
                <a:gd name="connsiteX0" fmla="*/ 1604768 w 4257315"/>
                <a:gd name="connsiteY0" fmla="*/ 180854 h 4077027"/>
                <a:gd name="connsiteX1" fmla="*/ 2903233 w 4257315"/>
                <a:gd name="connsiteY1" fmla="*/ 1260032 h 4077027"/>
                <a:gd name="connsiteX2" fmla="*/ 2903236 w 4257315"/>
                <a:gd name="connsiteY2" fmla="*/ 1260035 h 4077027"/>
                <a:gd name="connsiteX3" fmla="*/ 4017137 w 4257315"/>
                <a:gd name="connsiteY3" fmla="*/ 2185817 h 4077027"/>
                <a:gd name="connsiteX4" fmla="*/ 4017138 w 4257315"/>
                <a:gd name="connsiteY4" fmla="*/ 2185818 h 4077027"/>
                <a:gd name="connsiteX5" fmla="*/ 4090964 w 4257315"/>
                <a:gd name="connsiteY5" fmla="*/ 2247176 h 4077027"/>
                <a:gd name="connsiteX6" fmla="*/ 4199627 w 4257315"/>
                <a:gd name="connsiteY6" fmla="*/ 2362416 h 4077027"/>
                <a:gd name="connsiteX7" fmla="*/ 4190835 w 4257315"/>
                <a:gd name="connsiteY7" fmla="*/ 2661746 h 4077027"/>
                <a:gd name="connsiteX8" fmla="*/ 2751072 w 4257315"/>
                <a:gd name="connsiteY8" fmla="*/ 4019339 h 4077027"/>
                <a:gd name="connsiteX9" fmla="*/ 2451742 w 4257315"/>
                <a:gd name="connsiteY9" fmla="*/ 4010546 h 4077027"/>
                <a:gd name="connsiteX10" fmla="*/ 2443190 w 4257315"/>
                <a:gd name="connsiteY10" fmla="*/ 4001477 h 4077027"/>
                <a:gd name="connsiteX11" fmla="*/ 1713149 w 4257315"/>
                <a:gd name="connsiteY11" fmla="*/ 3394728 h 4077027"/>
                <a:gd name="connsiteX12" fmla="*/ 1307677 w 4257315"/>
                <a:gd name="connsiteY12" fmla="*/ 3741011 h 4077027"/>
                <a:gd name="connsiteX13" fmla="*/ 1264858 w 4257315"/>
                <a:gd name="connsiteY13" fmla="*/ 3741011 h 4077027"/>
                <a:gd name="connsiteX14" fmla="*/ 1208472 w 4257315"/>
                <a:gd name="connsiteY14" fmla="*/ 3684625 h 4077027"/>
                <a:gd name="connsiteX15" fmla="*/ 1208472 w 4257315"/>
                <a:gd name="connsiteY15" fmla="*/ 2975281 h 4077027"/>
                <a:gd name="connsiteX16" fmla="*/ 1183121 w 4257315"/>
                <a:gd name="connsiteY16" fmla="*/ 2954212 h 4077027"/>
                <a:gd name="connsiteX17" fmla="*/ 1183118 w 4257315"/>
                <a:gd name="connsiteY17" fmla="*/ 2954208 h 4077027"/>
                <a:gd name="connsiteX18" fmla="*/ 107616 w 4257315"/>
                <a:gd name="connsiteY18" fmla="*/ 2060339 h 4077027"/>
                <a:gd name="connsiteX19" fmla="*/ 97135 w 4257315"/>
                <a:gd name="connsiteY19" fmla="*/ 2053590 h 4077027"/>
                <a:gd name="connsiteX20" fmla="*/ 33742 w 4257315"/>
                <a:gd name="connsiteY20" fmla="*/ 1760919 h 4077027"/>
                <a:gd name="connsiteX21" fmla="*/ 1105097 w 4257315"/>
                <a:gd name="connsiteY21" fmla="*/ 97135 h 4077027"/>
                <a:gd name="connsiteX22" fmla="*/ 1397769 w 4257315"/>
                <a:gd name="connsiteY22" fmla="*/ 33742 h 4077027"/>
                <a:gd name="connsiteX23" fmla="*/ 1530940 w 4257315"/>
                <a:gd name="connsiteY23" fmla="*/ 119495 h 4077027"/>
                <a:gd name="connsiteX24" fmla="*/ 1604767 w 4257315"/>
                <a:gd name="connsiteY24" fmla="*/ 180853 h 407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7315" h="4077027">
                  <a:moveTo>
                    <a:pt x="1604768" y="180854"/>
                  </a:moveTo>
                  <a:lnTo>
                    <a:pt x="2903233" y="1260032"/>
                  </a:lnTo>
                  <a:lnTo>
                    <a:pt x="2903236" y="1260035"/>
                  </a:lnTo>
                  <a:lnTo>
                    <a:pt x="4017137" y="2185817"/>
                  </a:lnTo>
                  <a:lnTo>
                    <a:pt x="4017138" y="2185818"/>
                  </a:lnTo>
                  <a:lnTo>
                    <a:pt x="4090964" y="2247176"/>
                  </a:lnTo>
                  <a:lnTo>
                    <a:pt x="4199627" y="2362416"/>
                  </a:lnTo>
                  <a:cubicBezTo>
                    <a:pt x="4279857" y="2447502"/>
                    <a:pt x="4275920" y="2581517"/>
                    <a:pt x="4190835" y="2661746"/>
                  </a:cubicBezTo>
                  <a:lnTo>
                    <a:pt x="2751072" y="4019339"/>
                  </a:lnTo>
                  <a:cubicBezTo>
                    <a:pt x="2665986" y="4099568"/>
                    <a:pt x="2531972" y="4095632"/>
                    <a:pt x="2451742" y="4010546"/>
                  </a:cubicBezTo>
                  <a:lnTo>
                    <a:pt x="2443190" y="4001477"/>
                  </a:lnTo>
                  <a:lnTo>
                    <a:pt x="1713149" y="3394728"/>
                  </a:lnTo>
                  <a:lnTo>
                    <a:pt x="1307677" y="3741011"/>
                  </a:lnTo>
                  <a:lnTo>
                    <a:pt x="1264858" y="3741011"/>
                  </a:lnTo>
                  <a:cubicBezTo>
                    <a:pt x="1233716" y="3741011"/>
                    <a:pt x="1208472" y="3715767"/>
                    <a:pt x="1208472" y="3684625"/>
                  </a:cubicBezTo>
                  <a:lnTo>
                    <a:pt x="1208472" y="2975281"/>
                  </a:lnTo>
                  <a:lnTo>
                    <a:pt x="1183121" y="2954212"/>
                  </a:lnTo>
                  <a:lnTo>
                    <a:pt x="1183118" y="2954208"/>
                  </a:lnTo>
                  <a:lnTo>
                    <a:pt x="107616" y="2060339"/>
                  </a:lnTo>
                  <a:lnTo>
                    <a:pt x="97135" y="2053590"/>
                  </a:lnTo>
                  <a:cubicBezTo>
                    <a:pt x="-1190" y="1990277"/>
                    <a:pt x="-29571" y="1859243"/>
                    <a:pt x="33742" y="1760919"/>
                  </a:cubicBezTo>
                  <a:lnTo>
                    <a:pt x="1105097" y="97135"/>
                  </a:lnTo>
                  <a:cubicBezTo>
                    <a:pt x="1168410" y="-1189"/>
                    <a:pt x="1299444" y="-29571"/>
                    <a:pt x="1397769" y="33742"/>
                  </a:cubicBezTo>
                  <a:lnTo>
                    <a:pt x="1530940" y="119495"/>
                  </a:lnTo>
                  <a:lnTo>
                    <a:pt x="1604767" y="180853"/>
                  </a:lnTo>
                  <a:close/>
                </a:path>
              </a:pathLst>
            </a:custGeom>
            <a:noFill/>
            <a:ln w="28575" cap="rnd">
              <a:solidFill>
                <a:srgbClr val="2C6D8B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60479" y="1805728"/>
            <a:ext cx="3454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2C6D8B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</a:t>
            </a:r>
            <a:endParaRPr lang="ko-KR" altLang="en-US" sz="4400" dirty="0">
              <a:solidFill>
                <a:srgbClr val="2C6D8B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9402" y="4669630"/>
            <a:ext cx="3175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       20192882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강다빈</a:t>
            </a:r>
            <a:endParaRPr lang="en-US" altLang="ko-KR" sz="200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             20192889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김경훈</a:t>
            </a:r>
            <a:endParaRPr lang="en-US" altLang="ko-KR" sz="2000" dirty="0" smtClean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              20150332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정찬희</a:t>
            </a:r>
            <a:endParaRPr lang="ko-KR" altLang="en-US" sz="200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8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11905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사용 기술 및 코드 설명                                                    </a:t>
            </a:r>
            <a:r>
              <a:rPr lang="en-US" altLang="ko-KR" sz="24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01 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초음파 센서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  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36" y="1093038"/>
            <a:ext cx="3476961" cy="566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3" y="1093038"/>
            <a:ext cx="3019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3" y="2510983"/>
            <a:ext cx="71818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0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11828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사용 기술 및 코드 설명                                                     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02 RFID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센서 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7760" y="2590802"/>
            <a:ext cx="6963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신호등의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RFID-CARD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정보를 주기적으로 갱신하는 기술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RFID-CARD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정보를 읽고 이를 통해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신호등의 정보를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부저를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통해 사용자에게 전달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00" l="7588" r="94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1" y="2064727"/>
            <a:ext cx="2995256" cy="291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4643120" y="1097280"/>
            <a:ext cx="0" cy="55153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11828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사용 기술 및 코드 설명                                                     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02 RFID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센서 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4" y="1119190"/>
            <a:ext cx="3684984" cy="379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09502" y="138931"/>
            <a:ext cx="3645698" cy="659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27" y="1119190"/>
            <a:ext cx="2695773" cy="235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8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11905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사용 기술 및 코드 설명                                                  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03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색 인식 센서 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8" b="93064" l="3983" r="91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51" y="2089540"/>
            <a:ext cx="3305549" cy="272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74406" y="2129695"/>
            <a:ext cx="70635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보행자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경로 및 현재 위치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확인용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횡단보도를 기존의 흰색 검은색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배열에서 색깔패턴의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배열로 바꿈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	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EX &gt;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초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패턴넘버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별로 보행자의 위치가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정해져 파악 가능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경로를 이탈해서 지정된 패턴 이외의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결과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발생시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경고음 발생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43120" y="1097280"/>
            <a:ext cx="0" cy="55153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11905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사용 기술 및 코드 설명                                                  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03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색 인식 센서 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8" y="964799"/>
            <a:ext cx="3467984" cy="526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97" y="964799"/>
            <a:ext cx="3994150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-136" r="1515" b="136"/>
          <a:stretch/>
        </p:blipFill>
        <p:spPr bwMode="auto">
          <a:xfrm>
            <a:off x="7676172" y="958330"/>
            <a:ext cx="4379161" cy="475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1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5097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문제 해결 및 반성</a:t>
            </a:r>
            <a:endParaRPr lang="ko-KR" altLang="en-US" sz="24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960" y="1016000"/>
            <a:ext cx="93856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Software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오픈소스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내의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RFID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의 핀 연결 방식이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BOARD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였으나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BCM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으로 하는 바람에 실행 불가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센서 동작 시 특정 상황에서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buzzer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센서를 사용하지만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코드 병합 시 오류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Color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센서로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rgb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값 생성하는 것은 성공적이지만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색을 판단하는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logic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구현에 오랜 시간 투자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Threading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으로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class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별 객체를 생성하려 했으나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계속된 실패에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main.py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로 통합시킴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라즈베리파이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포맷 실수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Hardware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Sensor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의 민감도가 떨어짐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  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초음파 센서의 인식 거리는 약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20cm,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컬러 센서의 인식 거리는 약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1cm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두 개의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RFID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의 간섭으로 실행 실패 경우 다수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못생긴 하드웨어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3744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한계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점</a:t>
            </a:r>
            <a:endParaRPr lang="ko-KR" altLang="en-US" sz="24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954" y="1869440"/>
            <a:ext cx="850264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실제 환경과 많이 다른 가상 환경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=&gt;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실제 환경에선 사용할 수 없음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횡단보도의 색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변경 어려움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모든 점자블록에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RFID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설치 불가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에 사용된 센서의 한계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컬러센서와 초음파센서의 한정된 미세한 인식 범위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상황의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부저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센서 동작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데이터 처리에 오랜 시간으로 빠른 움직임 불가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endParaRPr lang="ko-KR" altLang="en-US" sz="24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154" y="3105671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5335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endParaRPr lang="ko-KR" altLang="en-US" sz="24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32911" y="1543392"/>
            <a:ext cx="1585690" cy="3190839"/>
            <a:chOff x="1000831" y="1533232"/>
            <a:chExt cx="1585690" cy="3190839"/>
          </a:xfrm>
        </p:grpSpPr>
        <p:grpSp>
          <p:nvGrpSpPr>
            <p:cNvPr id="35" name="그룹 34"/>
            <p:cNvGrpSpPr/>
            <p:nvPr/>
          </p:nvGrpSpPr>
          <p:grpSpPr>
            <a:xfrm>
              <a:off x="1065832" y="1533232"/>
              <a:ext cx="1159624" cy="1338828"/>
              <a:chOff x="933105" y="1503928"/>
              <a:chExt cx="1159624" cy="133882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106562" y="1503928"/>
                <a:ext cx="986167" cy="133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5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01</a:t>
                </a:r>
              </a:p>
            </p:txBody>
          </p:sp>
          <p:sp>
            <p:nvSpPr>
              <p:cNvPr id="37" name="직각 삼각형 36"/>
              <p:cNvSpPr/>
              <p:nvPr/>
            </p:nvSpPr>
            <p:spPr>
              <a:xfrm flipV="1">
                <a:off x="933105" y="1756444"/>
                <a:ext cx="879888" cy="879888"/>
              </a:xfrm>
              <a:prstGeom prst="rtTriangle">
                <a:avLst/>
              </a:prstGeom>
              <a:solidFill>
                <a:srgbClr val="EEEEEE"/>
              </a:solidFill>
              <a:ln>
                <a:noFill/>
              </a:ln>
              <a:effectLst>
                <a:outerShdw dist="12700" dir="2700000" algn="tl" rotWithShape="0">
                  <a:srgbClr val="2C6D8B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000831" y="3077466"/>
              <a:ext cx="1585690" cy="164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구상과정</a:t>
              </a:r>
              <a:endPara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: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문제점 인식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: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마인드 </a:t>
              </a:r>
              <a:r>
                <a:rPr lang="ko-KR" alt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맵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14421" y="1535618"/>
            <a:ext cx="1883849" cy="4131829"/>
            <a:chOff x="3398901" y="1535618"/>
            <a:chExt cx="1883849" cy="4131829"/>
          </a:xfrm>
        </p:grpSpPr>
        <p:grpSp>
          <p:nvGrpSpPr>
            <p:cNvPr id="45" name="그룹 44"/>
            <p:cNvGrpSpPr/>
            <p:nvPr/>
          </p:nvGrpSpPr>
          <p:grpSpPr>
            <a:xfrm>
              <a:off x="3508270" y="1535618"/>
              <a:ext cx="1159624" cy="1178208"/>
              <a:chOff x="933105" y="1503928"/>
              <a:chExt cx="1159624" cy="11782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106562" y="1503928"/>
                <a:ext cx="986167" cy="11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5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02</a:t>
                </a:r>
                <a:endParaRPr lang="en-US" altLang="ko-KR" sz="5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8" name="직각 삼각형 47"/>
              <p:cNvSpPr/>
              <p:nvPr/>
            </p:nvSpPr>
            <p:spPr>
              <a:xfrm flipV="1">
                <a:off x="933105" y="1756444"/>
                <a:ext cx="879888" cy="879888"/>
              </a:xfrm>
              <a:prstGeom prst="rtTriangle">
                <a:avLst/>
              </a:prstGeom>
              <a:solidFill>
                <a:srgbClr val="EEEEEE"/>
              </a:solidFill>
              <a:ln>
                <a:noFill/>
              </a:ln>
              <a:effectLst>
                <a:outerShdw dist="12700" dir="2700000" algn="tl" rotWithShape="0">
                  <a:srgbClr val="2C6D8B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398901" y="3097513"/>
              <a:ext cx="1883849" cy="256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제품 설명</a:t>
              </a:r>
              <a:endPara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: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제품 소개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: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가상환경 구상 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 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및 구현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: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제품 시연 영상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89671" y="1541350"/>
            <a:ext cx="2182008" cy="3675162"/>
            <a:chOff x="5878951" y="1541350"/>
            <a:chExt cx="2182008" cy="3675162"/>
          </a:xfrm>
        </p:grpSpPr>
        <p:grpSp>
          <p:nvGrpSpPr>
            <p:cNvPr id="51" name="그룹 50"/>
            <p:cNvGrpSpPr/>
            <p:nvPr/>
          </p:nvGrpSpPr>
          <p:grpSpPr>
            <a:xfrm>
              <a:off x="5974724" y="1541350"/>
              <a:ext cx="1159624" cy="1178208"/>
              <a:chOff x="933105" y="1503928"/>
              <a:chExt cx="1159624" cy="1178208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106562" y="1503928"/>
                <a:ext cx="986167" cy="11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5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03</a:t>
                </a:r>
                <a:endParaRPr lang="en-US" altLang="ko-KR" sz="5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직각 삼각형 53"/>
              <p:cNvSpPr/>
              <p:nvPr/>
            </p:nvSpPr>
            <p:spPr>
              <a:xfrm flipV="1">
                <a:off x="933105" y="1756444"/>
                <a:ext cx="879888" cy="879888"/>
              </a:xfrm>
              <a:prstGeom prst="rtTriangle">
                <a:avLst/>
              </a:prstGeom>
              <a:solidFill>
                <a:srgbClr val="EEEEEE"/>
              </a:solidFill>
              <a:ln>
                <a:noFill/>
              </a:ln>
              <a:effectLst>
                <a:outerShdw dist="12700" dir="2700000" algn="tl" rotWithShape="0">
                  <a:srgbClr val="2C6D8B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878951" y="3077465"/>
              <a:ext cx="2182008" cy="2139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기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능</a:t>
              </a:r>
              <a:r>
                <a: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</a:t>
              </a:r>
              <a:r>
                <a: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설명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: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사용 기술 설명 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및 코드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소개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: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문제 해결 및 반성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73688" y="1528518"/>
            <a:ext cx="1159624" cy="2043436"/>
            <a:chOff x="8498248" y="1528518"/>
            <a:chExt cx="1159624" cy="2043436"/>
          </a:xfrm>
        </p:grpSpPr>
        <p:grpSp>
          <p:nvGrpSpPr>
            <p:cNvPr id="57" name="그룹 56"/>
            <p:cNvGrpSpPr/>
            <p:nvPr/>
          </p:nvGrpSpPr>
          <p:grpSpPr>
            <a:xfrm>
              <a:off x="8498248" y="1528518"/>
              <a:ext cx="1159624" cy="1178208"/>
              <a:chOff x="933105" y="1503928"/>
              <a:chExt cx="1159624" cy="1178208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106562" y="1503928"/>
                <a:ext cx="986167" cy="11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5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04</a:t>
                </a:r>
                <a:endParaRPr lang="en-US" altLang="ko-KR" sz="5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0" name="직각 삼각형 59"/>
              <p:cNvSpPr/>
              <p:nvPr/>
            </p:nvSpPr>
            <p:spPr>
              <a:xfrm flipV="1">
                <a:off x="933105" y="1756444"/>
                <a:ext cx="879888" cy="879888"/>
              </a:xfrm>
              <a:prstGeom prst="rtTriangle">
                <a:avLst/>
              </a:prstGeom>
              <a:solidFill>
                <a:srgbClr val="EEEEEE"/>
              </a:solidFill>
              <a:ln>
                <a:noFill/>
              </a:ln>
              <a:effectLst>
                <a:outerShdw dist="12700" dir="2700000" algn="tl" rotWithShape="0">
                  <a:srgbClr val="2C6D8B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595880" y="3094900"/>
              <a:ext cx="10599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한계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점</a:t>
              </a:r>
              <a:endPara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581400" y="1538678"/>
            <a:ext cx="1351652" cy="2043436"/>
            <a:chOff x="10109720" y="1538678"/>
            <a:chExt cx="1351652" cy="2043436"/>
          </a:xfrm>
        </p:grpSpPr>
        <p:grpSp>
          <p:nvGrpSpPr>
            <p:cNvPr id="20" name="그룹 19"/>
            <p:cNvGrpSpPr/>
            <p:nvPr/>
          </p:nvGrpSpPr>
          <p:grpSpPr>
            <a:xfrm>
              <a:off x="10225448" y="1538678"/>
              <a:ext cx="1159624" cy="1178208"/>
              <a:chOff x="933105" y="1503928"/>
              <a:chExt cx="1159624" cy="117820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106562" y="1503928"/>
                <a:ext cx="986167" cy="11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5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05</a:t>
                </a:r>
                <a:endParaRPr lang="en-US" altLang="ko-KR" sz="5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" name="직각 삼각형 21"/>
              <p:cNvSpPr/>
              <p:nvPr/>
            </p:nvSpPr>
            <p:spPr>
              <a:xfrm flipV="1">
                <a:off x="933105" y="1756444"/>
                <a:ext cx="879888" cy="879888"/>
              </a:xfrm>
              <a:prstGeom prst="rtTriangle">
                <a:avLst/>
              </a:prstGeom>
              <a:solidFill>
                <a:srgbClr val="EEEEEE"/>
              </a:solidFill>
              <a:ln>
                <a:noFill/>
              </a:ln>
              <a:effectLst>
                <a:outerShdw dist="12700" dir="2700000" algn="tl" rotWithShape="0">
                  <a:srgbClr val="2C6D8B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0109720" y="3105060"/>
              <a:ext cx="13516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질의응답</a:t>
              </a:r>
              <a:endPara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0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4382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문제점 인식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1079" y="4740218"/>
            <a:ext cx="510513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⇒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안전한 외출을 보장하는 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solidFill>
                  <a:srgbClr val="D80202"/>
                </a:solidFill>
                <a:latin typeface="나눔스퀘어OTF ExtraBold" pitchFamily="34" charset="-127"/>
                <a:ea typeface="나눔스퀘어OTF ExtraBold" pitchFamily="34" charset="-127"/>
              </a:rPr>
              <a:t>     시각장애인용 </a:t>
            </a:r>
            <a:r>
              <a:rPr lang="ko-KR" altLang="en-US" sz="2800" dirty="0" err="1">
                <a:solidFill>
                  <a:srgbClr val="D80202"/>
                </a:solidFill>
                <a:latin typeface="나눔스퀘어OTF ExtraBold" pitchFamily="34" charset="-127"/>
                <a:ea typeface="나눔스퀘어OTF ExtraBold" pitchFamily="34" charset="-127"/>
              </a:rPr>
              <a:t>스틱</a:t>
            </a:r>
            <a:r>
              <a:rPr lang="ko-KR" altLang="en-US" sz="2800" dirty="0">
                <a:solidFill>
                  <a:srgbClr val="D80202"/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개선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필요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1079" y="1577099"/>
            <a:ext cx="5432898" cy="2725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횡단보도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보행시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시각장애인의 불편함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01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횡단보도의 정확한 위치 파악 불가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02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신호등에 부착된 음향신호기 사용 불편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┗ 음향신호기 버튼의 위치 파악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┗ 음향신호기 오작동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27836" y="1577099"/>
            <a:ext cx="5286321" cy="4290787"/>
            <a:chOff x="627836" y="1577099"/>
            <a:chExt cx="5286321" cy="42907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0" t="20040"/>
            <a:stretch/>
          </p:blipFill>
          <p:spPr bwMode="auto">
            <a:xfrm>
              <a:off x="627836" y="4221948"/>
              <a:ext cx="4648653" cy="1645938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36" y="1577099"/>
              <a:ext cx="5286321" cy="2311138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액자 3"/>
            <p:cNvSpPr/>
            <p:nvPr/>
          </p:nvSpPr>
          <p:spPr>
            <a:xfrm>
              <a:off x="1816828" y="3054380"/>
              <a:ext cx="1748117" cy="336176"/>
            </a:xfrm>
            <a:prstGeom prst="frame">
              <a:avLst>
                <a:gd name="adj1" fmla="val 10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액자 1"/>
            <p:cNvSpPr/>
            <p:nvPr/>
          </p:nvSpPr>
          <p:spPr>
            <a:xfrm>
              <a:off x="2952162" y="5063023"/>
              <a:ext cx="1275806" cy="258532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4102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마인드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맵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57114" y="1777286"/>
            <a:ext cx="7525712" cy="4035040"/>
            <a:chOff x="2430372" y="1677703"/>
            <a:chExt cx="7525712" cy="4035040"/>
          </a:xfrm>
        </p:grpSpPr>
        <p:sp>
          <p:nvSpPr>
            <p:cNvPr id="2" name="타원 1"/>
            <p:cNvSpPr/>
            <p:nvPr/>
          </p:nvSpPr>
          <p:spPr>
            <a:xfrm>
              <a:off x="2430372" y="2733087"/>
              <a:ext cx="2507270" cy="10509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2C6D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시각 장애인</a:t>
              </a:r>
              <a:endPara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197168" y="4993100"/>
              <a:ext cx="1600312" cy="7196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2C6D8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횡단보도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980476" y="4121468"/>
              <a:ext cx="1383050" cy="7196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2C6D8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신호등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980476" y="1677703"/>
              <a:ext cx="1383050" cy="7196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2C6D8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보행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143426" y="3285782"/>
              <a:ext cx="1707796" cy="7196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2C6D8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점자 블록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881510" y="4143815"/>
              <a:ext cx="2074574" cy="7196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2C6D8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음향 신호기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143426" y="1677703"/>
              <a:ext cx="1383050" cy="7196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2C6D8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지팡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</a:t>
              </a:r>
            </a:p>
          </p:txBody>
        </p:sp>
        <p:cxnSp>
          <p:nvCxnSpPr>
            <p:cNvPr id="5" name="직선 연결선 4"/>
            <p:cNvCxnSpPr>
              <a:stCxn id="2" idx="7"/>
              <a:endCxn id="8" idx="3"/>
            </p:cNvCxnSpPr>
            <p:nvPr/>
          </p:nvCxnSpPr>
          <p:spPr>
            <a:xfrm flipV="1">
              <a:off x="4570461" y="2291957"/>
              <a:ext cx="612558" cy="59503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8" idx="6"/>
              <a:endCxn id="12" idx="2"/>
            </p:cNvCxnSpPr>
            <p:nvPr/>
          </p:nvCxnSpPr>
          <p:spPr>
            <a:xfrm>
              <a:off x="6363526" y="2037525"/>
              <a:ext cx="7799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2" idx="5"/>
              <a:endCxn id="7" idx="1"/>
            </p:cNvCxnSpPr>
            <p:nvPr/>
          </p:nvCxnSpPr>
          <p:spPr>
            <a:xfrm>
              <a:off x="4570461" y="3630092"/>
              <a:ext cx="612558" cy="59676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7" idx="6"/>
              <a:endCxn id="11" idx="2"/>
            </p:cNvCxnSpPr>
            <p:nvPr/>
          </p:nvCxnSpPr>
          <p:spPr>
            <a:xfrm>
              <a:off x="6363526" y="4481290"/>
              <a:ext cx="1517984" cy="2234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7"/>
              <a:endCxn id="10" idx="2"/>
            </p:cNvCxnSpPr>
            <p:nvPr/>
          </p:nvCxnSpPr>
          <p:spPr>
            <a:xfrm flipV="1">
              <a:off x="6160983" y="3645604"/>
              <a:ext cx="982443" cy="58125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7" idx="5"/>
              <a:endCxn id="3" idx="2"/>
            </p:cNvCxnSpPr>
            <p:nvPr/>
          </p:nvCxnSpPr>
          <p:spPr>
            <a:xfrm>
              <a:off x="6160983" y="4735722"/>
              <a:ext cx="1036185" cy="6172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503134" y="2877533"/>
            <a:ext cx="5474830" cy="1015663"/>
            <a:chOff x="-1157689" y="1269454"/>
            <a:chExt cx="5474830" cy="1015663"/>
          </a:xfrm>
        </p:grpSpPr>
        <p:sp>
          <p:nvSpPr>
            <p:cNvPr id="16" name="타원 15"/>
            <p:cNvSpPr/>
            <p:nvPr/>
          </p:nvSpPr>
          <p:spPr>
            <a:xfrm>
              <a:off x="-1157689" y="1893153"/>
              <a:ext cx="5474830" cy="356729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42384" y="1269454"/>
              <a:ext cx="46442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BLIND CARE</a:t>
              </a:r>
              <a:endPara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3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4102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제품 소개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607" y="1765607"/>
            <a:ext cx="5771233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거리 보행 중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스틱에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부착된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초음파 센서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를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통해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장애물 위치 감지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후 경고음 발생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횡단보도 주변 점자블록에 달린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RFID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를 통해 태그 시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신호등의 정보를 기반으로 보행 신호 정보 전달받음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도로는 검은색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횡단보도는 여러 색을 나열하여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색 인식 센서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로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하여금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횡단보도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내 위치파악을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용이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하게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하며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시각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장애인이 도로 접근 시 경고음 발생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모든 경고음은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부저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 센서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를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통해 다르게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표현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279843" y="1140390"/>
            <a:ext cx="5430674" cy="5304955"/>
            <a:chOff x="5883603" y="1125150"/>
            <a:chExt cx="5430674" cy="5304955"/>
          </a:xfrm>
        </p:grpSpPr>
        <p:sp>
          <p:nvSpPr>
            <p:cNvPr id="7" name="TextBox 6"/>
            <p:cNvSpPr txBox="1"/>
            <p:nvPr/>
          </p:nvSpPr>
          <p:spPr>
            <a:xfrm>
              <a:off x="8603278" y="5423676"/>
              <a:ext cx="2710999" cy="1006429"/>
            </a:xfrm>
            <a:prstGeom prst="rect">
              <a:avLst/>
            </a:prstGeom>
            <a:noFill/>
            <a:ln w="28575">
              <a:solidFill>
                <a:srgbClr val="2C6D8B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RFID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태그 다시 인식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X</a:t>
              </a:r>
            </a:p>
            <a:p>
              <a:pPr>
                <a:lnSpc>
                  <a:spcPct val="11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일정 시간 오버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or 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색 감지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종료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인식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83603" y="1125150"/>
              <a:ext cx="2775119" cy="701731"/>
            </a:xfrm>
            <a:prstGeom prst="rect">
              <a:avLst/>
            </a:prstGeom>
            <a:noFill/>
            <a:ln w="28575">
              <a:solidFill>
                <a:srgbClr val="2C6D8B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RFID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태그 전</a:t>
              </a:r>
            </a:p>
            <a:p>
              <a:pPr>
                <a:lnSpc>
                  <a:spcPct val="11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장애물 감지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by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초음파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센서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3603" y="3136465"/>
              <a:ext cx="2985113" cy="1006429"/>
            </a:xfrm>
            <a:prstGeom prst="rect">
              <a:avLst/>
            </a:prstGeom>
            <a:noFill/>
            <a:ln w="28575">
              <a:solidFill>
                <a:srgbClr val="2C6D8B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RFID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태그 후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신호등 정보 받음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by RFID</a:t>
              </a:r>
            </a:p>
            <a:p>
              <a:pPr>
                <a:lnSpc>
                  <a:spcPct val="11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사용자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위치 파악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by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컬러센서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3603" y="5423676"/>
              <a:ext cx="2339102" cy="701731"/>
            </a:xfrm>
            <a:prstGeom prst="rect">
              <a:avLst/>
            </a:prstGeom>
            <a:noFill/>
            <a:ln w="28575">
              <a:solidFill>
                <a:srgbClr val="2C6D8B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RFID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태그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다시 인식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O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종료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7173804" y="4266341"/>
              <a:ext cx="0" cy="996373"/>
            </a:xfrm>
            <a:prstGeom prst="straightConnector1">
              <a:avLst/>
            </a:prstGeom>
            <a:ln w="38100">
              <a:solidFill>
                <a:srgbClr val="D802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995691" y="3624490"/>
              <a:ext cx="951937" cy="0"/>
            </a:xfrm>
            <a:prstGeom prst="line">
              <a:avLst/>
            </a:prstGeom>
            <a:ln w="38100">
              <a:solidFill>
                <a:srgbClr val="D8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9927308" y="3624490"/>
              <a:ext cx="0" cy="1638224"/>
            </a:xfrm>
            <a:prstGeom prst="straightConnector1">
              <a:avLst/>
            </a:prstGeom>
            <a:ln w="38100">
              <a:solidFill>
                <a:srgbClr val="D802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7189044" y="1980341"/>
              <a:ext cx="0" cy="996373"/>
            </a:xfrm>
            <a:prstGeom prst="straightConnector1">
              <a:avLst/>
            </a:prstGeom>
            <a:ln w="38100">
              <a:solidFill>
                <a:srgbClr val="D802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6028926" y="975360"/>
            <a:ext cx="0" cy="56388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5735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가상 환경 구상 및 구현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31630" y="1250066"/>
            <a:ext cx="4700873" cy="4963673"/>
            <a:chOff x="576179" y="1502027"/>
            <a:chExt cx="4344613" cy="4688563"/>
          </a:xfrm>
        </p:grpSpPr>
        <p:grpSp>
          <p:nvGrpSpPr>
            <p:cNvPr id="4" name="그룹 3"/>
            <p:cNvGrpSpPr/>
            <p:nvPr/>
          </p:nvGrpSpPr>
          <p:grpSpPr>
            <a:xfrm>
              <a:off x="576179" y="1502027"/>
              <a:ext cx="4344613" cy="4688563"/>
              <a:chOff x="6095996" y="862642"/>
              <a:chExt cx="5589011" cy="558901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371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996" y="862642"/>
                <a:ext cx="5589011" cy="5589014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 rot="372735">
                <a:off x="7121373" y="3200086"/>
                <a:ext cx="353020" cy="203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21227265" flipV="1">
                <a:off x="10302243" y="3200087"/>
                <a:ext cx="353020" cy="203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0302234" y="3558492"/>
                <a:ext cx="609600" cy="2165038"/>
                <a:chOff x="8788400" y="1458727"/>
                <a:chExt cx="603384" cy="2165038"/>
              </a:xfrm>
            </p:grpSpPr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3241" b="83025" l="30122" r="4375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534" t="3703" r="56967" b="16567"/>
                <a:stretch/>
              </p:blipFill>
              <p:spPr>
                <a:xfrm>
                  <a:off x="8788400" y="1458727"/>
                  <a:ext cx="603384" cy="2165038"/>
                </a:xfrm>
                <a:prstGeom prst="rect">
                  <a:avLst/>
                </a:prstGeom>
              </p:spPr>
            </p:pic>
            <p:sp>
              <p:nvSpPr>
                <p:cNvPr id="12" name="직사각형 11"/>
                <p:cNvSpPr/>
                <p:nvPr/>
              </p:nvSpPr>
              <p:spPr>
                <a:xfrm>
                  <a:off x="8869680" y="1615440"/>
                  <a:ext cx="447040" cy="92580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241" b="83025" l="30122" r="4375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3703" r="56967" b="16567"/>
              <a:stretch/>
            </p:blipFill>
            <p:spPr>
              <a:xfrm>
                <a:off x="7077476" y="1550167"/>
                <a:ext cx="603384" cy="2165038"/>
              </a:xfrm>
              <a:prstGeom prst="rect">
                <a:avLst/>
              </a:prstGeom>
            </p:spPr>
          </p:pic>
        </p:grpSp>
        <p:sp>
          <p:nvSpPr>
            <p:cNvPr id="60" name="평행 사변형 59"/>
            <p:cNvSpPr/>
            <p:nvPr/>
          </p:nvSpPr>
          <p:spPr>
            <a:xfrm>
              <a:off x="1729913" y="3721368"/>
              <a:ext cx="1041721" cy="1265604"/>
            </a:xfrm>
            <a:prstGeom prst="parallelogram">
              <a:avLst>
                <a:gd name="adj" fmla="val 12777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715710" y="3723293"/>
              <a:ext cx="1041721" cy="1265604"/>
            </a:xfrm>
            <a:prstGeom prst="parallelogram">
              <a:avLst>
                <a:gd name="adj" fmla="val 127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다리꼴 39"/>
            <p:cNvSpPr/>
            <p:nvPr/>
          </p:nvSpPr>
          <p:spPr>
            <a:xfrm>
              <a:off x="2302859" y="3721174"/>
              <a:ext cx="891251" cy="1267518"/>
            </a:xfrm>
            <a:prstGeom prst="trapezoid">
              <a:avLst>
                <a:gd name="adj" fmla="val 14888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363362" y="1941877"/>
            <a:ext cx="3359372" cy="4200680"/>
            <a:chOff x="6363362" y="1941877"/>
            <a:chExt cx="3359372" cy="4200680"/>
          </a:xfrm>
        </p:grpSpPr>
        <p:grpSp>
          <p:nvGrpSpPr>
            <p:cNvPr id="29" name="그룹 28"/>
            <p:cNvGrpSpPr/>
            <p:nvPr/>
          </p:nvGrpSpPr>
          <p:grpSpPr>
            <a:xfrm>
              <a:off x="7681288" y="5315175"/>
              <a:ext cx="2041446" cy="827382"/>
              <a:chOff x="5279009" y="5603796"/>
              <a:chExt cx="3265827" cy="1143481"/>
            </a:xfrm>
          </p:grpSpPr>
          <p:sp>
            <p:nvSpPr>
              <p:cNvPr id="26" name="사다리꼴 25"/>
              <p:cNvSpPr/>
              <p:nvPr/>
            </p:nvSpPr>
            <p:spPr>
              <a:xfrm>
                <a:off x="5279009" y="5603796"/>
                <a:ext cx="3265827" cy="1143481"/>
              </a:xfrm>
              <a:prstGeom prst="trapezoid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712643" y="5688957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6097570" y="5688957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474719" y="5688957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849282" y="5688957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7192626" y="5688957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7552269" y="5688957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7898205" y="5673308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714211" y="6048751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099138" y="6048751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476287" y="6048751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850850" y="6048751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194194" y="6048751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553837" y="6048751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7899773" y="6033102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706352" y="6408545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6091279" y="6408545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6468428" y="6408545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6842991" y="6408545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186335" y="6408545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545978" y="6408545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891914" y="6392896"/>
                <a:ext cx="216816" cy="23567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>
              <a:off x="8682816" y="5440817"/>
              <a:ext cx="110418" cy="34362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647282" y="2569567"/>
              <a:ext cx="190246" cy="2947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막힌 원호 33"/>
            <p:cNvSpPr/>
            <p:nvPr/>
          </p:nvSpPr>
          <p:spPr>
            <a:xfrm>
              <a:off x="8191983" y="1941877"/>
              <a:ext cx="667358" cy="1348222"/>
            </a:xfrm>
            <a:prstGeom prst="blockArc">
              <a:avLst>
                <a:gd name="adj1" fmla="val 10799996"/>
                <a:gd name="adj2" fmla="val 1742"/>
                <a:gd name="adj3" fmla="val 34121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사다리꼴 34"/>
            <p:cNvSpPr/>
            <p:nvPr/>
          </p:nvSpPr>
          <p:spPr>
            <a:xfrm>
              <a:off x="8547961" y="5275925"/>
              <a:ext cx="388887" cy="336706"/>
            </a:xfrm>
            <a:prstGeom prst="trapezoid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363362" y="3581022"/>
              <a:ext cx="1801610" cy="2044783"/>
              <a:chOff x="6282337" y="3581022"/>
              <a:chExt cx="1801610" cy="2044783"/>
            </a:xfrm>
          </p:grpSpPr>
          <p:cxnSp>
            <p:nvCxnSpPr>
              <p:cNvPr id="76" name="직선 연결선 75"/>
              <p:cNvCxnSpPr/>
              <p:nvPr/>
            </p:nvCxnSpPr>
            <p:spPr>
              <a:xfrm>
                <a:off x="6282337" y="3587171"/>
                <a:ext cx="18016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/>
              <p:nvPr/>
            </p:nvCxnSpPr>
            <p:spPr>
              <a:xfrm>
                <a:off x="8082967" y="3581022"/>
                <a:ext cx="980" cy="20447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16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021976" y="5562974"/>
            <a:ext cx="3265827" cy="1143481"/>
            <a:chOff x="5279009" y="5603796"/>
            <a:chExt cx="3265827" cy="1143481"/>
          </a:xfrm>
        </p:grpSpPr>
        <p:sp>
          <p:nvSpPr>
            <p:cNvPr id="26" name="사다리꼴 25"/>
            <p:cNvSpPr/>
            <p:nvPr/>
          </p:nvSpPr>
          <p:spPr>
            <a:xfrm>
              <a:off x="5279009" y="5603796"/>
              <a:ext cx="3265827" cy="1143481"/>
            </a:xfrm>
            <a:prstGeom prst="trapezoid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712643" y="5688957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97570" y="5688957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474719" y="5688957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849282" y="5688957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192626" y="5688957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552269" y="5688957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898205" y="5673308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714211" y="6048751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99138" y="6048751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476287" y="6048751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850850" y="6048751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194194" y="6048751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553837" y="6048751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899773" y="6033102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706352" y="6408545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6091279" y="6408545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468428" y="6408545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842991" y="6408545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7186335" y="6408545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45978" y="6408545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891914" y="6392896"/>
              <a:ext cx="216816" cy="2356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815817" y="947215"/>
            <a:ext cx="1191607" cy="5310613"/>
            <a:chOff x="2716192" y="900915"/>
            <a:chExt cx="1191607" cy="531061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01421" y="5736616"/>
              <a:ext cx="176642" cy="47491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444562" y="1768412"/>
              <a:ext cx="304348" cy="4074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막힌 원호 33"/>
            <p:cNvSpPr/>
            <p:nvPr/>
          </p:nvSpPr>
          <p:spPr>
            <a:xfrm>
              <a:off x="2716192" y="900915"/>
              <a:ext cx="1067614" cy="1863307"/>
            </a:xfrm>
            <a:prstGeom prst="blockArc">
              <a:avLst>
                <a:gd name="adj1" fmla="val 10799996"/>
                <a:gd name="adj2" fmla="val 1742"/>
                <a:gd name="adj3" fmla="val 34121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사다리꼴 34"/>
            <p:cNvSpPr/>
            <p:nvPr/>
          </p:nvSpPr>
          <p:spPr>
            <a:xfrm>
              <a:off x="3285672" y="5508728"/>
              <a:ext cx="622127" cy="465343"/>
            </a:xfrm>
            <a:prstGeom prst="trapezoid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5735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가상 환경 구상 및 구현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51062" y="5157699"/>
            <a:ext cx="1260000" cy="1260000"/>
          </a:xfrm>
          <a:prstGeom prst="ellipse">
            <a:avLst/>
          </a:prstGeom>
          <a:noFill/>
          <a:ln w="38100">
            <a:solidFill>
              <a:srgbClr val="D8020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311501" y="3192293"/>
            <a:ext cx="1096110" cy="2595406"/>
            <a:chOff x="6967959" y="2244579"/>
            <a:chExt cx="1096110" cy="259540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6967959" y="4839985"/>
              <a:ext cx="67466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42621" y="2244579"/>
              <a:ext cx="17646" cy="25954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7642621" y="2267453"/>
              <a:ext cx="4214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6560394" y="1558255"/>
            <a:ext cx="4481955" cy="43099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974151" y="2260622"/>
            <a:ext cx="1766681" cy="1211956"/>
            <a:chOff x="8827917" y="1221974"/>
            <a:chExt cx="1766681" cy="1211956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84" t="21834" r="10561" b="30707"/>
            <a:stretch/>
          </p:blipFill>
          <p:spPr bwMode="auto">
            <a:xfrm>
              <a:off x="8827917" y="1221974"/>
              <a:ext cx="1766681" cy="803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065086" y="2064598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초음파 센서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907301" y="1819454"/>
            <a:ext cx="1766681" cy="2060922"/>
            <a:chOff x="8809811" y="3982058"/>
            <a:chExt cx="1766681" cy="206092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000" l="7588" r="941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811" y="3982058"/>
              <a:ext cx="1766681" cy="1718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9207584" y="5673648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RFID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센서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973865" y="3707634"/>
            <a:ext cx="2204821" cy="1831819"/>
            <a:chOff x="8532986" y="2288122"/>
            <a:chExt cx="2204821" cy="1831819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058" b="93064" l="3983" r="9109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952"/>
            <a:stretch/>
          </p:blipFill>
          <p:spPr bwMode="auto">
            <a:xfrm>
              <a:off x="8532986" y="2288122"/>
              <a:ext cx="1844340" cy="1767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9387757" y="3750609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색 인식 센서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121050" y="3991695"/>
            <a:ext cx="1589932" cy="1483712"/>
            <a:chOff x="12646255" y="431319"/>
            <a:chExt cx="1589932" cy="1483712"/>
          </a:xfrm>
        </p:grpSpPr>
        <p:pic>
          <p:nvPicPr>
            <p:cNvPr id="1028" name="Picture 4" descr="디바이스마트,스위치/부저/전기부품 &gt; 부저/스피커/사이렌 &gt; 부저 &gt; 세라믹 부저,Any Vendor,IMT12D2001AP,세라믹 부저 /HC12G-P series (원래 제품명)  피에조 부조 / PIEZO(DIP) / 30mA / 2048Hz / 85dB / 12mm(D)x8.5mm(H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6255" y="431319"/>
              <a:ext cx="1589932" cy="119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3083716" y="154569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부저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 센서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212479" y="2443543"/>
            <a:ext cx="2245683" cy="3576829"/>
            <a:chOff x="1212479" y="2443543"/>
            <a:chExt cx="2245683" cy="3576829"/>
          </a:xfrm>
        </p:grpSpPr>
        <p:grpSp>
          <p:nvGrpSpPr>
            <p:cNvPr id="67" name="그룹 66"/>
            <p:cNvGrpSpPr/>
            <p:nvPr/>
          </p:nvGrpSpPr>
          <p:grpSpPr>
            <a:xfrm>
              <a:off x="1212479" y="2443543"/>
              <a:ext cx="2245683" cy="2304365"/>
              <a:chOff x="1067788" y="2185631"/>
              <a:chExt cx="2245683" cy="2304365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1067788" y="2185631"/>
                <a:ext cx="2245683" cy="230436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1264853" y="2260622"/>
                <a:ext cx="1766681" cy="2060922"/>
                <a:chOff x="8809811" y="3982058"/>
                <a:chExt cx="1766681" cy="2060922"/>
              </a:xfrm>
            </p:grpSpPr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8000" l="7588" r="94163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9811" y="3982058"/>
                  <a:ext cx="1766681" cy="17185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3" name="TextBox 72"/>
                <p:cNvSpPr txBox="1"/>
                <p:nvPr/>
              </p:nvSpPr>
              <p:spPr>
                <a:xfrm>
                  <a:off x="9207584" y="5673648"/>
                  <a:ext cx="1178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OTF ExtraBold" pitchFamily="34" charset="-127"/>
                      <a:ea typeface="나눔스퀘어OTF ExtraBold" pitchFamily="34" charset="-127"/>
                    </a:rPr>
                    <a:t>RFID</a:t>
                  </a:r>
                  <a:r>
                    <a:rPr lang="ko-KR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OTF ExtraBold" pitchFamily="34" charset="-127"/>
                      <a:ea typeface="나눔스퀘어OTF ExtraBold" pitchFamily="34" charset="-127"/>
                    </a:rPr>
                    <a:t> 센서</a:t>
                  </a:r>
                  <a:endPara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OTF ExtraBold" pitchFamily="34" charset="-127"/>
                    <a:ea typeface="나눔스퀘어OTF ExtraBold" pitchFamily="34" charset="-127"/>
                  </a:endParaRPr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>
              <a:off x="2335319" y="4896091"/>
              <a:ext cx="1113999" cy="1124281"/>
              <a:chOff x="2335320" y="4896091"/>
              <a:chExt cx="827020" cy="1124281"/>
            </a:xfrm>
          </p:grpSpPr>
          <p:cxnSp>
            <p:nvCxnSpPr>
              <p:cNvPr id="75" name="직선 연결선 74"/>
              <p:cNvCxnSpPr/>
              <p:nvPr/>
            </p:nvCxnSpPr>
            <p:spPr>
              <a:xfrm flipH="1">
                <a:off x="2335320" y="6007930"/>
                <a:ext cx="827020" cy="124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V="1">
                <a:off x="2344030" y="4896091"/>
                <a:ext cx="0" cy="11242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04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제품 시연 영상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6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063" y="138931"/>
            <a:ext cx="11905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BLIND CARE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_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사용 기술 및 코드 설명                                                    </a:t>
            </a:r>
            <a:r>
              <a:rPr lang="en-US" altLang="ko-KR" sz="24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01 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초음파 센서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  </a:t>
            </a:r>
            <a:endParaRPr lang="ko-KR" altLang="en-US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21834" r="10561" b="18686"/>
          <a:stretch/>
        </p:blipFill>
        <p:spPr bwMode="auto">
          <a:xfrm>
            <a:off x="995680" y="2691618"/>
            <a:ext cx="3190240" cy="181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4643120" y="1097280"/>
            <a:ext cx="0" cy="55153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6154" y="2540002"/>
            <a:ext cx="5857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RFID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태그 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일상 보행모드에서 사용되는 기술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장애물을 감지하고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초음파를 이용한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거리 계산을 통해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일정 수치 이하일 경우 경고음 발생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0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529</Words>
  <Application>Microsoft Office PowerPoint</Application>
  <PresentationFormat>사용자 지정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나눔스퀘어OTF Bold</vt:lpstr>
      <vt:lpstr>맑은 고딕</vt:lpstr>
      <vt:lpstr>나눔스퀘어OTF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강다빈</cp:lastModifiedBy>
  <cp:revision>129</cp:revision>
  <dcterms:created xsi:type="dcterms:W3CDTF">2019-06-11T03:02:47Z</dcterms:created>
  <dcterms:modified xsi:type="dcterms:W3CDTF">2019-12-01T15:08:59Z</dcterms:modified>
</cp:coreProperties>
</file>