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7" r:id="rId4"/>
    <p:sldId id="258" r:id="rId5"/>
    <p:sldId id="264" r:id="rId6"/>
    <p:sldId id="267" r:id="rId7"/>
    <p:sldId id="265" r:id="rId8"/>
    <p:sldId id="269" r:id="rId9"/>
    <p:sldId id="262" r:id="rId10"/>
    <p:sldId id="259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50" y="-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5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601" y="2780929"/>
            <a:ext cx="78008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 dirty="0" smtClean="0">
                <a:solidFill>
                  <a:schemeClr val="bg1"/>
                </a:solidFill>
              </a:rPr>
              <a:t>  </a:t>
            </a:r>
            <a:r>
              <a:rPr lang="en-US" altLang="ko-KR" sz="1500" spc="-150" dirty="0" smtClean="0">
                <a:solidFill>
                  <a:schemeClr val="bg1"/>
                </a:solidFill>
              </a:rPr>
              <a:t>## #       #     #          #  ####       #####   #     #   ####      #     #  ###    #     ###   #####</a:t>
            </a:r>
          </a:p>
          <a:p>
            <a:r>
              <a:rPr lang="en-US" altLang="ko-KR" sz="1500" spc="-150" dirty="0" smtClean="0">
                <a:solidFill>
                  <a:schemeClr val="bg1"/>
                </a:solidFill>
              </a:rPr>
              <a:t>#            #  #    #        #   #                 #       #     #   #            #     #  #       #  #   #   #     #</a:t>
            </a:r>
          </a:p>
          <a:p>
            <a:r>
              <a:rPr lang="en-US" altLang="ko-KR" sz="1500" spc="-150" dirty="0" smtClean="0">
                <a:solidFill>
                  <a:schemeClr val="bg1"/>
                </a:solidFill>
              </a:rPr>
              <a:t>  # #      # ##     #      #    # ##            #       ####    ###        ####   ###  ###   # # #    #</a:t>
            </a:r>
          </a:p>
          <a:p>
            <a:r>
              <a:rPr lang="en-US" altLang="ko-KR" sz="1500" spc="-150" dirty="0">
                <a:solidFill>
                  <a:schemeClr val="bg1"/>
                </a:solidFill>
              </a:rPr>
              <a:t> </a:t>
            </a:r>
            <a:r>
              <a:rPr lang="en-US" altLang="ko-KR" sz="1500" spc="-150" dirty="0" smtClean="0">
                <a:solidFill>
                  <a:schemeClr val="bg1"/>
                </a:solidFill>
              </a:rPr>
              <a:t>      #   #     #     #   #      #                 #       #    #    #            #    #    #      #   #  #    #   #</a:t>
            </a:r>
          </a:p>
          <a:p>
            <a:r>
              <a:rPr lang="en-US" altLang="ko-KR" sz="1500" spc="-150" dirty="0" smtClean="0">
                <a:solidFill>
                  <a:schemeClr val="bg1"/>
                </a:solidFill>
              </a:rPr>
              <a:t>## #    #      #       #         ####           #       #    #    ####      #    #   ###  #   #  #    </a:t>
            </a:r>
            <a:r>
              <a:rPr lang="en-US" altLang="ko-KR" sz="1500" spc="-150" smtClean="0">
                <a:solidFill>
                  <a:schemeClr val="bg1"/>
                </a:solidFill>
              </a:rPr>
              <a:t>#   </a:t>
            </a:r>
            <a:r>
              <a:rPr lang="en-US" altLang="ko-KR" sz="1500" spc="-150" dirty="0" smtClean="0">
                <a:solidFill>
                  <a:schemeClr val="bg1"/>
                </a:solidFill>
              </a:rPr>
              <a:t>#</a:t>
            </a:r>
            <a:endParaRPr lang="ko-KR" altLang="en-US" sz="1500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0836" y="4170566"/>
            <a:ext cx="296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조 김경훈 권규현 </a:t>
            </a:r>
            <a:r>
              <a:rPr lang="ko-KR" altLang="en-US" sz="1600" b="1" dirty="0">
                <a:solidFill>
                  <a:schemeClr val="bg1"/>
                </a:solidFill>
              </a:rPr>
              <a:t>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상민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0749" y="2276873"/>
            <a:ext cx="4611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프로그래밍 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가반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프로젝트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801" y="6165304"/>
            <a:ext cx="39004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SSU GAMES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3068960"/>
            <a:ext cx="936104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46766" y="1052736"/>
            <a:ext cx="418053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24775" y="2564904"/>
            <a:ext cx="4134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489" y="548681"/>
            <a:ext cx="452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497" y="2793122"/>
            <a:ext cx="920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01    02    03    04    05    06    07 </a:t>
            </a:r>
            <a:endParaRPr lang="ko-KR" altLang="en-US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2995" y="3573016"/>
            <a:ext cx="995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726" y="3707740"/>
            <a:ext cx="148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개발목표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02890" y="3573016"/>
            <a:ext cx="995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093275" y="3573016"/>
            <a:ext cx="995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377177" y="3573016"/>
            <a:ext cx="995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55078" y="3573016"/>
            <a:ext cx="995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913008" y="3573016"/>
            <a:ext cx="995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05843" y="3573016"/>
            <a:ext cx="995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9621" y="3707740"/>
            <a:ext cx="148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smtClean="0">
                <a:solidFill>
                  <a:schemeClr val="bg1"/>
                </a:solidFill>
                <a:latin typeface="+mj-ea"/>
                <a:ea typeface="+mj-ea"/>
              </a:rPr>
              <a:t>개발 내용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0006" y="3707740"/>
            <a:ext cx="148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수행 범위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33909" y="3707740"/>
            <a:ext cx="148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순서도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1809" y="3707740"/>
            <a:ext cx="148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9739" y="3707740"/>
            <a:ext cx="148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역할 분담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62574" y="3707740"/>
            <a:ext cx="148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수행 일정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620688"/>
            <a:ext cx="93610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406939" y="74100"/>
            <a:ext cx="1014113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2655" y="188640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개발 목표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8931" y="479096"/>
            <a:ext cx="117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5295" y="6546830"/>
            <a:ext cx="202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SAVE THE HEART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86738" y="1009755"/>
            <a:ext cx="2454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 smtClean="0">
                <a:latin typeface="HY그래픽M" pitchFamily="18" charset="-127"/>
                <a:ea typeface="HY그래픽M" pitchFamily="18" charset="-127"/>
              </a:rPr>
              <a:t>어떤 게임인가</a:t>
            </a:r>
            <a:r>
              <a:rPr lang="en-US" altLang="ko-KR" sz="2800" b="1" spc="-150" dirty="0" smtClean="0">
                <a:latin typeface="HY그래픽M" pitchFamily="18" charset="-127"/>
                <a:ea typeface="HY그래픽M" pitchFamily="18" charset="-127"/>
              </a:rPr>
              <a:t>?</a:t>
            </a:r>
            <a:endParaRPr lang="ko-KR" altLang="en-US" sz="2800" b="1" spc="-150" dirty="0">
              <a:latin typeface="HY그래픽M" pitchFamily="18" charset="-127"/>
              <a:ea typeface="HY그래픽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20091" r="52213" b="50649"/>
          <a:stretch/>
        </p:blipFill>
        <p:spPr bwMode="auto">
          <a:xfrm>
            <a:off x="1330861" y="1988840"/>
            <a:ext cx="7425521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373345" y="5229200"/>
            <a:ext cx="7159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하트를 여러 장애물들을 피하며 미로에서 탈출하는 게임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 algn="ctr"/>
            <a:r>
              <a:rPr lang="ko-KR" altLang="en-US" sz="2000" b="1" spc="-15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코인을 먹으면 점수가 올라가며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Life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가 모두 없어지면 게임이 끝난다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.</a:t>
            </a:r>
            <a:endParaRPr lang="ko-KR" altLang="en-US" sz="2000" b="1" spc="-150" dirty="0">
              <a:solidFill>
                <a:srgbClr val="FF0000"/>
              </a:solidFill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620688"/>
            <a:ext cx="93610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406939" y="74100"/>
            <a:ext cx="1014113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28931" y="479096"/>
            <a:ext cx="117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625" y="3131676"/>
            <a:ext cx="10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656" y="188640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개발 내용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5295" y="6546830"/>
            <a:ext cx="202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SAVE THE HEART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488504" y="1844824"/>
            <a:ext cx="2561496" cy="2469491"/>
          </a:xfrm>
          <a:prstGeom prst="wedgeEllipseCallout">
            <a:avLst>
              <a:gd name="adj1" fmla="val -410"/>
              <a:gd name="adj2" fmla="val 62500"/>
            </a:avLst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400" b="1" spc="-150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여러 가지 </a:t>
            </a:r>
            <a:r>
              <a:rPr lang="ko-KR" altLang="en-US" sz="1400" b="1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특수문자 사용을 </a:t>
            </a:r>
            <a:r>
              <a:rPr lang="ko-KR" altLang="en-US" sz="1400" b="1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위해</a:t>
            </a:r>
            <a:r>
              <a:rPr lang="en-US" altLang="ko-KR" sz="1400" b="1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바이트 </a:t>
            </a:r>
            <a:r>
              <a:rPr lang="ko-KR" altLang="en-US" sz="1400" b="1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체제에서 </a:t>
            </a:r>
            <a:r>
              <a:rPr lang="en-US" altLang="ko-KR" sz="1400" b="1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바이트 체제로 </a:t>
            </a:r>
            <a:r>
              <a:rPr lang="ko-KR" altLang="en-US" sz="1400" b="1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변경</a:t>
            </a:r>
            <a:endParaRPr lang="ko-KR" altLang="en-US" sz="1400" b="1" dirty="0">
              <a:solidFill>
                <a:schemeClr val="bg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5" name="도넛 4"/>
          <p:cNvSpPr/>
          <p:nvPr/>
        </p:nvSpPr>
        <p:spPr>
          <a:xfrm>
            <a:off x="1384170" y="4553723"/>
            <a:ext cx="761638" cy="747485"/>
          </a:xfrm>
          <a:prstGeom prst="donut">
            <a:avLst>
              <a:gd name="adj" fmla="val 11500"/>
            </a:avLst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HY그래픽M" pitchFamily="18" charset="-127"/>
                <a:ea typeface="HY그래픽M" pitchFamily="18" charset="-127"/>
              </a:rPr>
              <a:t>01</a:t>
            </a:r>
            <a:endParaRPr lang="ko-KR" altLang="en-US" sz="1600" b="1" dirty="0" err="1" smtClean="0">
              <a:solidFill>
                <a:schemeClr val="tx2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2617952" y="1844824"/>
            <a:ext cx="2561496" cy="2469491"/>
          </a:xfrm>
          <a:prstGeom prst="wedgeEllipseCallout">
            <a:avLst>
              <a:gd name="adj1" fmla="val -410"/>
              <a:gd name="adj2" fmla="val 62500"/>
            </a:avLst>
          </a:prstGeom>
          <a:solidFill>
            <a:schemeClr val="accent3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b="1" spc="-150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Life</a:t>
            </a:r>
            <a:r>
              <a:rPr lang="ko-KR" altLang="en-US" sz="1400" b="1" spc="-150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에 제한을 두어 </a:t>
            </a:r>
            <a:r>
              <a:rPr lang="en-US" altLang="ko-KR" sz="1400" b="1" spc="-150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0</a:t>
            </a:r>
            <a:r>
              <a:rPr lang="ko-KR" altLang="en-US" sz="1400" b="1" spc="-150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이 되면 게임이 끝나도록 구현</a:t>
            </a:r>
          </a:p>
        </p:txBody>
      </p:sp>
      <p:sp>
        <p:nvSpPr>
          <p:cNvPr id="19" name="도넛 18"/>
          <p:cNvSpPr/>
          <p:nvPr/>
        </p:nvSpPr>
        <p:spPr>
          <a:xfrm>
            <a:off x="3548673" y="4581128"/>
            <a:ext cx="761638" cy="747485"/>
          </a:xfrm>
          <a:prstGeom prst="donut">
            <a:avLst>
              <a:gd name="adj" fmla="val 11500"/>
            </a:avLst>
          </a:prstGeom>
          <a:solidFill>
            <a:schemeClr val="accent3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HY그래픽M" pitchFamily="18" charset="-127"/>
                <a:ea typeface="HY그래픽M" pitchFamily="18" charset="-127"/>
              </a:rPr>
              <a:t>02</a:t>
            </a:r>
            <a:endParaRPr lang="ko-KR" altLang="en-US" sz="1600" b="1" dirty="0" err="1" smtClean="0">
              <a:solidFill>
                <a:schemeClr val="accent3">
                  <a:lumMod val="50000"/>
                </a:schemeClr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4778192" y="1844824"/>
            <a:ext cx="2561496" cy="2469491"/>
          </a:xfrm>
          <a:prstGeom prst="wedgeEllipseCallout">
            <a:avLst>
              <a:gd name="adj1" fmla="val -410"/>
              <a:gd name="adj2" fmla="val 62500"/>
            </a:avLst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400" b="1" spc="-150" dirty="0" err="1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여러가지</a:t>
            </a:r>
            <a:r>
              <a:rPr lang="ko-KR" altLang="en-US" sz="1400" b="1" spc="-150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 장애물들을 </a:t>
            </a:r>
            <a:r>
              <a:rPr lang="ko-KR" altLang="en-US" sz="1400" b="1" spc="-150" dirty="0" err="1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맵마다</a:t>
            </a:r>
            <a:r>
              <a:rPr lang="ko-KR" altLang="en-US" sz="1400" b="1" spc="-150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 추가하여 차례차례 배울 수 있도록 함</a:t>
            </a:r>
            <a:r>
              <a:rPr lang="en-US" altLang="ko-KR" sz="1400" b="1" spc="-15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.</a:t>
            </a:r>
            <a:endParaRPr lang="ko-KR" altLang="en-US" sz="1400" b="1" spc="-150" dirty="0">
              <a:solidFill>
                <a:schemeClr val="bg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5678121" y="4581128"/>
            <a:ext cx="761638" cy="747485"/>
          </a:xfrm>
          <a:prstGeom prst="donut">
            <a:avLst>
              <a:gd name="adj" fmla="val 11500"/>
            </a:avLst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HY그래픽M" pitchFamily="18" charset="-127"/>
                <a:ea typeface="HY그래픽M" pitchFamily="18" charset="-127"/>
              </a:rPr>
              <a:t>03</a:t>
            </a:r>
            <a:endParaRPr lang="ko-KR" altLang="en-US" sz="1600" b="1" dirty="0" err="1" smtClean="0">
              <a:solidFill>
                <a:schemeClr val="accent6">
                  <a:lumMod val="75000"/>
                </a:schemeClr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6938432" y="1844824"/>
            <a:ext cx="2561496" cy="2469491"/>
          </a:xfrm>
          <a:prstGeom prst="wedgeEllipseCallout">
            <a:avLst>
              <a:gd name="adj1" fmla="val -410"/>
              <a:gd name="adj2" fmla="val 62500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400" b="1" spc="-150" dirty="0" err="1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맵을</a:t>
            </a:r>
            <a:r>
              <a:rPr lang="ko-KR" altLang="en-US" sz="1400" b="1" spc="-150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 다양하게 만들어서 재미요소를 추가 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해봄</a:t>
            </a:r>
            <a:endParaRPr lang="ko-KR" altLang="en-US" sz="1400" b="1" spc="-150" dirty="0">
              <a:solidFill>
                <a:schemeClr val="bg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7838361" y="4557585"/>
            <a:ext cx="761638" cy="747485"/>
          </a:xfrm>
          <a:prstGeom prst="donut">
            <a:avLst>
              <a:gd name="adj" fmla="val 11500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04</a:t>
            </a:r>
            <a:endParaRPr lang="ko-KR" altLang="en-US" sz="1600" b="1" dirty="0" err="1" smtClean="0">
              <a:solidFill>
                <a:srgbClr val="FF0000"/>
              </a:solidFill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620688"/>
            <a:ext cx="93610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406939" y="74100"/>
            <a:ext cx="1014113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28931" y="479096"/>
            <a:ext cx="117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9871" y="188640"/>
            <a:ext cx="2153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프로젝트 수행범위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5295" y="6546830"/>
            <a:ext cx="202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SAVE THE HEART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도넛 3"/>
          <p:cNvSpPr/>
          <p:nvPr/>
        </p:nvSpPr>
        <p:spPr>
          <a:xfrm>
            <a:off x="992560" y="1916832"/>
            <a:ext cx="3312368" cy="3312000"/>
          </a:xfrm>
          <a:prstGeom prst="donut">
            <a:avLst>
              <a:gd name="adj" fmla="val 2002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/>
          <p:cNvSpPr/>
          <p:nvPr/>
        </p:nvSpPr>
        <p:spPr>
          <a:xfrm>
            <a:off x="992560" y="1916832"/>
            <a:ext cx="3312368" cy="3312000"/>
          </a:xfrm>
          <a:prstGeom prst="blockArc">
            <a:avLst>
              <a:gd name="adj1" fmla="val 16209052"/>
              <a:gd name="adj2" fmla="val 13812182"/>
              <a:gd name="adj3" fmla="val 20067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51000">
                <a:schemeClr val="bg1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4749" y="297526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latin typeface="HY그래픽M" pitchFamily="18" charset="-127"/>
                <a:ea typeface="HY그래픽M" pitchFamily="18" charset="-127"/>
              </a:rPr>
              <a:t>수행범위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305319" y="3569062"/>
            <a:ext cx="7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150" dirty="0" smtClean="0">
                <a:latin typeface="HY그래픽M" pitchFamily="18" charset="-127"/>
                <a:ea typeface="HY그래픽M" pitchFamily="18" charset="-127"/>
              </a:rPr>
              <a:t>87.5%</a:t>
            </a:r>
            <a:endParaRPr lang="ko-KR" altLang="en-US" b="1" spc="-15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2946" y="2442374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latin typeface="HY그래픽M" pitchFamily="18" charset="-127"/>
                <a:ea typeface="HY그래픽M" pitchFamily="18" charset="-127"/>
              </a:rPr>
              <a:t>구현 한 것</a:t>
            </a:r>
            <a:endParaRPr lang="ko-KR" altLang="en-US" b="1" spc="-15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4980" y="1916832"/>
            <a:ext cx="258029" cy="33843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tx2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85048" y="2511280"/>
            <a:ext cx="288032" cy="3004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79662" y="394525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latin typeface="HY그래픽M" pitchFamily="18" charset="-127"/>
                <a:ea typeface="HY그래픽M" pitchFamily="18" charset="-127"/>
              </a:rPr>
              <a:t>구현 못한 것</a:t>
            </a:r>
            <a:endParaRPr lang="ko-KR" altLang="en-US" b="1" spc="-15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85048" y="4014156"/>
            <a:ext cx="288032" cy="3004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61069" y="2874422"/>
            <a:ext cx="4344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 smtClean="0">
                <a:latin typeface="HY그래픽M" pitchFamily="18" charset="-127"/>
                <a:ea typeface="HY그래픽M" pitchFamily="18" charset="-127"/>
              </a:rPr>
              <a:t>장애물</a:t>
            </a:r>
            <a:r>
              <a:rPr lang="en-US" altLang="ko-KR" sz="1600" spc="-150" dirty="0" smtClean="0">
                <a:latin typeface="HY그래픽M" pitchFamily="18" charset="-127"/>
                <a:ea typeface="HY그래픽M" pitchFamily="18" charset="-127"/>
              </a:rPr>
              <a:t>,</a:t>
            </a:r>
            <a:r>
              <a:rPr lang="ko-KR" altLang="en-US" sz="1600" spc="-150" dirty="0" err="1" smtClean="0">
                <a:latin typeface="HY그래픽M" pitchFamily="18" charset="-127"/>
                <a:ea typeface="HY그래픽M" pitchFamily="18" charset="-127"/>
              </a:rPr>
              <a:t>이스터에</a:t>
            </a:r>
            <a:r>
              <a:rPr lang="ko-KR" altLang="en-US" sz="1600" spc="-150" dirty="0" err="1">
                <a:latin typeface="HY그래픽M" pitchFamily="18" charset="-127"/>
                <a:ea typeface="HY그래픽M" pitchFamily="18" charset="-127"/>
              </a:rPr>
              <a:t>그</a:t>
            </a:r>
            <a:r>
              <a:rPr lang="en-US" altLang="ko-KR" sz="1600" spc="-15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1600" spc="-150" dirty="0" err="1" smtClean="0">
                <a:latin typeface="HY그래픽M" pitchFamily="18" charset="-127"/>
                <a:ea typeface="HY그래픽M" pitchFamily="18" charset="-127"/>
              </a:rPr>
              <a:t>맵</a:t>
            </a:r>
            <a:r>
              <a:rPr lang="en-US" altLang="ko-KR" sz="1600" spc="-15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1600" spc="-150" dirty="0" smtClean="0">
                <a:latin typeface="HY그래픽M" pitchFamily="18" charset="-127"/>
                <a:ea typeface="HY그래픽M" pitchFamily="18" charset="-127"/>
              </a:rPr>
              <a:t>목숨</a:t>
            </a:r>
            <a:r>
              <a:rPr lang="en-US" altLang="ko-KR" sz="1600" spc="-15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1600" spc="-150" dirty="0" smtClean="0">
                <a:latin typeface="HY그래픽M" pitchFamily="18" charset="-127"/>
                <a:ea typeface="HY그래픽M" pitchFamily="18" charset="-127"/>
              </a:rPr>
              <a:t>코인</a:t>
            </a:r>
            <a:r>
              <a:rPr lang="en-US" altLang="ko-KR" sz="1600" spc="-150" dirty="0" smtClean="0">
                <a:latin typeface="HY그래픽M" pitchFamily="18" charset="-127"/>
                <a:ea typeface="HY그래픽M" pitchFamily="18" charset="-127"/>
              </a:rPr>
              <a:t>,</a:t>
            </a:r>
            <a:r>
              <a:rPr lang="ko-KR" altLang="en-US" sz="1600" spc="-150" dirty="0" smtClean="0">
                <a:latin typeface="HY그래픽M" pitchFamily="18" charset="-127"/>
                <a:ea typeface="HY그래픽M" pitchFamily="18" charset="-127"/>
              </a:rPr>
              <a:t>곡괭이</a:t>
            </a:r>
            <a:r>
              <a:rPr lang="en-US" altLang="ko-KR" sz="1600" spc="-15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1600" spc="-150" dirty="0" smtClean="0">
                <a:latin typeface="HY그래픽M" pitchFamily="18" charset="-127"/>
                <a:ea typeface="HY그래픽M" pitchFamily="18" charset="-127"/>
              </a:rPr>
              <a:t>죽는 모션</a:t>
            </a:r>
            <a:endParaRPr lang="ko-KR" altLang="en-US" sz="1600" spc="-15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5048" y="4386590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 err="1" smtClean="0">
                <a:latin typeface="HY그래픽M" pitchFamily="18" charset="-127"/>
                <a:ea typeface="HY그래픽M" pitchFamily="18" charset="-127"/>
              </a:rPr>
              <a:t>몬스터</a:t>
            </a:r>
            <a:endParaRPr lang="ko-KR" altLang="en-US" sz="1600" spc="-150" dirty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599144"/>
            <a:ext cx="93610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406939" y="74100"/>
            <a:ext cx="1014113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28931" y="479096"/>
            <a:ext cx="117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2975" y="188640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프로그램 순서도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05295" y="6546830"/>
            <a:ext cx="202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SAVE THE HEART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71336" y="980728"/>
            <a:ext cx="1562529" cy="3315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127" y="5749594"/>
            <a:ext cx="1802022" cy="453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게임종료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416496" y="1600261"/>
            <a:ext cx="1872208" cy="576064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menuCode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537687" y="3337533"/>
            <a:ext cx="1666364" cy="61206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menuCode</a:t>
            </a:r>
            <a:r>
              <a:rPr lang="en-US" altLang="ko-KR" sz="1000" dirty="0" smtClean="0">
                <a:solidFill>
                  <a:schemeClr val="tx1"/>
                </a:solidFill>
              </a:rPr>
              <a:t>==2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순서도: 데이터 6"/>
          <p:cNvSpPr/>
          <p:nvPr/>
        </p:nvSpPr>
        <p:spPr>
          <a:xfrm>
            <a:off x="1737088" y="2492896"/>
            <a:ext cx="1175037" cy="38724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게임정보</a:t>
            </a:r>
          </a:p>
        </p:txBody>
      </p:sp>
      <p:cxnSp>
        <p:nvCxnSpPr>
          <p:cNvPr id="20" name="직선 화살표 연결선 19"/>
          <p:cNvCxnSpPr>
            <a:stCxn id="4" idx="2"/>
          </p:cNvCxnSpPr>
          <p:nvPr/>
        </p:nvCxnSpPr>
        <p:spPr>
          <a:xfrm flipH="1">
            <a:off x="1352600" y="1312229"/>
            <a:ext cx="1" cy="28803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6" idx="0"/>
          </p:cNvCxnSpPr>
          <p:nvPr/>
        </p:nvCxnSpPr>
        <p:spPr>
          <a:xfrm>
            <a:off x="1352600" y="2176325"/>
            <a:ext cx="18269" cy="116120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2"/>
            <a:endCxn id="19" idx="0"/>
          </p:cNvCxnSpPr>
          <p:nvPr/>
        </p:nvCxnSpPr>
        <p:spPr>
          <a:xfrm>
            <a:off x="1370869" y="3949601"/>
            <a:ext cx="18269" cy="179999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830773" y="3729133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latin typeface="HY그래픽M" pitchFamily="18" charset="-127"/>
                <a:ea typeface="HY그래픽M" pitchFamily="18" charset="-127"/>
              </a:rPr>
              <a:t>NO</a:t>
            </a:r>
            <a:endParaRPr lang="ko-KR" altLang="en-US" sz="1200" b="1" spc="-15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8544" y="4236964"/>
            <a:ext cx="41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latin typeface="HY그래픽M" pitchFamily="18" charset="-127"/>
                <a:ea typeface="HY그래픽M" pitchFamily="18" charset="-127"/>
              </a:rPr>
              <a:t>YES</a:t>
            </a:r>
            <a:endParaRPr lang="ko-KR" altLang="en-US" sz="1200" b="1" spc="-150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36" name="직선 화살표 연결선 35"/>
          <p:cNvCxnSpPr>
            <a:stCxn id="97" idx="0"/>
            <a:endCxn id="7" idx="3"/>
          </p:cNvCxnSpPr>
          <p:nvPr/>
        </p:nvCxnSpPr>
        <p:spPr>
          <a:xfrm flipV="1">
            <a:off x="2207103" y="2880145"/>
            <a:ext cx="0" cy="12648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7" idx="3"/>
            <a:endCxn id="68" idx="1"/>
          </p:cNvCxnSpPr>
          <p:nvPr/>
        </p:nvCxnSpPr>
        <p:spPr>
          <a:xfrm>
            <a:off x="2876067" y="3203679"/>
            <a:ext cx="49255" cy="15331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7" idx="2"/>
          </p:cNvCxnSpPr>
          <p:nvPr/>
        </p:nvCxnSpPr>
        <p:spPr>
          <a:xfrm flipH="1">
            <a:off x="1389138" y="2686521"/>
            <a:ext cx="465454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2337803" y="3356992"/>
            <a:ext cx="1175037" cy="38724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맵</a:t>
            </a:r>
            <a:r>
              <a:rPr lang="ko-KR" altLang="en-US" sz="1000" dirty="0" smtClean="0">
                <a:solidFill>
                  <a:schemeClr val="tx1"/>
                </a:solidFill>
              </a:rPr>
              <a:t> 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데이터 90"/>
          <p:cNvSpPr/>
          <p:nvPr/>
        </p:nvSpPr>
        <p:spPr>
          <a:xfrm>
            <a:off x="7828037" y="2465687"/>
            <a:ext cx="1175037" cy="38724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pKey</a:t>
            </a:r>
            <a:r>
              <a:rPr lang="en-US" altLang="ko-KR" sz="1000" dirty="0" smtClean="0">
                <a:solidFill>
                  <a:schemeClr val="tx1"/>
                </a:solidFill>
              </a:rPr>
              <a:t>-=1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308018" y="1101722"/>
            <a:ext cx="41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latin typeface="HY그래픽M" pitchFamily="18" charset="-127"/>
                <a:ea typeface="HY그래픽M" pitchFamily="18" charset="-127"/>
              </a:rPr>
              <a:t>YES</a:t>
            </a:r>
            <a:endParaRPr lang="ko-KR" altLang="en-US" sz="1200" b="1" spc="-15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6403828" y="1954785"/>
            <a:ext cx="1337929" cy="3940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mapObject</a:t>
            </a:r>
            <a:r>
              <a:rPr lang="en-US" altLang="ko-KR" sz="900" dirty="0">
                <a:solidFill>
                  <a:schemeClr val="tx1"/>
                </a:solidFill>
              </a:rPr>
              <a:t> == </a:t>
            </a:r>
            <a:r>
              <a:rPr lang="en-US" altLang="ko-KR" sz="900" dirty="0" smtClean="0">
                <a:solidFill>
                  <a:schemeClr val="tx1"/>
                </a:solidFill>
              </a:rPr>
              <a:t>‘k'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6423383" y="1378721"/>
            <a:ext cx="1337929" cy="3940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mapObject</a:t>
            </a:r>
            <a:r>
              <a:rPr lang="en-US" altLang="ko-KR" sz="900" dirty="0">
                <a:solidFill>
                  <a:schemeClr val="tx1"/>
                </a:solidFill>
              </a:rPr>
              <a:t> == </a:t>
            </a:r>
            <a:r>
              <a:rPr lang="en-US" altLang="ko-KR" sz="900" dirty="0" smtClean="0">
                <a:solidFill>
                  <a:schemeClr val="tx1"/>
                </a:solidFill>
              </a:rPr>
              <a:t>‘c'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38138" y="3006631"/>
            <a:ext cx="1337929" cy="3940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mapObject</a:t>
            </a:r>
            <a:r>
              <a:rPr lang="en-US" altLang="ko-KR" sz="900" dirty="0">
                <a:solidFill>
                  <a:schemeClr val="tx1"/>
                </a:solidFill>
              </a:rPr>
              <a:t> == </a:t>
            </a:r>
            <a:r>
              <a:rPr lang="en-US" altLang="ko-KR" sz="900" dirty="0" smtClean="0">
                <a:solidFill>
                  <a:schemeClr val="tx1"/>
                </a:solidFill>
              </a:rPr>
              <a:t>‘1'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6" idx="3"/>
            <a:endCxn id="97" idx="2"/>
          </p:cNvCxnSpPr>
          <p:nvPr/>
        </p:nvCxnSpPr>
        <p:spPr>
          <a:xfrm flipV="1">
            <a:off x="2204051" y="3400726"/>
            <a:ext cx="3052" cy="24284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데이터 105"/>
          <p:cNvSpPr/>
          <p:nvPr/>
        </p:nvSpPr>
        <p:spPr>
          <a:xfrm>
            <a:off x="7954427" y="1378721"/>
            <a:ext cx="1175037" cy="38724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pCoin</a:t>
            </a:r>
            <a:r>
              <a:rPr lang="en-US" altLang="ko-KR" sz="800" dirty="0" smtClean="0">
                <a:solidFill>
                  <a:schemeClr val="tx1"/>
                </a:solidFill>
              </a:rPr>
              <a:t>+=1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2894601" y="1323308"/>
            <a:ext cx="12185" cy="47961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6" idx="3"/>
            <a:endCxn id="106" idx="2"/>
          </p:cNvCxnSpPr>
          <p:nvPr/>
        </p:nvCxnSpPr>
        <p:spPr>
          <a:xfrm flipV="1">
            <a:off x="7761312" y="1572346"/>
            <a:ext cx="310619" cy="342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판단 118"/>
          <p:cNvSpPr/>
          <p:nvPr/>
        </p:nvSpPr>
        <p:spPr>
          <a:xfrm>
            <a:off x="3844399" y="1285169"/>
            <a:ext cx="1337929" cy="3940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pLife</a:t>
            </a:r>
            <a:r>
              <a:rPr lang="en-US" altLang="ko-KR" sz="900" dirty="0" smtClean="0">
                <a:solidFill>
                  <a:schemeClr val="tx1"/>
                </a:solidFill>
              </a:rPr>
              <a:t>=-1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0" name="꺾인 연결선 119"/>
          <p:cNvCxnSpPr>
            <a:stCxn id="119" idx="0"/>
          </p:cNvCxnSpPr>
          <p:nvPr/>
        </p:nvCxnSpPr>
        <p:spPr>
          <a:xfrm rot="16200000" flipH="1" flipV="1">
            <a:off x="2419395" y="254911"/>
            <a:ext cx="1063711" cy="3124226"/>
          </a:xfrm>
          <a:prstGeom prst="bentConnector4">
            <a:avLst>
              <a:gd name="adj1" fmla="val -21491"/>
              <a:gd name="adj2" fmla="val 60706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5167679" y="1402265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latin typeface="HY그래픽M" pitchFamily="18" charset="-127"/>
                <a:ea typeface="HY그래픽M" pitchFamily="18" charset="-127"/>
              </a:rPr>
              <a:t>NO</a:t>
            </a:r>
            <a:endParaRPr lang="ko-KR" altLang="en-US" sz="1200" b="1" spc="-15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615468" y="2924944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latin typeface="HY그래픽M" pitchFamily="18" charset="-127"/>
                <a:ea typeface="HY그래픽M" pitchFamily="18" charset="-127"/>
              </a:rPr>
              <a:t>NO</a:t>
            </a:r>
            <a:endParaRPr lang="ko-KR" altLang="en-US" sz="1200" b="1" spc="-15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805384" y="2807350"/>
            <a:ext cx="3866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spc="-150" dirty="0" smtClean="0">
                <a:latin typeface="HY그래픽M" pitchFamily="18" charset="-127"/>
                <a:ea typeface="HY그래픽M" pitchFamily="18" charset="-127"/>
              </a:rPr>
              <a:t>YES</a:t>
            </a:r>
            <a:endParaRPr lang="ko-KR" altLang="en-US" sz="1050" b="1" spc="-150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131" name="꺾인 연결선 130"/>
          <p:cNvCxnSpPr>
            <a:stCxn id="119" idx="3"/>
            <a:endCxn id="93" idx="1"/>
          </p:cNvCxnSpPr>
          <p:nvPr/>
        </p:nvCxnSpPr>
        <p:spPr>
          <a:xfrm>
            <a:off x="5182328" y="1482217"/>
            <a:ext cx="1221500" cy="6696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데이터 135"/>
          <p:cNvSpPr/>
          <p:nvPr/>
        </p:nvSpPr>
        <p:spPr>
          <a:xfrm>
            <a:off x="7912642" y="1961631"/>
            <a:ext cx="1175037" cy="38724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pKey</a:t>
            </a:r>
            <a:r>
              <a:rPr lang="en-US" altLang="ko-KR" sz="800" dirty="0" smtClean="0">
                <a:solidFill>
                  <a:schemeClr val="tx1"/>
                </a:solidFill>
              </a:rPr>
              <a:t>+=1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>
            <a:stCxn id="93" idx="3"/>
            <a:endCxn id="136" idx="2"/>
          </p:cNvCxnSpPr>
          <p:nvPr/>
        </p:nvCxnSpPr>
        <p:spPr>
          <a:xfrm>
            <a:off x="7741757" y="2151833"/>
            <a:ext cx="288389" cy="342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순서도: 판단 141"/>
          <p:cNvSpPr/>
          <p:nvPr/>
        </p:nvSpPr>
        <p:spPr>
          <a:xfrm>
            <a:off x="6403828" y="2926716"/>
            <a:ext cx="1337929" cy="35826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mapObject</a:t>
            </a:r>
            <a:r>
              <a:rPr lang="en-US" altLang="ko-KR" sz="900" dirty="0">
                <a:solidFill>
                  <a:schemeClr val="tx1"/>
                </a:solidFill>
              </a:rPr>
              <a:t> == </a:t>
            </a:r>
            <a:r>
              <a:rPr lang="en-US" altLang="ko-KR" sz="900" dirty="0" smtClean="0">
                <a:solidFill>
                  <a:schemeClr val="tx1"/>
                </a:solidFill>
              </a:rPr>
              <a:t>‘d'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3" name="꺾인 연결선 142"/>
          <p:cNvCxnSpPr>
            <a:stCxn id="119" idx="3"/>
            <a:endCxn id="142" idx="1"/>
          </p:cNvCxnSpPr>
          <p:nvPr/>
        </p:nvCxnSpPr>
        <p:spPr>
          <a:xfrm>
            <a:off x="5182328" y="1482217"/>
            <a:ext cx="1221500" cy="162363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42" idx="2"/>
            <a:endCxn id="119" idx="2"/>
          </p:cNvCxnSpPr>
          <p:nvPr/>
        </p:nvCxnSpPr>
        <p:spPr>
          <a:xfrm rot="5400000" flipH="1">
            <a:off x="4990219" y="1202410"/>
            <a:ext cx="1605720" cy="2559429"/>
          </a:xfrm>
          <a:prstGeom prst="bentConnector3">
            <a:avLst>
              <a:gd name="adj1" fmla="val -199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순서도: 판단 161"/>
          <p:cNvSpPr/>
          <p:nvPr/>
        </p:nvSpPr>
        <p:spPr>
          <a:xfrm>
            <a:off x="6423383" y="2446303"/>
            <a:ext cx="1337929" cy="3940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mapObject</a:t>
            </a:r>
            <a:r>
              <a:rPr lang="en-US" altLang="ko-KR" sz="900" dirty="0">
                <a:solidFill>
                  <a:schemeClr val="tx1"/>
                </a:solidFill>
              </a:rPr>
              <a:t> == </a:t>
            </a:r>
            <a:r>
              <a:rPr lang="en-US" altLang="ko-KR" sz="900" dirty="0" smtClean="0">
                <a:solidFill>
                  <a:schemeClr val="tx1"/>
                </a:solidFill>
              </a:rPr>
              <a:t>‘l'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3" name="꺾인 연결선 162"/>
          <p:cNvCxnSpPr>
            <a:stCxn id="119" idx="3"/>
            <a:endCxn id="162" idx="1"/>
          </p:cNvCxnSpPr>
          <p:nvPr/>
        </p:nvCxnSpPr>
        <p:spPr>
          <a:xfrm>
            <a:off x="5182328" y="1482217"/>
            <a:ext cx="1241055" cy="11611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62" idx="3"/>
            <a:endCxn id="91" idx="2"/>
          </p:cNvCxnSpPr>
          <p:nvPr/>
        </p:nvCxnSpPr>
        <p:spPr>
          <a:xfrm>
            <a:off x="7761312" y="2643351"/>
            <a:ext cx="184229" cy="1596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순서도: 판단 173"/>
          <p:cNvSpPr/>
          <p:nvPr/>
        </p:nvSpPr>
        <p:spPr>
          <a:xfrm>
            <a:off x="7431495" y="908720"/>
            <a:ext cx="1337929" cy="3940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pCoin</a:t>
            </a:r>
            <a:r>
              <a:rPr lang="en-US" altLang="ko-KR" sz="900" dirty="0" smtClean="0">
                <a:solidFill>
                  <a:schemeClr val="tx1"/>
                </a:solidFill>
              </a:rPr>
              <a:t>==15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5" name="꺾인 연결선 174"/>
          <p:cNvCxnSpPr>
            <a:stCxn id="194" idx="1"/>
            <a:endCxn id="119" idx="1"/>
          </p:cNvCxnSpPr>
          <p:nvPr/>
        </p:nvCxnSpPr>
        <p:spPr>
          <a:xfrm rot="10800000" flipV="1">
            <a:off x="3844400" y="1102639"/>
            <a:ext cx="2763091" cy="379578"/>
          </a:xfrm>
          <a:prstGeom prst="bentConnector3">
            <a:avLst>
              <a:gd name="adj1" fmla="val 108273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96" idx="0"/>
            <a:endCxn id="174" idx="2"/>
          </p:cNvCxnSpPr>
          <p:nvPr/>
        </p:nvCxnSpPr>
        <p:spPr>
          <a:xfrm flipV="1">
            <a:off x="7092348" y="1302815"/>
            <a:ext cx="1008112" cy="7590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6607490" y="969936"/>
            <a:ext cx="576064" cy="265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PLife</a:t>
            </a:r>
            <a:r>
              <a:rPr lang="en-US" altLang="ko-KR" sz="1000" dirty="0" smtClean="0">
                <a:solidFill>
                  <a:schemeClr val="tx1"/>
                </a:solidFill>
              </a:rPr>
              <a:t>=+=1</a:t>
            </a:r>
            <a:endParaRPr lang="ko-KR" altLang="en-US" sz="1000" dirty="0" err="1" smtClean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174" idx="1"/>
            <a:endCxn id="194" idx="3"/>
          </p:cNvCxnSpPr>
          <p:nvPr/>
        </p:nvCxnSpPr>
        <p:spPr>
          <a:xfrm flipH="1" flipV="1">
            <a:off x="7183554" y="1102639"/>
            <a:ext cx="247941" cy="312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19" idx="3"/>
            <a:endCxn id="96" idx="1"/>
          </p:cNvCxnSpPr>
          <p:nvPr/>
        </p:nvCxnSpPr>
        <p:spPr>
          <a:xfrm>
            <a:off x="5182328" y="1482217"/>
            <a:ext cx="1241055" cy="935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68" idx="0"/>
            <a:endCxn id="119" idx="1"/>
          </p:cNvCxnSpPr>
          <p:nvPr/>
        </p:nvCxnSpPr>
        <p:spPr>
          <a:xfrm rot="5400000" flipH="1" flipV="1">
            <a:off x="2506225" y="2018818"/>
            <a:ext cx="1874775" cy="801574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순서도: 판단 216"/>
          <p:cNvSpPr/>
          <p:nvPr/>
        </p:nvSpPr>
        <p:spPr>
          <a:xfrm>
            <a:off x="6403826" y="4510892"/>
            <a:ext cx="1337929" cy="35826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mapObject</a:t>
            </a:r>
            <a:r>
              <a:rPr lang="en-US" altLang="ko-KR" sz="900" dirty="0">
                <a:solidFill>
                  <a:schemeClr val="tx1"/>
                </a:solidFill>
              </a:rPr>
              <a:t> == </a:t>
            </a:r>
            <a:r>
              <a:rPr lang="en-US" altLang="ko-KR" sz="900" dirty="0" smtClean="0">
                <a:solidFill>
                  <a:schemeClr val="tx1"/>
                </a:solidFill>
              </a:rPr>
              <a:t>‘q'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순서도: 판단 218"/>
          <p:cNvSpPr/>
          <p:nvPr/>
        </p:nvSpPr>
        <p:spPr>
          <a:xfrm>
            <a:off x="6403825" y="4005064"/>
            <a:ext cx="1337929" cy="35826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mapObject</a:t>
            </a:r>
            <a:r>
              <a:rPr lang="en-US" altLang="ko-KR" sz="900" dirty="0">
                <a:solidFill>
                  <a:schemeClr val="tx1"/>
                </a:solidFill>
              </a:rPr>
              <a:t> == </a:t>
            </a:r>
            <a:r>
              <a:rPr lang="en-US" altLang="ko-KR" sz="900" dirty="0" smtClean="0">
                <a:solidFill>
                  <a:schemeClr val="tx1"/>
                </a:solidFill>
              </a:rPr>
              <a:t>‘T'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순서도: 데이터 219"/>
          <p:cNvSpPr/>
          <p:nvPr/>
        </p:nvSpPr>
        <p:spPr>
          <a:xfrm>
            <a:off x="7882419" y="3492682"/>
            <a:ext cx="1175037" cy="38724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곡괭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  <a:r>
              <a:rPr lang="en-US" altLang="ko-KR" sz="800" dirty="0" smtClean="0">
                <a:solidFill>
                  <a:schemeClr val="tx1"/>
                </a:solidFill>
              </a:rPr>
              <a:t>+=1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1" name="순서도: 판단 220"/>
          <p:cNvSpPr/>
          <p:nvPr/>
        </p:nvSpPr>
        <p:spPr>
          <a:xfrm>
            <a:off x="6423383" y="3507173"/>
            <a:ext cx="1337929" cy="35826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mapObject</a:t>
            </a:r>
            <a:r>
              <a:rPr lang="en-US" altLang="ko-KR" sz="900" dirty="0">
                <a:solidFill>
                  <a:schemeClr val="tx1"/>
                </a:solidFill>
              </a:rPr>
              <a:t> == </a:t>
            </a:r>
            <a:r>
              <a:rPr lang="en-US" altLang="ko-KR" sz="900" dirty="0" smtClean="0">
                <a:solidFill>
                  <a:schemeClr val="tx1"/>
                </a:solidFill>
              </a:rPr>
              <a:t>‘D'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22" name="직선 화살표 연결선 221"/>
          <p:cNvCxnSpPr>
            <a:stCxn id="221" idx="3"/>
            <a:endCxn id="220" idx="2"/>
          </p:cNvCxnSpPr>
          <p:nvPr/>
        </p:nvCxnSpPr>
        <p:spPr>
          <a:xfrm>
            <a:off x="7761312" y="3686307"/>
            <a:ext cx="23861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stCxn id="119" idx="3"/>
            <a:endCxn id="221" idx="1"/>
          </p:cNvCxnSpPr>
          <p:nvPr/>
        </p:nvCxnSpPr>
        <p:spPr>
          <a:xfrm>
            <a:off x="5182328" y="1482217"/>
            <a:ext cx="1241055" cy="22040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19" idx="3"/>
            <a:endCxn id="219" idx="1"/>
          </p:cNvCxnSpPr>
          <p:nvPr/>
        </p:nvCxnSpPr>
        <p:spPr>
          <a:xfrm>
            <a:off x="5182328" y="1482217"/>
            <a:ext cx="1221497" cy="27019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꺾인 연결선 230"/>
          <p:cNvCxnSpPr>
            <a:stCxn id="119" idx="3"/>
            <a:endCxn id="217" idx="1"/>
          </p:cNvCxnSpPr>
          <p:nvPr/>
        </p:nvCxnSpPr>
        <p:spPr>
          <a:xfrm>
            <a:off x="5182328" y="1482217"/>
            <a:ext cx="1221498" cy="32078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19" idx="3"/>
          </p:cNvCxnSpPr>
          <p:nvPr/>
        </p:nvCxnSpPr>
        <p:spPr>
          <a:xfrm>
            <a:off x="7741754" y="4184198"/>
            <a:ext cx="212673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7971886" y="4051495"/>
            <a:ext cx="941553" cy="31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</a:t>
            </a:r>
            <a:r>
              <a:rPr lang="en-US" altLang="ko-KR" sz="1000" dirty="0" smtClean="0">
                <a:solidFill>
                  <a:schemeClr val="tx1"/>
                </a:solidFill>
              </a:rPr>
              <a:t>+=1</a:t>
            </a:r>
            <a:endParaRPr lang="ko-KR" altLang="en-US" sz="1000" dirty="0" err="1" smtClean="0">
              <a:solidFill>
                <a:schemeClr val="tx1"/>
              </a:solidFill>
            </a:endParaRPr>
          </a:p>
        </p:txBody>
      </p:sp>
      <p:sp>
        <p:nvSpPr>
          <p:cNvPr id="241" name="순서도: 데이터 240"/>
          <p:cNvSpPr/>
          <p:nvPr/>
        </p:nvSpPr>
        <p:spPr>
          <a:xfrm>
            <a:off x="6681718" y="5445224"/>
            <a:ext cx="988914" cy="260465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맵</a:t>
            </a:r>
            <a:r>
              <a:rPr lang="ko-KR" altLang="en-US" sz="1000" dirty="0" smtClean="0">
                <a:solidFill>
                  <a:schemeClr val="tx1"/>
                </a:solidFill>
              </a:rPr>
              <a:t> 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2" name="꺾인 연결선 241"/>
          <p:cNvCxnSpPr>
            <a:stCxn id="240" idx="3"/>
            <a:endCxn id="241" idx="5"/>
          </p:cNvCxnSpPr>
          <p:nvPr/>
        </p:nvCxnSpPr>
        <p:spPr>
          <a:xfrm flipH="1">
            <a:off x="7571741" y="4207414"/>
            <a:ext cx="1341698" cy="1368043"/>
          </a:xfrm>
          <a:prstGeom prst="bentConnector3">
            <a:avLst>
              <a:gd name="adj1" fmla="val -17038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241" idx="2"/>
            <a:endCxn id="119" idx="1"/>
          </p:cNvCxnSpPr>
          <p:nvPr/>
        </p:nvCxnSpPr>
        <p:spPr>
          <a:xfrm rot="10800000">
            <a:off x="3844399" y="1482217"/>
            <a:ext cx="2936210" cy="4093240"/>
          </a:xfrm>
          <a:prstGeom prst="bentConnector3">
            <a:avLst>
              <a:gd name="adj1" fmla="val 107786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꺾인 연결선 254"/>
          <p:cNvCxnSpPr>
            <a:stCxn id="217" idx="2"/>
          </p:cNvCxnSpPr>
          <p:nvPr/>
        </p:nvCxnSpPr>
        <p:spPr>
          <a:xfrm rot="5400000" flipH="1">
            <a:off x="3006188" y="802557"/>
            <a:ext cx="2449554" cy="5683652"/>
          </a:xfrm>
          <a:prstGeom prst="bentConnector4">
            <a:avLst>
              <a:gd name="adj1" fmla="val -9332"/>
              <a:gd name="adj2" fmla="val 52425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620688"/>
            <a:ext cx="93610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406939" y="74100"/>
            <a:ext cx="1014113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28931" y="479096"/>
            <a:ext cx="117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655" y="188640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개발 환경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5295" y="6546830"/>
            <a:ext cx="202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SAVE THE HEART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1" t="30791" r="32580" b="30443"/>
          <a:stretch/>
        </p:blipFill>
        <p:spPr bwMode="auto">
          <a:xfrm>
            <a:off x="1109777" y="1403191"/>
            <a:ext cx="7686447" cy="441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620688"/>
            <a:ext cx="93610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406939" y="74100"/>
            <a:ext cx="1014113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28931" y="479096"/>
            <a:ext cx="117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2657" y="188640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역할 분담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05295" y="6546830"/>
            <a:ext cx="202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SAVE THE HEART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43019"/>
              </p:ext>
            </p:extLst>
          </p:nvPr>
        </p:nvGraphicFramePr>
        <p:xfrm>
          <a:off x="1052567" y="1916832"/>
          <a:ext cx="8190909" cy="3582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349"/>
                <a:gridCol w="2709106"/>
                <a:gridCol w="2047727"/>
                <a:gridCol w="2047727"/>
              </a:tblGrid>
              <a:tr h="716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조원</a:t>
                      </a:r>
                      <a:endParaRPr lang="ko-KR" altLang="en-US" dirty="0"/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기여도</a:t>
                      </a:r>
                      <a:endParaRPr lang="ko-KR" altLang="en-US" dirty="0"/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서명</a:t>
                      </a:r>
                      <a:endParaRPr lang="ko-KR" altLang="en-US" dirty="0"/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6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김경훈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구현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그래픽 구현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 anchor="ctr"/>
                </a:tc>
              </a:tr>
              <a:tr h="716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권규현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디버깅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 anchor="ctr"/>
                </a:tc>
              </a:tr>
              <a:tr h="716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김상민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MERGE, </a:t>
                      </a:r>
                      <a:r>
                        <a:rPr lang="ko-KR" altLang="en-US" dirty="0" smtClean="0"/>
                        <a:t>장애물 구현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 anchor="ctr"/>
                </a:tc>
              </a:tr>
              <a:tr h="7164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</a:t>
                      </a:r>
                      <a:r>
                        <a:rPr lang="en-US" altLang="ko-KR" dirty="0" smtClean="0"/>
                        <a:t>(300</a:t>
                      </a:r>
                      <a:r>
                        <a:rPr lang="ko-KR" altLang="en-US" dirty="0" smtClean="0"/>
                        <a:t>점 만점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4" t="20694" r="56300" b="44306"/>
          <a:stretch/>
        </p:blipFill>
        <p:spPr bwMode="auto">
          <a:xfrm>
            <a:off x="7215252" y="4077073"/>
            <a:ext cx="2028225" cy="711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7222" r="30937" b="47375"/>
          <a:stretch/>
        </p:blipFill>
        <p:spPr bwMode="auto">
          <a:xfrm>
            <a:off x="7215251" y="3356992"/>
            <a:ext cx="2028226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58055" r="58542" b="18333"/>
          <a:stretch/>
        </p:blipFill>
        <p:spPr bwMode="auto">
          <a:xfrm>
            <a:off x="7215251" y="2650564"/>
            <a:ext cx="2028226" cy="6959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754" y="620688"/>
            <a:ext cx="93610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0532" y="4149080"/>
            <a:ext cx="8580953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기간이 다소 짧아 </a:t>
            </a:r>
            <a:r>
              <a:rPr lang="ko-KR" altLang="en-US" dirty="0" err="1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슈퍼마리오</a:t>
            </a:r>
            <a:r>
              <a:rPr lang="ko-KR" altLang="en-US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같은 유명한 게임을 만들지는 못했지만</a:t>
            </a:r>
            <a:endParaRPr lang="en-US" altLang="ko-KR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콘솔게임을 만든다는 것 자체에 흥미를 느껴 더 열심히 했던 것 같음</a:t>
            </a:r>
            <a:r>
              <a:rPr lang="en-US" altLang="ko-KR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0532" y="3615548"/>
            <a:ext cx="1950217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406939" y="74100"/>
            <a:ext cx="1014113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28931" y="479096"/>
            <a:ext cx="117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1579" y="3646765"/>
            <a:ext cx="17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프로젝트 소감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409" y="18864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프로젝트 수행 일정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5295" y="6546830"/>
            <a:ext cx="202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SAVE THE HEART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20815"/>
              </p:ext>
            </p:extLst>
          </p:nvPr>
        </p:nvGraphicFramePr>
        <p:xfrm>
          <a:off x="1026931" y="1475053"/>
          <a:ext cx="8060528" cy="1881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132"/>
                <a:gridCol w="2015132"/>
                <a:gridCol w="2015132"/>
                <a:gridCol w="2015132"/>
              </a:tblGrid>
              <a:tr h="580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그래픽M" pitchFamily="18" charset="-127"/>
                          <a:ea typeface="HY그래픽M" pitchFamily="18" charset="-127"/>
                        </a:rPr>
                        <a:t>~11.17</a:t>
                      </a:r>
                      <a:endParaRPr lang="ko-KR" altLang="en-US" b="1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그래픽M" pitchFamily="18" charset="-127"/>
                          <a:ea typeface="HY그래픽M" pitchFamily="18" charset="-127"/>
                        </a:rPr>
                        <a:t>~11.22</a:t>
                      </a:r>
                      <a:endParaRPr lang="ko-KR" altLang="en-US" b="1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그래픽M" pitchFamily="18" charset="-127"/>
                          <a:ea typeface="HY그래픽M" pitchFamily="18" charset="-127"/>
                        </a:rPr>
                        <a:t>~11.29</a:t>
                      </a:r>
                      <a:endParaRPr lang="ko-KR" altLang="en-US" b="1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그래픽M" pitchFamily="18" charset="-127"/>
                          <a:ea typeface="HY그래픽M" pitchFamily="18" charset="-127"/>
                        </a:rPr>
                        <a:t>~12. 6</a:t>
                      </a:r>
                      <a:endParaRPr lang="ko-KR" altLang="en-US" b="1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00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게임 장르 </a:t>
                      </a:r>
                      <a:endParaRPr lang="en-US" altLang="ko-KR" sz="16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설정하기</a:t>
                      </a:r>
                      <a:endParaRPr lang="ko-KR" altLang="en-US" sz="16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사용자가 움직이는 아이콘인 하트 및   </a:t>
                      </a:r>
                      <a:r>
                        <a:rPr lang="ko-KR" altLang="en-US" sz="1600" dirty="0" err="1" smtClean="0">
                          <a:latin typeface="HY그래픽M" pitchFamily="18" charset="-127"/>
                          <a:ea typeface="HY그래픽M" pitchFamily="18" charset="-127"/>
                        </a:rPr>
                        <a:t>맵</a:t>
                      </a:r>
                      <a:r>
                        <a:rPr lang="ko-KR" altLang="en-US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 구현</a:t>
                      </a:r>
                      <a:endParaRPr lang="ko-KR" altLang="en-US" sz="16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폭탄과 죽는 모션</a:t>
                      </a:r>
                      <a:r>
                        <a:rPr lang="en-US" altLang="ko-KR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장애물에 닿았을 때 </a:t>
                      </a:r>
                      <a:r>
                        <a:rPr lang="en-US" altLang="ko-KR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Life </a:t>
                      </a:r>
                      <a:r>
                        <a:rPr lang="ko-KR" altLang="en-US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개수 차감되는 기능 구현</a:t>
                      </a:r>
                      <a:endParaRPr lang="ko-KR" altLang="en-US" sz="16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HY그래픽M" pitchFamily="18" charset="-127"/>
                          <a:ea typeface="HY그래픽M" pitchFamily="18" charset="-127"/>
                        </a:rPr>
                        <a:t>몬스터</a:t>
                      </a:r>
                      <a:r>
                        <a:rPr lang="ko-KR" altLang="en-US" sz="1600" dirty="0" smtClean="0">
                          <a:latin typeface="HY그래픽M" pitchFamily="18" charset="-127"/>
                          <a:ea typeface="HY그래픽M" pitchFamily="18" charset="-127"/>
                        </a:rPr>
                        <a:t> 구현 및  게임 완성하기</a:t>
                      </a:r>
                      <a:endParaRPr lang="ko-KR" altLang="en-US" sz="16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19050">
          <a:noFill/>
        </a:ln>
      </a:spPr>
      <a:bodyPr rtlCol="0" anchor="ctr"/>
      <a:lstStyle>
        <a:defPPr algn="ctr">
          <a:defRPr sz="1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463</Words>
  <Application>Microsoft Office PowerPoint</Application>
  <PresentationFormat>A4 용지(210x297mm)</PresentationFormat>
  <Paragraphs>134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me</cp:lastModifiedBy>
  <cp:revision>113</cp:revision>
  <dcterms:created xsi:type="dcterms:W3CDTF">2016-11-03T20:47:04Z</dcterms:created>
  <dcterms:modified xsi:type="dcterms:W3CDTF">2019-12-06T06:23:45Z</dcterms:modified>
</cp:coreProperties>
</file>