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87" r:id="rId2"/>
    <p:sldId id="288" r:id="rId3"/>
    <p:sldId id="292" r:id="rId4"/>
    <p:sldId id="293" r:id="rId5"/>
    <p:sldId id="297" r:id="rId6"/>
    <p:sldId id="308" r:id="rId7"/>
    <p:sldId id="300" r:id="rId8"/>
    <p:sldId id="301" r:id="rId9"/>
    <p:sldId id="302" r:id="rId10"/>
    <p:sldId id="306" r:id="rId11"/>
    <p:sldId id="305" r:id="rId12"/>
    <p:sldId id="278" r:id="rId13"/>
  </p:sldIdLst>
  <p:sldSz cx="13436600" cy="7562850"/>
  <p:notesSz cx="6888163" cy="10018713"/>
  <p:embeddedFontLst>
    <p:embeddedFont>
      <p:font typeface="Cambria Math" panose="02040503050406030204" pitchFamily="18" charset="0"/>
      <p:regular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  <p:embeddedFont>
      <p:font typeface="TT Norms Regular" panose="020B0604020202020204" charset="-52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76" userDrawn="1">
          <p15:clr>
            <a:srgbClr val="9AA0A6"/>
          </p15:clr>
        </p15:guide>
        <p15:guide id="2" pos="4392">
          <p15:clr>
            <a:srgbClr val="9AA0A6"/>
          </p15:clr>
        </p15:guide>
        <p15:guide id="3" pos="792">
          <p15:clr>
            <a:srgbClr val="9AA0A6"/>
          </p15:clr>
        </p15:guide>
        <p15:guide id="4" pos="3984">
          <p15:clr>
            <a:srgbClr val="9AA0A6"/>
          </p15:clr>
        </p15:guide>
        <p15:guide id="5" pos="8088" userDrawn="1">
          <p15:clr>
            <a:srgbClr val="9AA0A6"/>
          </p15:clr>
        </p15:guide>
        <p15:guide id="6" orient="horz" pos="4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DFCC"/>
    <a:srgbClr val="6E6259"/>
    <a:srgbClr val="3D2B2E"/>
    <a:srgbClr val="3A6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44BE04-7455-404A-B205-855A1EF772A8}">
  <a:tblStyle styleId="{6244BE04-7455-404A-B205-855A1EF772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D2B233-2938-49F9-A03D-EA421CAC9FCD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 varScale="1">
        <p:scale>
          <a:sx n="78" d="100"/>
          <a:sy n="78" d="100"/>
        </p:scale>
        <p:origin x="547" y="77"/>
      </p:cViewPr>
      <p:guideLst>
        <p:guide pos="376"/>
        <p:guide pos="4392"/>
        <p:guide pos="792"/>
        <p:guide pos="3984"/>
        <p:guide pos="8088"/>
        <p:guide orient="horz" pos="4514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0888"/>
            <a:ext cx="6675437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8812" y="4758885"/>
            <a:ext cx="5510528" cy="450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600" tIns="73600" rIns="73600" bIns="736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6044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650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50888"/>
            <a:ext cx="6677025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14:notes"/>
          <p:cNvSpPr txBox="1">
            <a:spLocks noGrp="1"/>
          </p:cNvSpPr>
          <p:nvPr>
            <p:ph type="body" idx="1"/>
          </p:nvPr>
        </p:nvSpPr>
        <p:spPr>
          <a:xfrm>
            <a:off x="688812" y="4758885"/>
            <a:ext cx="5510540" cy="4508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600" tIns="73600" rIns="73600" bIns="736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57199" y="659384"/>
            <a:ext cx="11728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2800" b="1" i="0">
                <a:solidFill>
                  <a:srgbClr val="1F37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376040" y="3595497"/>
            <a:ext cx="7363500" cy="17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2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ftr" idx="11"/>
          </p:nvPr>
        </p:nvSpPr>
        <p:spPr>
          <a:xfrm>
            <a:off x="4570603" y="7033450"/>
            <a:ext cx="43017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72147" y="7033450"/>
            <a:ext cx="30918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2801600" y="7155150"/>
            <a:ext cx="36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458026" y="6220512"/>
            <a:ext cx="88149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458026" y="1626413"/>
            <a:ext cx="12520500" cy="2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58026" y="4634938"/>
            <a:ext cx="12520500" cy="19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t" anchorCtr="0">
            <a:normAutofit/>
          </a:bodyPr>
          <a:lstStyle>
            <a:lvl1pPr marL="457200" lvl="0" indent="-3937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1828800" lvl="3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2286000" lvl="4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2743200" lvl="5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и объект">
  <p:cSld name="1_Заголовок и объект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descr="Изображение выглядит как текст&#10;&#10;Автоматически созданное описание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71770" y="141256"/>
            <a:ext cx="823241" cy="95657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2517782" y="7080557"/>
            <a:ext cx="810900" cy="4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800"/>
              <a:buFont typeface="Arial"/>
              <a:buNone/>
            </a:pPr>
            <a:fld id="{00000000-1234-1234-1234-123412341234}" type="slidenum">
              <a:rPr lang="ru-RU" sz="1800" b="0" i="0" u="none" strike="noStrike" cap="none">
                <a:solidFill>
                  <a:srgbClr val="0072B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 b="0" i="0" u="none" strike="noStrike" cap="none">
              <a:solidFill>
                <a:srgbClr val="0072B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0" y="1232464"/>
            <a:ext cx="2047500" cy="0"/>
          </a:xfrm>
          <a:prstGeom prst="straightConnector1">
            <a:avLst/>
          </a:prstGeom>
          <a:noFill/>
          <a:ln w="76200" cap="flat" cmpd="sng">
            <a:solidFill>
              <a:srgbClr val="0072B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679575" y="1237717"/>
            <a:ext cx="10077450" cy="263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612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679575" y="3972247"/>
            <a:ext cx="10077450" cy="182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t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45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4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84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2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2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2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2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2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2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8026" y="3162546"/>
            <a:ext cx="12520500" cy="12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8026" y="654352"/>
            <a:ext cx="125205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58026" y="1694565"/>
            <a:ext cx="125205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t" anchorCtr="0">
            <a:normAutofit/>
          </a:bodyPr>
          <a:lstStyle>
            <a:lvl1pPr marL="457200" lvl="0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58026" y="654352"/>
            <a:ext cx="125205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58026" y="1694565"/>
            <a:ext cx="58776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7100943" y="1694565"/>
            <a:ext cx="58776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t" anchorCtr="0">
            <a:norm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58026" y="654352"/>
            <a:ext cx="125205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8026" y="816938"/>
            <a:ext cx="41262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458026" y="2043227"/>
            <a:ext cx="4126200" cy="46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395" y="661887"/>
            <a:ext cx="9357000" cy="60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6718300" y="-184"/>
            <a:ext cx="6718200" cy="756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4375" tIns="134375" rIns="134375" bIns="134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390138" y="1813224"/>
            <a:ext cx="5944200" cy="2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390138" y="4121558"/>
            <a:ext cx="59442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7258321" y="1064658"/>
            <a:ext cx="5638200" cy="54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marL="457200" lvl="0" indent="-393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1828800" lvl="3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2286000" lvl="4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2743200" lvl="5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8026" y="654352"/>
            <a:ext cx="125205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8026" y="1694565"/>
            <a:ext cx="12520500" cy="50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t" anchorCtr="0">
            <a:normAutofit/>
          </a:bodyPr>
          <a:lstStyle>
            <a:lvl1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4375" tIns="134375" rIns="134375" bIns="1343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emf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FF2D2D-53CC-9B48-BCB2-5C94E0B0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561996" cy="75628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E000E5-9288-AF45-8433-D4F88D9CE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466" y="658668"/>
            <a:ext cx="2241014" cy="1307258"/>
          </a:xfrm>
          <a:prstGeom prst="rect">
            <a:avLst/>
          </a:prstGeom>
        </p:spPr>
      </p:pic>
      <p:sp>
        <p:nvSpPr>
          <p:cNvPr id="7" name="Google Shape;68;p15"/>
          <p:cNvSpPr txBox="1">
            <a:spLocks/>
          </p:cNvSpPr>
          <p:nvPr/>
        </p:nvSpPr>
        <p:spPr>
          <a:xfrm>
            <a:off x="1314446" y="2333609"/>
            <a:ext cx="11135360" cy="258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6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66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>
              <a:lnSpc>
                <a:spcPct val="90000"/>
              </a:lnSpc>
            </a:pPr>
            <a:r>
              <a:rPr lang="ru-RU" sz="6000" u="sng" spc="300" dirty="0">
                <a:solidFill>
                  <a:srgbClr val="E5DFCC"/>
                </a:solidFill>
                <a:latin typeface="+mj-lt"/>
                <a:ea typeface="Helvetica Neue"/>
                <a:cs typeface="Helvetica Neue"/>
                <a:sym typeface="Helvetica Neue"/>
              </a:rPr>
              <a:t>КУРСОВОЙ ПРОЕКТ</a:t>
            </a:r>
          </a:p>
          <a:p>
            <a:pPr marL="12700" marR="5080">
              <a:lnSpc>
                <a:spcPct val="90000"/>
              </a:lnSpc>
            </a:pPr>
            <a:r>
              <a:rPr lang="ru-RU" sz="6000" spc="300" dirty="0">
                <a:solidFill>
                  <a:srgbClr val="E5DFCC"/>
                </a:solidFill>
                <a:latin typeface="+mj-lt"/>
                <a:ea typeface="Helvetica Neue"/>
                <a:cs typeface="Helvetica Neue"/>
                <a:sym typeface="Helvetica Neue"/>
              </a:rPr>
              <a:t>Линейная аппроксимация функции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D24367E-B1F2-5C4A-B111-93ECEC58226D}"/>
              </a:ext>
            </a:extLst>
          </p:cNvPr>
          <p:cNvSpPr/>
          <p:nvPr/>
        </p:nvSpPr>
        <p:spPr>
          <a:xfrm>
            <a:off x="6211606" y="6761066"/>
            <a:ext cx="173829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algn="ctr">
              <a:lnSpc>
                <a:spcPct val="90000"/>
              </a:lnSpc>
            </a:pPr>
            <a:r>
              <a:rPr lang="ru-RU" dirty="0">
                <a:solidFill>
                  <a:srgbClr val="E5DFCC"/>
                </a:solidFill>
                <a:latin typeface="+mn-lt"/>
                <a:ea typeface="Helvetica Neue"/>
                <a:cs typeface="Helvetica Neue"/>
                <a:sym typeface="Helvetica Neue"/>
              </a:rPr>
              <a:t>Нижний Новгород</a:t>
            </a:r>
          </a:p>
          <a:p>
            <a:pPr marL="12700" marR="5080" algn="ctr">
              <a:lnSpc>
                <a:spcPct val="90000"/>
              </a:lnSpc>
            </a:pPr>
            <a:r>
              <a:rPr lang="ru-RU" dirty="0">
                <a:solidFill>
                  <a:srgbClr val="E5DFCC"/>
                </a:solidFill>
                <a:latin typeface="+mn-lt"/>
                <a:ea typeface="Helvetica Neue"/>
                <a:cs typeface="Helvetica Neue"/>
                <a:sym typeface="Helvetica Neue"/>
              </a:rPr>
              <a:t>2023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2" b="44453"/>
          <a:stretch/>
        </p:blipFill>
        <p:spPr>
          <a:xfrm>
            <a:off x="-20320" y="0"/>
            <a:ext cx="1540714" cy="7599680"/>
          </a:xfrm>
          <a:prstGeom prst="rect">
            <a:avLst/>
          </a:prstGeom>
        </p:spPr>
      </p:pic>
      <p:sp>
        <p:nvSpPr>
          <p:cNvPr id="11" name="Google Shape;68;p15"/>
          <p:cNvSpPr txBox="1">
            <a:spLocks/>
          </p:cNvSpPr>
          <p:nvPr/>
        </p:nvSpPr>
        <p:spPr>
          <a:xfrm>
            <a:off x="1655848" y="5313527"/>
            <a:ext cx="11135359" cy="76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46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66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marR="5080" algn="l">
              <a:lnSpc>
                <a:spcPct val="90000"/>
              </a:lnSpc>
            </a:pPr>
            <a:r>
              <a:rPr lang="ru-RU" sz="2400" spc="300" dirty="0">
                <a:solidFill>
                  <a:srgbClr val="E5DFCC"/>
                </a:solidFill>
                <a:latin typeface="+mn-lt"/>
                <a:ea typeface="Helvetica Neue"/>
                <a:cs typeface="Helvetica Neue"/>
                <a:sym typeface="Helvetica Neue"/>
              </a:rPr>
              <a:t>Выполнил студент группы ИСТ-21-1: 		Брунов Д.Д.</a:t>
            </a:r>
          </a:p>
          <a:p>
            <a:pPr marL="12700" marR="5080">
              <a:lnSpc>
                <a:spcPct val="90000"/>
              </a:lnSpc>
            </a:pPr>
            <a:r>
              <a:rPr lang="ru-RU" sz="2400" spc="300" dirty="0">
                <a:solidFill>
                  <a:srgbClr val="E5DFCC"/>
                </a:solidFill>
                <a:latin typeface="+mn-lt"/>
                <a:ea typeface="Helvetica Neue"/>
                <a:cs typeface="Helvetica Neue"/>
                <a:sym typeface="Helvetica Neue"/>
              </a:rPr>
              <a:t>Руководитель </a:t>
            </a:r>
            <a:r>
              <a:rPr lang="ru-RU" sz="2400" spc="300" dirty="0" err="1">
                <a:solidFill>
                  <a:srgbClr val="E5DFCC"/>
                </a:solidFill>
                <a:latin typeface="+mn-lt"/>
                <a:ea typeface="Helvetica Neue"/>
                <a:cs typeface="Helvetica Neue"/>
                <a:sym typeface="Helvetica Neue"/>
              </a:rPr>
              <a:t>к.п.н</a:t>
            </a:r>
            <a:r>
              <a:rPr lang="ru-RU" sz="2400" spc="300" dirty="0">
                <a:solidFill>
                  <a:srgbClr val="E5DFCC"/>
                </a:solidFill>
                <a:latin typeface="+mn-lt"/>
                <a:ea typeface="Helvetica Neue"/>
                <a:cs typeface="Helvetica Neue"/>
                <a:sym typeface="Helvetica Neue"/>
              </a:rPr>
              <a:t>., доцент: 			     </a:t>
            </a:r>
            <a:r>
              <a:rPr lang="ru-RU" sz="2400" spc="300" dirty="0" err="1">
                <a:solidFill>
                  <a:srgbClr val="E5DFCC"/>
                </a:solidFill>
                <a:latin typeface="+mn-lt"/>
                <a:ea typeface="Helvetica Neue"/>
                <a:cs typeface="Helvetica Neue"/>
                <a:sym typeface="Helvetica Neue"/>
              </a:rPr>
              <a:t>Круподерова</a:t>
            </a:r>
            <a:r>
              <a:rPr lang="ru-RU" sz="2400" spc="300" dirty="0">
                <a:solidFill>
                  <a:srgbClr val="E5DFCC"/>
                </a:solidFill>
                <a:latin typeface="+mn-lt"/>
                <a:ea typeface="Helvetica Neue"/>
                <a:cs typeface="Helvetica Neue"/>
                <a:sym typeface="Helvetica Neue"/>
              </a:rPr>
              <a:t> Е.П.</a:t>
            </a:r>
          </a:p>
        </p:txBody>
      </p:sp>
    </p:spTree>
    <p:extLst>
      <p:ext uri="{BB962C8B-B14F-4D97-AF65-F5344CB8AC3E}">
        <p14:creationId xmlns:p14="http://schemas.microsoft.com/office/powerpoint/2010/main" val="20353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3BB879-D040-F0EA-C866-4C09AEAC8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6" y="924233"/>
            <a:ext cx="6731237" cy="5834984"/>
          </a:xfrm>
          <a:prstGeom prst="rect">
            <a:avLst/>
          </a:prstGeom>
        </p:spPr>
      </p:pic>
      <p:sp>
        <p:nvSpPr>
          <p:cNvPr id="6" name="矩形 6">
            <a:extLst>
              <a:ext uri="{FF2B5EF4-FFF2-40B4-BE49-F238E27FC236}">
                <a16:creationId xmlns:a16="http://schemas.microsoft.com/office/drawing/2014/main" id="{8A6D36B0-E4F7-904E-B740-6803831E232A}"/>
              </a:ext>
            </a:extLst>
          </p:cNvPr>
          <p:cNvSpPr/>
          <p:nvPr/>
        </p:nvSpPr>
        <p:spPr>
          <a:xfrm>
            <a:off x="976261" y="147484"/>
            <a:ext cx="11484078" cy="646331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kumimoji="1" lang="ru-RU" altLang="zh-CN" sz="3600" b="1" dirty="0">
                <a:solidFill>
                  <a:srgbClr val="3D2B2E"/>
                </a:solidFill>
                <a:latin typeface="+mj-lt"/>
                <a:ea typeface="微软雅黑" panose="020B0503020204020204" pitchFamily="34" charset="-122"/>
              </a:rPr>
              <a:t>Анализ </a:t>
            </a:r>
            <a:r>
              <a:rPr kumimoji="1" lang="ru-RU" altLang="zh-CN" sz="3600" b="1" dirty="0">
                <a:solidFill>
                  <a:srgbClr val="6E6259"/>
                </a:solidFill>
                <a:latin typeface="+mj-lt"/>
                <a:ea typeface="微软雅黑" panose="020B0503020204020204" pitchFamily="34" charset="-122"/>
              </a:rPr>
              <a:t>результатов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189502" y="1601762"/>
            <a:ext cx="6247098" cy="87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ctr">
              <a:lnSpc>
                <a:spcPct val="150000"/>
              </a:lnSpc>
            </a:pPr>
            <a:br>
              <a:rPr kumimoji="1" lang="ru-RU" sz="1800" b="1" dirty="0">
                <a:solidFill>
                  <a:srgbClr val="3D2B2E"/>
                </a:solidFill>
                <a:latin typeface="TT Norms Regular" panose="020B0604020202020204" charset="-52"/>
                <a:ea typeface="微软雅黑" panose="020B0503020204020204" pitchFamily="34" charset="-122"/>
              </a:rPr>
            </a:br>
            <a:endParaRPr kumimoji="1" lang="ru-RU" sz="1800" b="1" dirty="0">
              <a:solidFill>
                <a:srgbClr val="3D2B2E"/>
              </a:solidFill>
              <a:latin typeface="TT Norms Regular" panose="020B0604020202020204" charset="-52"/>
              <a:ea typeface="微软雅黑" panose="020B0503020204020204" pitchFamily="34" charset="-12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992258" y="919103"/>
            <a:ext cx="43009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br>
              <a:rPr kumimoji="1" lang="ru-RU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</a:br>
            <a:r>
              <a:rPr kumimoji="1" lang="ru-RU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Получены параметры:</a:t>
            </a:r>
          </a:p>
          <a:p>
            <a:pPr algn="ctr"/>
            <a:r>
              <a:rPr kumimoji="1" lang="en-US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a</a:t>
            </a:r>
            <a:r>
              <a:rPr kumimoji="1" lang="ru-RU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kumimoji="1" lang="en-US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= </a:t>
            </a:r>
            <a:r>
              <a:rPr kumimoji="1" lang="ru-RU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-1,0261,</a:t>
            </a:r>
          </a:p>
          <a:p>
            <a:pPr algn="ctr"/>
            <a:r>
              <a:rPr kumimoji="1" lang="en-US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b = </a:t>
            </a:r>
            <a:r>
              <a:rPr kumimoji="1" lang="ru-RU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2113,5,</a:t>
            </a:r>
          </a:p>
          <a:p>
            <a:pPr algn="ctr"/>
            <a:r>
              <a:rPr kumimoji="1" lang="ru-RU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что соответствует параметрам, вычисленным программой:</a:t>
            </a:r>
          </a:p>
          <a:p>
            <a:pPr indent="540385">
              <a:lnSpc>
                <a:spcPct val="150000"/>
              </a:lnSpc>
            </a:pPr>
            <a:endParaRPr kumimoji="1" lang="ru-RU" sz="1800" b="1" dirty="0">
              <a:solidFill>
                <a:srgbClr val="3D2B2E"/>
              </a:solidFill>
              <a:latin typeface="+mn-lt"/>
              <a:ea typeface="微软雅黑" panose="020B0503020204020204" pitchFamily="34" charset="-122"/>
            </a:endParaRPr>
          </a:p>
          <a:p>
            <a:pPr indent="540385">
              <a:lnSpc>
                <a:spcPct val="150000"/>
              </a:lnSpc>
            </a:pPr>
            <a:endParaRPr kumimoji="1" lang="ru-RU" sz="1800" b="1" dirty="0">
              <a:solidFill>
                <a:srgbClr val="3D2B2E"/>
              </a:solidFill>
              <a:latin typeface="+mn-lt"/>
              <a:ea typeface="微软雅黑" panose="020B0503020204020204" pitchFamily="34" charset="-122"/>
            </a:endParaRPr>
          </a:p>
          <a:p>
            <a:pPr algn="ctr"/>
            <a:endParaRPr lang="ru-RU" sz="1800" dirty="0"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8700" y="1047764"/>
            <a:ext cx="525989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ru-RU" sz="2200" b="1" dirty="0">
                <a:solidFill>
                  <a:srgbClr val="E5DFCC"/>
                </a:solidFill>
                <a:latin typeface="+mn-lt"/>
                <a:ea typeface="微软雅黑" panose="020B0503020204020204" pitchFamily="34" charset="-122"/>
              </a:rPr>
              <a:t>Результат</a:t>
            </a:r>
            <a:r>
              <a:rPr kumimoji="1" lang="en-US" sz="2200" b="1" dirty="0">
                <a:solidFill>
                  <a:srgbClr val="E5DFCC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kumimoji="1" lang="ru-RU" sz="2200" b="1" dirty="0">
                <a:solidFill>
                  <a:srgbClr val="E5DFCC"/>
                </a:solidFill>
                <a:latin typeface="+mn-lt"/>
                <a:ea typeface="微软雅黑" panose="020B0503020204020204" pitchFamily="34" charset="-122"/>
              </a:rPr>
              <a:t>построения аппроксимирующей прямой</a:t>
            </a:r>
            <a:r>
              <a:rPr kumimoji="1" lang="en-US" sz="2200" b="1" dirty="0">
                <a:solidFill>
                  <a:srgbClr val="E5DFCC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kumimoji="1" lang="ru-RU" sz="2200" b="1" dirty="0">
                <a:solidFill>
                  <a:srgbClr val="E5DFCC"/>
                </a:solidFill>
                <a:latin typeface="+mn-lt"/>
                <a:ea typeface="微软雅黑" panose="020B0503020204020204" pitchFamily="34" charset="-122"/>
              </a:rPr>
              <a:t>в программе </a:t>
            </a:r>
            <a:r>
              <a:rPr kumimoji="1" lang="en-US" sz="2200" b="1" dirty="0">
                <a:solidFill>
                  <a:srgbClr val="E5DFCC"/>
                </a:solidFill>
                <a:latin typeface="+mn-lt"/>
                <a:ea typeface="微软雅黑" panose="020B0503020204020204" pitchFamily="34" charset="-122"/>
              </a:rPr>
              <a:t>Microsoft Excel</a:t>
            </a:r>
            <a:r>
              <a:rPr kumimoji="1" lang="ru-RU" sz="2200" b="1" dirty="0">
                <a:solidFill>
                  <a:srgbClr val="E5DFCC"/>
                </a:solidFill>
                <a:latin typeface="+mn-lt"/>
                <a:ea typeface="微软雅黑" panose="020B0503020204020204" pitchFamily="34" charset="-122"/>
              </a:rPr>
              <a:t>: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686951-6449-37B0-31D0-F54FAEA8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64" y="2472898"/>
            <a:ext cx="6209060" cy="39068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CA3990-84DF-FAFB-44EC-01AA5BBE3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816" y="2773857"/>
            <a:ext cx="6098608" cy="36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4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6E06E8-C192-C14A-BB6E-85080AA9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2608" cy="3426295"/>
          </a:xfrm>
          <a:prstGeom prst="rect">
            <a:avLst/>
          </a:prstGeom>
        </p:spPr>
      </p:pic>
      <p:sp>
        <p:nvSpPr>
          <p:cNvPr id="6" name="矩形 6">
            <a:extLst>
              <a:ext uri="{FF2B5EF4-FFF2-40B4-BE49-F238E27FC236}">
                <a16:creationId xmlns:a16="http://schemas.microsoft.com/office/drawing/2014/main" id="{8A6D36B0-E4F7-904E-B740-6803831E232A}"/>
              </a:ext>
            </a:extLst>
          </p:cNvPr>
          <p:cNvSpPr/>
          <p:nvPr/>
        </p:nvSpPr>
        <p:spPr>
          <a:xfrm>
            <a:off x="1816109" y="2307082"/>
            <a:ext cx="403988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ru-RU" altLang="zh-CN" sz="4800" b="1" dirty="0">
                <a:solidFill>
                  <a:srgbClr val="E5DFCC"/>
                </a:solidFill>
                <a:latin typeface="+mj-lt"/>
                <a:ea typeface="微软雅黑" panose="020B0503020204020204" pitchFamily="34" charset="-122"/>
              </a:rPr>
              <a:t>Заключение</a:t>
            </a:r>
          </a:p>
        </p:txBody>
      </p:sp>
      <p:sp>
        <p:nvSpPr>
          <p:cNvPr id="2" name="Овал 1"/>
          <p:cNvSpPr/>
          <p:nvPr/>
        </p:nvSpPr>
        <p:spPr>
          <a:xfrm>
            <a:off x="9042400" y="764375"/>
            <a:ext cx="2661920" cy="2661920"/>
          </a:xfrm>
          <a:prstGeom prst="ellipse">
            <a:avLst/>
          </a:prstGeom>
          <a:solidFill>
            <a:srgbClr val="3A6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1" y="56548"/>
            <a:ext cx="2628596" cy="1962318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2497143" y="4394549"/>
            <a:ext cx="87875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3D2B2E"/>
                </a:solidFill>
                <a:latin typeface="+mn-lt"/>
              </a:rPr>
              <a:t>В результате выполнения курсового проекта был разработан алгоритм и написана программа для нахождения линейной аппроксимации функции для известных точек и прогнозирования неизвестных с помощью метода наименьших квадратов. </a:t>
            </a:r>
          </a:p>
        </p:txBody>
      </p:sp>
    </p:spTree>
    <p:extLst>
      <p:ext uri="{BB962C8B-B14F-4D97-AF65-F5344CB8AC3E}">
        <p14:creationId xmlns:p14="http://schemas.microsoft.com/office/powerpoint/2010/main" val="307820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850" y="6723725"/>
            <a:ext cx="2212924" cy="7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6">
            <a:extLst>
              <a:ext uri="{FF2B5EF4-FFF2-40B4-BE49-F238E27FC236}">
                <a16:creationId xmlns:a16="http://schemas.microsoft.com/office/drawing/2014/main" id="{094E2696-BC50-5E4F-9072-CC63816DF1B3}"/>
              </a:ext>
            </a:extLst>
          </p:cNvPr>
          <p:cNvSpPr/>
          <p:nvPr/>
        </p:nvSpPr>
        <p:spPr>
          <a:xfrm>
            <a:off x="768540" y="3217374"/>
            <a:ext cx="126680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ru-RU" altLang="zh-CN" sz="8000" b="1" spc="300" dirty="0">
                <a:solidFill>
                  <a:srgbClr val="3E2B2E"/>
                </a:solidFill>
                <a:latin typeface="+mj-lt"/>
                <a:ea typeface="微软雅黑" panose="020B0503020204020204" pitchFamily="34" charset="-122"/>
              </a:rPr>
              <a:t>Спасибо за внимание!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256F7C-DFF1-9D4A-B362-F425FF8034E3}"/>
              </a:ext>
            </a:extLst>
          </p:cNvPr>
          <p:cNvSpPr/>
          <p:nvPr/>
        </p:nvSpPr>
        <p:spPr>
          <a:xfrm>
            <a:off x="5239407" y="6157630"/>
            <a:ext cx="28784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3E2B2E"/>
                </a:solidFill>
                <a:latin typeface="TT Norms Regular" panose="02000503030000020003" pitchFamily="2" charset="0"/>
                <a:cs typeface="Calibri" panose="020F0502020204030204" pitchFamily="34" charset="0"/>
              </a:rPr>
              <a:t>2023 год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1ED1D1-6C45-B94F-A8D4-E58B6F08A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927" y="913259"/>
            <a:ext cx="2033434" cy="13190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80" y="848888"/>
            <a:ext cx="9042400" cy="571447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6E06E8-C192-C14A-BB6E-85080AA98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560" y="1676400"/>
            <a:ext cx="5191760" cy="5886450"/>
          </a:xfrm>
          <a:prstGeom prst="rect">
            <a:avLst/>
          </a:prstGeom>
        </p:spPr>
      </p:pic>
      <p:sp>
        <p:nvSpPr>
          <p:cNvPr id="6" name="矩形 6">
            <a:extLst>
              <a:ext uri="{FF2B5EF4-FFF2-40B4-BE49-F238E27FC236}">
                <a16:creationId xmlns:a16="http://schemas.microsoft.com/office/drawing/2014/main" id="{8A6D36B0-E4F7-904E-B740-6803831E232A}"/>
              </a:ext>
            </a:extLst>
          </p:cNvPr>
          <p:cNvSpPr/>
          <p:nvPr/>
        </p:nvSpPr>
        <p:spPr>
          <a:xfrm>
            <a:off x="1432560" y="2224935"/>
            <a:ext cx="51917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ru-RU" altLang="zh-CN" sz="4800" b="1" dirty="0">
                <a:solidFill>
                  <a:srgbClr val="3D2B2E"/>
                </a:solidFill>
                <a:latin typeface="+mj-lt"/>
                <a:ea typeface="微软雅黑" panose="020B0503020204020204" pitchFamily="34" charset="-122"/>
              </a:rPr>
              <a:t>Цель</a:t>
            </a:r>
          </a:p>
          <a:p>
            <a:pPr algn="ctr"/>
            <a:r>
              <a:rPr kumimoji="1" lang="ru-RU" altLang="zh-CN" sz="4800" b="1" dirty="0">
                <a:solidFill>
                  <a:srgbClr val="E5DFCC"/>
                </a:solidFill>
                <a:latin typeface="+mj-lt"/>
                <a:ea typeface="微软雅黑" panose="020B0503020204020204" pitchFamily="34" charset="-122"/>
              </a:rPr>
              <a:t>проекта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1" y="4358640"/>
            <a:ext cx="1640675" cy="164067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279476" y="3634105"/>
            <a:ext cx="294640" cy="294640"/>
          </a:xfrm>
          <a:prstGeom prst="rect">
            <a:avLst/>
          </a:prstGeom>
          <a:solidFill>
            <a:srgbClr val="3A664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5DFCC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800422" y="2811929"/>
            <a:ext cx="49454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6E6259"/>
                </a:solidFill>
                <a:latin typeface="+mn-lt"/>
                <a:cs typeface="Calibri" panose="020F0502020204030204" pitchFamily="34" charset="0"/>
              </a:rPr>
              <a:t>Разработать программу на языке программирования C# для нахождения линейной аппроксимирующей функции при помощи метода наименьших квадратов.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7800422" y="4609208"/>
            <a:ext cx="49454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>
              <a:solidFill>
                <a:srgbClr val="6E6259"/>
              </a:solidFill>
              <a:latin typeface="TT Norms Regular" panose="02000503030000020003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3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042" y="2866656"/>
            <a:ext cx="2160000" cy="4292521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458" y="2866655"/>
            <a:ext cx="2160000" cy="429252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626" y="2901075"/>
            <a:ext cx="2160000" cy="4292521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210" y="2901075"/>
            <a:ext cx="2160000" cy="42925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6E06E8-C192-C14A-BB6E-85080AA98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20" y="556288"/>
            <a:ext cx="12240900" cy="1770223"/>
          </a:xfrm>
          <a:prstGeom prst="rect">
            <a:avLst/>
          </a:prstGeom>
        </p:spPr>
      </p:pic>
      <p:sp>
        <p:nvSpPr>
          <p:cNvPr id="6" name="矩形 6">
            <a:extLst>
              <a:ext uri="{FF2B5EF4-FFF2-40B4-BE49-F238E27FC236}">
                <a16:creationId xmlns:a16="http://schemas.microsoft.com/office/drawing/2014/main" id="{8A6D36B0-E4F7-904E-B740-6803831E232A}"/>
              </a:ext>
            </a:extLst>
          </p:cNvPr>
          <p:cNvSpPr/>
          <p:nvPr/>
        </p:nvSpPr>
        <p:spPr>
          <a:xfrm>
            <a:off x="611794" y="556288"/>
            <a:ext cx="122296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ru-RU" altLang="zh-CN" sz="4800" b="1" dirty="0">
                <a:solidFill>
                  <a:srgbClr val="3D2B2E"/>
                </a:solidFill>
                <a:latin typeface="+mj-lt"/>
                <a:ea typeface="微软雅黑" panose="020B0503020204020204" pitchFamily="34" charset="-122"/>
              </a:rPr>
              <a:t>Задачи</a:t>
            </a:r>
          </a:p>
          <a:p>
            <a:pPr algn="ctr"/>
            <a:r>
              <a:rPr kumimoji="1" lang="ru-RU" altLang="zh-CN" sz="4800" b="1" dirty="0">
                <a:solidFill>
                  <a:srgbClr val="E5DFCC"/>
                </a:solidFill>
                <a:latin typeface="+mj-lt"/>
                <a:ea typeface="微软雅黑" panose="020B0503020204020204" pitchFamily="34" charset="-122"/>
              </a:rPr>
              <a:t>проекта</a:t>
            </a: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94" y="2866658"/>
            <a:ext cx="2160000" cy="429252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792" y="3234913"/>
            <a:ext cx="680005" cy="6992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542" y="3234913"/>
            <a:ext cx="695336" cy="69925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44" y="3234913"/>
            <a:ext cx="699251" cy="699251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503" y="3234912"/>
            <a:ext cx="749907" cy="699251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3129210" y="4145042"/>
            <a:ext cx="216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3D2B2E"/>
                </a:solidFill>
                <a:latin typeface="+mn-lt"/>
                <a:cs typeface="Calibri" panose="020F0502020204030204" pitchFamily="34" charset="0"/>
              </a:rPr>
              <a:t>Составить алгоритм и написать программу нахождения линейной аппроксимации функции методом наименьших квадратов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611795" y="4830163"/>
            <a:ext cx="2159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3D2B2E"/>
                </a:solidFill>
                <a:latin typeface="+mn-lt"/>
              </a:rPr>
              <a:t>Изучить справочную и учебную литературу по данной теме</a:t>
            </a:r>
            <a:endParaRPr lang="ru-RU" sz="2000" dirty="0">
              <a:solidFill>
                <a:srgbClr val="3D2B2E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646626" y="4553165"/>
            <a:ext cx="2160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3D2B2E"/>
                </a:solidFill>
                <a:latin typeface="+mn-lt"/>
                <a:cs typeface="Calibri" panose="020F0502020204030204" pitchFamily="34" charset="0"/>
              </a:rPr>
              <a:t>Выполнить проектирование формы, подобрать компоненты для реализации программы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0681457" y="5085004"/>
            <a:ext cx="216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3D2B2E"/>
                </a:solidFill>
                <a:latin typeface="+mn-lt"/>
                <a:cs typeface="Calibri" panose="020F0502020204030204" pitchFamily="34" charset="0"/>
              </a:rPr>
              <a:t>Выполнить анализ результатов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164041" y="5245661"/>
            <a:ext cx="216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3D2B2E"/>
                </a:solidFill>
                <a:latin typeface="+mn-lt"/>
                <a:cs typeface="Calibri" panose="020F0502020204030204" pitchFamily="34" charset="0"/>
              </a:rPr>
              <a:t>Провести отладку программы</a:t>
            </a: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392" y="3229137"/>
            <a:ext cx="567299" cy="6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A6E06E8-C192-C14A-BB6E-85080AA9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293" y="609601"/>
            <a:ext cx="7660307" cy="6766206"/>
          </a:xfrm>
          <a:prstGeom prst="rect">
            <a:avLst/>
          </a:prstGeom>
        </p:spPr>
      </p:pic>
      <p:sp>
        <p:nvSpPr>
          <p:cNvPr id="6" name="矩形 6">
            <a:extLst>
              <a:ext uri="{FF2B5EF4-FFF2-40B4-BE49-F238E27FC236}">
                <a16:creationId xmlns:a16="http://schemas.microsoft.com/office/drawing/2014/main" id="{8A6D36B0-E4F7-904E-B740-6803831E232A}"/>
              </a:ext>
            </a:extLst>
          </p:cNvPr>
          <p:cNvSpPr/>
          <p:nvPr/>
        </p:nvSpPr>
        <p:spPr>
          <a:xfrm>
            <a:off x="818257" y="802007"/>
            <a:ext cx="364555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ru-RU" altLang="zh-CN" sz="4500" b="1" dirty="0">
                <a:solidFill>
                  <a:srgbClr val="3D2B2E"/>
                </a:solidFill>
                <a:latin typeface="+mj-lt"/>
                <a:ea typeface="微软雅黑" panose="020B0503020204020204" pitchFamily="34" charset="-122"/>
              </a:rPr>
              <a:t>Постановка</a:t>
            </a:r>
          </a:p>
          <a:p>
            <a:r>
              <a:rPr kumimoji="1" lang="ru-RU" altLang="zh-CN" sz="4500" b="1" dirty="0">
                <a:solidFill>
                  <a:srgbClr val="6E6259"/>
                </a:solidFill>
                <a:latin typeface="+mj-lt"/>
                <a:ea typeface="微软雅黑" panose="020B0503020204020204" pitchFamily="34" charset="-122"/>
              </a:rPr>
              <a:t>задачи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47942" y="2878084"/>
            <a:ext cx="248543" cy="2004226"/>
          </a:xfrm>
          <a:prstGeom prst="rect">
            <a:avLst/>
          </a:prstGeom>
          <a:solidFill>
            <a:srgbClr val="3A664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5DFCC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45804" y="2850985"/>
            <a:ext cx="43931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3D2B2E"/>
                </a:solidFill>
                <a:latin typeface="+mn-lt"/>
              </a:rPr>
              <a:t>Собраны данные о количестве школ в России за последние 40 лет.</a:t>
            </a:r>
          </a:p>
          <a:p>
            <a:r>
              <a:rPr lang="ru-RU" sz="1800" dirty="0">
                <a:solidFill>
                  <a:srgbClr val="3D2B2E"/>
                </a:solidFill>
                <a:latin typeface="+mn-lt"/>
                <a:cs typeface="Calibri" panose="020F0502020204030204" pitchFamily="34" charset="0"/>
              </a:rPr>
              <a:t>Необходимо создать упрощенное представление для дальнейшего анализа и сделать прогноз о том, какое количество школ в России было в 2017/2018 году.</a:t>
            </a:r>
            <a:endParaRPr lang="ru-RU" sz="2000" dirty="0">
              <a:solidFill>
                <a:srgbClr val="3D2B2E"/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439"/>
            <a:ext cx="5014452" cy="171607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26938" y="826102"/>
            <a:ext cx="70468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E5DFCC"/>
                </a:solidFill>
                <a:latin typeface="+mn-lt"/>
                <a:cs typeface="Calibri" panose="020F0502020204030204" pitchFamily="34" charset="0"/>
              </a:rPr>
              <a:t>Изменение количества школ на территории Российской Федерации 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3D65031-D69C-872E-D05C-2B05E3893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854322"/>
              </p:ext>
            </p:extLst>
          </p:nvPr>
        </p:nvGraphicFramePr>
        <p:xfrm>
          <a:off x="6326938" y="1272563"/>
          <a:ext cx="6661720" cy="5680686"/>
        </p:xfrm>
        <a:graphic>
          <a:graphicData uri="http://schemas.openxmlformats.org/drawingml/2006/table">
            <a:tbl>
              <a:tblPr firstRow="1" firstCol="1" bandRow="1">
                <a:tableStyleId>{6244BE04-7455-404A-B205-855A1EF772A8}</a:tableStyleId>
              </a:tblPr>
              <a:tblGrid>
                <a:gridCol w="3330860">
                  <a:extLst>
                    <a:ext uri="{9D8B030D-6E8A-4147-A177-3AD203B41FA5}">
                      <a16:colId xmlns:a16="http://schemas.microsoft.com/office/drawing/2014/main" val="1309596584"/>
                    </a:ext>
                  </a:extLst>
                </a:gridCol>
                <a:gridCol w="3330860">
                  <a:extLst>
                    <a:ext uri="{9D8B030D-6E8A-4147-A177-3AD203B41FA5}">
                      <a16:colId xmlns:a16="http://schemas.microsoft.com/office/drawing/2014/main" val="141024140"/>
                    </a:ext>
                  </a:extLst>
                </a:gridCol>
              </a:tblGrid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Год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Кол-во школ (тыс.)</a:t>
                      </a:r>
                      <a:endParaRPr lang="ru-RU" sz="14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4732866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1980/1981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74,8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015278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1990/1991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69,7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090584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1995/1996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70,2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6431101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2000/2001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68,1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0098240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2005/2006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62,5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065950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2006/2007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60,3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737315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2007/2008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57,3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584461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2008/2009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55,1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4503174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2009/2010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52,4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983746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2010/2011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50,1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3453164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2011/2012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47,7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9137424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2012/2013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46,2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237864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2013/2014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44,7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763459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2014/2015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44,1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06531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2015/2016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42,6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380972"/>
                  </a:ext>
                </a:extLst>
              </a:tr>
              <a:tr h="334158"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2019/2020</a:t>
                      </a:r>
                      <a:endParaRPr lang="ru-RU" sz="140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540385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39,9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4856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921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A6E06E8-C192-C14A-BB6E-85080AA9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775" y="2281819"/>
            <a:ext cx="8401050" cy="3228975"/>
          </a:xfrm>
          <a:prstGeom prst="rect">
            <a:avLst/>
          </a:prstGeom>
        </p:spPr>
      </p:pic>
      <p:sp>
        <p:nvSpPr>
          <p:cNvPr id="6" name="矩形 6">
            <a:extLst>
              <a:ext uri="{FF2B5EF4-FFF2-40B4-BE49-F238E27FC236}">
                <a16:creationId xmlns:a16="http://schemas.microsoft.com/office/drawing/2014/main" id="{8A6D36B0-E4F7-904E-B740-6803831E232A}"/>
              </a:ext>
            </a:extLst>
          </p:cNvPr>
          <p:cNvSpPr/>
          <p:nvPr/>
        </p:nvSpPr>
        <p:spPr>
          <a:xfrm>
            <a:off x="1" y="362257"/>
            <a:ext cx="13436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ru-RU" altLang="zh-CN" sz="4500" b="1" dirty="0">
                <a:solidFill>
                  <a:srgbClr val="3D2B2E"/>
                </a:solidFill>
                <a:latin typeface="+mj-lt"/>
                <a:ea typeface="微软雅黑" panose="020B0503020204020204" pitchFamily="34" charset="-122"/>
              </a:rPr>
              <a:t>Описание</a:t>
            </a:r>
          </a:p>
          <a:p>
            <a:pPr algn="ctr"/>
            <a:r>
              <a:rPr kumimoji="1" lang="ru-RU" altLang="zh-CN" sz="4500" b="1" dirty="0">
                <a:solidFill>
                  <a:srgbClr val="6E6259"/>
                </a:solidFill>
                <a:latin typeface="+mj-lt"/>
                <a:ea typeface="微软雅黑" panose="020B0503020204020204" pitchFamily="34" charset="-122"/>
              </a:rPr>
              <a:t>метода решения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726104" y="4341797"/>
            <a:ext cx="58354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E5DFCC"/>
                </a:solidFill>
                <a:latin typeface="TT Norms Regular" panose="02000503030000020003" pitchFamily="2" charset="0"/>
                <a:cs typeface="Calibri" panose="020F0502020204030204" pitchFamily="34" charset="0"/>
              </a:rPr>
              <a:t>Сумма квадратов отклонений значения точки от аппроксимирующей точки принимает минимальное значение.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9788"/>
            <a:ext cx="13436600" cy="23145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726104" y="2580516"/>
            <a:ext cx="594946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E5DFCC"/>
                </a:solidFill>
                <a:latin typeface="+mn-lt"/>
                <a:cs typeface="Calibri" panose="020F0502020204030204" pitchFamily="34" charset="0"/>
              </a:rPr>
              <a:t>Метод наименьших квадратов:</a:t>
            </a:r>
          </a:p>
          <a:p>
            <a:endParaRPr lang="ru-RU" sz="1800" dirty="0">
              <a:solidFill>
                <a:srgbClr val="E5DFCC"/>
              </a:solidFill>
              <a:latin typeface="+mn-lt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28A68-E347-42B4-86F3-1AD0D88321BD}"/>
                  </a:ext>
                </a:extLst>
              </p:cNvPr>
              <p:cNvSpPr txBox="1"/>
              <p:nvPr/>
            </p:nvSpPr>
            <p:spPr>
              <a:xfrm>
                <a:off x="3436783" y="3036194"/>
                <a:ext cx="6720348" cy="1151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>
                          <a:solidFill>
                            <a:srgbClr val="E5DFCC"/>
                          </a:solidFill>
                          <a:latin typeface="TT Norms Regular" panose="02000503030000020003" pitchFamily="2" charset="0"/>
                          <a:cs typeface="Calibri" panose="020F0502020204030204" pitchFamily="34" charset="0"/>
                        </a:rPr>
                        <m:t>𝐹</m:t>
                      </m:r>
                      <m:d>
                        <m:dPr>
                          <m:ctrlPr>
                            <a:rPr lang="ru-RU" sz="2000">
                              <a:solidFill>
                                <a:srgbClr val="E5DFCC"/>
                              </a:solidFill>
                              <a:latin typeface="TT Norms Regular" panose="02000503030000020003" pitchFamily="2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ru-RU" sz="2000">
                              <a:solidFill>
                                <a:srgbClr val="E5DFCC"/>
                              </a:solidFill>
                              <a:latin typeface="TT Norms Regular" panose="02000503030000020003" pitchFamily="2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ru-RU" sz="2000">
                              <a:solidFill>
                                <a:srgbClr val="E5DFCC"/>
                              </a:solidFill>
                              <a:latin typeface="TT Norms Regular" panose="02000503030000020003" pitchFamily="2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ru-RU" sz="2000">
                              <a:solidFill>
                                <a:srgbClr val="E5DFCC"/>
                              </a:solidFill>
                              <a:latin typeface="TT Norms Regular" panose="02000503030000020003" pitchFamily="2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</m:d>
                      <m:r>
                        <a:rPr lang="ru-RU" sz="2000">
                          <a:solidFill>
                            <a:srgbClr val="E5DFCC"/>
                          </a:solidFill>
                          <a:latin typeface="TT Norms Regular" panose="02000503030000020003" pitchFamily="2" charset="0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ru-RU" sz="2000">
                              <a:solidFill>
                                <a:srgbClr val="E5DFCC"/>
                              </a:solidFill>
                              <a:latin typeface="TT Norms Regular" panose="02000503030000020003" pitchFamily="2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ctrlPr>
                                <a:rPr lang="ru-RU" sz="2000">
                                  <a:solidFill>
                                    <a:srgbClr val="E5DFCC"/>
                                  </a:solidFill>
                                  <a:latin typeface="TT Norms Regular" panose="02000503030000020003" pitchFamily="2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sz="2000">
                                      <a:solidFill>
                                        <a:srgbClr val="E5DFCC"/>
                                      </a:solidFill>
                                      <a:latin typeface="TT Norms Regular" panose="02000503030000020003" pitchFamily="2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000">
                                      <a:solidFill>
                                        <a:srgbClr val="E5DFCC"/>
                                      </a:solidFill>
                                      <a:latin typeface="TT Norms Regular" panose="02000503030000020003" pitchFamily="2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ru-RU" sz="2000">
                                      <a:solidFill>
                                        <a:srgbClr val="E5DFCC"/>
                                      </a:solidFill>
                                      <a:latin typeface="TT Norms Regular" panose="02000503030000020003" pitchFamily="2" charset="0"/>
                                      <a:cs typeface="Calibri" panose="020F05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2000">
                                      <a:solidFill>
                                        <a:srgbClr val="E5DFCC"/>
                                      </a:solidFill>
                                      <a:latin typeface="TT Norms Regular" panose="02000503030000020003" pitchFamily="2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ru-RU" sz="2000">
                                          <a:solidFill>
                                            <a:srgbClr val="E5DFCC"/>
                                          </a:solidFill>
                                          <a:latin typeface="TT Norms Regular" panose="02000503030000020003" pitchFamily="2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>
                                              <a:solidFill>
                                                <a:srgbClr val="E5DFCC"/>
                                              </a:solidFill>
                                              <a:latin typeface="TT Norms Regular" panose="02000503030000020003" pitchFamily="2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>
                                              <a:solidFill>
                                                <a:srgbClr val="E5DFCC"/>
                                              </a:solidFill>
                                              <a:latin typeface="TT Norms Regular" panose="02000503030000020003" pitchFamily="2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2000">
                                              <a:solidFill>
                                                <a:srgbClr val="E5DFCC"/>
                                              </a:solidFill>
                                              <a:latin typeface="TT Norms Regular" panose="02000503030000020003" pitchFamily="2" charset="0"/>
                                              <a:cs typeface="Calibri" panose="020F050202020403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ru-RU" sz="2000">
                                  <a:solidFill>
                                    <a:srgbClr val="E5DFCC"/>
                                  </a:solidFill>
                                  <a:latin typeface="TT Norms Regular" panose="02000503030000020003" pitchFamily="2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ru-RU" sz="2000">
                                      <a:solidFill>
                                        <a:srgbClr val="E5DFCC"/>
                                      </a:solidFill>
                                      <a:latin typeface="TT Norms Regular" panose="02000503030000020003" pitchFamily="2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000">
                                      <a:solidFill>
                                        <a:srgbClr val="E5DFCC"/>
                                      </a:solidFill>
                                      <a:latin typeface="TT Norms Regular" panose="02000503030000020003" pitchFamily="2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  <m:r>
                                    <a:rPr lang="ru-RU" sz="2000">
                                      <a:solidFill>
                                        <a:srgbClr val="E5DFCC"/>
                                      </a:solidFill>
                                      <a:latin typeface="TT Norms Regular" panose="02000503030000020003" pitchFamily="2" charset="0"/>
                                      <a:cs typeface="Calibri" panose="020F0502020204030204" pitchFamily="34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sz="2000">
                                          <a:solidFill>
                                            <a:srgbClr val="E5DFCC"/>
                                          </a:solidFill>
                                          <a:latin typeface="TT Norms Regular" panose="02000503030000020003" pitchFamily="2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000">
                                          <a:solidFill>
                                            <a:srgbClr val="E5DFCC"/>
                                          </a:solidFill>
                                          <a:latin typeface="TT Norms Regular" panose="02000503030000020003" pitchFamily="2" charset="0"/>
                                          <a:cs typeface="Calibri" panose="020F050202020403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000">
                                          <a:solidFill>
                                            <a:srgbClr val="E5DFCC"/>
                                          </a:solidFill>
                                          <a:latin typeface="TT Norms Regular" panose="02000503030000020003" pitchFamily="2" charset="0"/>
                                          <a:cs typeface="Calibri" panose="020F05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000">
                                      <a:solidFill>
                                        <a:srgbClr val="E5DFCC"/>
                                      </a:solidFill>
                                      <a:latin typeface="TT Norms Regular" panose="02000503030000020003" pitchFamily="2" charset="0"/>
                                      <a:cs typeface="Calibri" panose="020F0502020204030204" pitchFamily="34" charset="0"/>
                                    </a:rPr>
                                    <m:t>+</m:t>
                                  </m:r>
                                  <m:r>
                                    <a:rPr lang="ru-RU" sz="2000">
                                      <a:solidFill>
                                        <a:srgbClr val="E5DFCC"/>
                                      </a:solidFill>
                                      <a:latin typeface="TT Norms Regular" panose="02000503030000020003" pitchFamily="2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sz="2000">
                              <a:solidFill>
                                <a:srgbClr val="E5DFCC"/>
                              </a:solidFill>
                              <a:latin typeface="TT Norms Regular" panose="02000503030000020003" pitchFamily="2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groupChr>
                        <m:groupChrPr>
                          <m:chr m:val="→"/>
                          <m:vertJc m:val="bot"/>
                          <m:ctrlPr>
                            <a:rPr lang="ru-RU" sz="2000">
                              <a:solidFill>
                                <a:srgbClr val="E5DFCC"/>
                              </a:solidFill>
                              <a:latin typeface="TT Norms Regular" panose="02000503030000020003" pitchFamily="2" charset="0"/>
                              <a:cs typeface="Calibri" panose="020F0502020204030204" pitchFamily="34" charset="0"/>
                            </a:rPr>
                          </m:ctrlPr>
                        </m:groupChrPr>
                        <m:e/>
                      </m:groupChr>
                      <m:r>
                        <a:rPr lang="ru-RU" sz="2000">
                          <a:solidFill>
                            <a:srgbClr val="E5DFCC"/>
                          </a:solidFill>
                          <a:latin typeface="TT Norms Regular" panose="02000503030000020003" pitchFamily="2" charset="0"/>
                          <a:cs typeface="Calibri" panose="020F0502020204030204" pitchFamily="34" charset="0"/>
                        </a:rPr>
                        <m:t>𝑚𝑖𝑛</m:t>
                      </m:r>
                    </m:oMath>
                  </m:oMathPara>
                </a14:m>
                <a:endParaRPr lang="ru-RU" sz="2000" dirty="0">
                  <a:solidFill>
                    <a:srgbClr val="E5DFCC"/>
                  </a:solidFill>
                  <a:latin typeface="TT Norms Regular" panose="02000503030000020003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628A68-E347-42B4-86F3-1AD0D8832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783" y="3036194"/>
                <a:ext cx="6720348" cy="1151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88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6">
            <a:extLst>
              <a:ext uri="{FF2B5EF4-FFF2-40B4-BE49-F238E27FC236}">
                <a16:creationId xmlns:a16="http://schemas.microsoft.com/office/drawing/2014/main" id="{8A6D36B0-E4F7-904E-B740-6803831E232A}"/>
              </a:ext>
            </a:extLst>
          </p:cNvPr>
          <p:cNvSpPr/>
          <p:nvPr/>
        </p:nvSpPr>
        <p:spPr>
          <a:xfrm>
            <a:off x="1" y="159606"/>
            <a:ext cx="13436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ru-RU" altLang="zh-CN" sz="4500" b="1" dirty="0">
                <a:solidFill>
                  <a:srgbClr val="3D2B2E"/>
                </a:solidFill>
                <a:latin typeface="+mj-lt"/>
                <a:ea typeface="微软雅黑" panose="020B0503020204020204" pitchFamily="34" charset="-122"/>
              </a:rPr>
              <a:t>Описание</a:t>
            </a:r>
          </a:p>
          <a:p>
            <a:pPr algn="ctr"/>
            <a:r>
              <a:rPr kumimoji="1" lang="ru-RU" altLang="zh-CN" sz="4500" b="1" dirty="0">
                <a:solidFill>
                  <a:srgbClr val="6E6259"/>
                </a:solidFill>
                <a:latin typeface="+mj-lt"/>
                <a:ea typeface="微软雅黑" panose="020B0503020204020204" pitchFamily="34" charset="-122"/>
              </a:rPr>
              <a:t>метода решения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8342"/>
            <a:ext cx="13436600" cy="1976022"/>
          </a:xfrm>
          <a:prstGeom prst="rect">
            <a:avLst/>
          </a:prstGeom>
        </p:spPr>
      </p:pic>
      <p:pic>
        <p:nvPicPr>
          <p:cNvPr id="2" name="image12.png">
            <a:extLst>
              <a:ext uri="{FF2B5EF4-FFF2-40B4-BE49-F238E27FC236}">
                <a16:creationId xmlns:a16="http://schemas.microsoft.com/office/drawing/2014/main" id="{13D676C1-1180-460B-F789-BE8570FB5CA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8486" y="1873813"/>
            <a:ext cx="4016505" cy="1615870"/>
          </a:xfrm>
          <a:prstGeom prst="rect">
            <a:avLst/>
          </a:prstGeom>
          <a:ln/>
        </p:spPr>
      </p:pic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AE50AE05-8321-EAA5-4209-8C78201B951C}"/>
              </a:ext>
            </a:extLst>
          </p:cNvPr>
          <p:cNvSpPr/>
          <p:nvPr/>
        </p:nvSpPr>
        <p:spPr>
          <a:xfrm>
            <a:off x="5191038" y="2399440"/>
            <a:ext cx="978408" cy="484632"/>
          </a:xfrm>
          <a:prstGeom prst="rightArrow">
            <a:avLst/>
          </a:prstGeom>
          <a:solidFill>
            <a:srgbClr val="6E6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image11.png">
            <a:extLst>
              <a:ext uri="{FF2B5EF4-FFF2-40B4-BE49-F238E27FC236}">
                <a16:creationId xmlns:a16="http://schemas.microsoft.com/office/drawing/2014/main" id="{0B1E2C3D-3C97-3588-6145-7341DC3D02C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699828" y="1873813"/>
            <a:ext cx="6038286" cy="1561961"/>
          </a:xfrm>
          <a:prstGeom prst="rect">
            <a:avLst/>
          </a:prstGeom>
          <a:ln/>
        </p:spPr>
      </p:pic>
      <p:pic>
        <p:nvPicPr>
          <p:cNvPr id="9" name="image4.png">
            <a:extLst>
              <a:ext uri="{FF2B5EF4-FFF2-40B4-BE49-F238E27FC236}">
                <a16:creationId xmlns:a16="http://schemas.microsoft.com/office/drawing/2014/main" id="{03C0F069-8844-526C-6EBC-AB44F12EB26D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82891" y="3891558"/>
            <a:ext cx="3932100" cy="1853287"/>
          </a:xfrm>
          <a:prstGeom prst="rect">
            <a:avLst/>
          </a:prstGeom>
          <a:ln/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7A4E4EAE-CF96-B22F-935F-77A1C1693D7B}"/>
              </a:ext>
            </a:extLst>
          </p:cNvPr>
          <p:cNvSpPr/>
          <p:nvPr/>
        </p:nvSpPr>
        <p:spPr>
          <a:xfrm>
            <a:off x="5191038" y="4436463"/>
            <a:ext cx="978408" cy="484632"/>
          </a:xfrm>
          <a:prstGeom prst="rightArrow">
            <a:avLst/>
          </a:prstGeom>
          <a:solidFill>
            <a:srgbClr val="6E6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image5.png">
            <a:extLst>
              <a:ext uri="{FF2B5EF4-FFF2-40B4-BE49-F238E27FC236}">
                <a16:creationId xmlns:a16="http://schemas.microsoft.com/office/drawing/2014/main" id="{12210E61-83F1-5F28-CBB5-59502AC67860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718300" y="3891558"/>
            <a:ext cx="3932100" cy="185328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3242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BC147F-2C24-623A-C28A-31581AC9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33" y="153322"/>
            <a:ext cx="5562150" cy="7256206"/>
          </a:xfrm>
          <a:prstGeom prst="rect">
            <a:avLst/>
          </a:prstGeom>
        </p:spPr>
      </p:pic>
      <p:sp>
        <p:nvSpPr>
          <p:cNvPr id="6" name="矩形 6">
            <a:extLst>
              <a:ext uri="{FF2B5EF4-FFF2-40B4-BE49-F238E27FC236}">
                <a16:creationId xmlns:a16="http://schemas.microsoft.com/office/drawing/2014/main" id="{8A6D36B0-E4F7-904E-B740-6803831E232A}"/>
              </a:ext>
            </a:extLst>
          </p:cNvPr>
          <p:cNvSpPr/>
          <p:nvPr/>
        </p:nvSpPr>
        <p:spPr>
          <a:xfrm>
            <a:off x="1487268" y="591649"/>
            <a:ext cx="325762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ru-RU" altLang="zh-CN" sz="4800" b="1" dirty="0">
                <a:solidFill>
                  <a:srgbClr val="3D2B2E"/>
                </a:solidFill>
                <a:latin typeface="+mj-lt"/>
                <a:ea typeface="微软雅黑" panose="020B0503020204020204" pitchFamily="34" charset="-122"/>
              </a:rPr>
              <a:t>Алгоритм</a:t>
            </a:r>
          </a:p>
          <a:p>
            <a:r>
              <a:rPr kumimoji="1" lang="ru-RU" altLang="zh-CN" sz="4800" b="1" dirty="0">
                <a:solidFill>
                  <a:srgbClr val="6E6259"/>
                </a:solidFill>
                <a:latin typeface="+mj-lt"/>
                <a:ea typeface="微软雅黑" panose="020B0503020204020204" pitchFamily="34" charset="-122"/>
              </a:rPr>
              <a:t>решения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393291" y="2792361"/>
                <a:ext cx="6204154" cy="3510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540385">
                  <a:lnSpc>
                    <a:spcPct val="150000"/>
                  </a:lnSpc>
                </a:pPr>
                <a:r>
                  <a:rPr kumimoji="1" lang="ru-RU" sz="1600" dirty="0">
                    <a:solidFill>
                      <a:srgbClr val="3D2B2E"/>
                    </a:solidFill>
                    <a:latin typeface="+mn-lt"/>
                    <a:ea typeface="微软雅黑" panose="020B0503020204020204" pitchFamily="34" charset="-122"/>
                  </a:rPr>
                  <a:t>Необходимы следующие исходные данные: количество точек (n) и их координаты. Если точек меньше двух, тогда прямую невозможно найти. Если больше двух, то понадобится найти суммы:</a:t>
                </a:r>
              </a:p>
              <a:p>
                <a:pPr/>
                <a14:m>
                  <m:oMath xmlns:m="http://schemas.openxmlformats.org/officeDocument/2006/math">
                    <m:r>
                      <a:rPr kumimoji="1" lang="en-US" sz="1600" b="0" i="0" smtClean="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sz="1600" b="0" i="0" smtClean="0">
                        <a:solidFill>
                          <a:srgbClr val="3D2B2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x</m:t>
                    </m:r>
                    <m:r>
                      <a:rPr kumimoji="1" lang="en-US" sz="1600" b="0" i="0" smtClean="0">
                        <a:solidFill>
                          <a:srgbClr val="3D2B2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m:rPr>
                        <m:sty m:val="p"/>
                      </m:rPr>
                      <a:rPr kumimoji="1" lang="en-US" sz="1600" b="0" i="0" smtClean="0">
                        <a:solidFill>
                          <a:srgbClr val="3D2B2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sum</m:t>
                    </m:r>
                    <m:r>
                      <a:rPr kumimoji="1" lang="ru-RU" sz="1600" b="0" smtClean="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kumimoji="1" lang="ru-RU" sz="1600" i="1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a:rPr kumimoji="1" lang="en-US" sz="1600" b="0" i="1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kumimoji="1" lang="ru-RU" sz="1600" b="0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kumimoji="1" lang="ru-RU" sz="1600" b="0" i="1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kumimoji="1" lang="en-US" sz="1600" b="0" i="1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ru-RU" sz="1600" i="1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sz="1600" b="0" i="1" smtClean="0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1600" b="0" i="1" smtClean="0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ru-RU" sz="1600" b="0" i="0" smtClean="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     </m:t>
                    </m:r>
                    <m:r>
                      <m:rPr>
                        <m:sty m:val="p"/>
                      </m:rPr>
                      <a:rPr kumimoji="1" lang="en-US" sz="1600" b="0" i="0" smtClean="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xx</m:t>
                    </m:r>
                    <m:r>
                      <a:rPr kumimoji="1" lang="en-US" sz="1600" b="0" i="0" smtClean="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_</m:t>
                    </m:r>
                    <m:r>
                      <m:rPr>
                        <m:sty m:val="p"/>
                      </m:rPr>
                      <a:rPr kumimoji="1" lang="en-US" sz="1600" b="0" i="0" smtClean="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sum</m:t>
                    </m:r>
                    <m:r>
                      <a:rPr kumimoji="1" lang="ru-RU" sz="1600" b="0" smtClean="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kumimoji="1" lang="ru-RU" sz="1600" i="1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a:rPr kumimoji="1" lang="en-US" sz="1600" b="0" i="1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kumimoji="1" lang="ru-RU" sz="1600" b="0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kumimoji="1" lang="ru-RU" sz="1600" b="0" i="1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kumimoji="1" lang="en-US" sz="1600" b="0" i="1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kumimoji="1" lang="ru-RU" sz="1600" i="1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kumimoji="1" lang="en-US" sz="1600" b="0" i="1" smtClean="0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1600" b="0" i="1" smtClean="0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ru-RU" sz="1600" b="0" i="1" smtClean="0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kumimoji="1" lang="en-US" sz="1600" i="1" dirty="0">
                    <a:solidFill>
                      <a:srgbClr val="3D2B2E"/>
                    </a:solidFill>
                    <a:latin typeface="+mn-lt"/>
                    <a:ea typeface="微软雅黑" panose="020B0503020204020204" pitchFamily="34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kumimoji="1" lang="en-US" sz="1600" b="0" i="1" smtClean="0">
                        <a:solidFill>
                          <a:srgbClr val="3D2B2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kumimoji="1" lang="en-US" sz="1600" b="0" i="1" smtClean="0">
                        <a:solidFill>
                          <a:srgbClr val="3D2B2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_</m:t>
                    </m:r>
                    <m:r>
                      <a:rPr kumimoji="1" lang="en-US" sz="1600" b="0" i="1" smtClean="0">
                        <a:solidFill>
                          <a:srgbClr val="3D2B2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𝑠𝑢𝑚</m:t>
                    </m:r>
                    <m:r>
                      <a:rPr kumimoji="1" lang="en-US" sz="1600" b="0" i="0" smtClean="0">
                        <a:solidFill>
                          <a:srgbClr val="3D2B2E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kumimoji="1" lang="ru-RU" sz="1600" i="1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a:rPr kumimoji="1" lang="en-US" sz="1600" b="0" i="1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kumimoji="1" lang="ru-RU" sz="1600" b="0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kumimoji="1" lang="ru-RU" sz="1600" b="0" i="1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kumimoji="1" lang="en-US" sz="1600" b="0" i="1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ru-RU" sz="1600" i="1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sz="1600" b="0" i="1" smtClean="0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sz="1600" b="0" i="1" smtClean="0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ru-RU" sz="1600" b="0" i="1" smtClean="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     </m:t>
                    </m:r>
                    <m:r>
                      <a:rPr kumimoji="1" lang="en-US" sz="1600" b="0" i="1" smtClean="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𝑥𝑦</m:t>
                    </m:r>
                    <m:r>
                      <a:rPr kumimoji="1" lang="en-US" sz="1600" b="0" i="1" smtClean="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_</m:t>
                    </m:r>
                    <m:r>
                      <a:rPr kumimoji="1" lang="en-US" sz="1600" b="0" i="1" smtClean="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𝑠𝑢𝑚</m:t>
                    </m:r>
                    <m:r>
                      <a:rPr kumimoji="1" lang="ru-RU" sz="1600" b="0" smtClean="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kumimoji="1" lang="ru-RU" sz="1600" i="1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a:rPr kumimoji="1" lang="en-US" sz="1600" b="0" i="1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𝑖</m:t>
                        </m:r>
                        <m:r>
                          <a:rPr kumimoji="1" lang="ru-RU" sz="1600" b="0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kumimoji="1" lang="ru-RU" sz="1600" b="0" i="1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  <m:sup>
                        <m:r>
                          <a:rPr kumimoji="1" lang="en-US" sz="1600" b="0" i="1" smtClean="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ru-RU" sz="1600" i="1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sz="1600" b="0" i="1" smtClean="0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1600" b="0" i="1" smtClean="0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kumimoji="1" lang="ru-RU" sz="1600" i="1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1" lang="en-US" sz="1600" b="0" i="1" smtClean="0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sz="1600" b="0" i="1" smtClean="0">
                                <a:solidFill>
                                  <a:srgbClr val="3D2B2E"/>
                                </a:solidFill>
                                <a:latin typeface="+mn-lt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sz="1600" dirty="0">
                  <a:solidFill>
                    <a:srgbClr val="3D2B2E"/>
                  </a:solidFill>
                  <a:latin typeface="+mn-lt"/>
                  <a:ea typeface="微软雅黑" panose="020B0503020204020204" pitchFamily="34" charset="-122"/>
                </a:endParaRPr>
              </a:p>
              <a:p>
                <a:pPr indent="540000">
                  <a:lnSpc>
                    <a:spcPct val="150000"/>
                  </a:lnSpc>
                </a:pPr>
                <a:r>
                  <a:rPr kumimoji="1" lang="ru-RU" sz="1600" dirty="0">
                    <a:solidFill>
                      <a:srgbClr val="3D2B2E"/>
                    </a:solidFill>
                    <a:latin typeface="+mn-lt"/>
                    <a:ea typeface="微软雅黑" panose="020B0503020204020204" pitchFamily="34" charset="-122"/>
                  </a:rPr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ru-RU" sz="160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kumimoji="1" lang="ru-RU" sz="160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kumimoji="1" lang="ru-RU" sz="1600">
                            <a:solidFill>
                              <a:srgbClr val="3D2B2E"/>
                            </a:solidFill>
                            <a:latin typeface="+mn-lt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ru-RU" sz="1600" dirty="0">
                    <a:solidFill>
                      <a:srgbClr val="3D2B2E"/>
                    </a:solidFill>
                    <a:latin typeface="+mn-lt"/>
                    <a:ea typeface="微软雅黑" panose="020B0503020204020204" pitchFamily="34" charset="-122"/>
                  </a:rPr>
                  <a:t> = 0, тогда прямая вертикальна. В другом случае вычисляются коэффициенты </a:t>
                </a:r>
                <a:r>
                  <a:rPr kumimoji="1" lang="en-US" sz="1600" dirty="0">
                    <a:solidFill>
                      <a:srgbClr val="3D2B2E"/>
                    </a:solidFill>
                    <a:latin typeface="+mn-lt"/>
                    <a:ea typeface="微软雅黑" panose="020B0503020204020204" pitchFamily="34" charset="-122"/>
                  </a:rPr>
                  <a:t>a </a:t>
                </a:r>
                <a:r>
                  <a:rPr kumimoji="1" lang="ru-RU" sz="1600" dirty="0">
                    <a:solidFill>
                      <a:srgbClr val="3D2B2E"/>
                    </a:solidFill>
                    <a:latin typeface="+mn-lt"/>
                    <a:ea typeface="微软雅黑" panose="020B0503020204020204" pitchFamily="34" charset="-122"/>
                  </a:rPr>
                  <a:t>и </a:t>
                </a:r>
                <a:r>
                  <a:rPr kumimoji="1" lang="en-US" sz="1600" dirty="0">
                    <a:solidFill>
                      <a:srgbClr val="3D2B2E"/>
                    </a:solidFill>
                    <a:latin typeface="+mn-lt"/>
                    <a:ea typeface="微软雅黑" panose="020B0503020204020204" pitchFamily="34" charset="-122"/>
                  </a:rPr>
                  <a:t>b </a:t>
                </a:r>
                <a:r>
                  <a:rPr kumimoji="1" lang="ru-RU" sz="1600" dirty="0">
                    <a:solidFill>
                      <a:srgbClr val="3D2B2E"/>
                    </a:solidFill>
                    <a:latin typeface="+mn-lt"/>
                    <a:ea typeface="微软雅黑" panose="020B0503020204020204" pitchFamily="34" charset="-122"/>
                  </a:rPr>
                  <a:t>по формуле. Полученные коэффициенты подставляются в формулу прямой </a:t>
                </a:r>
                <a14:m>
                  <m:oMath xmlns:m="http://schemas.openxmlformats.org/officeDocument/2006/math">
                    <m:r>
                      <a:rPr kumimoji="1" lang="ru-RU" sz="160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𝑦</m:t>
                    </m:r>
                    <m:r>
                      <a:rPr kumimoji="1" lang="ru-RU" sz="160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=</m:t>
                    </m:r>
                    <m:r>
                      <a:rPr kumimoji="1" lang="ru-RU" sz="160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ru-RU" sz="160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∗</m:t>
                    </m:r>
                    <m:r>
                      <a:rPr kumimoji="1" lang="ru-RU" sz="160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ru-RU" sz="160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+</m:t>
                    </m:r>
                    <m:r>
                      <a:rPr kumimoji="1" lang="ru-RU" sz="1600">
                        <a:solidFill>
                          <a:srgbClr val="3D2B2E"/>
                        </a:solidFill>
                        <a:latin typeface="+mn-lt"/>
                        <a:ea typeface="微软雅黑" panose="020B0503020204020204" pitchFamily="34" charset="-122"/>
                      </a:rPr>
                      <m:t>𝑏</m:t>
                    </m:r>
                  </m:oMath>
                </a14:m>
                <a:r>
                  <a:rPr kumimoji="1" lang="ru-RU" sz="1600" dirty="0">
                    <a:solidFill>
                      <a:srgbClr val="3D2B2E"/>
                    </a:solidFill>
                    <a:latin typeface="+mn-lt"/>
                    <a:ea typeface="微软雅黑" panose="020B0503020204020204" pitchFamily="34" charset="-122"/>
                  </a:rPr>
                  <a:t> .</a:t>
                </a: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91" y="2792361"/>
                <a:ext cx="6204154" cy="3510256"/>
              </a:xfrm>
              <a:prstGeom prst="rect">
                <a:avLst/>
              </a:prstGeom>
              <a:blipFill>
                <a:blip r:embed="rId3"/>
                <a:stretch>
                  <a:fillRect l="-4523" r="-983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11830050" y="-1035850"/>
            <a:ext cx="2661920" cy="2661920"/>
          </a:xfrm>
          <a:prstGeom prst="ellipse">
            <a:avLst/>
          </a:prstGeom>
          <a:solidFill>
            <a:srgbClr val="3A6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11846560" y="6074727"/>
            <a:ext cx="2661920" cy="2661920"/>
          </a:xfrm>
          <a:prstGeom prst="ellipse">
            <a:avLst/>
          </a:prstGeom>
          <a:solidFill>
            <a:srgbClr val="3A66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160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48872"/>
            <a:ext cx="13436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ru-RU" altLang="zh-CN" sz="3000" b="1" dirty="0">
                <a:solidFill>
                  <a:srgbClr val="3D2B2E"/>
                </a:solidFill>
                <a:latin typeface="+mj-lt"/>
                <a:ea typeface="微软雅黑" panose="020B0503020204020204" pitchFamily="34" charset="-122"/>
              </a:rPr>
              <a:t>Форма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8551C2-0AC3-CEE1-D9CF-DBE97046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483" y="727587"/>
            <a:ext cx="6545634" cy="66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1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E06E8-C192-C14A-BB6E-85080AA9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279" y="373626"/>
            <a:ext cx="9446016" cy="6955862"/>
          </a:xfrm>
          <a:prstGeom prst="rect">
            <a:avLst/>
          </a:prstGeom>
        </p:spPr>
      </p:pic>
      <p:sp>
        <p:nvSpPr>
          <p:cNvPr id="6" name="矩形 6">
            <a:extLst>
              <a:ext uri="{FF2B5EF4-FFF2-40B4-BE49-F238E27FC236}">
                <a16:creationId xmlns:a16="http://schemas.microsoft.com/office/drawing/2014/main" id="{8A6D36B0-E4F7-904E-B740-6803831E232A}"/>
              </a:ext>
            </a:extLst>
          </p:cNvPr>
          <p:cNvSpPr/>
          <p:nvPr/>
        </p:nvSpPr>
        <p:spPr>
          <a:xfrm>
            <a:off x="115253" y="278323"/>
            <a:ext cx="3601341" cy="1323439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kumimoji="1" lang="ru-RU" altLang="zh-CN" sz="4000" b="1" dirty="0">
                <a:solidFill>
                  <a:srgbClr val="3D2B2E"/>
                </a:solidFill>
                <a:latin typeface="+mj-lt"/>
                <a:ea typeface="微软雅黑" panose="020B0503020204020204" pitchFamily="34" charset="-122"/>
              </a:rPr>
              <a:t>Анализ</a:t>
            </a:r>
          </a:p>
          <a:p>
            <a:pPr algn="ctr"/>
            <a:r>
              <a:rPr kumimoji="1" lang="ru-RU" altLang="zh-CN" sz="4000" b="1" dirty="0">
                <a:solidFill>
                  <a:srgbClr val="6E6259"/>
                </a:solidFill>
                <a:latin typeface="+mj-lt"/>
                <a:ea typeface="微软雅黑" panose="020B0503020204020204" pitchFamily="34" charset="-122"/>
              </a:rPr>
              <a:t>результатов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7189502" y="1601762"/>
            <a:ext cx="6247098" cy="87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ctr">
              <a:lnSpc>
                <a:spcPct val="150000"/>
              </a:lnSpc>
            </a:pPr>
            <a:br>
              <a:rPr kumimoji="1" lang="ru-RU" sz="1800" b="1" dirty="0">
                <a:solidFill>
                  <a:srgbClr val="3D2B2E"/>
                </a:solidFill>
                <a:latin typeface="TT Norms Regular" panose="020B0604020202020204" charset="-52"/>
                <a:ea typeface="微软雅黑" panose="020B0503020204020204" pitchFamily="34" charset="-122"/>
              </a:rPr>
            </a:br>
            <a:endParaRPr kumimoji="1" lang="ru-RU" sz="1800" b="1" dirty="0">
              <a:solidFill>
                <a:srgbClr val="3D2B2E"/>
              </a:solidFill>
              <a:latin typeface="TT Norms Regular" panose="020B0604020202020204" charset="-52"/>
              <a:ea typeface="微软雅黑" panose="020B0503020204020204" pitchFamily="34" charset="-12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10582" y="526029"/>
            <a:ext cx="69446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ru-RU" sz="2400" b="1" dirty="0">
                <a:solidFill>
                  <a:srgbClr val="E5DFCC"/>
                </a:solidFill>
                <a:latin typeface="+mn-lt"/>
                <a:ea typeface="微软雅黑" panose="020B0503020204020204" pitchFamily="34" charset="-122"/>
              </a:rPr>
              <a:t>Результат выполнения программы:</a:t>
            </a:r>
            <a:endParaRPr lang="ru-RU" sz="2400" dirty="0">
              <a:solidFill>
                <a:srgbClr val="E5DFCC"/>
              </a:solidFill>
              <a:latin typeface="+mn-lt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1305" y="1902240"/>
            <a:ext cx="3515289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>
              <a:lnSpc>
                <a:spcPct val="150000"/>
              </a:lnSpc>
            </a:pPr>
            <a:r>
              <a:rPr kumimoji="1" lang="ru-RU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В результате выполнения программы был построен график линейной аппроксимации по параметрам:</a:t>
            </a:r>
          </a:p>
          <a:p>
            <a:pPr indent="540385">
              <a:lnSpc>
                <a:spcPct val="150000"/>
              </a:lnSpc>
            </a:pPr>
            <a:r>
              <a:rPr kumimoji="1" lang="en-US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a</a:t>
            </a:r>
            <a:r>
              <a:rPr kumimoji="1" lang="ru-RU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kumimoji="1" lang="en-US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= -1,02606477732812</a:t>
            </a:r>
            <a:r>
              <a:rPr kumimoji="1" lang="ru-RU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,</a:t>
            </a:r>
            <a:endParaRPr kumimoji="1" lang="en-US" sz="1800" b="1" dirty="0">
              <a:solidFill>
                <a:srgbClr val="3D2B2E"/>
              </a:solidFill>
              <a:latin typeface="+mn-lt"/>
              <a:ea typeface="微软雅黑" panose="020B0503020204020204" pitchFamily="34" charset="-122"/>
            </a:endParaRPr>
          </a:p>
          <a:p>
            <a:pPr indent="540385">
              <a:lnSpc>
                <a:spcPct val="150000"/>
              </a:lnSpc>
            </a:pPr>
            <a:r>
              <a:rPr kumimoji="1" lang="en-US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b = 2113,51393522317</a:t>
            </a:r>
            <a:r>
              <a:rPr kumimoji="1" lang="ru-RU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ru-RU" sz="1800" b="1" dirty="0">
                <a:solidFill>
                  <a:srgbClr val="3D2B2E"/>
                </a:solidFill>
                <a:latin typeface="+mn-lt"/>
                <a:ea typeface="微软雅黑" panose="020B0503020204020204" pitchFamily="34" charset="-122"/>
              </a:rPr>
              <a:t>В 2017/2018 году прогноз на количество школ в России составляет 43,9412793523561.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51B4D5-4120-D4C4-A10B-D3D865A6C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38" y="1601762"/>
            <a:ext cx="4484825" cy="462789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4EB60D-8DB3-AF73-8A24-B739EEBB0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9890" y="2613162"/>
            <a:ext cx="4377055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657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405</Words>
  <Application>Microsoft Office PowerPoint</Application>
  <PresentationFormat>Произвольный</PresentationFormat>
  <Paragraphs>89</Paragraphs>
  <Slides>12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TT Norms Regular</vt:lpstr>
      <vt:lpstr>Helvetica Neue</vt:lpstr>
      <vt:lpstr>Arial</vt:lpstr>
      <vt:lpstr>Cambria Math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ПОВЫШЕНИЯ  КВАЛИФИКАЦИИ  Технологии искусственного интеллекта в профессиональной деятельности учителя</dc:title>
  <dc:creator>eliza</dc:creator>
  <cp:lastModifiedBy>DANIIL BRUNOV</cp:lastModifiedBy>
  <cp:revision>109</cp:revision>
  <dcterms:modified xsi:type="dcterms:W3CDTF">2023-05-22T23:57:00Z</dcterms:modified>
</cp:coreProperties>
</file>