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2" r:id="rId4"/>
    <p:sldMasterId id="2147483874" r:id="rId5"/>
    <p:sldMasterId id="2147483885" r:id="rId6"/>
    <p:sldMasterId id="2147483891" r:id="rId7"/>
  </p:sldMasterIdLst>
  <p:notesMasterIdLst>
    <p:notesMasterId r:id="rId31"/>
  </p:notesMasterIdLst>
  <p:handoutMasterIdLst>
    <p:handoutMasterId r:id="rId32"/>
  </p:handoutMasterIdLst>
  <p:sldIdLst>
    <p:sldId id="257" r:id="rId8"/>
    <p:sldId id="258" r:id="rId9"/>
    <p:sldId id="259" r:id="rId10"/>
    <p:sldId id="260" r:id="rId11"/>
    <p:sldId id="271" r:id="rId12"/>
    <p:sldId id="276" r:id="rId13"/>
    <p:sldId id="277" r:id="rId14"/>
    <p:sldId id="284" r:id="rId15"/>
    <p:sldId id="273" r:id="rId16"/>
    <p:sldId id="278" r:id="rId17"/>
    <p:sldId id="279" r:id="rId18"/>
    <p:sldId id="280" r:id="rId19"/>
    <p:sldId id="281" r:id="rId20"/>
    <p:sldId id="274" r:id="rId21"/>
    <p:sldId id="282" r:id="rId22"/>
    <p:sldId id="275" r:id="rId23"/>
    <p:sldId id="283" r:id="rId24"/>
    <p:sldId id="261" r:id="rId25"/>
    <p:sldId id="285" r:id="rId26"/>
    <p:sldId id="268" r:id="rId27"/>
    <p:sldId id="269" r:id="rId28"/>
    <p:sldId id="286" r:id="rId29"/>
    <p:sldId id="270" r:id="rId3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59" autoAdjust="0"/>
  </p:normalViewPr>
  <p:slideViewPr>
    <p:cSldViewPr snapToGrid="0" snapToObjects="1">
      <p:cViewPr varScale="1">
        <p:scale>
          <a:sx n="92" d="100"/>
          <a:sy n="92" d="100"/>
        </p:scale>
        <p:origin x="33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120" y="90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1/12/2022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9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7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3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一共有</a:t>
            </a:r>
            <a:r>
              <a:rPr lang="en-US" altLang="zh-CN" dirty="0"/>
              <a:t>3</a:t>
            </a:r>
            <a:r>
              <a:rPr lang="zh-CN" altLang="en-US" dirty="0"/>
              <a:t>个关卡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：创建临时工具链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：构建</a:t>
            </a:r>
            <a:r>
              <a:rPr lang="en-US" altLang="zh-CN" dirty="0"/>
              <a:t>LFS</a:t>
            </a:r>
            <a:r>
              <a:rPr lang="zh-CN" altLang="en-US" dirty="0"/>
              <a:t>目标系统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：让目标系统可引导</a:t>
            </a:r>
          </a:p>
        </p:txBody>
      </p:sp>
    </p:spTree>
    <p:extLst>
      <p:ext uri="{BB962C8B-B14F-4D97-AF65-F5344CB8AC3E}">
        <p14:creationId xmlns:p14="http://schemas.microsoft.com/office/powerpoint/2010/main" val="3203749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fontAlgn="base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10516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42597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6498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28880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92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998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9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282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002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19170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523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1036787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35571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3295293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7337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23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euler.org/zh/community/contribution/" TargetMode="External"/><Relationship Id="rId7" Type="http://schemas.openxmlformats.org/officeDocument/2006/relationships/hyperlink" Target="https://www.qemu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hikunpeng.com/zh/" TargetMode="External"/><Relationship Id="rId5" Type="http://schemas.openxmlformats.org/officeDocument/2006/relationships/hyperlink" Target="https://www.linuxfromscratch.org/lfs/" TargetMode="External"/><Relationship Id="rId4" Type="http://schemas.openxmlformats.org/officeDocument/2006/relationships/hyperlink" Target="https://gitee.com/openeuler-practice-courses/lfs-cour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.huawei.com/cn/talent/#/cert/product-details?certifiedProductId=383&amp;authenticationLevel=CTYPE_CARE_HCIA&amp;technicalField=PSC&amp;version=1.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——LFS on </a:t>
            </a:r>
            <a:r>
              <a:rPr lang="en-US" altLang="zh-CN" dirty="0" err="1"/>
              <a:t>openEuler</a:t>
            </a:r>
            <a:r>
              <a:rPr lang="zh-CN" altLang="en-US" dirty="0"/>
              <a:t>（</a:t>
            </a:r>
            <a:r>
              <a:rPr lang="en-US" altLang="zh-CN" dirty="0"/>
              <a:t>V1.3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58FEB6-46CF-4881-AC87-A9CA4CCF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磨刀不误砍柴工：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简介、</a:t>
            </a:r>
            <a:r>
              <a:rPr lang="en-US" altLang="zh-CN" dirty="0"/>
              <a:t>LFS </a:t>
            </a:r>
            <a:r>
              <a:rPr lang="zh-CN" altLang="en-US" dirty="0"/>
              <a:t>原理、环境准备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F634-8B31-44DE-8A20-3DD14A422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开源操作系统发行版及 </a:t>
            </a:r>
            <a:r>
              <a:rPr lang="en-US" altLang="zh-CN" dirty="0" err="1"/>
              <a:t>openEuler</a:t>
            </a:r>
            <a:endParaRPr lang="en-US" altLang="zh-CN" dirty="0"/>
          </a:p>
          <a:p>
            <a:pPr lvl="1"/>
            <a:r>
              <a:rPr lang="zh-CN" altLang="en-US" dirty="0"/>
              <a:t>开源理念及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</a:t>
            </a:r>
          </a:p>
          <a:p>
            <a:pPr lvl="1"/>
            <a:r>
              <a:rPr lang="zh-CN" altLang="en-US" dirty="0"/>
              <a:t>开源操作系统生态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Linux From Scratch </a:t>
            </a:r>
            <a:r>
              <a:rPr lang="zh-CN" altLang="en-US" dirty="0"/>
              <a:t>构建操作系统的步骤及原理</a:t>
            </a:r>
            <a:endParaRPr lang="en-US" dirty="0"/>
          </a:p>
          <a:p>
            <a:r>
              <a:rPr lang="zh-CN" altLang="en-US" dirty="0"/>
              <a:t>实验环境准备</a:t>
            </a:r>
            <a:endParaRPr lang="en-US" altLang="zh-CN" dirty="0"/>
          </a:p>
          <a:p>
            <a:pPr lvl="1"/>
            <a:r>
              <a:rPr lang="zh-CN" altLang="en-US" dirty="0"/>
              <a:t>虚拟机配置的确认</a:t>
            </a:r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操作系统初始环境的确认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操作系统中准备开发工具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F410-513D-4B06-92B5-B4A329EA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05" y="2000208"/>
            <a:ext cx="4303183" cy="2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0C2A-042A-4D70-8864-5A76CE1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 创建临时工具链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62F3-0570-4ED5-918D-1C250569B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创建临时工具链的方法和原理</a:t>
            </a:r>
            <a:endParaRPr lang="en-US" altLang="zh-CN" dirty="0"/>
          </a:p>
          <a:p>
            <a:pPr lvl="1"/>
            <a:r>
              <a:rPr lang="zh-CN" altLang="en-US" dirty="0"/>
              <a:t>如何为 </a:t>
            </a:r>
            <a:r>
              <a:rPr lang="en-US" altLang="zh-CN" dirty="0"/>
              <a:t>LFS </a:t>
            </a:r>
            <a:r>
              <a:rPr lang="zh-CN" altLang="en-US" dirty="0"/>
              <a:t>系统的构建创建出临时工具链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创建新分区</a:t>
            </a:r>
          </a:p>
          <a:p>
            <a:pPr lvl="1"/>
            <a:r>
              <a:rPr lang="zh-CN" altLang="en-US" dirty="0"/>
              <a:t>准备 </a:t>
            </a:r>
            <a:r>
              <a:rPr lang="en-US" altLang="zh-CN" dirty="0" err="1"/>
              <a:t>lfs</a:t>
            </a:r>
            <a:r>
              <a:rPr lang="en-US" altLang="zh-CN" dirty="0"/>
              <a:t> </a:t>
            </a:r>
            <a:r>
              <a:rPr lang="zh-CN" altLang="en-US" dirty="0"/>
              <a:t>用户</a:t>
            </a:r>
          </a:p>
          <a:p>
            <a:pPr lvl="1"/>
            <a:r>
              <a:rPr lang="en-US" altLang="zh-CN" dirty="0"/>
              <a:t>GCC-4.9.2 </a:t>
            </a:r>
            <a:r>
              <a:rPr lang="zh-CN" altLang="en-US" dirty="0"/>
              <a:t>编译问题解决</a:t>
            </a:r>
          </a:p>
          <a:p>
            <a:pPr lvl="1"/>
            <a:r>
              <a:rPr lang="zh-CN" altLang="en-US" dirty="0"/>
              <a:t>循序渐进构建临时工具链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985D-2036-4E22-852E-73D618C4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79" y="1929998"/>
            <a:ext cx="4494809" cy="29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3DBC-0F1B-4B54-B857-197D694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 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DE77-DD94-4F38-8903-216D265CF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6799031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如何利用先前编译好的临时工具链，在 </a:t>
            </a:r>
            <a:r>
              <a:rPr lang="en-US" altLang="zh-CN" dirty="0"/>
              <a:t>chrooted </a:t>
            </a:r>
            <a:r>
              <a:rPr lang="zh-CN" altLang="en-US" dirty="0"/>
              <a:t>环境下以 </a:t>
            </a:r>
            <a:r>
              <a:rPr lang="en-US" altLang="zh-CN" dirty="0"/>
              <a:t>root </a:t>
            </a:r>
            <a:r>
              <a:rPr lang="zh-CN" altLang="en-US" dirty="0"/>
              <a:t>用户身份构建新系统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虚拟内核文件系统的准备</a:t>
            </a:r>
          </a:p>
          <a:p>
            <a:pPr lvl="1"/>
            <a:r>
              <a:rPr lang="zh-CN" altLang="en-US" dirty="0"/>
              <a:t>进入 </a:t>
            </a:r>
            <a:r>
              <a:rPr lang="en-US" altLang="zh-CN" dirty="0"/>
              <a:t>chrooted </a:t>
            </a:r>
            <a:r>
              <a:rPr lang="zh-CN" altLang="en-US" dirty="0"/>
              <a:t>环境</a:t>
            </a:r>
          </a:p>
          <a:p>
            <a:pPr lvl="1"/>
            <a:r>
              <a:rPr lang="zh-CN" altLang="en-US" dirty="0"/>
              <a:t>目录的创建</a:t>
            </a:r>
          </a:p>
          <a:p>
            <a:pPr lvl="1"/>
            <a:r>
              <a:rPr lang="zh-CN" altLang="en-US" dirty="0"/>
              <a:t>编译安装内核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FE84-E807-4D21-9E60-428976FB0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07385"/>
            <a:ext cx="4433888" cy="29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BC33-65FB-4CE4-B875-645C453C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 让目标系统可引导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2B6D-B82B-4052-B1B5-79D327565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系统的引导过程</a:t>
            </a:r>
            <a:endParaRPr lang="en-US" altLang="zh-CN" dirty="0"/>
          </a:p>
          <a:p>
            <a:pPr lvl="1"/>
            <a:r>
              <a:rPr lang="zh-CN" altLang="en-US" dirty="0"/>
              <a:t>如何使得刚刚构建完的目标系统从系统启动菜单引导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目标系统</a:t>
            </a:r>
            <a:r>
              <a:rPr lang="zh-TW" altLang="en-US" dirty="0"/>
              <a:t>基本配置</a:t>
            </a:r>
          </a:p>
          <a:p>
            <a:pPr lvl="1"/>
            <a:r>
              <a:rPr lang="en-US" dirty="0" err="1"/>
              <a:t>fstab</a:t>
            </a:r>
            <a:r>
              <a:rPr lang="en-US" dirty="0"/>
              <a:t> </a:t>
            </a:r>
            <a:r>
              <a:rPr lang="zh-TW" altLang="en-US" dirty="0"/>
              <a:t>的配置</a:t>
            </a:r>
          </a:p>
          <a:p>
            <a:pPr lvl="1"/>
            <a:r>
              <a:rPr lang="en-US" dirty="0"/>
              <a:t>GRUB </a:t>
            </a:r>
            <a:r>
              <a:rPr lang="zh-TW" altLang="en-US" dirty="0"/>
              <a:t>的配置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E5F2-4B10-4FF2-93C1-86E220D84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88510"/>
            <a:ext cx="4019507" cy="26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973BC-8B00-4B46-919A-28F0F39BF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b="1" dirty="0"/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2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F3F3-5EA1-4AEC-9B43-1281F366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课程总结及作业提交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E0B8-FD25-4360-98E0-1E4B8973A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283482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如何签署 </a:t>
            </a:r>
            <a:r>
              <a:rPr lang="en-US" altLang="zh-CN" dirty="0"/>
              <a:t>CLA</a:t>
            </a:r>
            <a:r>
              <a:rPr lang="zh-CN" altLang="en-US" dirty="0"/>
              <a:t>，了解开源贡献合规要求</a:t>
            </a:r>
          </a:p>
          <a:p>
            <a:pPr lvl="1"/>
            <a:r>
              <a:rPr lang="zh-CN" altLang="en-US" dirty="0"/>
              <a:t>如何通过 </a:t>
            </a:r>
            <a:r>
              <a:rPr lang="en-US" altLang="zh-CN" dirty="0"/>
              <a:t>PR</a:t>
            </a:r>
            <a:r>
              <a:rPr lang="zh-CN" altLang="en-US" dirty="0"/>
              <a:t>（</a:t>
            </a:r>
            <a:r>
              <a:rPr lang="en-US" altLang="zh-CN" dirty="0"/>
              <a:t>Pull Request</a:t>
            </a:r>
            <a:r>
              <a:rPr lang="zh-CN" altLang="en-US" dirty="0"/>
              <a:t>）形式提交作业至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开源社区，掌握开源社区开发流程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将课程总结发表至主流技术论坛，如 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/>
              <a:t>CSDN</a:t>
            </a:r>
            <a:r>
              <a:rPr lang="zh-CN" altLang="en-US" dirty="0"/>
              <a:t>、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LFS </a:t>
            </a:r>
            <a:r>
              <a:rPr lang="zh-CN" altLang="en-US" dirty="0"/>
              <a:t>启动成功截图以</a:t>
            </a:r>
            <a:r>
              <a:rPr lang="en-US" altLang="zh-CN" dirty="0"/>
              <a:t>PR</a:t>
            </a:r>
            <a:r>
              <a:rPr lang="zh-CN" altLang="en-US" dirty="0"/>
              <a:t>的形式提交至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开源社区创新实践课软件仓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5C75-F9E3-404C-812D-713EF1040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81" y="2198194"/>
            <a:ext cx="3850706" cy="2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EB76A-FD4D-40F8-B50F-AD1EB285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b="1" dirty="0"/>
              <a:t>进阶任务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9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74DC-13C7-4038-9C04-51AA90F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进阶任务（可选）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75BF8-FA3E-45B3-8488-7B7D8B26F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519652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版内核、</a:t>
            </a:r>
            <a:r>
              <a:rPr lang="en-US" altLang="zh-CN" dirty="0"/>
              <a:t>QEMU </a:t>
            </a:r>
            <a:r>
              <a:rPr lang="zh-CN" altLang="en-US" dirty="0"/>
              <a:t>虚拟机、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虚拟化技术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开发环境，将刚构建出的 </a:t>
            </a:r>
            <a:r>
              <a:rPr lang="en-US" altLang="zh-CN" dirty="0"/>
              <a:t>LFS </a:t>
            </a:r>
            <a:r>
              <a:rPr lang="zh-CN" altLang="en-US" dirty="0"/>
              <a:t>目标系统镜像作为虚拟机镜像，使用 </a:t>
            </a:r>
            <a:r>
              <a:rPr lang="en-US" altLang="zh-CN" dirty="0"/>
              <a:t>QEMU </a:t>
            </a:r>
            <a:r>
              <a:rPr lang="zh-CN" altLang="en-US" dirty="0"/>
              <a:t>启动一个 </a:t>
            </a:r>
            <a:r>
              <a:rPr lang="en-US" altLang="zh-CN" dirty="0"/>
              <a:t>LFS </a:t>
            </a:r>
            <a:r>
              <a:rPr lang="zh-CN" altLang="en-US" dirty="0"/>
              <a:t>目标系统虚拟机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替代 </a:t>
            </a:r>
            <a:r>
              <a:rPr lang="en-US" altLang="zh-CN" dirty="0"/>
              <a:t>QEMU</a:t>
            </a:r>
            <a:r>
              <a:rPr lang="zh-CN" altLang="en-US" dirty="0"/>
              <a:t>，启动 </a:t>
            </a:r>
            <a:r>
              <a:rPr lang="en-US" altLang="zh-CN" dirty="0"/>
              <a:t>LFS </a:t>
            </a:r>
            <a:r>
              <a:rPr lang="zh-CN" altLang="en-US" dirty="0"/>
              <a:t>虚拟机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openEuler-21.03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内核构建 </a:t>
            </a:r>
            <a:r>
              <a:rPr lang="en-US" altLang="zh-CN" dirty="0"/>
              <a:t>LFS </a:t>
            </a:r>
            <a:r>
              <a:rPr lang="zh-CN" altLang="en-US" dirty="0"/>
              <a:t>系统</a:t>
            </a:r>
          </a:p>
          <a:p>
            <a:pPr lvl="1"/>
            <a:r>
              <a:rPr lang="zh-CN" altLang="en-US" dirty="0"/>
              <a:t>基于鲲鹏处理器 </a:t>
            </a:r>
            <a:r>
              <a:rPr lang="en-US" altLang="zh-CN" dirty="0"/>
              <a:t>aarch64 </a:t>
            </a:r>
            <a:r>
              <a:rPr lang="zh-CN" altLang="en-US" dirty="0"/>
              <a:t>架构构建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3E794-9D35-4900-A7E2-41B13B9D2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00" y="2494146"/>
            <a:ext cx="3664787" cy="24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65F18-7764-4649-A933-197FE336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 </a:t>
            </a:r>
            <a:r>
              <a:rPr lang="en-US" altLang="zh-CN" dirty="0"/>
              <a:t>LFS </a:t>
            </a:r>
            <a:r>
              <a:rPr lang="zh-CN" altLang="en-US" dirty="0"/>
              <a:t>开源创新实践课设置了哪几个关卡？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2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B0E7-F2AF-41DB-80BC-B24998ED1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本章介绍了 </a:t>
            </a:r>
            <a:r>
              <a:rPr lang="en-US" altLang="zh-CN" dirty="0"/>
              <a:t>LFS on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开源创新实践课的内容、流程和关要。通过本章的学习，读者应该对该课程的目标、内容和流程有一个清晰的了解。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本章主要对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开源创新实践课进行一个简要的介绍。</a:t>
            </a:r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19175" y="1844674"/>
            <a:ext cx="10153650" cy="4356101"/>
          </a:xfrm>
        </p:spPr>
        <p:txBody>
          <a:bodyPr/>
          <a:lstStyle/>
          <a:p>
            <a:r>
              <a:rPr lang="zh-CN" altLang="en-US" dirty="0"/>
              <a:t>可以访问以下网址了解更多内容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开源社区：</a:t>
            </a:r>
            <a:r>
              <a:rPr lang="en-US" altLang="zh-CN" dirty="0">
                <a:hlinkClick r:id="rId3"/>
              </a:rPr>
              <a:t>https://www.openeuler.org/zh/community/contribution/</a:t>
            </a:r>
            <a:r>
              <a:rPr lang="en-US" altLang="zh-CN" dirty="0"/>
              <a:t> </a:t>
            </a:r>
          </a:p>
          <a:p>
            <a:pPr lvl="1"/>
            <a:r>
              <a:rPr lang="zh-TW" altLang="en-US" dirty="0"/>
              <a:t>项目托管地：</a:t>
            </a:r>
            <a:r>
              <a:rPr lang="en-US" altLang="zh-CN" dirty="0">
                <a:hlinkClick r:id="rId4"/>
              </a:rPr>
              <a:t>https://gitee.com/openeuler-practice-courses/lfs-course</a:t>
            </a:r>
            <a:r>
              <a:rPr lang="en-US" altLang="zh-CN" dirty="0"/>
              <a:t>  </a:t>
            </a:r>
          </a:p>
          <a:p>
            <a:pPr lvl="1"/>
            <a:r>
              <a:rPr lang="nl-NL" altLang="zh-CN" dirty="0"/>
              <a:t>LFS </a:t>
            </a:r>
            <a:r>
              <a:rPr lang="zh-CN" altLang="nl-NL" dirty="0"/>
              <a:t>官网：</a:t>
            </a:r>
            <a:r>
              <a:rPr lang="nl-NL" altLang="zh-CN" dirty="0">
                <a:hlinkClick r:id="rId5"/>
              </a:rPr>
              <a:t>https://www.linuxfromscratch.org/lfs/</a:t>
            </a:r>
            <a:endParaRPr lang="nl-NL" altLang="zh-CN" dirty="0"/>
          </a:p>
          <a:p>
            <a:pPr lvl="1"/>
            <a:r>
              <a:rPr lang="zh-CN" altLang="en-US" dirty="0"/>
              <a:t>鲲鹏生态官网：</a:t>
            </a:r>
            <a:r>
              <a:rPr lang="en-US" altLang="zh-CN" dirty="0">
                <a:hlinkClick r:id="rId6"/>
              </a:rPr>
              <a:t>https://www.hikunpeng.com/zh/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QEMU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https://www.qemu.org/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9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  <a:r>
              <a:rPr lang="zh-CN" altLang="en-US" dirty="0"/>
              <a:t>，由任炬教授和中国工程院院士张尧学主编，清华大学出版社出版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精通 </a:t>
            </a:r>
            <a:r>
              <a:rPr lang="en-US" altLang="zh-CN" dirty="0"/>
              <a:t>Linux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Brian Ward</a:t>
            </a:r>
            <a:r>
              <a:rPr lang="zh-CN" altLang="en-US" dirty="0"/>
              <a:t>著，姜楠、袁志鹏译</a:t>
            </a:r>
            <a:endParaRPr lang="en-US" altLang="zh-CN" dirty="0"/>
          </a:p>
          <a:p>
            <a:r>
              <a:rPr lang="nn-NO" altLang="zh-CN" dirty="0"/>
              <a:t>HCIA-openEuler </a:t>
            </a:r>
            <a:r>
              <a:rPr lang="zh-CN" altLang="nn-NO" dirty="0"/>
              <a:t>认证：</a:t>
            </a:r>
            <a:r>
              <a:rPr lang="nn-NO" altLang="zh-CN" dirty="0">
                <a:hlinkClick r:id="rId3"/>
              </a:rPr>
              <a:t>https://e.huawei.com/cn/talent/#/cert/product-details?certifiedProductId=383&amp;authenticationLevel=CTYPE_CARE_HCIA&amp;technicalField=PSC&amp;version=1.0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85128-A7CC-456A-AE9A-B8523BA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缩略语表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D2DD1-E436-45F7-9F7A-07CFAE8E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22874"/>
              </p:ext>
            </p:extLst>
          </p:nvPr>
        </p:nvGraphicFramePr>
        <p:xfrm>
          <a:off x="1621525" y="1830050"/>
          <a:ext cx="8786812" cy="2527378"/>
        </p:xfrm>
        <a:graphic>
          <a:graphicData uri="http://schemas.openxmlformats.org/drawingml/2006/table">
            <a:tbl>
              <a:tblPr firstRow="1" bandRow="1"/>
              <a:tblGrid>
                <a:gridCol w="1647186">
                  <a:extLst>
                    <a:ext uri="{9D8B030D-6E8A-4147-A177-3AD203B41FA5}">
                      <a16:colId xmlns:a16="http://schemas.microsoft.com/office/drawing/2014/main" val="4927955"/>
                    </a:ext>
                  </a:extLst>
                </a:gridCol>
                <a:gridCol w="3386776">
                  <a:extLst>
                    <a:ext uri="{9D8B030D-6E8A-4147-A177-3AD203B41FA5}">
                      <a16:colId xmlns:a16="http://schemas.microsoft.com/office/drawing/2014/main" val="3470353539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3544301123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缩略语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英文全称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中文释义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5466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ABI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Application Binary Interface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应用程序二进制接口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56168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From Scratch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白手起家构建 </a:t>
                      </a:r>
                      <a:r>
                        <a:rPr lang="en-US" altLang="zh-CN" sz="1600" dirty="0"/>
                        <a:t>Linux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821984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LSB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Standard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标准规范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38599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POSIX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Portable Operating System Interface for UNIX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UNIX </a:t>
                      </a:r>
                      <a:r>
                        <a:rPr lang="zh-CN" altLang="en-US" sz="1600" dirty="0"/>
                        <a:t>可移植操作系统接口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418142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Virtual File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虚拟文件系统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8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0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学完本课程后，您将能够明白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创新实践的目标、内容和流程。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开源创新实践课概况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课程内容：本课程旨在让学生融入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操作系统为开发环境，从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构建出一个属于自己的 </a:t>
            </a:r>
            <a:r>
              <a:rPr lang="en-US" altLang="zh-CN" dirty="0"/>
              <a:t>Linux </a:t>
            </a:r>
            <a:r>
              <a:rPr lang="zh-CN" altLang="en-US" dirty="0"/>
              <a:t>操作系统。</a:t>
            </a:r>
          </a:p>
          <a:p>
            <a:pPr lvl="1"/>
            <a:r>
              <a:rPr lang="zh-CN" altLang="en-US" dirty="0"/>
              <a:t>课程目标：学习掌握操作系统内核、基础库、工具链等的编译安装、文件系统构成及启动引导流程，培养学生动手实践能力；进入开源社区学习、开发，了解开源软件开发理念。</a:t>
            </a:r>
          </a:p>
          <a:p>
            <a:pPr lvl="1"/>
            <a:r>
              <a:rPr lang="zh-CN" altLang="en-US" dirty="0"/>
              <a:t>课程设计：创新实践课共分三个阶段，包括总计 </a:t>
            </a:r>
            <a:r>
              <a:rPr lang="en-US" altLang="zh-CN" dirty="0"/>
              <a:t>7 </a:t>
            </a:r>
            <a:r>
              <a:rPr lang="zh-CN" altLang="en-US" dirty="0"/>
              <a:t>天的课前准备学习，</a:t>
            </a:r>
            <a:r>
              <a:rPr lang="en-US" altLang="zh-CN" dirty="0"/>
              <a:t>2 </a:t>
            </a:r>
            <a:r>
              <a:rPr lang="zh-CN" altLang="en-US" dirty="0"/>
              <a:t>天 </a:t>
            </a:r>
            <a:r>
              <a:rPr lang="en-US" altLang="zh-CN" dirty="0"/>
              <a:t>3 </a:t>
            </a:r>
            <a:r>
              <a:rPr lang="zh-CN" altLang="en-US" dirty="0"/>
              <a:t>个关卡的课堂开发实战活动以及 </a:t>
            </a:r>
            <a:r>
              <a:rPr lang="en-US" altLang="zh-CN" dirty="0"/>
              <a:t>2 </a:t>
            </a:r>
            <a:r>
              <a:rPr lang="zh-CN" altLang="en-US" dirty="0"/>
              <a:t>天课后总结及作业提交；后期学生可以自主创新地完成进阶内容。</a:t>
            </a:r>
          </a:p>
          <a:p>
            <a:pPr lvl="1"/>
            <a:r>
              <a:rPr lang="zh-CN" altLang="en-US" dirty="0"/>
              <a:t>涉及的产品及服务：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操作系统、虚拟机、</a:t>
            </a:r>
            <a:r>
              <a:rPr lang="en-US" altLang="zh-CN" dirty="0"/>
              <a:t>Linux From Scratch </a:t>
            </a:r>
            <a:r>
              <a:rPr lang="zh-CN" altLang="en-US" dirty="0"/>
              <a:t>指导手册。</a:t>
            </a:r>
          </a:p>
          <a:p>
            <a:pPr lvl="1"/>
            <a:r>
              <a:rPr lang="zh-CN" altLang="en-US" dirty="0"/>
              <a:t>面向对象：大二及以上具备 </a:t>
            </a:r>
            <a:r>
              <a:rPr lang="en-US" altLang="zh-CN" dirty="0"/>
              <a:t>C </a:t>
            </a:r>
            <a:r>
              <a:rPr lang="zh-CN" altLang="en-US" dirty="0"/>
              <a:t>语言、操作系统和 </a:t>
            </a:r>
            <a:r>
              <a:rPr lang="en-US" altLang="zh-CN" dirty="0"/>
              <a:t>Linux </a:t>
            </a:r>
            <a:r>
              <a:rPr lang="zh-CN" altLang="en-US" dirty="0"/>
              <a:t>基本操作技能的学生。</a:t>
            </a:r>
          </a:p>
          <a:p>
            <a:pPr lvl="1"/>
            <a:r>
              <a:rPr lang="zh-CN" altLang="en-US" dirty="0"/>
              <a:t>交付时长：</a:t>
            </a:r>
            <a:r>
              <a:rPr lang="en-US" altLang="zh-CN" dirty="0"/>
              <a:t>2 </a:t>
            </a:r>
            <a:r>
              <a:rPr lang="zh-CN" altLang="en-US" dirty="0"/>
              <a:t>天 （</a:t>
            </a:r>
            <a:r>
              <a:rPr lang="en-US" altLang="zh-CN" dirty="0"/>
              <a:t>12 </a:t>
            </a:r>
            <a:r>
              <a:rPr lang="zh-CN" altLang="en-US" dirty="0"/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6E3DC-2ABC-48AA-BD6D-4F55B2F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开源创新实践课流程</a:t>
            </a:r>
            <a:endParaRPr lang="en-US" dirty="0"/>
          </a:p>
        </p:txBody>
      </p:sp>
      <p:sp>
        <p:nvSpPr>
          <p:cNvPr id="5" name="右箭头 10">
            <a:extLst>
              <a:ext uri="{FF2B5EF4-FFF2-40B4-BE49-F238E27FC236}">
                <a16:creationId xmlns:a16="http://schemas.microsoft.com/office/drawing/2014/main" id="{803D4656-6C34-4375-93DC-FD8D95CDA78A}"/>
              </a:ext>
            </a:extLst>
          </p:cNvPr>
          <p:cNvSpPr/>
          <p:nvPr/>
        </p:nvSpPr>
        <p:spPr bwMode="auto">
          <a:xfrm>
            <a:off x="443086" y="2437935"/>
            <a:ext cx="11306002" cy="90113"/>
          </a:xfrm>
          <a:prstGeom prst="rightArrow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  <a:sym typeface="Lucida Grande" charset="0"/>
            </a:endParaRPr>
          </a:p>
        </p:txBody>
      </p:sp>
      <p:grpSp>
        <p:nvGrpSpPr>
          <p:cNvPr id="6" name="组合 37">
            <a:extLst>
              <a:ext uri="{FF2B5EF4-FFF2-40B4-BE49-F238E27FC236}">
                <a16:creationId xmlns:a16="http://schemas.microsoft.com/office/drawing/2014/main" id="{78FBE6EE-9BD1-4A4D-9F78-8797A17C2DCA}"/>
              </a:ext>
            </a:extLst>
          </p:cNvPr>
          <p:cNvGrpSpPr/>
          <p:nvPr/>
        </p:nvGrpSpPr>
        <p:grpSpPr>
          <a:xfrm>
            <a:off x="443086" y="1892596"/>
            <a:ext cx="1134390" cy="512412"/>
            <a:chOff x="6632" y="3822835"/>
            <a:chExt cx="1134390" cy="512412"/>
          </a:xfrm>
        </p:grpSpPr>
        <p:sp>
          <p:nvSpPr>
            <p:cNvPr id="7" name="等腰三角形 38">
              <a:extLst>
                <a:ext uri="{FF2B5EF4-FFF2-40B4-BE49-F238E27FC236}">
                  <a16:creationId xmlns:a16="http://schemas.microsoft.com/office/drawing/2014/main" id="{428BB39C-B95A-4A73-B8E0-A8EB64C6F89B}"/>
                </a:ext>
              </a:extLst>
            </p:cNvPr>
            <p:cNvSpPr/>
            <p:nvPr/>
          </p:nvSpPr>
          <p:spPr>
            <a:xfrm rot="10800000">
              <a:off x="482246" y="4146046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8" name="文本框 39">
              <a:extLst>
                <a:ext uri="{FF2B5EF4-FFF2-40B4-BE49-F238E27FC236}">
                  <a16:creationId xmlns:a16="http://schemas.microsoft.com/office/drawing/2014/main" id="{1B995D9F-730F-452B-BCBE-C81967111214}"/>
                </a:ext>
              </a:extLst>
            </p:cNvPr>
            <p:cNvSpPr txBox="1"/>
            <p:nvPr/>
          </p:nvSpPr>
          <p:spPr>
            <a:xfrm>
              <a:off x="6632" y="3822835"/>
              <a:ext cx="11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开课前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7</a:t>
              </a:r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天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9" name="文本框 40">
            <a:extLst>
              <a:ext uri="{FF2B5EF4-FFF2-40B4-BE49-F238E27FC236}">
                <a16:creationId xmlns:a16="http://schemas.microsoft.com/office/drawing/2014/main" id="{118426D6-14B6-4076-B5AE-1618CB033D6D}"/>
              </a:ext>
            </a:extLst>
          </p:cNvPr>
          <p:cNvSpPr txBox="1"/>
          <p:nvPr/>
        </p:nvSpPr>
        <p:spPr>
          <a:xfrm>
            <a:off x="402169" y="2555694"/>
            <a:ext cx="1211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课前准备：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操作系统的了解和使用；</a:t>
            </a:r>
            <a:r>
              <a:rPr lang="en-US" altLang="zh-CN" sz="1200" dirty="0"/>
              <a:t>GCC </a:t>
            </a:r>
            <a:r>
              <a:rPr lang="zh-CN" altLang="en-US" sz="1200" dirty="0">
                <a:latin typeface="+mn-ea"/>
              </a:rPr>
              <a:t>和 </a:t>
            </a:r>
            <a:r>
              <a:rPr lang="en-US" altLang="zh-CN" sz="1200" dirty="0" err="1"/>
              <a:t>Makefile</a:t>
            </a:r>
            <a:r>
              <a:rPr lang="zh-CN" altLang="en-US" sz="1200" dirty="0">
                <a:latin typeface="+mn-ea"/>
              </a:rPr>
              <a:t>；如何给软件打 </a:t>
            </a:r>
            <a:r>
              <a:rPr lang="en-US" altLang="zh-CN" sz="1200" dirty="0"/>
              <a:t>patch</a:t>
            </a:r>
            <a:r>
              <a:rPr lang="zh-CN" altLang="en-US" sz="1200" dirty="0">
                <a:latin typeface="+mn-ea"/>
              </a:rPr>
              <a:t>；</a:t>
            </a:r>
            <a:r>
              <a:rPr lang="en-US" altLang="zh-CN" sz="1200" dirty="0"/>
              <a:t>Linux Shell </a:t>
            </a:r>
            <a:r>
              <a:rPr lang="zh-CN" altLang="en-US" sz="1200" dirty="0">
                <a:latin typeface="+mn-ea"/>
              </a:rPr>
              <a:t>编程；</a:t>
            </a:r>
            <a:r>
              <a:rPr lang="en-US" altLang="zh-CN" sz="1200" dirty="0"/>
              <a:t>Linux </a:t>
            </a:r>
            <a:r>
              <a:rPr lang="zh-CN" altLang="en-US" sz="1200" dirty="0">
                <a:latin typeface="+mn-ea"/>
              </a:rPr>
              <a:t>内核编译及引导过程；</a:t>
            </a:r>
            <a:r>
              <a:rPr lang="en-US" altLang="zh-CN" sz="1200" dirty="0"/>
              <a:t>LFS </a:t>
            </a:r>
            <a:r>
              <a:rPr lang="zh-CN" altLang="en-US" sz="1200" dirty="0">
                <a:latin typeface="+mn-ea"/>
              </a:rPr>
              <a:t>指导手册、实验环境准备。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78ABFB3C-4A2D-4816-A161-8C9A573390D1}"/>
              </a:ext>
            </a:extLst>
          </p:cNvPr>
          <p:cNvGrpSpPr/>
          <p:nvPr/>
        </p:nvGrpSpPr>
        <p:grpSpPr>
          <a:xfrm>
            <a:off x="1769897" y="2067163"/>
            <a:ext cx="1391648" cy="1348348"/>
            <a:chOff x="2137926" y="4203192"/>
            <a:chExt cx="1391648" cy="13483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981DA5-3C1D-46F1-B852-C6A9D8769BA0}"/>
                </a:ext>
              </a:extLst>
            </p:cNvPr>
            <p:cNvSpPr txBox="1"/>
            <p:nvPr/>
          </p:nvSpPr>
          <p:spPr>
            <a:xfrm>
              <a:off x="2323018" y="4203192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C000"/>
                  </a:solidFill>
                </a:rPr>
                <a:t>0.25 Day</a:t>
              </a:r>
              <a:endParaRPr lang="zh-CN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文本框 43">
              <a:extLst>
                <a:ext uri="{FF2B5EF4-FFF2-40B4-BE49-F238E27FC236}">
                  <a16:creationId xmlns:a16="http://schemas.microsoft.com/office/drawing/2014/main" id="{75816C0A-4157-4CB6-B4C0-D810FF9C5C6C}"/>
                </a:ext>
              </a:extLst>
            </p:cNvPr>
            <p:cNvSpPr txBox="1"/>
            <p:nvPr/>
          </p:nvSpPr>
          <p:spPr>
            <a:xfrm>
              <a:off x="2137926" y="4720543"/>
              <a:ext cx="1391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磨刀不误砍柴工：</a:t>
              </a:r>
              <a:r>
                <a:rPr lang="en-US" altLang="zh-CN" sz="1200" dirty="0" err="1"/>
                <a:t>openEuler</a:t>
              </a:r>
              <a:r>
                <a:rPr lang="en-US" altLang="zh-CN" sz="1200" dirty="0"/>
                <a:t> </a:t>
              </a:r>
              <a:r>
                <a:rPr lang="zh-CN" altLang="en-US" sz="1200" dirty="0">
                  <a:latin typeface="+mn-ea"/>
                </a:rPr>
                <a:t>简介、</a:t>
              </a:r>
              <a:r>
                <a:rPr lang="en-US" altLang="zh-CN" sz="1200" dirty="0"/>
                <a:t>LFS </a:t>
              </a:r>
              <a:r>
                <a:rPr lang="zh-CN" altLang="en-US" sz="1200" dirty="0">
                  <a:latin typeface="+mn-ea"/>
                </a:rPr>
                <a:t>原理、环境准备</a:t>
              </a:r>
            </a:p>
          </p:txBody>
        </p:sp>
        <p:sp>
          <p:nvSpPr>
            <p:cNvPr id="13" name="椭圆 44">
              <a:extLst>
                <a:ext uri="{FF2B5EF4-FFF2-40B4-BE49-F238E27FC236}">
                  <a16:creationId xmlns:a16="http://schemas.microsoft.com/office/drawing/2014/main" id="{2E578266-8F6E-429F-B956-6E06B5AC8CB8}"/>
                </a:ext>
              </a:extLst>
            </p:cNvPr>
            <p:cNvSpPr/>
            <p:nvPr/>
          </p:nvSpPr>
          <p:spPr>
            <a:xfrm>
              <a:off x="2757335" y="4536624"/>
              <a:ext cx="152831" cy="154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500A1B94-246A-45E4-B640-A3F1490DEEF9}"/>
              </a:ext>
            </a:extLst>
          </p:cNvPr>
          <p:cNvSpPr txBox="1"/>
          <p:nvPr/>
        </p:nvSpPr>
        <p:spPr>
          <a:xfrm>
            <a:off x="4020058" y="207350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文本框 46">
            <a:extLst>
              <a:ext uri="{FF2B5EF4-FFF2-40B4-BE49-F238E27FC236}">
                <a16:creationId xmlns:a16="http://schemas.microsoft.com/office/drawing/2014/main" id="{F62EB67B-E11C-448A-B44B-99F158E24017}"/>
              </a:ext>
            </a:extLst>
          </p:cNvPr>
          <p:cNvSpPr txBox="1"/>
          <p:nvPr/>
        </p:nvSpPr>
        <p:spPr>
          <a:xfrm>
            <a:off x="5255529" y="2555694"/>
            <a:ext cx="176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2</a:t>
            </a:r>
            <a:r>
              <a:rPr lang="zh-CN" altLang="en-US" sz="1200" dirty="0">
                <a:latin typeface="+mn-ea"/>
              </a:rPr>
              <a:t>：构建 </a:t>
            </a:r>
            <a:r>
              <a:rPr lang="en-US" altLang="zh-CN" sz="1200" dirty="0">
                <a:latin typeface="+mn-ea"/>
              </a:rPr>
              <a:t>LFS </a:t>
            </a:r>
            <a:r>
              <a:rPr lang="zh-CN" altLang="en-US" sz="1200" dirty="0">
                <a:latin typeface="+mn-ea"/>
              </a:rPr>
              <a:t>目标系统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6" name="椭圆 47">
            <a:extLst>
              <a:ext uri="{FF2B5EF4-FFF2-40B4-BE49-F238E27FC236}">
                <a16:creationId xmlns:a16="http://schemas.microsoft.com/office/drawing/2014/main" id="{8C0EC1E5-21DC-44E6-B965-F2F78BCF49B0}"/>
              </a:ext>
            </a:extLst>
          </p:cNvPr>
          <p:cNvSpPr/>
          <p:nvPr/>
        </p:nvSpPr>
        <p:spPr>
          <a:xfrm>
            <a:off x="4410276" y="2389724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736E79A-F043-4678-97C8-A1BDA1BBB8CA}"/>
              </a:ext>
            </a:extLst>
          </p:cNvPr>
          <p:cNvSpPr txBox="1"/>
          <p:nvPr/>
        </p:nvSpPr>
        <p:spPr>
          <a:xfrm>
            <a:off x="5792033" y="20736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8" name="文本框 49">
            <a:extLst>
              <a:ext uri="{FF2B5EF4-FFF2-40B4-BE49-F238E27FC236}">
                <a16:creationId xmlns:a16="http://schemas.microsoft.com/office/drawing/2014/main" id="{44406071-3E2F-4782-BB98-6392EDC379AE}"/>
              </a:ext>
            </a:extLst>
          </p:cNvPr>
          <p:cNvSpPr txBox="1"/>
          <p:nvPr/>
        </p:nvSpPr>
        <p:spPr>
          <a:xfrm>
            <a:off x="3263499" y="2555694"/>
            <a:ext cx="196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1</a:t>
            </a:r>
            <a:r>
              <a:rPr lang="zh-CN" altLang="en-US" sz="1200" dirty="0">
                <a:latin typeface="+mn-ea"/>
              </a:rPr>
              <a:t>：创建临时工具链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9" name="椭圆 50">
            <a:extLst>
              <a:ext uri="{FF2B5EF4-FFF2-40B4-BE49-F238E27FC236}">
                <a16:creationId xmlns:a16="http://schemas.microsoft.com/office/drawing/2014/main" id="{3C3A2EA5-9F4B-4695-B9E9-4D00288A68AE}"/>
              </a:ext>
            </a:extLst>
          </p:cNvPr>
          <p:cNvSpPr/>
          <p:nvPr/>
        </p:nvSpPr>
        <p:spPr>
          <a:xfrm>
            <a:off x="6182251" y="2389910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grpSp>
        <p:nvGrpSpPr>
          <p:cNvPr id="20" name="组合 51">
            <a:extLst>
              <a:ext uri="{FF2B5EF4-FFF2-40B4-BE49-F238E27FC236}">
                <a16:creationId xmlns:a16="http://schemas.microsoft.com/office/drawing/2014/main" id="{10ACE5E4-D5EB-47E5-975E-F2E5C8DB8F8A}"/>
              </a:ext>
            </a:extLst>
          </p:cNvPr>
          <p:cNvGrpSpPr/>
          <p:nvPr/>
        </p:nvGrpSpPr>
        <p:grpSpPr>
          <a:xfrm>
            <a:off x="10708075" y="1935095"/>
            <a:ext cx="1000914" cy="482208"/>
            <a:chOff x="-1965775" y="3870852"/>
            <a:chExt cx="1000914" cy="482208"/>
          </a:xfrm>
        </p:grpSpPr>
        <p:sp>
          <p:nvSpPr>
            <p:cNvPr id="21" name="等腰三角形 52">
              <a:extLst>
                <a:ext uri="{FF2B5EF4-FFF2-40B4-BE49-F238E27FC236}">
                  <a16:creationId xmlns:a16="http://schemas.microsoft.com/office/drawing/2014/main" id="{0F5EDB11-FB72-4411-8499-AEBE793BFCDC}"/>
                </a:ext>
              </a:extLst>
            </p:cNvPr>
            <p:cNvSpPr/>
            <p:nvPr/>
          </p:nvSpPr>
          <p:spPr>
            <a:xfrm rot="10800000">
              <a:off x="-1548521" y="4163859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22" name="文本框 53">
              <a:extLst>
                <a:ext uri="{FF2B5EF4-FFF2-40B4-BE49-F238E27FC236}">
                  <a16:creationId xmlns:a16="http://schemas.microsoft.com/office/drawing/2014/main" id="{5DC6E513-C0E9-4DA3-943F-28E0AFD42693}"/>
                </a:ext>
              </a:extLst>
            </p:cNvPr>
            <p:cNvSpPr txBox="1"/>
            <p:nvPr/>
          </p:nvSpPr>
          <p:spPr>
            <a:xfrm>
              <a:off x="-1965775" y="3870852"/>
              <a:ext cx="100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结班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27" name="椭圆 58">
            <a:extLst>
              <a:ext uri="{FF2B5EF4-FFF2-40B4-BE49-F238E27FC236}">
                <a16:creationId xmlns:a16="http://schemas.microsoft.com/office/drawing/2014/main" id="{1983C1AF-25C5-4D51-A688-958522EEE376}"/>
              </a:ext>
            </a:extLst>
          </p:cNvPr>
          <p:cNvSpPr/>
          <p:nvPr/>
        </p:nvSpPr>
        <p:spPr>
          <a:xfrm>
            <a:off x="9528735" y="2396671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28" name="文本框 62">
            <a:extLst>
              <a:ext uri="{FF2B5EF4-FFF2-40B4-BE49-F238E27FC236}">
                <a16:creationId xmlns:a16="http://schemas.microsoft.com/office/drawing/2014/main" id="{282FDC67-A0A8-4342-9187-95A494BC2345}"/>
              </a:ext>
            </a:extLst>
          </p:cNvPr>
          <p:cNvSpPr txBox="1"/>
          <p:nvPr/>
        </p:nvSpPr>
        <p:spPr>
          <a:xfrm>
            <a:off x="7067823" y="2555694"/>
            <a:ext cx="168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3</a:t>
            </a:r>
            <a:r>
              <a:rPr lang="zh-CN" altLang="en-US" sz="1200" dirty="0">
                <a:latin typeface="+mn-ea"/>
              </a:rPr>
              <a:t>：让新系统可引导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F30D447D-AA68-41DB-ABA5-46402E7ABB00}"/>
              </a:ext>
            </a:extLst>
          </p:cNvPr>
          <p:cNvSpPr txBox="1"/>
          <p:nvPr/>
        </p:nvSpPr>
        <p:spPr>
          <a:xfrm>
            <a:off x="7449362" y="2088798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0.25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30" name="椭圆 64">
            <a:extLst>
              <a:ext uri="{FF2B5EF4-FFF2-40B4-BE49-F238E27FC236}">
                <a16:creationId xmlns:a16="http://schemas.microsoft.com/office/drawing/2014/main" id="{6D2581FF-A6FD-47D5-8DD2-602693C5A1B0}"/>
              </a:ext>
            </a:extLst>
          </p:cNvPr>
          <p:cNvSpPr/>
          <p:nvPr/>
        </p:nvSpPr>
        <p:spPr>
          <a:xfrm>
            <a:off x="7839580" y="2405016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1" name="文本框 70">
            <a:extLst>
              <a:ext uri="{FF2B5EF4-FFF2-40B4-BE49-F238E27FC236}">
                <a16:creationId xmlns:a16="http://schemas.microsoft.com/office/drawing/2014/main" id="{4E3D4901-656C-4E3C-BD22-33221B05D2A2}"/>
              </a:ext>
            </a:extLst>
          </p:cNvPr>
          <p:cNvSpPr txBox="1"/>
          <p:nvPr/>
        </p:nvSpPr>
        <p:spPr>
          <a:xfrm>
            <a:off x="8761822" y="2555694"/>
            <a:ext cx="185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课程总结，作业以 </a:t>
            </a:r>
            <a:r>
              <a:rPr lang="en-US" altLang="zh-CN" sz="1200" dirty="0"/>
              <a:t>PR </a:t>
            </a:r>
            <a:r>
              <a:rPr lang="zh-CN" altLang="en-US" sz="1200" dirty="0">
                <a:latin typeface="+mn-ea"/>
              </a:rPr>
              <a:t>形式提交至 </a:t>
            </a:r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社区仓库；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可选课题：进阶任务挑战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6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6502-AE14-4812-90C8-8F1BE2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理论精讲 </a:t>
            </a:r>
            <a:r>
              <a:rPr lang="en-US" altLang="zh-CN" dirty="0"/>
              <a:t>+ </a:t>
            </a:r>
            <a:r>
              <a:rPr lang="zh-CN" altLang="en-US" dirty="0"/>
              <a:t>实践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33B01A-68D0-44F0-8B9B-B74D35D4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3863"/>
              </p:ext>
            </p:extLst>
          </p:nvPr>
        </p:nvGraphicFramePr>
        <p:xfrm>
          <a:off x="684334" y="3429000"/>
          <a:ext cx="10728325" cy="2527378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集中实践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磨刀不误砍柴工：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简介、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原理、环境准备（理论精讲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：创建临时工具链（理论精讲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：构建 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目标系统（理论精讲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97617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：让新系统可引导（理论精讲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0.25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课程总结及作业提交（实践）</a:t>
                      </a:r>
                    </a:p>
                    <a:p>
                      <a:pPr algn="l"/>
                      <a:r>
                        <a:rPr lang="zh-CN" altLang="en-US" sz="1600" dirty="0"/>
                        <a:t>可选课题：进阶任务说明（理论精讲）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2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8EF2DA4-864A-4DFA-B519-638DA87A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38962"/>
              </p:ext>
            </p:extLst>
          </p:nvPr>
        </p:nvGraphicFramePr>
        <p:xfrm>
          <a:off x="684334" y="1345937"/>
          <a:ext cx="10728325" cy="1782756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课前学习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操作系统的了解和使用、</a:t>
                      </a:r>
                      <a:r>
                        <a:rPr lang="en-US" altLang="zh-CN" sz="1600" dirty="0"/>
                        <a:t>GCC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altLang="zh-CN" sz="1600" dirty="0" err="1"/>
                        <a:t>Makefile</a:t>
                      </a:r>
                      <a:r>
                        <a:rPr lang="zh-CN" altLang="en-US" sz="1600" dirty="0"/>
                        <a:t>、如何给软件打 </a:t>
                      </a:r>
                      <a:r>
                        <a:rPr lang="en-US" altLang="zh-CN" sz="1600" dirty="0"/>
                        <a:t>patch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Linux Shell </a:t>
                      </a:r>
                      <a:r>
                        <a:rPr lang="zh-CN" altLang="en-US" sz="1600" dirty="0"/>
                        <a:t>编程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内核编译及引导过程、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指导手册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3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根据实验手册准备实验环境（包括虚拟机安装和 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操作系统的安装）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856-416D-4C06-AAE1-B0EC96CD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实验资源配置（仅供参考）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4CCAB3-7F2D-4AC3-8521-E081D48E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71324"/>
              </p:ext>
            </p:extLst>
          </p:nvPr>
        </p:nvGraphicFramePr>
        <p:xfrm>
          <a:off x="452438" y="2190524"/>
          <a:ext cx="11298075" cy="1525814"/>
        </p:xfrm>
        <a:graphic>
          <a:graphicData uri="http://schemas.openxmlformats.org/drawingml/2006/table">
            <a:tbl>
              <a:tblPr firstRow="1" bandRow="1"/>
              <a:tblGrid>
                <a:gridCol w="122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25">
                  <a:extLst>
                    <a:ext uri="{9D8B030D-6E8A-4147-A177-3AD203B41FA5}">
                      <a16:colId xmlns:a16="http://schemas.microsoft.com/office/drawing/2014/main" val="2444096658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2103891600"/>
                    </a:ext>
                  </a:extLst>
                </a:gridCol>
                <a:gridCol w="243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设备名称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硬件配置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数量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软件配置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备注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个人电脑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处理器：</a:t>
                      </a:r>
                      <a:r>
                        <a:rPr lang="en-US" altLang="zh-CN" sz="1600" dirty="0"/>
                        <a:t>Intel i7 CPU</a:t>
                      </a:r>
                    </a:p>
                    <a:p>
                      <a:pPr algn="l"/>
                      <a:r>
                        <a:rPr lang="zh-CN" altLang="en-US" sz="1600" dirty="0"/>
                        <a:t>逻辑处理器数：≥</a:t>
                      </a:r>
                      <a:r>
                        <a:rPr lang="en-US" altLang="zh-CN" sz="1600" dirty="0"/>
                        <a:t>6</a:t>
                      </a:r>
                    </a:p>
                    <a:p>
                      <a:pPr algn="l"/>
                      <a:r>
                        <a:rPr lang="zh-CN" altLang="en-US" sz="1600" dirty="0"/>
                        <a:t>内存：</a:t>
                      </a:r>
                      <a:r>
                        <a:rPr lang="en-US" altLang="zh-CN" sz="1600" dirty="0"/>
                        <a:t>16G</a:t>
                      </a:r>
                    </a:p>
                    <a:p>
                      <a:pPr algn="l"/>
                      <a:r>
                        <a:rPr lang="zh-CN" altLang="en-US" sz="1600" dirty="0"/>
                        <a:t>系统类型：</a:t>
                      </a:r>
                      <a:r>
                        <a:rPr lang="en-US" altLang="zh-CN" sz="1600" dirty="0"/>
                        <a:t>x64-based</a:t>
                      </a:r>
                      <a:r>
                        <a:rPr lang="zh-CN" altLang="en-US" sz="1600" dirty="0"/>
                        <a:t>处理器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台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人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操作系统：</a:t>
                      </a:r>
                      <a:r>
                        <a:rPr lang="en-US" altLang="zh-CN" sz="1600" dirty="0"/>
                        <a:t>Windows 10 / macOS</a:t>
                      </a:r>
                    </a:p>
                    <a:p>
                      <a:pPr algn="l"/>
                      <a:r>
                        <a:rPr lang="zh-CN" altLang="en-US" sz="1600" dirty="0"/>
                        <a:t>虚拟机：</a:t>
                      </a:r>
                      <a:r>
                        <a:rPr lang="en-US" altLang="zh-CN" sz="1600" dirty="0"/>
                        <a:t>Oracle VM VirtualBox 6.1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dirty="0"/>
                        <a:t>硬件上建议尽量接近或高于此表所示配置以增进构建速度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9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BD224D-33AD-48C0-873C-75386D409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b="1" dirty="0"/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41508"/>
      </p:ext>
    </p:extLst>
  </p:cSld>
  <p:clrMapOvr>
    <a:masterClrMapping/>
  </p:clrMapOvr>
</p:sld>
</file>

<file path=ppt/theme/theme1.xml><?xml version="1.0" encoding="utf-8"?>
<a:theme xmlns:a="http://schemas.openxmlformats.org/drawingml/2006/main" name="2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000B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1" ma:contentTypeDescription="Create a new document." ma:contentTypeScope="" ma:versionID="192c310b45bae95d9fdbb51d5532622b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1d095aabec1d15598815726bd4b054a7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960F2-6186-408B-A0DC-5CA5E58B604F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475f1e55-3009-46d8-9566-5d569a2b3a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EDE263F-0510-4442-823E-69B63ECB6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FADE7-0FB7-4D32-803A-97A461853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1e55-3009-46d8-9566-5d569a2b3a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1214</Words>
  <Application>Microsoft Office PowerPoint</Application>
  <PresentationFormat>Widescreen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YaHei</vt:lpstr>
      <vt:lpstr>Microsoft YaHei</vt:lpstr>
      <vt:lpstr>方正兰亭黑简体</vt:lpstr>
      <vt:lpstr>Arial</vt:lpstr>
      <vt:lpstr>Huawei Sans</vt:lpstr>
      <vt:lpstr>Wingdings</vt:lpstr>
      <vt:lpstr>2_标题页模板</vt:lpstr>
      <vt:lpstr>3_功能页模板</vt:lpstr>
      <vt:lpstr>4_内容页模板</vt:lpstr>
      <vt:lpstr>5_感谢页模板</vt:lpstr>
      <vt:lpstr>openEuler 开源创新实践课介绍</vt:lpstr>
      <vt:lpstr>PowerPoint Presentation</vt:lpstr>
      <vt:lpstr>PowerPoint Presentation</vt:lpstr>
      <vt:lpstr>PowerPoint Presentation</vt:lpstr>
      <vt:lpstr>openEuler 开源创新实践课概况</vt:lpstr>
      <vt:lpstr>openEuler 开源创新实践课流程</vt:lpstr>
      <vt:lpstr>理论精讲 + 实践</vt:lpstr>
      <vt:lpstr>实验资源配置（仅供参考）</vt:lpstr>
      <vt:lpstr>PowerPoint Presentation</vt:lpstr>
      <vt:lpstr>磨刀不误砍柴工：openEuler 简介、LFS 原理、环境准备</vt:lpstr>
      <vt:lpstr>关卡1： 创建临时工具链</vt:lpstr>
      <vt:lpstr>关卡2： 构建 LFS 目标系统</vt:lpstr>
      <vt:lpstr>关卡3： 让目标系统可引导</vt:lpstr>
      <vt:lpstr>PowerPoint Presentation</vt:lpstr>
      <vt:lpstr>课程总结及作业提交</vt:lpstr>
      <vt:lpstr>PowerPoint Presentation</vt:lpstr>
      <vt:lpstr>进阶任务（可选）</vt:lpstr>
      <vt:lpstr>PowerPoint Presentation</vt:lpstr>
      <vt:lpstr>PowerPoint Presentation</vt:lpstr>
      <vt:lpstr>PowerPoint Presentation</vt:lpstr>
      <vt:lpstr>PowerPoint Presentation</vt:lpstr>
      <vt:lpstr>缩略语表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Smith Mandrew</cp:lastModifiedBy>
  <cp:revision>219</cp:revision>
  <cp:lastPrinted>2020-07-31T09:33:18Z</cp:lastPrinted>
  <dcterms:created xsi:type="dcterms:W3CDTF">2018-11-29T10:16:29Z</dcterms:created>
  <dcterms:modified xsi:type="dcterms:W3CDTF">2022-01-12T03:30:20Z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(3)Syvg9p417Ks2tWRI63NqMBDefeNN+BmJFFI5B/hkAgtoVOCcJf8tSdgtXX6K+mfHbruZ/3Ns
6fZhBqkdczY7B2XCDfB2IGMij8qsTbh8CHiD16VIzCCvgfOOk9g8Onpvw+1VGHFY07iHu/67
AaY/1WmdEwssY5uZutBJqdHwdN1HC331hdhuobT90Q9Jj2RB8mdoHuA8OsUdv0Pk1PpbAi/6
JdMWdMKCqG+7tgf2pz</vt:lpwstr>
  </property>
  <property fmtid="{D5CDD505-2E9C-101B-9397-08002B2CF9AE}" pid="3" name="_2015_ms_pID_7253431">
    <vt:lpwstr>J3R6slbewxHiF/ETLwzn1Sgu8HI3jC0HyoQPQ7wrO0l+TFuiwpRqMv
QwL1Y3LVtiRdR81lyCNZQRIj9aryUhM5vtIt7M+CF2iWV/MdF2xKJqeRqFQm3fqEUbSDd65f
/81ioSbsQOcanLpPrptgircd+xe5wF+dfaa7Azs+WQ858sQKxAH4gaF/Hz4XSrT6X7q8KWjE
/x9G3G6UXfSb8P45UyRZbCRRbUhuey4lPJE7</vt:lpwstr>
  </property>
  <property fmtid="{D5CDD505-2E9C-101B-9397-08002B2CF9AE}" pid="4" name="_2015_ms_pID_7253432">
    <vt:lpwstr>37NYO8ApPprFzA+B7vV+NL4=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