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7561263" cy="10693400"/>
  <p:notesSz cx="6858000" cy="9144000"/>
  <p:custDataLst>
    <p:tags r:id="rId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3"/>
    <p:restoredTop sz="94660"/>
  </p:normalViewPr>
  <p:slideViewPr>
    <p:cSldViewPr showGuides="1">
      <p:cViewPr>
        <p:scale>
          <a:sx n="50" d="100"/>
          <a:sy n="50" d="100"/>
        </p:scale>
        <p:origin x="1980" y="-264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37869" y="1143000"/>
            <a:ext cx="218226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738" y="3322638"/>
            <a:ext cx="6427787" cy="22907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3475" y="6059488"/>
            <a:ext cx="5294313" cy="27320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3225" y="428625"/>
            <a:ext cx="1700213" cy="91233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7825" y="428625"/>
            <a:ext cx="4953000" cy="91233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900" y="6872288"/>
            <a:ext cx="6427788" cy="21224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6900" y="4532313"/>
            <a:ext cx="6427788" cy="23399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9788" y="2495550"/>
            <a:ext cx="2863850" cy="705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56038" y="2495550"/>
            <a:ext cx="2865437" cy="705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7825" y="2393950"/>
            <a:ext cx="3341688" cy="99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7825" y="3390900"/>
            <a:ext cx="3341688" cy="616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41750" y="2393950"/>
            <a:ext cx="3341688" cy="99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750" y="3390900"/>
            <a:ext cx="3341688" cy="616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5450"/>
            <a:ext cx="2487613" cy="18129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5925" y="425450"/>
            <a:ext cx="4227513" cy="91265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7825" y="2238375"/>
            <a:ext cx="2487613" cy="73136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5" y="7485063"/>
            <a:ext cx="4535488" cy="884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82725" y="955675"/>
            <a:ext cx="4535488" cy="6415088"/>
          </a:xfrm>
        </p:spPr>
        <p:txBody>
          <a:bodyPr vert="horz" wrap="square" lIns="104306" tIns="52153" rIns="104306" bIns="52153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10433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2725" y="8369300"/>
            <a:ext cx="4535488" cy="1254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/>
          </p:cNvSpPr>
          <p:nvPr>
            <p:ph type="body" idx="1"/>
          </p:nvPr>
        </p:nvSpPr>
        <p:spPr>
          <a:xfrm>
            <a:off x="839788" y="2495550"/>
            <a:ext cx="5881687" cy="7056438"/>
          </a:xfrm>
          <a:prstGeom prst="rect">
            <a:avLst/>
          </a:prstGeom>
          <a:noFill/>
          <a:ln w="9525">
            <a:noFill/>
          </a:ln>
        </p:spPr>
        <p:txBody>
          <a:bodyPr lIns="104306" tIns="52153" rIns="104306" bIns="52153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图片 4" descr="证明背景2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31763"/>
            <a:ext cx="7561263" cy="104298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90525" indent="-390525" algn="l" defTabSz="1043305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303655" indent="-260350" algn="l" defTabSz="1043305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</a:defRPr>
      </a:lvl3pPr>
      <a:lvl4pPr marL="1825625" indent="-260350" algn="l" defTabSz="1043305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</a:defRPr>
      </a:lvl4pPr>
      <a:lvl5pPr marL="2346325" indent="-260350" algn="l" defTabSz="1043305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5pPr>
      <a:lvl6pPr marL="28035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2607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7179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1751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/>
          <p:nvPr/>
        </p:nvSpPr>
        <p:spPr>
          <a:xfrm>
            <a:off x="732473" y="1308100"/>
            <a:ext cx="6019800" cy="8986602"/>
          </a:xfrm>
          <a:prstGeom prst="rect">
            <a:avLst/>
          </a:prstGeom>
          <a:noFill/>
          <a:ln w="9525">
            <a:noFill/>
          </a:ln>
        </p:spPr>
        <p:txBody>
          <a:bodyPr lIns="104306" tIns="52153" rIns="104306" bIns="52153">
            <a:spAutoFit/>
          </a:bodyPr>
          <a:lstStyle/>
          <a:p>
            <a:pPr algn="ctr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产品兼容互认证明       </a:t>
            </a: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1400">
                <a:ea typeface="微软雅黑" panose="020B0503020204020204" pitchFamily="34" charset="-122"/>
              </a:rPr>
              <a:t>        信服云平台是采用深信服云计算与安全解决方案建设的云服务平台，专注于为用户提供简单、安全、省心的一站式云服务。 在服务上，依托丰富的技术专家团队为用户提供</a:t>
            </a:r>
            <a:r>
              <a:rPr lang="en-US" altLang="zh-CN" sz="1400">
                <a:ea typeface="微软雅黑" panose="020B0503020204020204" pitchFamily="34" charset="-122"/>
              </a:rPr>
              <a:t>7*24</a:t>
            </a:r>
            <a:r>
              <a:rPr lang="zh-CN" altLang="en-US" sz="1400">
                <a:ea typeface="微软雅黑" panose="020B0503020204020204" pitchFamily="34" charset="-122"/>
              </a:rPr>
              <a:t>小时的快速响应服务，让用户聚焦自身业务价值，无后顾之忧，为用户业务发展保驾护航。 同时与各类合作伙伴积极开展业务合作，联合合作伙伴专注为用户提供云服务，所推出的等保托管、网站安全托管、专属云解决方案在政府、企业、教育、旅游、互联网、医疗、金融等诸多行业得到应用。</a:t>
            </a:r>
            <a:endParaRPr lang="zh-CN" altLang="en-US" sz="1400" dirty="0">
              <a:ea typeface="微软雅黑" panose="020B0503020204020204" pitchFamily="34" charset="-122"/>
              <a:sym typeface="+mn-ea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1400">
                <a:ea typeface="微软雅黑" panose="020B0503020204020204" pitchFamily="34" charset="-122"/>
                <a:sym typeface="+mn-ea"/>
              </a:rPr>
              <a:t>        泽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拓科技</a:t>
            </a:r>
            <a:r>
              <a:rPr lang="en-US" altLang="zh-CN" sz="1400" dirty="0"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深圳</a:t>
            </a:r>
            <a:r>
              <a:rPr lang="en-US" altLang="zh-CN" sz="1400" dirty="0"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有限责任公司自主研发的 </a:t>
            </a:r>
            <a:r>
              <a:rPr lang="en-US" altLang="zh-CN" sz="1400" dirty="0">
                <a:ea typeface="微软雅黑" panose="020B0503020204020204" pitchFamily="34" charset="-122"/>
                <a:sym typeface="+mn-ea"/>
              </a:rPr>
              <a:t>《</a:t>
            </a:r>
            <a:r>
              <a:rPr lang="en-US" altLang="zh-CN" sz="1400" dirty="0" err="1">
                <a:ea typeface="微软雅黑" panose="020B0503020204020204" pitchFamily="34" charset="-122"/>
                <a:sym typeface="+mn-ea"/>
              </a:rPr>
              <a:t>Klustron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数据库</a:t>
            </a:r>
            <a:r>
              <a:rPr lang="en-US" altLang="zh-CN" sz="1400" dirty="0"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是一款分布式关系数据库管理系统，广泛应用于各行业的关系型数据存储与管理。 支持高并发、高负载的事务处理，具备自动化水平扩展能力，在不中断服务的情况下实现弹性伸缩，同时在节点和网络故障下确保数据读写的持续性、一致性与持久性。其高吞吐率、低延时的性能表现，以及对 </a:t>
            </a:r>
            <a:r>
              <a:rPr lang="en-US" altLang="zh-CN" sz="1400" dirty="0">
                <a:ea typeface="微软雅黑" panose="020B0503020204020204" pitchFamily="34" charset="-122"/>
                <a:sym typeface="+mn-ea"/>
              </a:rPr>
              <a:t>MySQL 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和 </a:t>
            </a:r>
            <a:r>
              <a:rPr lang="en-US" altLang="zh-CN" sz="1400" dirty="0">
                <a:ea typeface="微软雅黑" panose="020B0503020204020204" pitchFamily="34" charset="-122"/>
                <a:sym typeface="+mn-ea"/>
              </a:rPr>
              <a:t>PostgreSQL 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连接协议及语法的兼容性，使其能够无缝支持各种常用编程语言的应用接入。</a:t>
            </a: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1400">
                <a:ea typeface="微软雅黑" panose="020B0503020204020204" pitchFamily="34" charset="-122"/>
                <a:sym typeface="+mn-ea"/>
              </a:rPr>
              <a:t>        针对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上述产品的功能、性能、兼容性方面，</a:t>
            </a:r>
            <a:r>
              <a:rPr lang="zh-CN" altLang="en-US" sz="1400" dirty="0">
                <a:ea typeface="微软雅黑" panose="020B0503020204020204" pitchFamily="34" charset="-122"/>
              </a:rPr>
              <a:t>深圳市中天云智网络科技有限公司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和泽拓科技（深圳）有限责任公司通过共同测试表明</a:t>
            </a:r>
            <a:r>
              <a:rPr lang="en-US" altLang="zh-CN" sz="1400" dirty="0"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云智算大数据分析</a:t>
            </a:r>
            <a:r>
              <a:rPr lang="en-US" altLang="zh-CN" sz="1400" dirty="0">
                <a:ea typeface="微软雅黑" panose="020B0503020204020204" pitchFamily="34" charset="-122"/>
                <a:sym typeface="+mn-ea"/>
              </a:rPr>
              <a:t>BI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软件与泽拓科技</a:t>
            </a:r>
            <a:r>
              <a:rPr lang="en-US" altLang="zh-CN" sz="1400" dirty="0"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深圳</a:t>
            </a:r>
            <a:r>
              <a:rPr lang="en-US" altLang="zh-CN" sz="1400" dirty="0"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有限责任公司 </a:t>
            </a:r>
            <a:r>
              <a:rPr lang="en-US" altLang="zh-CN" sz="1400" dirty="0" err="1">
                <a:ea typeface="微软雅黑" panose="020B0503020204020204" pitchFamily="34" charset="-122"/>
                <a:sym typeface="+mn-ea"/>
              </a:rPr>
              <a:t>Klustron</a:t>
            </a:r>
            <a:r>
              <a:rPr lang="en-US" altLang="zh-CN" sz="1400" dirty="0">
                <a:ea typeface="微软雅黑" panose="020B0503020204020204" pitchFamily="34" charset="-122"/>
                <a:sym typeface="+mn-ea"/>
              </a:rPr>
              <a:t> V1.3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产品完全兼容，其功能、性能和兼容性等各方面表现良好，运行稳定、安全，满足用户的需求。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特此证明！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深信服科技股份有限公司                          泽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拓科技（深圳）有限责任公司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2024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                                          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2024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51" name="矩形 2"/>
          <p:cNvSpPr/>
          <p:nvPr/>
        </p:nvSpPr>
        <p:spPr>
          <a:xfrm>
            <a:off x="5380038" y="9271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90525" indent="-390525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725" indent="-325755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1303655" indent="-260350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700">
                <a:solidFill>
                  <a:schemeClr val="tx1"/>
                </a:solidFill>
                <a:latin typeface="+mn-lt"/>
                <a:ea typeface="+mn-ea"/>
              </a:defRPr>
            </a:lvl3pPr>
            <a:lvl4pPr marL="1825625" indent="-260350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4pPr>
            <a:lvl5pPr marL="2346325" indent="-260350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100" dirty="0"/>
          </a:p>
        </p:txBody>
      </p:sp>
      <p:pic>
        <p:nvPicPr>
          <p:cNvPr id="4" name="图片 3" descr="横板格纹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40" y="558800"/>
            <a:ext cx="2263140" cy="1130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0DA28A-FC8D-1487-5BCC-E0089E674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1" y="850900"/>
            <a:ext cx="1219200" cy="55252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5d54bb9-3641-422e-a890-cf7d6b846840"/>
  <p:tag name="COMMONDATA" val="eyJoZGlkIjoiNzFiOTNjN2YxYWQ2NGIzMjQ2ZDdiNzJjNjFjYTRhZTMifQ==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4330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4330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345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wyujie</dc:creator>
  <cp:lastModifiedBy>kunlunbase 025</cp:lastModifiedBy>
  <cp:revision>16</cp:revision>
  <dcterms:created xsi:type="dcterms:W3CDTF">2022-11-10T07:38:00Z</dcterms:created>
  <dcterms:modified xsi:type="dcterms:W3CDTF">2024-12-16T08:21:04Z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2052-11.1.0.14309</vt:lpwstr>
  </property>
  <property fmtid="{D5CDD505-2E9C-101B-9397-08002B2CF9AE}" pid="4" name="ICV">
    <vt:lpwstr>4CB2706412694D4C85C4194F25D0B969_12</vt:lpwstr>
  </property>
</Properties>
</file>