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9" r:id="rId3"/>
    <p:sldId id="262" r:id="rId4"/>
    <p:sldId id="261" r:id="rId5"/>
    <p:sldId id="263" r:id="rId6"/>
    <p:sldId id="264" r:id="rId7"/>
    <p:sldId id="265" r:id="rId8"/>
    <p:sldId id="267" r:id="rId9"/>
    <p:sldId id="266" r:id="rId10"/>
    <p:sldId id="268" r:id="rId11"/>
    <p:sldId id="274" r:id="rId12"/>
    <p:sldId id="275" r:id="rId13"/>
    <p:sldId id="276" r:id="rId14"/>
    <p:sldId id="277" r:id="rId15"/>
    <p:sldId id="278" r:id="rId16"/>
    <p:sldId id="279" r:id="rId17"/>
    <p:sldId id="280" r:id="rId18"/>
    <p:sldId id="281" r:id="rId19"/>
    <p:sldId id="282" r:id="rId20"/>
    <p:sldId id="283" r:id="rId21"/>
    <p:sldId id="284"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61" d="100"/>
          <a:sy n="61" d="100"/>
        </p:scale>
        <p:origin x="884" y="64"/>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zh-CN" altLang="en-US"/>
              <a:t>单击此处编辑母版标题样式</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lvl1pPr algn="l">
              <a:defRPr/>
            </a:lvl1pPr>
          </a:lstStyle>
          <a:p>
            <a:fld id="{938F4BBB-489E-4616-929D-D3B363F86DE3}" type="datetimeFigureOut">
              <a:rPr lang="zh-CN" altLang="en-US" smtClean="0"/>
              <a:t>2023/6/14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1430FA2-6D4A-4F0D-BDAF-31BFC878F2DA}" type="slidenum">
              <a:rPr lang="zh-CN" altLang="en-US" smtClean="0"/>
              <a:t>‹#›</a:t>
            </a:fld>
            <a:endParaRPr lang="zh-CN" alt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85874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938F4BBB-489E-4616-929D-D3B363F86DE3}" type="datetimeFigureOut">
              <a:rPr lang="zh-CN" altLang="en-US" smtClean="0"/>
              <a:t>2023/6/14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1430FA2-6D4A-4F0D-BDAF-31BFC878F2DA}" type="slidenum">
              <a:rPr lang="zh-CN" altLang="en-US" smtClean="0"/>
              <a:t>‹#›</a:t>
            </a:fld>
            <a:endParaRPr lang="zh-CN" altLang="en-US"/>
          </a:p>
        </p:txBody>
      </p:sp>
    </p:spTree>
    <p:extLst>
      <p:ext uri="{BB962C8B-B14F-4D97-AF65-F5344CB8AC3E}">
        <p14:creationId xmlns:p14="http://schemas.microsoft.com/office/powerpoint/2010/main" val="1419072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938F4BBB-489E-4616-929D-D3B363F86DE3}" type="datetimeFigureOut">
              <a:rPr lang="zh-CN" altLang="en-US" smtClean="0"/>
              <a:t>2023/6/14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1430FA2-6D4A-4F0D-BDAF-31BFC878F2DA}" type="slidenum">
              <a:rPr lang="zh-CN" altLang="en-US" smtClean="0"/>
              <a:t>‹#›</a:t>
            </a:fld>
            <a:endParaRPr lang="zh-CN" alt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04512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938F4BBB-489E-4616-929D-D3B363F86DE3}" type="datetimeFigureOut">
              <a:rPr lang="zh-CN" altLang="en-US" smtClean="0"/>
              <a:t>2023/6/14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1430FA2-6D4A-4F0D-BDAF-31BFC878F2DA}" type="slidenum">
              <a:rPr lang="zh-CN" altLang="en-US" smtClean="0"/>
              <a:t>‹#›</a:t>
            </a:fld>
            <a:endParaRPr lang="zh-CN" altLang="en-US"/>
          </a:p>
        </p:txBody>
      </p:sp>
    </p:spTree>
    <p:extLst>
      <p:ext uri="{BB962C8B-B14F-4D97-AF65-F5344CB8AC3E}">
        <p14:creationId xmlns:p14="http://schemas.microsoft.com/office/powerpoint/2010/main" val="2428016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zh-CN" altLang="en-US"/>
              <a:t>单击此处编辑母版标题样式</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938F4BBB-489E-4616-929D-D3B363F86DE3}" type="datetimeFigureOut">
              <a:rPr lang="zh-CN" altLang="en-US" smtClean="0"/>
              <a:t>2023/6/14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1430FA2-6D4A-4F0D-BDAF-31BFC878F2DA}" type="slidenum">
              <a:rPr lang="zh-CN" altLang="en-US" smtClean="0"/>
              <a:t>‹#›</a:t>
            </a:fld>
            <a:endParaRPr lang="zh-CN" alt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15523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938F4BBB-489E-4616-929D-D3B363F86DE3}" type="datetimeFigureOut">
              <a:rPr lang="zh-CN" altLang="en-US" smtClean="0"/>
              <a:t>2023/6/14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1430FA2-6D4A-4F0D-BDAF-31BFC878F2DA}" type="slidenum">
              <a:rPr lang="zh-CN" altLang="en-US" smtClean="0"/>
              <a:t>‹#›</a:t>
            </a:fld>
            <a:endParaRPr lang="zh-CN" altLang="en-US"/>
          </a:p>
        </p:txBody>
      </p:sp>
    </p:spTree>
    <p:extLst>
      <p:ext uri="{BB962C8B-B14F-4D97-AF65-F5344CB8AC3E}">
        <p14:creationId xmlns:p14="http://schemas.microsoft.com/office/powerpoint/2010/main" val="41506054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024128" y="2967788"/>
            <a:ext cx="4754880" cy="334157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zh-CN" altLang="en-US"/>
              <a:t>单击此处编辑母版文本样式</a:t>
            </a:r>
          </a:p>
        </p:txBody>
      </p:sp>
      <p:sp>
        <p:nvSpPr>
          <p:cNvPr id="6" name="Content Placeholder 5"/>
          <p:cNvSpPr>
            <a:spLocks noGrp="1"/>
          </p:cNvSpPr>
          <p:nvPr>
            <p:ph sz="quarter" idx="4"/>
          </p:nvPr>
        </p:nvSpPr>
        <p:spPr>
          <a:xfrm>
            <a:off x="5990888" y="2967788"/>
            <a:ext cx="4754880" cy="334157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938F4BBB-489E-4616-929D-D3B363F86DE3}" type="datetimeFigureOut">
              <a:rPr lang="zh-CN" altLang="en-US" smtClean="0"/>
              <a:t>2023/6/14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51430FA2-6D4A-4F0D-BDAF-31BFC878F2DA}" type="slidenum">
              <a:rPr lang="zh-CN" altLang="en-US" smtClean="0"/>
              <a:t>‹#›</a:t>
            </a:fld>
            <a:endParaRPr lang="zh-CN" altLang="en-US"/>
          </a:p>
        </p:txBody>
      </p:sp>
    </p:spTree>
    <p:extLst>
      <p:ext uri="{BB962C8B-B14F-4D97-AF65-F5344CB8AC3E}">
        <p14:creationId xmlns:p14="http://schemas.microsoft.com/office/powerpoint/2010/main" val="25351987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938F4BBB-489E-4616-929D-D3B363F86DE3}" type="datetimeFigureOut">
              <a:rPr lang="zh-CN" altLang="en-US" smtClean="0"/>
              <a:t>2023/6/14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1430FA2-6D4A-4F0D-BDAF-31BFC878F2DA}" type="slidenum">
              <a:rPr lang="zh-CN" altLang="en-US" smtClean="0"/>
              <a:t>‹#›</a:t>
            </a:fld>
            <a:endParaRPr lang="zh-CN" altLang="en-US"/>
          </a:p>
        </p:txBody>
      </p:sp>
    </p:spTree>
    <p:extLst>
      <p:ext uri="{BB962C8B-B14F-4D97-AF65-F5344CB8AC3E}">
        <p14:creationId xmlns:p14="http://schemas.microsoft.com/office/powerpoint/2010/main" val="16773453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8F4BBB-489E-4616-929D-D3B363F86DE3}" type="datetimeFigureOut">
              <a:rPr lang="zh-CN" altLang="en-US" smtClean="0"/>
              <a:t>2023/6/14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51430FA2-6D4A-4F0D-BDAF-31BFC878F2DA}" type="slidenum">
              <a:rPr lang="zh-CN" altLang="en-US" smtClean="0"/>
              <a:t>‹#›</a:t>
            </a:fld>
            <a:endParaRPr lang="zh-CN" altLang="en-US"/>
          </a:p>
        </p:txBody>
      </p:sp>
    </p:spTree>
    <p:extLst>
      <p:ext uri="{BB962C8B-B14F-4D97-AF65-F5344CB8AC3E}">
        <p14:creationId xmlns:p14="http://schemas.microsoft.com/office/powerpoint/2010/main" val="28735636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zh-CN" altLang="en-US"/>
              <a:t>单击此处编辑母版标题样式</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938F4BBB-489E-4616-929D-D3B363F86DE3}" type="datetimeFigureOut">
              <a:rPr lang="zh-CN" altLang="en-US" smtClean="0"/>
              <a:t>2023/6/14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1430FA2-6D4A-4F0D-BDAF-31BFC878F2DA}" type="slidenum">
              <a:rPr lang="zh-CN" altLang="en-US" smtClean="0"/>
              <a:t>‹#›</a:t>
            </a:fld>
            <a:endParaRPr lang="zh-CN" altLang="en-US"/>
          </a:p>
        </p:txBody>
      </p:sp>
    </p:spTree>
    <p:extLst>
      <p:ext uri="{BB962C8B-B14F-4D97-AF65-F5344CB8AC3E}">
        <p14:creationId xmlns:p14="http://schemas.microsoft.com/office/powerpoint/2010/main" val="16140057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938F4BBB-489E-4616-929D-D3B363F86DE3}" type="datetimeFigureOut">
              <a:rPr lang="zh-CN" altLang="en-US" smtClean="0"/>
              <a:t>2023/6/14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1430FA2-6D4A-4F0D-BDAF-31BFC878F2DA}" type="slidenum">
              <a:rPr lang="zh-CN" altLang="en-US" smtClean="0"/>
              <a:t>‹#›</a:t>
            </a:fld>
            <a:endParaRPr lang="zh-CN" alt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30535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38F4BBB-489E-4616-929D-D3B363F86DE3}" type="datetimeFigureOut">
              <a:rPr lang="zh-CN" altLang="en-US" smtClean="0"/>
              <a:t>2023/6/14</a:t>
            </a:fld>
            <a:endParaRPr lang="zh-CN" alt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zh-CN" alt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51430FA2-6D4A-4F0D-BDAF-31BFC878F2DA}" type="slidenum">
              <a:rPr lang="zh-CN" altLang="en-US" smtClean="0"/>
              <a:t>‹#›</a:t>
            </a:fld>
            <a:endParaRPr lang="zh-CN" alt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94051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eg"/><Relationship Id="rId1" Type="http://schemas.openxmlformats.org/officeDocument/2006/relationships/slideLayout" Target="../slideLayouts/slideLayout8.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jpeg"/><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jpeg"/><Relationship Id="rId1" Type="http://schemas.openxmlformats.org/officeDocument/2006/relationships/slideLayout" Target="../slideLayouts/slideLayout8.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05E3574-CA3B-B177-F178-BB9C232E5A9B}"/>
              </a:ext>
            </a:extLst>
          </p:cNvPr>
          <p:cNvSpPr>
            <a:spLocks noGrp="1"/>
          </p:cNvSpPr>
          <p:nvPr>
            <p:ph idx="1"/>
          </p:nvPr>
        </p:nvSpPr>
        <p:spPr>
          <a:xfrm>
            <a:off x="553720" y="936171"/>
            <a:ext cx="5115560" cy="5617029"/>
          </a:xfrm>
        </p:spPr>
        <p:txBody>
          <a:bodyPr>
            <a:normAutofit/>
          </a:bodyPr>
          <a:lstStyle/>
          <a:p>
            <a:r>
              <a:rPr lang="en-US" altLang="zh-CN" dirty="0" err="1">
                <a:latin typeface="+mn-ea"/>
              </a:rPr>
              <a:t>KunlunBase</a:t>
            </a:r>
            <a:r>
              <a:rPr lang="en-US" altLang="zh-CN" dirty="0">
                <a:latin typeface="+mn-ea"/>
              </a:rPr>
              <a:t> </a:t>
            </a:r>
            <a:r>
              <a:rPr lang="zh-CN" altLang="en-US" dirty="0">
                <a:latin typeface="+mn-ea"/>
              </a:rPr>
              <a:t>用于各行业存储</a:t>
            </a:r>
          </a:p>
          <a:p>
            <a:r>
              <a:rPr lang="zh-CN" altLang="en-US" dirty="0">
                <a:latin typeface="+mn-ea"/>
              </a:rPr>
              <a:t>具备优秀的 </a:t>
            </a:r>
            <a:r>
              <a:rPr lang="en-US" altLang="zh-CN" dirty="0">
                <a:latin typeface="+mn-ea"/>
              </a:rPr>
              <a:t>OLTP </a:t>
            </a:r>
            <a:r>
              <a:rPr lang="zh-CN" altLang="en-US" dirty="0">
                <a:latin typeface="+mn-ea"/>
              </a:rPr>
              <a:t>事务处理性能，特别是在大并发重负载下其性能优势更加明显；同时 </a:t>
            </a:r>
            <a:r>
              <a:rPr lang="en-US" altLang="zh-CN" dirty="0">
                <a:latin typeface="+mn-ea"/>
              </a:rPr>
              <a:t>MySQL </a:t>
            </a:r>
            <a:r>
              <a:rPr lang="zh-CN" altLang="en-US" dirty="0">
                <a:latin typeface="+mn-ea"/>
              </a:rPr>
              <a:t>在表连接、</a:t>
            </a:r>
            <a:r>
              <a:rPr lang="en-US" altLang="zh-CN" dirty="0">
                <a:latin typeface="+mn-ea"/>
              </a:rPr>
              <a:t>OLAP </a:t>
            </a:r>
            <a:r>
              <a:rPr lang="zh-CN" altLang="en-US" dirty="0">
                <a:latin typeface="+mn-ea"/>
              </a:rPr>
              <a:t>分析查询方面性能较差并且功能有限，而 </a:t>
            </a:r>
            <a:r>
              <a:rPr lang="en-US" altLang="zh-CN" dirty="0">
                <a:latin typeface="+mn-ea"/>
              </a:rPr>
              <a:t>PostgreSQL </a:t>
            </a:r>
            <a:r>
              <a:rPr lang="zh-CN" altLang="en-US" dirty="0">
                <a:latin typeface="+mn-ea"/>
              </a:rPr>
              <a:t>在只读查询方面性能优秀并且功能完全覆盖 </a:t>
            </a:r>
            <a:r>
              <a:rPr lang="en-US" altLang="zh-CN" dirty="0">
                <a:latin typeface="+mn-ea"/>
              </a:rPr>
              <a:t>OLAP </a:t>
            </a:r>
            <a:r>
              <a:rPr lang="zh-CN" altLang="en-US" dirty="0">
                <a:latin typeface="+mn-ea"/>
              </a:rPr>
              <a:t>所有功能</a:t>
            </a:r>
            <a:endParaRPr lang="en-US" altLang="zh-CN" dirty="0">
              <a:latin typeface="+mn-ea"/>
            </a:endParaRPr>
          </a:p>
          <a:p>
            <a:r>
              <a:rPr lang="en-US" altLang="zh-CN" dirty="0" err="1">
                <a:latin typeface="+mn-ea"/>
              </a:rPr>
              <a:t>KunlunBase</a:t>
            </a:r>
            <a:r>
              <a:rPr lang="en-US" altLang="zh-CN" dirty="0">
                <a:latin typeface="+mn-ea"/>
              </a:rPr>
              <a:t> </a:t>
            </a:r>
            <a:r>
              <a:rPr lang="zh-CN" altLang="en-US" dirty="0">
                <a:latin typeface="+mn-ea"/>
              </a:rPr>
              <a:t>是一个分布式关系数据库管理系统，面向 </a:t>
            </a:r>
            <a:r>
              <a:rPr lang="en-US" altLang="zh-CN" dirty="0">
                <a:latin typeface="+mn-ea"/>
              </a:rPr>
              <a:t>TB </a:t>
            </a:r>
            <a:r>
              <a:rPr lang="zh-CN" altLang="en-US" dirty="0">
                <a:latin typeface="+mn-ea"/>
              </a:rPr>
              <a:t>和 </a:t>
            </a:r>
            <a:r>
              <a:rPr lang="en-US" altLang="zh-CN" dirty="0">
                <a:latin typeface="+mn-ea"/>
              </a:rPr>
              <a:t>PB </a:t>
            </a:r>
            <a:r>
              <a:rPr lang="zh-CN" altLang="en-US" dirty="0">
                <a:latin typeface="+mn-ea"/>
              </a:rPr>
              <a:t>级别海量数据处理，支持高吞吐量和低延时的极致性能来处理海量数据的高并发读写请求。它支持水平弹性扩容，提供健壮的事务 </a:t>
            </a:r>
            <a:r>
              <a:rPr lang="en-US" altLang="zh-CN" dirty="0">
                <a:latin typeface="+mn-ea"/>
              </a:rPr>
              <a:t>ACID </a:t>
            </a:r>
            <a:r>
              <a:rPr lang="zh-CN" altLang="en-US" dirty="0">
                <a:latin typeface="+mn-ea"/>
              </a:rPr>
              <a:t>保障，高效易用的分布式查询处理，高可扩展性，高可用性和透明的分库分表数据处理功能，业务层和终端用户无感知的水平扩展能力，是典型的 </a:t>
            </a:r>
            <a:r>
              <a:rPr lang="en-US" altLang="zh-CN" dirty="0">
                <a:latin typeface="+mn-ea"/>
              </a:rPr>
              <a:t>NewSQL </a:t>
            </a:r>
            <a:r>
              <a:rPr lang="zh-CN" altLang="en-US" dirty="0">
                <a:latin typeface="+mn-ea"/>
              </a:rPr>
              <a:t>分布式数据库系统</a:t>
            </a:r>
          </a:p>
        </p:txBody>
      </p:sp>
      <p:pic>
        <p:nvPicPr>
          <p:cNvPr id="2050" name="Picture 2" descr="卡通画&#10;&#10;中度可信度描述已自动生成">
            <a:extLst>
              <a:ext uri="{FF2B5EF4-FFF2-40B4-BE49-F238E27FC236}">
                <a16:creationId xmlns:a16="http://schemas.microsoft.com/office/drawing/2014/main" id="{71CDB332-3022-465C-9668-55500C0C7A8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579884" y="91490"/>
            <a:ext cx="3345268" cy="844681"/>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梦想扬帆起航创意背景背景图片素材免费下载_熊猫办公">
            <a:extLst>
              <a:ext uri="{FF2B5EF4-FFF2-40B4-BE49-F238E27FC236}">
                <a16:creationId xmlns:a16="http://schemas.microsoft.com/office/drawing/2014/main" id="{5D03D182-9E14-7903-989D-E842F524A1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70894" y="936171"/>
            <a:ext cx="6341371" cy="56170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65716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3116B86A-BC4B-B57A-10EE-99BE3425A3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80027" y="-14220"/>
            <a:ext cx="3932237" cy="1000125"/>
          </a:xfrm>
          <a:prstGeom prst="rect">
            <a:avLst/>
          </a:prstGeom>
          <a:noFill/>
          <a:extLst>
            <a:ext uri="{909E8E84-426E-40DD-AFC4-6F175D3DCCD1}">
              <a14:hiddenFill xmlns:a14="http://schemas.microsoft.com/office/drawing/2010/main">
                <a:solidFill>
                  <a:srgbClr val="FFFFFF"/>
                </a:solidFill>
              </a14:hiddenFill>
            </a:ext>
          </a:extLst>
        </p:spPr>
      </p:pic>
      <p:pic>
        <p:nvPicPr>
          <p:cNvPr id="11" name="图片 10">
            <a:extLst>
              <a:ext uri="{FF2B5EF4-FFF2-40B4-BE49-F238E27FC236}">
                <a16:creationId xmlns:a16="http://schemas.microsoft.com/office/drawing/2014/main" id="{6EFB3F9A-4258-83B7-6FD0-B336A76CA249}"/>
              </a:ext>
            </a:extLst>
          </p:cNvPr>
          <p:cNvPicPr>
            <a:picLocks noChangeAspect="1"/>
          </p:cNvPicPr>
          <p:nvPr/>
        </p:nvPicPr>
        <p:blipFill>
          <a:blip r:embed="rId3"/>
          <a:stretch>
            <a:fillRect/>
          </a:stretch>
        </p:blipFill>
        <p:spPr>
          <a:xfrm>
            <a:off x="668844" y="1900237"/>
            <a:ext cx="11229975" cy="3057525"/>
          </a:xfrm>
          <a:prstGeom prst="rect">
            <a:avLst/>
          </a:prstGeom>
        </p:spPr>
      </p:pic>
      <p:sp>
        <p:nvSpPr>
          <p:cNvPr id="12" name="文本占位符 3">
            <a:extLst>
              <a:ext uri="{FF2B5EF4-FFF2-40B4-BE49-F238E27FC236}">
                <a16:creationId xmlns:a16="http://schemas.microsoft.com/office/drawing/2014/main" id="{DE91BE3F-7D64-4D9E-6B64-248BF8F5FC9E}"/>
              </a:ext>
            </a:extLst>
          </p:cNvPr>
          <p:cNvSpPr txBox="1">
            <a:spLocks/>
          </p:cNvSpPr>
          <p:nvPr/>
        </p:nvSpPr>
        <p:spPr>
          <a:xfrm>
            <a:off x="827164" y="985905"/>
            <a:ext cx="6887429" cy="832385"/>
          </a:xfrm>
          <a:prstGeom prst="rect">
            <a:avLst/>
          </a:prstGeom>
        </p:spPr>
        <p:txBody>
          <a:bodyPr vert="horz" lIns="91440" tIns="45720" rIns="91440" bIns="45720" rtlCol="0">
            <a:normAutofit/>
          </a:bodyPr>
          <a:lstStyle>
            <a:lvl1pPr marL="0" indent="0" algn="l" defTabSz="914400" rtl="0" eaLnBrk="1" latinLnBrk="0" hangingPunct="1">
              <a:lnSpc>
                <a:spcPct val="108000"/>
              </a:lnSpc>
              <a:spcBef>
                <a:spcPts val="600"/>
              </a:spcBef>
              <a:spcAft>
                <a:spcPts val="200"/>
              </a:spcAft>
              <a:buClr>
                <a:schemeClr val="accent1"/>
              </a:buClr>
              <a:buSzPct val="100000"/>
              <a:buFont typeface="Tw Cen MT" panose="020B0602020104020603"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200"/>
              </a:spcBef>
              <a:spcAft>
                <a:spcPts val="400"/>
              </a:spcAft>
              <a:buClr>
                <a:schemeClr val="accent1"/>
              </a:buClr>
              <a:buFont typeface="Wingdings 3" pitchFamily="18" charset="2"/>
              <a:buNone/>
              <a:defRPr sz="1200" kern="1200">
                <a:solidFill>
                  <a:schemeClr val="tx1"/>
                </a:solidFill>
                <a:latin typeface="+mn-lt"/>
                <a:ea typeface="+mn-ea"/>
                <a:cs typeface="+mn-cs"/>
              </a:defRPr>
            </a:lvl2pPr>
            <a:lvl3pPr marL="914400" indent="0" algn="l" defTabSz="914400" rtl="0" eaLnBrk="1" latinLnBrk="0" hangingPunct="1">
              <a:lnSpc>
                <a:spcPct val="90000"/>
              </a:lnSpc>
              <a:spcBef>
                <a:spcPts val="200"/>
              </a:spcBef>
              <a:spcAft>
                <a:spcPts val="400"/>
              </a:spcAft>
              <a:buClr>
                <a:schemeClr val="accent1"/>
              </a:buClr>
              <a:buFont typeface="Wingdings 3" pitchFamily="18" charset="2"/>
              <a:buNone/>
              <a:defRPr sz="1000" kern="1200">
                <a:solidFill>
                  <a:schemeClr val="tx1"/>
                </a:solidFill>
                <a:latin typeface="+mn-lt"/>
                <a:ea typeface="+mn-ea"/>
                <a:cs typeface="+mn-cs"/>
              </a:defRPr>
            </a:lvl3pPr>
            <a:lvl4pPr marL="13716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4pPr>
            <a:lvl5pPr marL="18288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9pPr>
          </a:lstStyle>
          <a:p>
            <a:pPr lvl="1"/>
            <a:r>
              <a:rPr lang="en-US" altLang="zh-CN" sz="3600" b="1" i="0" dirty="0" err="1">
                <a:solidFill>
                  <a:srgbClr val="333333"/>
                </a:solidFill>
                <a:effectLst/>
                <a:latin typeface="Helvetica Neue"/>
              </a:rPr>
              <a:t>Klustron</a:t>
            </a:r>
            <a:r>
              <a:rPr lang="en-US" altLang="zh-CN" sz="3600" b="1" i="0" dirty="0">
                <a:solidFill>
                  <a:srgbClr val="333333"/>
                </a:solidFill>
                <a:effectLst/>
                <a:latin typeface="Helvetica Neue"/>
              </a:rPr>
              <a:t> VS </a:t>
            </a:r>
            <a:r>
              <a:rPr lang="en-US" altLang="zh-CN" sz="3600" b="1" i="0" dirty="0" err="1">
                <a:solidFill>
                  <a:srgbClr val="333333"/>
                </a:solidFill>
                <a:effectLst/>
                <a:latin typeface="Helvetica Neue"/>
              </a:rPr>
              <a:t>TiDB</a:t>
            </a:r>
            <a:r>
              <a:rPr lang="zh-CN" altLang="en-US" sz="3600" b="1" i="0" dirty="0">
                <a:solidFill>
                  <a:srgbClr val="333333"/>
                </a:solidFill>
                <a:effectLst/>
                <a:latin typeface="Helvetica Neue"/>
              </a:rPr>
              <a:t>（</a:t>
            </a:r>
            <a:r>
              <a:rPr lang="en-US" altLang="zh-CN" sz="3600" b="1" i="0" dirty="0">
                <a:solidFill>
                  <a:srgbClr val="333333"/>
                </a:solidFill>
                <a:effectLst/>
                <a:latin typeface="Helvetica Neue"/>
              </a:rPr>
              <a:t>v6.5.0</a:t>
            </a:r>
            <a:r>
              <a:rPr lang="zh-CN" altLang="en-US" sz="3600" b="1" i="0" dirty="0">
                <a:solidFill>
                  <a:srgbClr val="333333"/>
                </a:solidFill>
                <a:effectLst/>
                <a:latin typeface="Helvetica Neue"/>
              </a:rPr>
              <a:t>）</a:t>
            </a:r>
          </a:p>
          <a:p>
            <a:pPr lvl="1"/>
            <a:endParaRPr lang="en-US" altLang="zh-CN" sz="2100" dirty="0"/>
          </a:p>
          <a:p>
            <a:pPr lvl="1"/>
            <a:endParaRPr lang="en-US" altLang="zh-CN" dirty="0"/>
          </a:p>
          <a:p>
            <a:pPr lvl="1"/>
            <a:endParaRPr lang="en-US" altLang="zh-CN" dirty="0"/>
          </a:p>
          <a:p>
            <a:pPr lvl="1"/>
            <a:endParaRPr lang="en-US" altLang="zh-CN" dirty="0"/>
          </a:p>
        </p:txBody>
      </p:sp>
    </p:spTree>
    <p:extLst>
      <p:ext uri="{BB962C8B-B14F-4D97-AF65-F5344CB8AC3E}">
        <p14:creationId xmlns:p14="http://schemas.microsoft.com/office/powerpoint/2010/main" val="2090249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3116B86A-BC4B-B57A-10EE-99BE3425A3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80027" y="-14220"/>
            <a:ext cx="3932237" cy="1000125"/>
          </a:xfrm>
          <a:prstGeom prst="rect">
            <a:avLst/>
          </a:prstGeom>
          <a:noFill/>
          <a:extLst>
            <a:ext uri="{909E8E84-426E-40DD-AFC4-6F175D3DCCD1}">
              <a14:hiddenFill xmlns:a14="http://schemas.microsoft.com/office/drawing/2010/main">
                <a:solidFill>
                  <a:srgbClr val="FFFFFF"/>
                </a:solidFill>
              </a14:hiddenFill>
            </a:ext>
          </a:extLst>
        </p:spPr>
      </p:pic>
      <p:sp>
        <p:nvSpPr>
          <p:cNvPr id="12" name="文本占位符 3">
            <a:extLst>
              <a:ext uri="{FF2B5EF4-FFF2-40B4-BE49-F238E27FC236}">
                <a16:creationId xmlns:a16="http://schemas.microsoft.com/office/drawing/2014/main" id="{DE91BE3F-7D64-4D9E-6B64-248BF8F5FC9E}"/>
              </a:ext>
            </a:extLst>
          </p:cNvPr>
          <p:cNvSpPr txBox="1">
            <a:spLocks/>
          </p:cNvSpPr>
          <p:nvPr/>
        </p:nvSpPr>
        <p:spPr>
          <a:xfrm>
            <a:off x="827164" y="985905"/>
            <a:ext cx="7352863" cy="832385"/>
          </a:xfrm>
          <a:prstGeom prst="rect">
            <a:avLst/>
          </a:prstGeom>
        </p:spPr>
        <p:txBody>
          <a:bodyPr vert="horz" lIns="91440" tIns="45720" rIns="91440" bIns="45720" rtlCol="0">
            <a:normAutofit fontScale="85000" lnSpcReduction="10000"/>
          </a:bodyPr>
          <a:lstStyle>
            <a:lvl1pPr marL="0" indent="0" algn="l" defTabSz="914400" rtl="0" eaLnBrk="1" latinLnBrk="0" hangingPunct="1">
              <a:lnSpc>
                <a:spcPct val="108000"/>
              </a:lnSpc>
              <a:spcBef>
                <a:spcPts val="600"/>
              </a:spcBef>
              <a:spcAft>
                <a:spcPts val="200"/>
              </a:spcAft>
              <a:buClr>
                <a:schemeClr val="accent1"/>
              </a:buClr>
              <a:buSzPct val="100000"/>
              <a:buFont typeface="Tw Cen MT" panose="020B0602020104020603"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200"/>
              </a:spcBef>
              <a:spcAft>
                <a:spcPts val="400"/>
              </a:spcAft>
              <a:buClr>
                <a:schemeClr val="accent1"/>
              </a:buClr>
              <a:buFont typeface="Wingdings 3" pitchFamily="18" charset="2"/>
              <a:buNone/>
              <a:defRPr sz="1200" kern="1200">
                <a:solidFill>
                  <a:schemeClr val="tx1"/>
                </a:solidFill>
                <a:latin typeface="+mn-lt"/>
                <a:ea typeface="+mn-ea"/>
                <a:cs typeface="+mn-cs"/>
              </a:defRPr>
            </a:lvl2pPr>
            <a:lvl3pPr marL="914400" indent="0" algn="l" defTabSz="914400" rtl="0" eaLnBrk="1" latinLnBrk="0" hangingPunct="1">
              <a:lnSpc>
                <a:spcPct val="90000"/>
              </a:lnSpc>
              <a:spcBef>
                <a:spcPts val="200"/>
              </a:spcBef>
              <a:spcAft>
                <a:spcPts val="400"/>
              </a:spcAft>
              <a:buClr>
                <a:schemeClr val="accent1"/>
              </a:buClr>
              <a:buFont typeface="Wingdings 3" pitchFamily="18" charset="2"/>
              <a:buNone/>
              <a:defRPr sz="1000" kern="1200">
                <a:solidFill>
                  <a:schemeClr val="tx1"/>
                </a:solidFill>
                <a:latin typeface="+mn-lt"/>
                <a:ea typeface="+mn-ea"/>
                <a:cs typeface="+mn-cs"/>
              </a:defRPr>
            </a:lvl3pPr>
            <a:lvl4pPr marL="13716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4pPr>
            <a:lvl5pPr marL="18288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9pPr>
          </a:lstStyle>
          <a:p>
            <a:pPr lvl="1"/>
            <a:r>
              <a:rPr lang="en-US" altLang="zh-CN" sz="3600" b="1" i="0" dirty="0" err="1">
                <a:solidFill>
                  <a:srgbClr val="333333"/>
                </a:solidFill>
                <a:effectLst/>
                <a:latin typeface="Helvetica Neue"/>
              </a:rPr>
              <a:t>klustron</a:t>
            </a:r>
            <a:r>
              <a:rPr lang="zh-CN" altLang="en-US" sz="3600" b="1" i="0" dirty="0">
                <a:solidFill>
                  <a:srgbClr val="333333"/>
                </a:solidFill>
                <a:effectLst/>
                <a:latin typeface="Helvetica Neue"/>
              </a:rPr>
              <a:t>集群</a:t>
            </a:r>
            <a:r>
              <a:rPr lang="en-US" altLang="zh-CN" sz="3600" b="1" i="0" dirty="0" err="1">
                <a:solidFill>
                  <a:srgbClr val="333333"/>
                </a:solidFill>
                <a:effectLst/>
                <a:latin typeface="Helvetica Neue"/>
              </a:rPr>
              <a:t>sysbench</a:t>
            </a:r>
            <a:r>
              <a:rPr lang="zh-CN" altLang="en-US" sz="3600" b="1" i="0" dirty="0">
                <a:solidFill>
                  <a:srgbClr val="333333"/>
                </a:solidFill>
                <a:effectLst/>
                <a:latin typeface="Helvetica Neue"/>
              </a:rPr>
              <a:t>性能对比结果</a:t>
            </a:r>
          </a:p>
          <a:p>
            <a:pPr lvl="1"/>
            <a:endParaRPr lang="en-US" altLang="zh-CN" sz="2100" dirty="0"/>
          </a:p>
          <a:p>
            <a:pPr lvl="1"/>
            <a:endParaRPr lang="en-US" altLang="zh-CN" sz="2100" dirty="0"/>
          </a:p>
          <a:p>
            <a:pPr lvl="1"/>
            <a:endParaRPr lang="en-US" altLang="zh-CN" dirty="0"/>
          </a:p>
          <a:p>
            <a:pPr lvl="1"/>
            <a:endParaRPr lang="en-US" altLang="zh-CN" dirty="0"/>
          </a:p>
          <a:p>
            <a:pPr lvl="1"/>
            <a:endParaRPr lang="en-US" altLang="zh-CN" dirty="0"/>
          </a:p>
        </p:txBody>
      </p:sp>
      <p:sp>
        <p:nvSpPr>
          <p:cNvPr id="3" name="文本框 2">
            <a:extLst>
              <a:ext uri="{FF2B5EF4-FFF2-40B4-BE49-F238E27FC236}">
                <a16:creationId xmlns:a16="http://schemas.microsoft.com/office/drawing/2014/main" id="{121658F9-87DC-BBDF-BFBE-35D676684AC9}"/>
              </a:ext>
            </a:extLst>
          </p:cNvPr>
          <p:cNvSpPr txBox="1"/>
          <p:nvPr/>
        </p:nvSpPr>
        <p:spPr>
          <a:xfrm>
            <a:off x="1160484" y="1755197"/>
            <a:ext cx="10951780" cy="461665"/>
          </a:xfrm>
          <a:prstGeom prst="rect">
            <a:avLst/>
          </a:prstGeom>
          <a:noFill/>
        </p:spPr>
        <p:txBody>
          <a:bodyPr wrap="square">
            <a:spAutoFit/>
          </a:bodyPr>
          <a:lstStyle/>
          <a:p>
            <a:pPr algn="l"/>
            <a:r>
              <a:rPr lang="zh-CN" altLang="en-US" sz="2400" b="1" dirty="0">
                <a:solidFill>
                  <a:srgbClr val="333333"/>
                </a:solidFill>
                <a:latin typeface="Helvetica Neue"/>
              </a:rPr>
              <a:t>所有测试都是</a:t>
            </a:r>
            <a:r>
              <a:rPr lang="en-US" altLang="zh-CN" sz="2400" b="1" dirty="0">
                <a:solidFill>
                  <a:srgbClr val="333333"/>
                </a:solidFill>
                <a:latin typeface="Helvetica Neue"/>
              </a:rPr>
              <a:t>300s</a:t>
            </a:r>
            <a:r>
              <a:rPr lang="zh-CN" altLang="en-US" sz="2400" b="1" dirty="0">
                <a:solidFill>
                  <a:srgbClr val="333333"/>
                </a:solidFill>
                <a:latin typeface="Helvetica Neue"/>
              </a:rPr>
              <a:t>的测试时间。数据都是</a:t>
            </a:r>
            <a:r>
              <a:rPr lang="en-US" altLang="zh-CN" sz="2400" b="1" dirty="0">
                <a:solidFill>
                  <a:srgbClr val="333333"/>
                </a:solidFill>
                <a:latin typeface="Helvetica Neue"/>
              </a:rPr>
              <a:t>10</a:t>
            </a:r>
            <a:r>
              <a:rPr lang="zh-CN" altLang="en-US" sz="2400" b="1" dirty="0">
                <a:solidFill>
                  <a:srgbClr val="333333"/>
                </a:solidFill>
                <a:latin typeface="Helvetica Neue"/>
              </a:rPr>
              <a:t>个表，每个表</a:t>
            </a:r>
            <a:r>
              <a:rPr lang="en-US" altLang="zh-CN" sz="2400" b="1" dirty="0">
                <a:solidFill>
                  <a:srgbClr val="333333"/>
                </a:solidFill>
                <a:latin typeface="Helvetica Neue"/>
              </a:rPr>
              <a:t>10000000</a:t>
            </a:r>
            <a:r>
              <a:rPr lang="zh-CN" altLang="en-US" sz="2400" b="1" dirty="0">
                <a:solidFill>
                  <a:srgbClr val="333333"/>
                </a:solidFill>
                <a:latin typeface="Helvetica Neue"/>
              </a:rPr>
              <a:t>行数据</a:t>
            </a:r>
          </a:p>
        </p:txBody>
      </p:sp>
      <p:pic>
        <p:nvPicPr>
          <p:cNvPr id="1026" name="Picture 2">
            <a:extLst>
              <a:ext uri="{FF2B5EF4-FFF2-40B4-BE49-F238E27FC236}">
                <a16:creationId xmlns:a16="http://schemas.microsoft.com/office/drawing/2014/main" id="{3E3BDDBC-4EA8-48C3-0C20-0E71774728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164" y="2291256"/>
            <a:ext cx="5476875" cy="384415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5DEC2BD9-FC2D-14F0-B93A-8B2E8591870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54414" y="2291256"/>
            <a:ext cx="5657850" cy="36727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57975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3116B86A-BC4B-B57A-10EE-99BE3425A3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80027" y="-14220"/>
            <a:ext cx="3932237" cy="1000125"/>
          </a:xfrm>
          <a:prstGeom prst="rect">
            <a:avLst/>
          </a:prstGeom>
          <a:noFill/>
          <a:extLst>
            <a:ext uri="{909E8E84-426E-40DD-AFC4-6F175D3DCCD1}">
              <a14:hiddenFill xmlns:a14="http://schemas.microsoft.com/office/drawing/2010/main">
                <a:solidFill>
                  <a:srgbClr val="FFFFFF"/>
                </a:solidFill>
              </a14:hiddenFill>
            </a:ext>
          </a:extLst>
        </p:spPr>
      </p:pic>
      <p:sp>
        <p:nvSpPr>
          <p:cNvPr id="12" name="文本占位符 3">
            <a:extLst>
              <a:ext uri="{FF2B5EF4-FFF2-40B4-BE49-F238E27FC236}">
                <a16:creationId xmlns:a16="http://schemas.microsoft.com/office/drawing/2014/main" id="{DE91BE3F-7D64-4D9E-6B64-248BF8F5FC9E}"/>
              </a:ext>
            </a:extLst>
          </p:cNvPr>
          <p:cNvSpPr txBox="1">
            <a:spLocks/>
          </p:cNvSpPr>
          <p:nvPr/>
        </p:nvSpPr>
        <p:spPr>
          <a:xfrm>
            <a:off x="827164" y="985905"/>
            <a:ext cx="7352863" cy="832385"/>
          </a:xfrm>
          <a:prstGeom prst="rect">
            <a:avLst/>
          </a:prstGeom>
        </p:spPr>
        <p:txBody>
          <a:bodyPr vert="horz" lIns="91440" tIns="45720" rIns="91440" bIns="45720" rtlCol="0">
            <a:normAutofit fontScale="85000" lnSpcReduction="10000"/>
          </a:bodyPr>
          <a:lstStyle>
            <a:lvl1pPr marL="0" indent="0" algn="l" defTabSz="914400" rtl="0" eaLnBrk="1" latinLnBrk="0" hangingPunct="1">
              <a:lnSpc>
                <a:spcPct val="108000"/>
              </a:lnSpc>
              <a:spcBef>
                <a:spcPts val="600"/>
              </a:spcBef>
              <a:spcAft>
                <a:spcPts val="200"/>
              </a:spcAft>
              <a:buClr>
                <a:schemeClr val="accent1"/>
              </a:buClr>
              <a:buSzPct val="100000"/>
              <a:buFont typeface="Tw Cen MT" panose="020B0602020104020603"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200"/>
              </a:spcBef>
              <a:spcAft>
                <a:spcPts val="400"/>
              </a:spcAft>
              <a:buClr>
                <a:schemeClr val="accent1"/>
              </a:buClr>
              <a:buFont typeface="Wingdings 3" pitchFamily="18" charset="2"/>
              <a:buNone/>
              <a:defRPr sz="1200" kern="1200">
                <a:solidFill>
                  <a:schemeClr val="tx1"/>
                </a:solidFill>
                <a:latin typeface="+mn-lt"/>
                <a:ea typeface="+mn-ea"/>
                <a:cs typeface="+mn-cs"/>
              </a:defRPr>
            </a:lvl2pPr>
            <a:lvl3pPr marL="914400" indent="0" algn="l" defTabSz="914400" rtl="0" eaLnBrk="1" latinLnBrk="0" hangingPunct="1">
              <a:lnSpc>
                <a:spcPct val="90000"/>
              </a:lnSpc>
              <a:spcBef>
                <a:spcPts val="200"/>
              </a:spcBef>
              <a:spcAft>
                <a:spcPts val="400"/>
              </a:spcAft>
              <a:buClr>
                <a:schemeClr val="accent1"/>
              </a:buClr>
              <a:buFont typeface="Wingdings 3" pitchFamily="18" charset="2"/>
              <a:buNone/>
              <a:defRPr sz="1000" kern="1200">
                <a:solidFill>
                  <a:schemeClr val="tx1"/>
                </a:solidFill>
                <a:latin typeface="+mn-lt"/>
                <a:ea typeface="+mn-ea"/>
                <a:cs typeface="+mn-cs"/>
              </a:defRPr>
            </a:lvl3pPr>
            <a:lvl4pPr marL="13716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4pPr>
            <a:lvl5pPr marL="18288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9pPr>
          </a:lstStyle>
          <a:p>
            <a:pPr lvl="1"/>
            <a:r>
              <a:rPr lang="en-US" altLang="zh-CN" sz="3600" b="1" i="0" dirty="0" err="1">
                <a:solidFill>
                  <a:srgbClr val="333333"/>
                </a:solidFill>
                <a:effectLst/>
                <a:latin typeface="Helvetica Neue"/>
              </a:rPr>
              <a:t>klustron</a:t>
            </a:r>
            <a:r>
              <a:rPr lang="zh-CN" altLang="en-US" sz="3600" b="1" i="0" dirty="0">
                <a:solidFill>
                  <a:srgbClr val="333333"/>
                </a:solidFill>
                <a:effectLst/>
                <a:latin typeface="Helvetica Neue"/>
              </a:rPr>
              <a:t>集群</a:t>
            </a:r>
            <a:r>
              <a:rPr lang="en-US" altLang="zh-CN" sz="3600" b="1" i="0" dirty="0" err="1">
                <a:solidFill>
                  <a:srgbClr val="333333"/>
                </a:solidFill>
                <a:effectLst/>
                <a:latin typeface="Helvetica Neue"/>
              </a:rPr>
              <a:t>sysbench</a:t>
            </a:r>
            <a:r>
              <a:rPr lang="zh-CN" altLang="en-US" sz="3600" b="1" i="0" dirty="0">
                <a:solidFill>
                  <a:srgbClr val="333333"/>
                </a:solidFill>
                <a:effectLst/>
                <a:latin typeface="Helvetica Neue"/>
              </a:rPr>
              <a:t>性能对比结果</a:t>
            </a:r>
          </a:p>
          <a:p>
            <a:pPr lvl="1"/>
            <a:endParaRPr lang="en-US" altLang="zh-CN" sz="2100" dirty="0"/>
          </a:p>
          <a:p>
            <a:pPr lvl="1"/>
            <a:endParaRPr lang="en-US" altLang="zh-CN" sz="2100" dirty="0"/>
          </a:p>
          <a:p>
            <a:pPr lvl="1"/>
            <a:endParaRPr lang="en-US" altLang="zh-CN" dirty="0"/>
          </a:p>
          <a:p>
            <a:pPr lvl="1"/>
            <a:endParaRPr lang="en-US" altLang="zh-CN" dirty="0"/>
          </a:p>
          <a:p>
            <a:pPr lvl="1"/>
            <a:endParaRPr lang="en-US" altLang="zh-CN" dirty="0"/>
          </a:p>
        </p:txBody>
      </p:sp>
      <p:pic>
        <p:nvPicPr>
          <p:cNvPr id="2050" name="Picture 2">
            <a:extLst>
              <a:ext uri="{FF2B5EF4-FFF2-40B4-BE49-F238E27FC236}">
                <a16:creationId xmlns:a16="http://schemas.microsoft.com/office/drawing/2014/main" id="{D50CE198-8515-3B9A-F35C-DDAFB86293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164" y="1818291"/>
            <a:ext cx="5541525" cy="417424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5D232256-AD20-CAC2-12A7-20178069513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68689" y="1818290"/>
            <a:ext cx="5743575" cy="43933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1304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3116B86A-BC4B-B57A-10EE-99BE3425A3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80027" y="-14220"/>
            <a:ext cx="3932237" cy="1000125"/>
          </a:xfrm>
          <a:prstGeom prst="rect">
            <a:avLst/>
          </a:prstGeom>
          <a:noFill/>
          <a:extLst>
            <a:ext uri="{909E8E84-426E-40DD-AFC4-6F175D3DCCD1}">
              <a14:hiddenFill xmlns:a14="http://schemas.microsoft.com/office/drawing/2010/main">
                <a:solidFill>
                  <a:srgbClr val="FFFFFF"/>
                </a:solidFill>
              </a14:hiddenFill>
            </a:ext>
          </a:extLst>
        </p:spPr>
      </p:pic>
      <p:sp>
        <p:nvSpPr>
          <p:cNvPr id="12" name="文本占位符 3">
            <a:extLst>
              <a:ext uri="{FF2B5EF4-FFF2-40B4-BE49-F238E27FC236}">
                <a16:creationId xmlns:a16="http://schemas.microsoft.com/office/drawing/2014/main" id="{DE91BE3F-7D64-4D9E-6B64-248BF8F5FC9E}"/>
              </a:ext>
            </a:extLst>
          </p:cNvPr>
          <p:cNvSpPr txBox="1">
            <a:spLocks/>
          </p:cNvSpPr>
          <p:nvPr/>
        </p:nvSpPr>
        <p:spPr>
          <a:xfrm>
            <a:off x="827164" y="985905"/>
            <a:ext cx="7352863" cy="832385"/>
          </a:xfrm>
          <a:prstGeom prst="rect">
            <a:avLst/>
          </a:prstGeom>
        </p:spPr>
        <p:txBody>
          <a:bodyPr vert="horz" lIns="91440" tIns="45720" rIns="91440" bIns="45720" rtlCol="0">
            <a:normAutofit fontScale="85000" lnSpcReduction="10000"/>
          </a:bodyPr>
          <a:lstStyle>
            <a:lvl1pPr marL="0" indent="0" algn="l" defTabSz="914400" rtl="0" eaLnBrk="1" latinLnBrk="0" hangingPunct="1">
              <a:lnSpc>
                <a:spcPct val="108000"/>
              </a:lnSpc>
              <a:spcBef>
                <a:spcPts val="600"/>
              </a:spcBef>
              <a:spcAft>
                <a:spcPts val="200"/>
              </a:spcAft>
              <a:buClr>
                <a:schemeClr val="accent1"/>
              </a:buClr>
              <a:buSzPct val="100000"/>
              <a:buFont typeface="Tw Cen MT" panose="020B0602020104020603"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200"/>
              </a:spcBef>
              <a:spcAft>
                <a:spcPts val="400"/>
              </a:spcAft>
              <a:buClr>
                <a:schemeClr val="accent1"/>
              </a:buClr>
              <a:buFont typeface="Wingdings 3" pitchFamily="18" charset="2"/>
              <a:buNone/>
              <a:defRPr sz="1200" kern="1200">
                <a:solidFill>
                  <a:schemeClr val="tx1"/>
                </a:solidFill>
                <a:latin typeface="+mn-lt"/>
                <a:ea typeface="+mn-ea"/>
                <a:cs typeface="+mn-cs"/>
              </a:defRPr>
            </a:lvl2pPr>
            <a:lvl3pPr marL="914400" indent="0" algn="l" defTabSz="914400" rtl="0" eaLnBrk="1" latinLnBrk="0" hangingPunct="1">
              <a:lnSpc>
                <a:spcPct val="90000"/>
              </a:lnSpc>
              <a:spcBef>
                <a:spcPts val="200"/>
              </a:spcBef>
              <a:spcAft>
                <a:spcPts val="400"/>
              </a:spcAft>
              <a:buClr>
                <a:schemeClr val="accent1"/>
              </a:buClr>
              <a:buFont typeface="Wingdings 3" pitchFamily="18" charset="2"/>
              <a:buNone/>
              <a:defRPr sz="1000" kern="1200">
                <a:solidFill>
                  <a:schemeClr val="tx1"/>
                </a:solidFill>
                <a:latin typeface="+mn-lt"/>
                <a:ea typeface="+mn-ea"/>
                <a:cs typeface="+mn-cs"/>
              </a:defRPr>
            </a:lvl3pPr>
            <a:lvl4pPr marL="13716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4pPr>
            <a:lvl5pPr marL="18288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9pPr>
          </a:lstStyle>
          <a:p>
            <a:pPr lvl="1"/>
            <a:r>
              <a:rPr lang="en-US" altLang="zh-CN" sz="3600" b="1" i="0" dirty="0" err="1">
                <a:solidFill>
                  <a:srgbClr val="333333"/>
                </a:solidFill>
                <a:effectLst/>
                <a:latin typeface="Helvetica Neue"/>
              </a:rPr>
              <a:t>klustron</a:t>
            </a:r>
            <a:r>
              <a:rPr lang="zh-CN" altLang="en-US" sz="3600" b="1" i="0" dirty="0">
                <a:solidFill>
                  <a:srgbClr val="333333"/>
                </a:solidFill>
                <a:effectLst/>
                <a:latin typeface="Helvetica Neue"/>
              </a:rPr>
              <a:t>集群</a:t>
            </a:r>
            <a:r>
              <a:rPr lang="en-US" altLang="zh-CN" sz="3600" b="1" i="0" dirty="0" err="1">
                <a:solidFill>
                  <a:srgbClr val="333333"/>
                </a:solidFill>
                <a:effectLst/>
                <a:latin typeface="Helvetica Neue"/>
              </a:rPr>
              <a:t>sysbench</a:t>
            </a:r>
            <a:r>
              <a:rPr lang="zh-CN" altLang="en-US" sz="3600" b="1" i="0" dirty="0">
                <a:solidFill>
                  <a:srgbClr val="333333"/>
                </a:solidFill>
                <a:effectLst/>
                <a:latin typeface="Helvetica Neue"/>
              </a:rPr>
              <a:t>性能对比结果</a:t>
            </a:r>
          </a:p>
          <a:p>
            <a:pPr lvl="1"/>
            <a:endParaRPr lang="en-US" altLang="zh-CN" sz="2100" dirty="0"/>
          </a:p>
          <a:p>
            <a:pPr lvl="1"/>
            <a:endParaRPr lang="en-US" altLang="zh-CN" sz="2100" dirty="0"/>
          </a:p>
          <a:p>
            <a:pPr lvl="1"/>
            <a:endParaRPr lang="en-US" altLang="zh-CN" dirty="0"/>
          </a:p>
          <a:p>
            <a:pPr lvl="1"/>
            <a:endParaRPr lang="en-US" altLang="zh-CN" dirty="0"/>
          </a:p>
          <a:p>
            <a:pPr lvl="1"/>
            <a:endParaRPr lang="en-US" altLang="zh-CN" dirty="0"/>
          </a:p>
        </p:txBody>
      </p:sp>
      <p:pic>
        <p:nvPicPr>
          <p:cNvPr id="3074" name="Picture 2">
            <a:extLst>
              <a:ext uri="{FF2B5EF4-FFF2-40B4-BE49-F238E27FC236}">
                <a16:creationId xmlns:a16="http://schemas.microsoft.com/office/drawing/2014/main" id="{BBCA463E-F867-271D-2235-C776FBA346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4904" y="1818290"/>
            <a:ext cx="5600700" cy="403186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22D2EE34-9A40-3207-899C-43935897B75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00494" y="1818290"/>
            <a:ext cx="5638800" cy="41726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97263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3116B86A-BC4B-B57A-10EE-99BE3425A3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80027" y="-14220"/>
            <a:ext cx="3932237" cy="1000125"/>
          </a:xfrm>
          <a:prstGeom prst="rect">
            <a:avLst/>
          </a:prstGeom>
          <a:noFill/>
          <a:extLst>
            <a:ext uri="{909E8E84-426E-40DD-AFC4-6F175D3DCCD1}">
              <a14:hiddenFill xmlns:a14="http://schemas.microsoft.com/office/drawing/2010/main">
                <a:solidFill>
                  <a:srgbClr val="FFFFFF"/>
                </a:solidFill>
              </a14:hiddenFill>
            </a:ext>
          </a:extLst>
        </p:spPr>
      </p:pic>
      <p:sp>
        <p:nvSpPr>
          <p:cNvPr id="12" name="文本占位符 3">
            <a:extLst>
              <a:ext uri="{FF2B5EF4-FFF2-40B4-BE49-F238E27FC236}">
                <a16:creationId xmlns:a16="http://schemas.microsoft.com/office/drawing/2014/main" id="{DE91BE3F-7D64-4D9E-6B64-248BF8F5FC9E}"/>
              </a:ext>
            </a:extLst>
          </p:cNvPr>
          <p:cNvSpPr txBox="1">
            <a:spLocks/>
          </p:cNvSpPr>
          <p:nvPr/>
        </p:nvSpPr>
        <p:spPr>
          <a:xfrm>
            <a:off x="827164" y="985905"/>
            <a:ext cx="7352863" cy="832385"/>
          </a:xfrm>
          <a:prstGeom prst="rect">
            <a:avLst/>
          </a:prstGeom>
        </p:spPr>
        <p:txBody>
          <a:bodyPr vert="horz" lIns="91440" tIns="45720" rIns="91440" bIns="45720" rtlCol="0">
            <a:normAutofit fontScale="85000" lnSpcReduction="10000"/>
          </a:bodyPr>
          <a:lstStyle>
            <a:lvl1pPr marL="0" indent="0" algn="l" defTabSz="914400" rtl="0" eaLnBrk="1" latinLnBrk="0" hangingPunct="1">
              <a:lnSpc>
                <a:spcPct val="108000"/>
              </a:lnSpc>
              <a:spcBef>
                <a:spcPts val="600"/>
              </a:spcBef>
              <a:spcAft>
                <a:spcPts val="200"/>
              </a:spcAft>
              <a:buClr>
                <a:schemeClr val="accent1"/>
              </a:buClr>
              <a:buSzPct val="100000"/>
              <a:buFont typeface="Tw Cen MT" panose="020B0602020104020603"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200"/>
              </a:spcBef>
              <a:spcAft>
                <a:spcPts val="400"/>
              </a:spcAft>
              <a:buClr>
                <a:schemeClr val="accent1"/>
              </a:buClr>
              <a:buFont typeface="Wingdings 3" pitchFamily="18" charset="2"/>
              <a:buNone/>
              <a:defRPr sz="1200" kern="1200">
                <a:solidFill>
                  <a:schemeClr val="tx1"/>
                </a:solidFill>
                <a:latin typeface="+mn-lt"/>
                <a:ea typeface="+mn-ea"/>
                <a:cs typeface="+mn-cs"/>
              </a:defRPr>
            </a:lvl2pPr>
            <a:lvl3pPr marL="914400" indent="0" algn="l" defTabSz="914400" rtl="0" eaLnBrk="1" latinLnBrk="0" hangingPunct="1">
              <a:lnSpc>
                <a:spcPct val="90000"/>
              </a:lnSpc>
              <a:spcBef>
                <a:spcPts val="200"/>
              </a:spcBef>
              <a:spcAft>
                <a:spcPts val="400"/>
              </a:spcAft>
              <a:buClr>
                <a:schemeClr val="accent1"/>
              </a:buClr>
              <a:buFont typeface="Wingdings 3" pitchFamily="18" charset="2"/>
              <a:buNone/>
              <a:defRPr sz="1000" kern="1200">
                <a:solidFill>
                  <a:schemeClr val="tx1"/>
                </a:solidFill>
                <a:latin typeface="+mn-lt"/>
                <a:ea typeface="+mn-ea"/>
                <a:cs typeface="+mn-cs"/>
              </a:defRPr>
            </a:lvl3pPr>
            <a:lvl4pPr marL="13716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4pPr>
            <a:lvl5pPr marL="18288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9pPr>
          </a:lstStyle>
          <a:p>
            <a:pPr lvl="1"/>
            <a:r>
              <a:rPr lang="en-US" altLang="zh-CN" sz="3600" b="1" i="0" dirty="0" err="1">
                <a:solidFill>
                  <a:srgbClr val="333333"/>
                </a:solidFill>
                <a:effectLst/>
                <a:latin typeface="Helvetica Neue"/>
              </a:rPr>
              <a:t>klustron</a:t>
            </a:r>
            <a:r>
              <a:rPr lang="zh-CN" altLang="en-US" sz="3600" b="1" i="0" dirty="0">
                <a:solidFill>
                  <a:srgbClr val="333333"/>
                </a:solidFill>
                <a:effectLst/>
                <a:latin typeface="Helvetica Neue"/>
              </a:rPr>
              <a:t>集群</a:t>
            </a:r>
            <a:r>
              <a:rPr lang="en-US" altLang="zh-CN" sz="3600" b="1" i="0" dirty="0" err="1">
                <a:solidFill>
                  <a:srgbClr val="333333"/>
                </a:solidFill>
                <a:effectLst/>
                <a:latin typeface="Helvetica Neue"/>
              </a:rPr>
              <a:t>sysbench</a:t>
            </a:r>
            <a:r>
              <a:rPr lang="zh-CN" altLang="en-US" sz="3600" b="1" i="0" dirty="0">
                <a:solidFill>
                  <a:srgbClr val="333333"/>
                </a:solidFill>
                <a:effectLst/>
                <a:latin typeface="Helvetica Neue"/>
              </a:rPr>
              <a:t>性能对比结果</a:t>
            </a:r>
          </a:p>
          <a:p>
            <a:pPr lvl="1"/>
            <a:endParaRPr lang="en-US" altLang="zh-CN" sz="2100" dirty="0"/>
          </a:p>
          <a:p>
            <a:pPr lvl="1"/>
            <a:endParaRPr lang="en-US" altLang="zh-CN" sz="2100" dirty="0"/>
          </a:p>
          <a:p>
            <a:pPr lvl="1"/>
            <a:endParaRPr lang="en-US" altLang="zh-CN" dirty="0"/>
          </a:p>
          <a:p>
            <a:pPr lvl="1"/>
            <a:endParaRPr lang="en-US" altLang="zh-CN" dirty="0"/>
          </a:p>
          <a:p>
            <a:pPr lvl="1"/>
            <a:endParaRPr lang="en-US" altLang="zh-CN" dirty="0"/>
          </a:p>
        </p:txBody>
      </p:sp>
      <p:pic>
        <p:nvPicPr>
          <p:cNvPr id="4102" name="Picture 6">
            <a:extLst>
              <a:ext uri="{FF2B5EF4-FFF2-40B4-BE49-F238E27FC236}">
                <a16:creationId xmlns:a16="http://schemas.microsoft.com/office/drawing/2014/main" id="{E3030BA0-5F54-6B3E-5AE6-78EA074578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9835" y="1846865"/>
            <a:ext cx="5553075" cy="3418818"/>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a:extLst>
              <a:ext uri="{FF2B5EF4-FFF2-40B4-BE49-F238E27FC236}">
                <a16:creationId xmlns:a16="http://schemas.microsoft.com/office/drawing/2014/main" id="{96243318-E71A-7146-5711-8D634366563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03365" y="1818290"/>
            <a:ext cx="5638800" cy="34188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56010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3116B86A-BC4B-B57A-10EE-99BE3425A3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80027" y="-14220"/>
            <a:ext cx="3932237" cy="1000125"/>
          </a:xfrm>
          <a:prstGeom prst="rect">
            <a:avLst/>
          </a:prstGeom>
          <a:noFill/>
          <a:extLst>
            <a:ext uri="{909E8E84-426E-40DD-AFC4-6F175D3DCCD1}">
              <a14:hiddenFill xmlns:a14="http://schemas.microsoft.com/office/drawing/2010/main">
                <a:solidFill>
                  <a:srgbClr val="FFFFFF"/>
                </a:solidFill>
              </a14:hiddenFill>
            </a:ext>
          </a:extLst>
        </p:spPr>
      </p:pic>
      <p:sp>
        <p:nvSpPr>
          <p:cNvPr id="12" name="文本占位符 3">
            <a:extLst>
              <a:ext uri="{FF2B5EF4-FFF2-40B4-BE49-F238E27FC236}">
                <a16:creationId xmlns:a16="http://schemas.microsoft.com/office/drawing/2014/main" id="{DE91BE3F-7D64-4D9E-6B64-248BF8F5FC9E}"/>
              </a:ext>
            </a:extLst>
          </p:cNvPr>
          <p:cNvSpPr txBox="1">
            <a:spLocks/>
          </p:cNvSpPr>
          <p:nvPr/>
        </p:nvSpPr>
        <p:spPr>
          <a:xfrm>
            <a:off x="827164" y="985905"/>
            <a:ext cx="10334822" cy="832385"/>
          </a:xfrm>
          <a:prstGeom prst="rect">
            <a:avLst/>
          </a:prstGeom>
        </p:spPr>
        <p:txBody>
          <a:bodyPr vert="horz" lIns="91440" tIns="45720" rIns="91440" bIns="45720" rtlCol="0">
            <a:normAutofit fontScale="85000" lnSpcReduction="10000"/>
          </a:bodyPr>
          <a:lstStyle>
            <a:lvl1pPr marL="0" indent="0" algn="l" defTabSz="914400" rtl="0" eaLnBrk="1" latinLnBrk="0" hangingPunct="1">
              <a:lnSpc>
                <a:spcPct val="108000"/>
              </a:lnSpc>
              <a:spcBef>
                <a:spcPts val="600"/>
              </a:spcBef>
              <a:spcAft>
                <a:spcPts val="200"/>
              </a:spcAft>
              <a:buClr>
                <a:schemeClr val="accent1"/>
              </a:buClr>
              <a:buSzPct val="100000"/>
              <a:buFont typeface="Tw Cen MT" panose="020B0602020104020603"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200"/>
              </a:spcBef>
              <a:spcAft>
                <a:spcPts val="400"/>
              </a:spcAft>
              <a:buClr>
                <a:schemeClr val="accent1"/>
              </a:buClr>
              <a:buFont typeface="Wingdings 3" pitchFamily="18" charset="2"/>
              <a:buNone/>
              <a:defRPr sz="1200" kern="1200">
                <a:solidFill>
                  <a:schemeClr val="tx1"/>
                </a:solidFill>
                <a:latin typeface="+mn-lt"/>
                <a:ea typeface="+mn-ea"/>
                <a:cs typeface="+mn-cs"/>
              </a:defRPr>
            </a:lvl2pPr>
            <a:lvl3pPr marL="914400" indent="0" algn="l" defTabSz="914400" rtl="0" eaLnBrk="1" latinLnBrk="0" hangingPunct="1">
              <a:lnSpc>
                <a:spcPct val="90000"/>
              </a:lnSpc>
              <a:spcBef>
                <a:spcPts val="200"/>
              </a:spcBef>
              <a:spcAft>
                <a:spcPts val="400"/>
              </a:spcAft>
              <a:buClr>
                <a:schemeClr val="accent1"/>
              </a:buClr>
              <a:buFont typeface="Wingdings 3" pitchFamily="18" charset="2"/>
              <a:buNone/>
              <a:defRPr sz="1000" kern="1200">
                <a:solidFill>
                  <a:schemeClr val="tx1"/>
                </a:solidFill>
                <a:latin typeface="+mn-lt"/>
                <a:ea typeface="+mn-ea"/>
                <a:cs typeface="+mn-cs"/>
              </a:defRPr>
            </a:lvl3pPr>
            <a:lvl4pPr marL="13716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4pPr>
            <a:lvl5pPr marL="18288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9pPr>
          </a:lstStyle>
          <a:p>
            <a:pPr algn="l"/>
            <a:r>
              <a:rPr lang="en-US" altLang="zh-CN" sz="4800" b="1" i="0" dirty="0" err="1">
                <a:solidFill>
                  <a:srgbClr val="333333"/>
                </a:solidFill>
                <a:effectLst/>
                <a:latin typeface="Helvetica Neue"/>
              </a:rPr>
              <a:t>klustron</a:t>
            </a:r>
            <a:r>
              <a:rPr lang="zh-CN" altLang="en-US" sz="4800" b="1" i="0" dirty="0">
                <a:solidFill>
                  <a:srgbClr val="333333"/>
                </a:solidFill>
                <a:effectLst/>
                <a:latin typeface="Helvetica Neue"/>
              </a:rPr>
              <a:t>与 </a:t>
            </a:r>
            <a:r>
              <a:rPr lang="en-US" altLang="zh-CN" sz="4800" b="1" i="0" dirty="0" err="1">
                <a:solidFill>
                  <a:srgbClr val="333333"/>
                </a:solidFill>
                <a:effectLst/>
                <a:latin typeface="Helvetica Neue"/>
              </a:rPr>
              <a:t>OceanBase</a:t>
            </a:r>
            <a:r>
              <a:rPr lang="en-US" altLang="zh-CN" sz="4800" b="1" i="0" dirty="0">
                <a:solidFill>
                  <a:srgbClr val="333333"/>
                </a:solidFill>
                <a:effectLst/>
                <a:latin typeface="Helvetica Neue"/>
              </a:rPr>
              <a:t> </a:t>
            </a:r>
            <a:r>
              <a:rPr lang="zh-CN" altLang="en-US" sz="4800" b="1" i="0" dirty="0">
                <a:solidFill>
                  <a:srgbClr val="333333"/>
                </a:solidFill>
                <a:effectLst/>
                <a:latin typeface="Helvetica Neue"/>
              </a:rPr>
              <a:t>对比 </a:t>
            </a:r>
            <a:r>
              <a:rPr lang="en-US" altLang="zh-CN" sz="4800" b="1" i="0" dirty="0">
                <a:solidFill>
                  <a:srgbClr val="333333"/>
                </a:solidFill>
                <a:effectLst/>
                <a:latin typeface="Helvetica Neue"/>
              </a:rPr>
              <a:t>TPC-C </a:t>
            </a:r>
            <a:r>
              <a:rPr lang="zh-CN" altLang="en-US" sz="4800" b="1" i="0" dirty="0">
                <a:solidFill>
                  <a:srgbClr val="333333"/>
                </a:solidFill>
                <a:effectLst/>
                <a:latin typeface="Helvetica Neue"/>
              </a:rPr>
              <a:t>结果</a:t>
            </a:r>
          </a:p>
          <a:p>
            <a:pPr lvl="1"/>
            <a:endParaRPr lang="en-US" altLang="zh-CN" sz="2100" dirty="0"/>
          </a:p>
          <a:p>
            <a:pPr lvl="1"/>
            <a:endParaRPr lang="en-US" altLang="zh-CN" sz="2100" dirty="0"/>
          </a:p>
          <a:p>
            <a:pPr lvl="1"/>
            <a:endParaRPr lang="en-US" altLang="zh-CN" dirty="0"/>
          </a:p>
          <a:p>
            <a:pPr lvl="1"/>
            <a:endParaRPr lang="en-US" altLang="zh-CN" dirty="0"/>
          </a:p>
          <a:p>
            <a:pPr lvl="1"/>
            <a:endParaRPr lang="en-US" altLang="zh-CN" dirty="0"/>
          </a:p>
        </p:txBody>
      </p:sp>
      <p:pic>
        <p:nvPicPr>
          <p:cNvPr id="5122" name="Picture 2">
            <a:extLst>
              <a:ext uri="{FF2B5EF4-FFF2-40B4-BE49-F238E27FC236}">
                <a16:creationId xmlns:a16="http://schemas.microsoft.com/office/drawing/2014/main" id="{27BCD958-3491-4D3D-542E-907B08CF2A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225" y="1608083"/>
            <a:ext cx="11639550" cy="52308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57130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3116B86A-BC4B-B57A-10EE-99BE3425A3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80027" y="-14220"/>
            <a:ext cx="3932237" cy="1000125"/>
          </a:xfrm>
          <a:prstGeom prst="rect">
            <a:avLst/>
          </a:prstGeom>
          <a:noFill/>
          <a:extLst>
            <a:ext uri="{909E8E84-426E-40DD-AFC4-6F175D3DCCD1}">
              <a14:hiddenFill xmlns:a14="http://schemas.microsoft.com/office/drawing/2010/main">
                <a:solidFill>
                  <a:srgbClr val="FFFFFF"/>
                </a:solidFill>
              </a14:hiddenFill>
            </a:ext>
          </a:extLst>
        </p:spPr>
      </p:pic>
      <p:sp>
        <p:nvSpPr>
          <p:cNvPr id="12" name="文本占位符 3">
            <a:extLst>
              <a:ext uri="{FF2B5EF4-FFF2-40B4-BE49-F238E27FC236}">
                <a16:creationId xmlns:a16="http://schemas.microsoft.com/office/drawing/2014/main" id="{DE91BE3F-7D64-4D9E-6B64-248BF8F5FC9E}"/>
              </a:ext>
            </a:extLst>
          </p:cNvPr>
          <p:cNvSpPr txBox="1">
            <a:spLocks/>
          </p:cNvSpPr>
          <p:nvPr/>
        </p:nvSpPr>
        <p:spPr>
          <a:xfrm>
            <a:off x="827164" y="985905"/>
            <a:ext cx="10334822" cy="769323"/>
          </a:xfrm>
          <a:prstGeom prst="rect">
            <a:avLst/>
          </a:prstGeom>
        </p:spPr>
        <p:txBody>
          <a:bodyPr vert="horz" lIns="91440" tIns="45720" rIns="91440" bIns="45720" rtlCol="0">
            <a:normAutofit fontScale="92500" lnSpcReduction="20000"/>
          </a:bodyPr>
          <a:lstStyle>
            <a:lvl1pPr marL="0" indent="0" algn="l" defTabSz="914400" rtl="0" eaLnBrk="1" latinLnBrk="0" hangingPunct="1">
              <a:lnSpc>
                <a:spcPct val="108000"/>
              </a:lnSpc>
              <a:spcBef>
                <a:spcPts val="600"/>
              </a:spcBef>
              <a:spcAft>
                <a:spcPts val="200"/>
              </a:spcAft>
              <a:buClr>
                <a:schemeClr val="accent1"/>
              </a:buClr>
              <a:buSzPct val="100000"/>
              <a:buFont typeface="Tw Cen MT" panose="020B0602020104020603"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200"/>
              </a:spcBef>
              <a:spcAft>
                <a:spcPts val="400"/>
              </a:spcAft>
              <a:buClr>
                <a:schemeClr val="accent1"/>
              </a:buClr>
              <a:buFont typeface="Wingdings 3" pitchFamily="18" charset="2"/>
              <a:buNone/>
              <a:defRPr sz="1200" kern="1200">
                <a:solidFill>
                  <a:schemeClr val="tx1"/>
                </a:solidFill>
                <a:latin typeface="+mn-lt"/>
                <a:ea typeface="+mn-ea"/>
                <a:cs typeface="+mn-cs"/>
              </a:defRPr>
            </a:lvl2pPr>
            <a:lvl3pPr marL="914400" indent="0" algn="l" defTabSz="914400" rtl="0" eaLnBrk="1" latinLnBrk="0" hangingPunct="1">
              <a:lnSpc>
                <a:spcPct val="90000"/>
              </a:lnSpc>
              <a:spcBef>
                <a:spcPts val="200"/>
              </a:spcBef>
              <a:spcAft>
                <a:spcPts val="400"/>
              </a:spcAft>
              <a:buClr>
                <a:schemeClr val="accent1"/>
              </a:buClr>
              <a:buFont typeface="Wingdings 3" pitchFamily="18" charset="2"/>
              <a:buNone/>
              <a:defRPr sz="1000" kern="1200">
                <a:solidFill>
                  <a:schemeClr val="tx1"/>
                </a:solidFill>
                <a:latin typeface="+mn-lt"/>
                <a:ea typeface="+mn-ea"/>
                <a:cs typeface="+mn-cs"/>
              </a:defRPr>
            </a:lvl3pPr>
            <a:lvl4pPr marL="13716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4pPr>
            <a:lvl5pPr marL="18288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9pPr>
          </a:lstStyle>
          <a:p>
            <a:pPr algn="l"/>
            <a:r>
              <a:rPr lang="en-US" altLang="zh-CN" sz="4800" b="1" i="0" dirty="0" err="1">
                <a:solidFill>
                  <a:srgbClr val="333333"/>
                </a:solidFill>
                <a:effectLst/>
                <a:latin typeface="Helvetica Neue"/>
              </a:rPr>
              <a:t>klustron</a:t>
            </a:r>
            <a:r>
              <a:rPr lang="zh-CN" altLang="en-US" sz="4800" b="1" i="0" dirty="0">
                <a:solidFill>
                  <a:srgbClr val="333333"/>
                </a:solidFill>
                <a:effectLst/>
                <a:latin typeface="Helvetica Neue"/>
              </a:rPr>
              <a:t>与 </a:t>
            </a:r>
            <a:r>
              <a:rPr lang="en-US" altLang="zh-CN" sz="4800" b="1" dirty="0">
                <a:solidFill>
                  <a:srgbClr val="333333"/>
                </a:solidFill>
                <a:latin typeface="Helvetica Neue"/>
              </a:rPr>
              <a:t>Postgres</a:t>
            </a:r>
            <a:r>
              <a:rPr lang="en-US" altLang="zh-CN" sz="4800" b="1" i="0" dirty="0">
                <a:solidFill>
                  <a:srgbClr val="333333"/>
                </a:solidFill>
                <a:effectLst/>
                <a:latin typeface="Helvetica Neue"/>
              </a:rPr>
              <a:t> </a:t>
            </a:r>
            <a:r>
              <a:rPr lang="zh-CN" altLang="en-US" sz="4800" b="1" i="0" dirty="0">
                <a:solidFill>
                  <a:srgbClr val="333333"/>
                </a:solidFill>
                <a:effectLst/>
                <a:latin typeface="Helvetica Neue"/>
              </a:rPr>
              <a:t>对比 </a:t>
            </a:r>
            <a:r>
              <a:rPr lang="en-US" altLang="zh-CN" sz="4800" b="1" dirty="0">
                <a:solidFill>
                  <a:srgbClr val="333333"/>
                </a:solidFill>
                <a:latin typeface="Helvetica Neue"/>
              </a:rPr>
              <a:t>OLTP</a:t>
            </a:r>
            <a:r>
              <a:rPr lang="en-US" altLang="zh-CN" sz="4800" b="1" i="0" dirty="0">
                <a:solidFill>
                  <a:srgbClr val="333333"/>
                </a:solidFill>
                <a:effectLst/>
                <a:latin typeface="Helvetica Neue"/>
              </a:rPr>
              <a:t> </a:t>
            </a:r>
            <a:r>
              <a:rPr lang="zh-CN" altLang="en-US" sz="4800" b="1" dirty="0">
                <a:solidFill>
                  <a:srgbClr val="333333"/>
                </a:solidFill>
                <a:latin typeface="Helvetica Neue"/>
              </a:rPr>
              <a:t>测试</a:t>
            </a:r>
            <a:endParaRPr lang="zh-CN" altLang="en-US" sz="4800" b="1" i="0" dirty="0">
              <a:solidFill>
                <a:srgbClr val="333333"/>
              </a:solidFill>
              <a:effectLst/>
              <a:latin typeface="Helvetica Neue"/>
            </a:endParaRPr>
          </a:p>
          <a:p>
            <a:pPr lvl="1"/>
            <a:endParaRPr lang="en-US" altLang="zh-CN" sz="2100" dirty="0"/>
          </a:p>
          <a:p>
            <a:pPr lvl="1"/>
            <a:endParaRPr lang="en-US" altLang="zh-CN" sz="2100" dirty="0"/>
          </a:p>
          <a:p>
            <a:pPr lvl="1"/>
            <a:endParaRPr lang="en-US" altLang="zh-CN" dirty="0"/>
          </a:p>
          <a:p>
            <a:pPr lvl="1"/>
            <a:endParaRPr lang="en-US" altLang="zh-CN" dirty="0"/>
          </a:p>
          <a:p>
            <a:pPr lvl="1"/>
            <a:endParaRPr lang="en-US" altLang="zh-CN" dirty="0"/>
          </a:p>
        </p:txBody>
      </p:sp>
      <p:pic>
        <p:nvPicPr>
          <p:cNvPr id="1030" name="Picture 6">
            <a:extLst>
              <a:ext uri="{FF2B5EF4-FFF2-40B4-BE49-F238E27FC236}">
                <a16:creationId xmlns:a16="http://schemas.microsoft.com/office/drawing/2014/main" id="{667C3B8E-D973-673F-E7DF-C97D9BCD67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6235" y="1986030"/>
            <a:ext cx="10121462" cy="43937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72230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3116B86A-BC4B-B57A-10EE-99BE3425A3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80027" y="-14220"/>
            <a:ext cx="3932237" cy="1000125"/>
          </a:xfrm>
          <a:prstGeom prst="rect">
            <a:avLst/>
          </a:prstGeom>
          <a:noFill/>
          <a:extLst>
            <a:ext uri="{909E8E84-426E-40DD-AFC4-6F175D3DCCD1}">
              <a14:hiddenFill xmlns:a14="http://schemas.microsoft.com/office/drawing/2010/main">
                <a:solidFill>
                  <a:srgbClr val="FFFFFF"/>
                </a:solidFill>
              </a14:hiddenFill>
            </a:ext>
          </a:extLst>
        </p:spPr>
      </p:pic>
      <p:sp>
        <p:nvSpPr>
          <p:cNvPr id="12" name="文本占位符 3">
            <a:extLst>
              <a:ext uri="{FF2B5EF4-FFF2-40B4-BE49-F238E27FC236}">
                <a16:creationId xmlns:a16="http://schemas.microsoft.com/office/drawing/2014/main" id="{DE91BE3F-7D64-4D9E-6B64-248BF8F5FC9E}"/>
              </a:ext>
            </a:extLst>
          </p:cNvPr>
          <p:cNvSpPr txBox="1">
            <a:spLocks/>
          </p:cNvSpPr>
          <p:nvPr/>
        </p:nvSpPr>
        <p:spPr>
          <a:xfrm>
            <a:off x="827164" y="985905"/>
            <a:ext cx="10334822" cy="769323"/>
          </a:xfrm>
          <a:prstGeom prst="rect">
            <a:avLst/>
          </a:prstGeom>
        </p:spPr>
        <p:txBody>
          <a:bodyPr vert="horz" lIns="91440" tIns="45720" rIns="91440" bIns="45720" rtlCol="0">
            <a:normAutofit fontScale="92500" lnSpcReduction="20000"/>
          </a:bodyPr>
          <a:lstStyle>
            <a:lvl1pPr marL="0" indent="0" algn="l" defTabSz="914400" rtl="0" eaLnBrk="1" latinLnBrk="0" hangingPunct="1">
              <a:lnSpc>
                <a:spcPct val="108000"/>
              </a:lnSpc>
              <a:spcBef>
                <a:spcPts val="600"/>
              </a:spcBef>
              <a:spcAft>
                <a:spcPts val="200"/>
              </a:spcAft>
              <a:buClr>
                <a:schemeClr val="accent1"/>
              </a:buClr>
              <a:buSzPct val="100000"/>
              <a:buFont typeface="Tw Cen MT" panose="020B0602020104020603"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200"/>
              </a:spcBef>
              <a:spcAft>
                <a:spcPts val="400"/>
              </a:spcAft>
              <a:buClr>
                <a:schemeClr val="accent1"/>
              </a:buClr>
              <a:buFont typeface="Wingdings 3" pitchFamily="18" charset="2"/>
              <a:buNone/>
              <a:defRPr sz="1200" kern="1200">
                <a:solidFill>
                  <a:schemeClr val="tx1"/>
                </a:solidFill>
                <a:latin typeface="+mn-lt"/>
                <a:ea typeface="+mn-ea"/>
                <a:cs typeface="+mn-cs"/>
              </a:defRPr>
            </a:lvl2pPr>
            <a:lvl3pPr marL="914400" indent="0" algn="l" defTabSz="914400" rtl="0" eaLnBrk="1" latinLnBrk="0" hangingPunct="1">
              <a:lnSpc>
                <a:spcPct val="90000"/>
              </a:lnSpc>
              <a:spcBef>
                <a:spcPts val="200"/>
              </a:spcBef>
              <a:spcAft>
                <a:spcPts val="400"/>
              </a:spcAft>
              <a:buClr>
                <a:schemeClr val="accent1"/>
              </a:buClr>
              <a:buFont typeface="Wingdings 3" pitchFamily="18" charset="2"/>
              <a:buNone/>
              <a:defRPr sz="1000" kern="1200">
                <a:solidFill>
                  <a:schemeClr val="tx1"/>
                </a:solidFill>
                <a:latin typeface="+mn-lt"/>
                <a:ea typeface="+mn-ea"/>
                <a:cs typeface="+mn-cs"/>
              </a:defRPr>
            </a:lvl3pPr>
            <a:lvl4pPr marL="13716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4pPr>
            <a:lvl5pPr marL="18288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9pPr>
          </a:lstStyle>
          <a:p>
            <a:pPr algn="l"/>
            <a:r>
              <a:rPr lang="en-US" altLang="zh-CN" sz="4800" b="1" i="0" dirty="0" err="1">
                <a:solidFill>
                  <a:srgbClr val="333333"/>
                </a:solidFill>
                <a:effectLst/>
                <a:latin typeface="Helvetica Neue"/>
              </a:rPr>
              <a:t>klustron</a:t>
            </a:r>
            <a:r>
              <a:rPr lang="zh-CN" altLang="en-US" sz="4800" b="1" i="0" dirty="0">
                <a:solidFill>
                  <a:srgbClr val="333333"/>
                </a:solidFill>
                <a:effectLst/>
                <a:latin typeface="Helvetica Neue"/>
              </a:rPr>
              <a:t>与 </a:t>
            </a:r>
            <a:r>
              <a:rPr lang="en-US" altLang="zh-CN" sz="4800" b="1" dirty="0">
                <a:solidFill>
                  <a:srgbClr val="333333"/>
                </a:solidFill>
                <a:latin typeface="Helvetica Neue"/>
              </a:rPr>
              <a:t>Postgres</a:t>
            </a:r>
            <a:r>
              <a:rPr lang="en-US" altLang="zh-CN" sz="4800" b="1" i="0" dirty="0">
                <a:solidFill>
                  <a:srgbClr val="333333"/>
                </a:solidFill>
                <a:effectLst/>
                <a:latin typeface="Helvetica Neue"/>
              </a:rPr>
              <a:t> </a:t>
            </a:r>
            <a:r>
              <a:rPr lang="zh-CN" altLang="en-US" sz="4800" b="1" i="0" dirty="0">
                <a:solidFill>
                  <a:srgbClr val="333333"/>
                </a:solidFill>
                <a:effectLst/>
                <a:latin typeface="Helvetica Neue"/>
              </a:rPr>
              <a:t>对比 </a:t>
            </a:r>
            <a:r>
              <a:rPr lang="en-US" altLang="zh-CN" sz="4800" b="1" dirty="0">
                <a:solidFill>
                  <a:srgbClr val="333333"/>
                </a:solidFill>
                <a:latin typeface="Helvetica Neue"/>
              </a:rPr>
              <a:t>OLTP</a:t>
            </a:r>
            <a:r>
              <a:rPr lang="en-US" altLang="zh-CN" sz="4800" b="1" i="0" dirty="0">
                <a:solidFill>
                  <a:srgbClr val="333333"/>
                </a:solidFill>
                <a:effectLst/>
                <a:latin typeface="Helvetica Neue"/>
              </a:rPr>
              <a:t> </a:t>
            </a:r>
            <a:r>
              <a:rPr lang="zh-CN" altLang="en-US" sz="4800" b="1" dirty="0">
                <a:solidFill>
                  <a:srgbClr val="333333"/>
                </a:solidFill>
                <a:latin typeface="Helvetica Neue"/>
              </a:rPr>
              <a:t>测试</a:t>
            </a:r>
            <a:endParaRPr lang="zh-CN" altLang="en-US" sz="4800" b="1" i="0" dirty="0">
              <a:solidFill>
                <a:srgbClr val="333333"/>
              </a:solidFill>
              <a:effectLst/>
              <a:latin typeface="Helvetica Neue"/>
            </a:endParaRPr>
          </a:p>
          <a:p>
            <a:pPr lvl="1"/>
            <a:endParaRPr lang="en-US" altLang="zh-CN" sz="2100" dirty="0"/>
          </a:p>
          <a:p>
            <a:pPr lvl="1"/>
            <a:endParaRPr lang="en-US" altLang="zh-CN" sz="2100" dirty="0"/>
          </a:p>
          <a:p>
            <a:pPr lvl="1"/>
            <a:endParaRPr lang="en-US" altLang="zh-CN" dirty="0"/>
          </a:p>
          <a:p>
            <a:pPr lvl="1"/>
            <a:endParaRPr lang="en-US" altLang="zh-CN" dirty="0"/>
          </a:p>
          <a:p>
            <a:pPr lvl="1"/>
            <a:endParaRPr lang="en-US" altLang="zh-CN" dirty="0"/>
          </a:p>
        </p:txBody>
      </p:sp>
      <p:pic>
        <p:nvPicPr>
          <p:cNvPr id="2050" name="Picture 2">
            <a:extLst>
              <a:ext uri="{FF2B5EF4-FFF2-40B4-BE49-F238E27FC236}">
                <a16:creationId xmlns:a16="http://schemas.microsoft.com/office/drawing/2014/main" id="{7DC71B45-418B-4BAB-FBF3-7D33971EFA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152" y="1755228"/>
            <a:ext cx="10702683" cy="47296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21834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3116B86A-BC4B-B57A-10EE-99BE3425A3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80027" y="-14220"/>
            <a:ext cx="3932237" cy="1000125"/>
          </a:xfrm>
          <a:prstGeom prst="rect">
            <a:avLst/>
          </a:prstGeom>
          <a:noFill/>
          <a:extLst>
            <a:ext uri="{909E8E84-426E-40DD-AFC4-6F175D3DCCD1}">
              <a14:hiddenFill xmlns:a14="http://schemas.microsoft.com/office/drawing/2010/main">
                <a:solidFill>
                  <a:srgbClr val="FFFFFF"/>
                </a:solidFill>
              </a14:hiddenFill>
            </a:ext>
          </a:extLst>
        </p:spPr>
      </p:pic>
      <p:sp>
        <p:nvSpPr>
          <p:cNvPr id="12" name="文本占位符 3">
            <a:extLst>
              <a:ext uri="{FF2B5EF4-FFF2-40B4-BE49-F238E27FC236}">
                <a16:creationId xmlns:a16="http://schemas.microsoft.com/office/drawing/2014/main" id="{DE91BE3F-7D64-4D9E-6B64-248BF8F5FC9E}"/>
              </a:ext>
            </a:extLst>
          </p:cNvPr>
          <p:cNvSpPr txBox="1">
            <a:spLocks/>
          </p:cNvSpPr>
          <p:nvPr/>
        </p:nvSpPr>
        <p:spPr>
          <a:xfrm>
            <a:off x="827164" y="985905"/>
            <a:ext cx="10334822" cy="769323"/>
          </a:xfrm>
          <a:prstGeom prst="rect">
            <a:avLst/>
          </a:prstGeom>
        </p:spPr>
        <p:txBody>
          <a:bodyPr vert="horz" lIns="91440" tIns="45720" rIns="91440" bIns="45720" rtlCol="0">
            <a:normAutofit fontScale="92500" lnSpcReduction="20000"/>
          </a:bodyPr>
          <a:lstStyle>
            <a:lvl1pPr marL="0" indent="0" algn="l" defTabSz="914400" rtl="0" eaLnBrk="1" latinLnBrk="0" hangingPunct="1">
              <a:lnSpc>
                <a:spcPct val="108000"/>
              </a:lnSpc>
              <a:spcBef>
                <a:spcPts val="600"/>
              </a:spcBef>
              <a:spcAft>
                <a:spcPts val="200"/>
              </a:spcAft>
              <a:buClr>
                <a:schemeClr val="accent1"/>
              </a:buClr>
              <a:buSzPct val="100000"/>
              <a:buFont typeface="Tw Cen MT" panose="020B0602020104020603"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200"/>
              </a:spcBef>
              <a:spcAft>
                <a:spcPts val="400"/>
              </a:spcAft>
              <a:buClr>
                <a:schemeClr val="accent1"/>
              </a:buClr>
              <a:buFont typeface="Wingdings 3" pitchFamily="18" charset="2"/>
              <a:buNone/>
              <a:defRPr sz="1200" kern="1200">
                <a:solidFill>
                  <a:schemeClr val="tx1"/>
                </a:solidFill>
                <a:latin typeface="+mn-lt"/>
                <a:ea typeface="+mn-ea"/>
                <a:cs typeface="+mn-cs"/>
              </a:defRPr>
            </a:lvl2pPr>
            <a:lvl3pPr marL="914400" indent="0" algn="l" defTabSz="914400" rtl="0" eaLnBrk="1" latinLnBrk="0" hangingPunct="1">
              <a:lnSpc>
                <a:spcPct val="90000"/>
              </a:lnSpc>
              <a:spcBef>
                <a:spcPts val="200"/>
              </a:spcBef>
              <a:spcAft>
                <a:spcPts val="400"/>
              </a:spcAft>
              <a:buClr>
                <a:schemeClr val="accent1"/>
              </a:buClr>
              <a:buFont typeface="Wingdings 3" pitchFamily="18" charset="2"/>
              <a:buNone/>
              <a:defRPr sz="1000" kern="1200">
                <a:solidFill>
                  <a:schemeClr val="tx1"/>
                </a:solidFill>
                <a:latin typeface="+mn-lt"/>
                <a:ea typeface="+mn-ea"/>
                <a:cs typeface="+mn-cs"/>
              </a:defRPr>
            </a:lvl3pPr>
            <a:lvl4pPr marL="13716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4pPr>
            <a:lvl5pPr marL="18288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9pPr>
          </a:lstStyle>
          <a:p>
            <a:pPr algn="l"/>
            <a:r>
              <a:rPr lang="en-US" altLang="zh-CN" sz="4800" b="1" i="0" dirty="0" err="1">
                <a:solidFill>
                  <a:srgbClr val="333333"/>
                </a:solidFill>
                <a:effectLst/>
                <a:latin typeface="Helvetica Neue"/>
              </a:rPr>
              <a:t>klustron</a:t>
            </a:r>
            <a:r>
              <a:rPr lang="zh-CN" altLang="en-US" sz="4800" b="1" i="0" dirty="0">
                <a:solidFill>
                  <a:srgbClr val="333333"/>
                </a:solidFill>
                <a:effectLst/>
                <a:latin typeface="Helvetica Neue"/>
              </a:rPr>
              <a:t>与 </a:t>
            </a:r>
            <a:r>
              <a:rPr lang="en-US" altLang="zh-CN" sz="4800" b="1" dirty="0">
                <a:solidFill>
                  <a:srgbClr val="333333"/>
                </a:solidFill>
                <a:latin typeface="Helvetica Neue"/>
              </a:rPr>
              <a:t>Postgres</a:t>
            </a:r>
            <a:r>
              <a:rPr lang="en-US" altLang="zh-CN" sz="4800" b="1" i="0" dirty="0">
                <a:solidFill>
                  <a:srgbClr val="333333"/>
                </a:solidFill>
                <a:effectLst/>
                <a:latin typeface="Helvetica Neue"/>
              </a:rPr>
              <a:t> </a:t>
            </a:r>
            <a:r>
              <a:rPr lang="zh-CN" altLang="en-US" sz="4800" b="1" i="0" dirty="0">
                <a:solidFill>
                  <a:srgbClr val="333333"/>
                </a:solidFill>
                <a:effectLst/>
                <a:latin typeface="Helvetica Neue"/>
              </a:rPr>
              <a:t>对比 </a:t>
            </a:r>
            <a:r>
              <a:rPr lang="en-US" altLang="zh-CN" sz="4800" b="1" dirty="0">
                <a:solidFill>
                  <a:srgbClr val="333333"/>
                </a:solidFill>
                <a:latin typeface="Helvetica Neue"/>
              </a:rPr>
              <a:t>OLTP</a:t>
            </a:r>
            <a:r>
              <a:rPr lang="en-US" altLang="zh-CN" sz="4800" b="1" i="0" dirty="0">
                <a:solidFill>
                  <a:srgbClr val="333333"/>
                </a:solidFill>
                <a:effectLst/>
                <a:latin typeface="Helvetica Neue"/>
              </a:rPr>
              <a:t> </a:t>
            </a:r>
            <a:r>
              <a:rPr lang="zh-CN" altLang="en-US" sz="4800" b="1" dirty="0">
                <a:solidFill>
                  <a:srgbClr val="333333"/>
                </a:solidFill>
                <a:latin typeface="Helvetica Neue"/>
              </a:rPr>
              <a:t>测试</a:t>
            </a:r>
            <a:endParaRPr lang="zh-CN" altLang="en-US" sz="4800" b="1" i="0" dirty="0">
              <a:solidFill>
                <a:srgbClr val="333333"/>
              </a:solidFill>
              <a:effectLst/>
              <a:latin typeface="Helvetica Neue"/>
            </a:endParaRPr>
          </a:p>
          <a:p>
            <a:pPr lvl="1"/>
            <a:endParaRPr lang="en-US" altLang="zh-CN" sz="2100" dirty="0"/>
          </a:p>
          <a:p>
            <a:pPr lvl="1"/>
            <a:endParaRPr lang="en-US" altLang="zh-CN" sz="2100" dirty="0"/>
          </a:p>
          <a:p>
            <a:pPr lvl="1"/>
            <a:endParaRPr lang="en-US" altLang="zh-CN" dirty="0"/>
          </a:p>
          <a:p>
            <a:pPr lvl="1"/>
            <a:endParaRPr lang="en-US" altLang="zh-CN" dirty="0"/>
          </a:p>
          <a:p>
            <a:pPr lvl="1"/>
            <a:endParaRPr lang="en-US" altLang="zh-CN" dirty="0"/>
          </a:p>
        </p:txBody>
      </p:sp>
      <p:pic>
        <p:nvPicPr>
          <p:cNvPr id="3074" name="Picture 2">
            <a:extLst>
              <a:ext uri="{FF2B5EF4-FFF2-40B4-BE49-F238E27FC236}">
                <a16:creationId xmlns:a16="http://schemas.microsoft.com/office/drawing/2014/main" id="{056941F3-7BD7-AE4A-C912-A24248F06D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6234" y="1893833"/>
            <a:ext cx="10415752" cy="4286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42311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3116B86A-BC4B-B57A-10EE-99BE3425A3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80027" y="-14220"/>
            <a:ext cx="3932237" cy="1000125"/>
          </a:xfrm>
          <a:prstGeom prst="rect">
            <a:avLst/>
          </a:prstGeom>
          <a:noFill/>
          <a:extLst>
            <a:ext uri="{909E8E84-426E-40DD-AFC4-6F175D3DCCD1}">
              <a14:hiddenFill xmlns:a14="http://schemas.microsoft.com/office/drawing/2010/main">
                <a:solidFill>
                  <a:srgbClr val="FFFFFF"/>
                </a:solidFill>
              </a14:hiddenFill>
            </a:ext>
          </a:extLst>
        </p:spPr>
      </p:pic>
      <p:sp>
        <p:nvSpPr>
          <p:cNvPr id="12" name="文本占位符 3">
            <a:extLst>
              <a:ext uri="{FF2B5EF4-FFF2-40B4-BE49-F238E27FC236}">
                <a16:creationId xmlns:a16="http://schemas.microsoft.com/office/drawing/2014/main" id="{DE91BE3F-7D64-4D9E-6B64-248BF8F5FC9E}"/>
              </a:ext>
            </a:extLst>
          </p:cNvPr>
          <p:cNvSpPr txBox="1">
            <a:spLocks/>
          </p:cNvSpPr>
          <p:nvPr/>
        </p:nvSpPr>
        <p:spPr>
          <a:xfrm>
            <a:off x="827164" y="985905"/>
            <a:ext cx="10334822" cy="769323"/>
          </a:xfrm>
          <a:prstGeom prst="rect">
            <a:avLst/>
          </a:prstGeom>
        </p:spPr>
        <p:txBody>
          <a:bodyPr vert="horz" lIns="91440" tIns="45720" rIns="91440" bIns="45720" rtlCol="0">
            <a:normAutofit fontScale="92500" lnSpcReduction="20000"/>
          </a:bodyPr>
          <a:lstStyle>
            <a:lvl1pPr marL="0" indent="0" algn="l" defTabSz="914400" rtl="0" eaLnBrk="1" latinLnBrk="0" hangingPunct="1">
              <a:lnSpc>
                <a:spcPct val="108000"/>
              </a:lnSpc>
              <a:spcBef>
                <a:spcPts val="600"/>
              </a:spcBef>
              <a:spcAft>
                <a:spcPts val="200"/>
              </a:spcAft>
              <a:buClr>
                <a:schemeClr val="accent1"/>
              </a:buClr>
              <a:buSzPct val="100000"/>
              <a:buFont typeface="Tw Cen MT" panose="020B0602020104020603"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200"/>
              </a:spcBef>
              <a:spcAft>
                <a:spcPts val="400"/>
              </a:spcAft>
              <a:buClr>
                <a:schemeClr val="accent1"/>
              </a:buClr>
              <a:buFont typeface="Wingdings 3" pitchFamily="18" charset="2"/>
              <a:buNone/>
              <a:defRPr sz="1200" kern="1200">
                <a:solidFill>
                  <a:schemeClr val="tx1"/>
                </a:solidFill>
                <a:latin typeface="+mn-lt"/>
                <a:ea typeface="+mn-ea"/>
                <a:cs typeface="+mn-cs"/>
              </a:defRPr>
            </a:lvl2pPr>
            <a:lvl3pPr marL="914400" indent="0" algn="l" defTabSz="914400" rtl="0" eaLnBrk="1" latinLnBrk="0" hangingPunct="1">
              <a:lnSpc>
                <a:spcPct val="90000"/>
              </a:lnSpc>
              <a:spcBef>
                <a:spcPts val="200"/>
              </a:spcBef>
              <a:spcAft>
                <a:spcPts val="400"/>
              </a:spcAft>
              <a:buClr>
                <a:schemeClr val="accent1"/>
              </a:buClr>
              <a:buFont typeface="Wingdings 3" pitchFamily="18" charset="2"/>
              <a:buNone/>
              <a:defRPr sz="1000" kern="1200">
                <a:solidFill>
                  <a:schemeClr val="tx1"/>
                </a:solidFill>
                <a:latin typeface="+mn-lt"/>
                <a:ea typeface="+mn-ea"/>
                <a:cs typeface="+mn-cs"/>
              </a:defRPr>
            </a:lvl3pPr>
            <a:lvl4pPr marL="13716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4pPr>
            <a:lvl5pPr marL="18288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9pPr>
          </a:lstStyle>
          <a:p>
            <a:pPr algn="l"/>
            <a:r>
              <a:rPr lang="en-US" altLang="zh-CN" sz="4800" b="1" i="0" dirty="0" err="1">
                <a:solidFill>
                  <a:srgbClr val="333333"/>
                </a:solidFill>
                <a:effectLst/>
                <a:latin typeface="Helvetica Neue"/>
              </a:rPr>
              <a:t>klustron</a:t>
            </a:r>
            <a:r>
              <a:rPr lang="zh-CN" altLang="en-US" sz="4800" b="1" i="0" dirty="0">
                <a:solidFill>
                  <a:srgbClr val="333333"/>
                </a:solidFill>
                <a:effectLst/>
                <a:latin typeface="Helvetica Neue"/>
              </a:rPr>
              <a:t>与 </a:t>
            </a:r>
            <a:r>
              <a:rPr lang="en-US" altLang="zh-CN" sz="4800" b="1" dirty="0">
                <a:solidFill>
                  <a:srgbClr val="333333"/>
                </a:solidFill>
                <a:latin typeface="Helvetica Neue"/>
              </a:rPr>
              <a:t>Postgres</a:t>
            </a:r>
            <a:r>
              <a:rPr lang="en-US" altLang="zh-CN" sz="4800" b="1" i="0" dirty="0">
                <a:solidFill>
                  <a:srgbClr val="333333"/>
                </a:solidFill>
                <a:effectLst/>
                <a:latin typeface="Helvetica Neue"/>
              </a:rPr>
              <a:t> </a:t>
            </a:r>
            <a:r>
              <a:rPr lang="zh-CN" altLang="en-US" sz="4800" b="1" i="0" dirty="0">
                <a:solidFill>
                  <a:srgbClr val="333333"/>
                </a:solidFill>
                <a:effectLst/>
                <a:latin typeface="Helvetica Neue"/>
              </a:rPr>
              <a:t>对比 </a:t>
            </a:r>
            <a:r>
              <a:rPr lang="en-US" altLang="zh-CN" sz="4800" b="1" dirty="0">
                <a:solidFill>
                  <a:srgbClr val="333333"/>
                </a:solidFill>
                <a:latin typeface="Helvetica Neue"/>
              </a:rPr>
              <a:t>OLTP</a:t>
            </a:r>
            <a:r>
              <a:rPr lang="en-US" altLang="zh-CN" sz="4800" b="1" i="0" dirty="0">
                <a:solidFill>
                  <a:srgbClr val="333333"/>
                </a:solidFill>
                <a:effectLst/>
                <a:latin typeface="Helvetica Neue"/>
              </a:rPr>
              <a:t> </a:t>
            </a:r>
            <a:r>
              <a:rPr lang="zh-CN" altLang="en-US" sz="4800" b="1" dirty="0">
                <a:solidFill>
                  <a:srgbClr val="333333"/>
                </a:solidFill>
                <a:latin typeface="Helvetica Neue"/>
              </a:rPr>
              <a:t>测试</a:t>
            </a:r>
            <a:endParaRPr lang="zh-CN" altLang="en-US" sz="4800" b="1" i="0" dirty="0">
              <a:solidFill>
                <a:srgbClr val="333333"/>
              </a:solidFill>
              <a:effectLst/>
              <a:latin typeface="Helvetica Neue"/>
            </a:endParaRPr>
          </a:p>
          <a:p>
            <a:pPr lvl="1"/>
            <a:endParaRPr lang="en-US" altLang="zh-CN" sz="2100" dirty="0"/>
          </a:p>
          <a:p>
            <a:pPr lvl="1"/>
            <a:endParaRPr lang="en-US" altLang="zh-CN" sz="2100" dirty="0"/>
          </a:p>
          <a:p>
            <a:pPr lvl="1"/>
            <a:endParaRPr lang="en-US" altLang="zh-CN" dirty="0"/>
          </a:p>
          <a:p>
            <a:pPr lvl="1"/>
            <a:endParaRPr lang="en-US" altLang="zh-CN" dirty="0"/>
          </a:p>
          <a:p>
            <a:pPr lvl="1"/>
            <a:endParaRPr lang="en-US" altLang="zh-CN" dirty="0"/>
          </a:p>
        </p:txBody>
      </p:sp>
      <p:pic>
        <p:nvPicPr>
          <p:cNvPr id="4098" name="Picture 2">
            <a:extLst>
              <a:ext uri="{FF2B5EF4-FFF2-40B4-BE49-F238E27FC236}">
                <a16:creationId xmlns:a16="http://schemas.microsoft.com/office/drawing/2014/main" id="{93CD6AF1-1DCE-509C-4A47-5C0DE70694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164" y="1848836"/>
            <a:ext cx="10030022" cy="46675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93702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6592D8-A483-AADB-4F6C-0DB35F390D29}"/>
              </a:ext>
            </a:extLst>
          </p:cNvPr>
          <p:cNvSpPr>
            <a:spLocks noGrp="1"/>
          </p:cNvSpPr>
          <p:nvPr>
            <p:ph type="title"/>
          </p:nvPr>
        </p:nvSpPr>
        <p:spPr>
          <a:xfrm>
            <a:off x="839787" y="315686"/>
            <a:ext cx="3932237" cy="511628"/>
          </a:xfrm>
        </p:spPr>
        <p:txBody>
          <a:bodyPr>
            <a:normAutofit/>
          </a:bodyPr>
          <a:lstStyle/>
          <a:p>
            <a:r>
              <a:rPr lang="zh-CN" altLang="en-US" sz="3200" dirty="0"/>
              <a:t>整体架构</a:t>
            </a:r>
            <a:endParaRPr lang="zh-CN" altLang="en-US" dirty="0"/>
          </a:p>
        </p:txBody>
      </p:sp>
      <p:pic>
        <p:nvPicPr>
          <p:cNvPr id="16" name="内容占位符 15">
            <a:extLst>
              <a:ext uri="{FF2B5EF4-FFF2-40B4-BE49-F238E27FC236}">
                <a16:creationId xmlns:a16="http://schemas.microsoft.com/office/drawing/2014/main" id="{2703E4FF-0EDE-E163-2F35-57A1F3B2DA16}"/>
              </a:ext>
            </a:extLst>
          </p:cNvPr>
          <p:cNvPicPr>
            <a:picLocks noGrp="1" noChangeAspect="1"/>
          </p:cNvPicPr>
          <p:nvPr>
            <p:ph idx="1"/>
          </p:nvPr>
        </p:nvPicPr>
        <p:blipFill>
          <a:blip r:embed="rId2"/>
          <a:stretch>
            <a:fillRect/>
          </a:stretch>
        </p:blipFill>
        <p:spPr>
          <a:xfrm>
            <a:off x="5625403" y="1240221"/>
            <a:ext cx="6450983" cy="4540469"/>
          </a:xfrm>
          <a:prstGeom prst="rect">
            <a:avLst/>
          </a:prstGeom>
        </p:spPr>
      </p:pic>
      <p:sp>
        <p:nvSpPr>
          <p:cNvPr id="4" name="文本占位符 3">
            <a:extLst>
              <a:ext uri="{FF2B5EF4-FFF2-40B4-BE49-F238E27FC236}">
                <a16:creationId xmlns:a16="http://schemas.microsoft.com/office/drawing/2014/main" id="{A830957B-FACA-BD0F-5988-0E00E9B2F915}"/>
              </a:ext>
            </a:extLst>
          </p:cNvPr>
          <p:cNvSpPr>
            <a:spLocks noGrp="1"/>
          </p:cNvSpPr>
          <p:nvPr>
            <p:ph type="body" sz="half" idx="2"/>
          </p:nvPr>
        </p:nvSpPr>
        <p:spPr>
          <a:xfrm>
            <a:off x="836611" y="827314"/>
            <a:ext cx="4225245" cy="5715000"/>
          </a:xfrm>
        </p:spPr>
        <p:txBody>
          <a:bodyPr>
            <a:normAutofit fontScale="70000" lnSpcReduction="20000"/>
          </a:bodyPr>
          <a:lstStyle/>
          <a:p>
            <a:pPr marL="342900" indent="-342900" algn="l">
              <a:buFont typeface="Wingdings" panose="05000000000000000000" pitchFamily="2" charset="2"/>
              <a:buChar char="l"/>
            </a:pPr>
            <a:r>
              <a:rPr lang="en-US" altLang="zh-CN" sz="2400" dirty="0"/>
              <a:t>1.KunlunBase </a:t>
            </a:r>
            <a:r>
              <a:rPr lang="zh-CN" altLang="en-US" sz="2400" dirty="0"/>
              <a:t>的计算节点</a:t>
            </a:r>
            <a:r>
              <a:rPr lang="en-US" altLang="zh-CN" sz="2400" dirty="0" err="1"/>
              <a:t>kunlun</a:t>
            </a:r>
            <a:r>
              <a:rPr lang="en-US" altLang="zh-CN" sz="2400" dirty="0"/>
              <a:t>-server </a:t>
            </a:r>
            <a:r>
              <a:rPr lang="zh-CN" altLang="en-US" sz="2400" dirty="0"/>
              <a:t>基于 </a:t>
            </a:r>
            <a:r>
              <a:rPr lang="en-US" altLang="zh-CN" sz="2400" dirty="0"/>
              <a:t>PostgreSQL </a:t>
            </a:r>
            <a:r>
              <a:rPr lang="zh-CN" altLang="en-US" sz="2400" dirty="0"/>
              <a:t>开发，每个计算节点存储数据库对象元数据信息，接受应用端连接，然后对它做分布式查询优化，然后通过与后端存储 </a:t>
            </a:r>
            <a:r>
              <a:rPr lang="en-US" altLang="zh-CN" sz="2400" dirty="0"/>
              <a:t>shard </a:t>
            </a:r>
            <a:r>
              <a:rPr lang="zh-CN" altLang="en-US" sz="2400" dirty="0"/>
              <a:t>做交互来完成分布式查询执行。</a:t>
            </a:r>
            <a:endParaRPr lang="en-US" altLang="zh-CN" sz="2400" dirty="0"/>
          </a:p>
          <a:p>
            <a:pPr marL="342900" indent="-342900" algn="l">
              <a:buFont typeface="Wingdings" panose="05000000000000000000" pitchFamily="2" charset="2"/>
              <a:buChar char="l"/>
            </a:pPr>
            <a:r>
              <a:rPr lang="en-US" altLang="zh-CN" sz="2400" dirty="0"/>
              <a:t>2. </a:t>
            </a:r>
            <a:r>
              <a:rPr lang="en-US" altLang="zh-CN" sz="2400" dirty="0" err="1"/>
              <a:t>KunlunBase</a:t>
            </a:r>
            <a:r>
              <a:rPr lang="en-US" altLang="zh-CN" sz="2400" dirty="0"/>
              <a:t> </a:t>
            </a:r>
            <a:r>
              <a:rPr lang="zh-CN" altLang="en-US" sz="2400" dirty="0"/>
              <a:t>的存储节点，基于 </a:t>
            </a:r>
            <a:r>
              <a:rPr lang="en-US" altLang="zh-CN" sz="2400" dirty="0"/>
              <a:t>percona-server-8.0 </a:t>
            </a:r>
            <a:r>
              <a:rPr lang="zh-CN" altLang="en-US" sz="2400" dirty="0"/>
              <a:t>深度开发，数据真正存储的地方，由多个</a:t>
            </a:r>
            <a:r>
              <a:rPr lang="en-US" altLang="zh-CN" sz="2400" dirty="0"/>
              <a:t>shard</a:t>
            </a:r>
            <a:r>
              <a:rPr lang="zh-CN" altLang="en-US" sz="2400" dirty="0"/>
              <a:t>节点组成，每个</a:t>
            </a:r>
            <a:r>
              <a:rPr lang="en-US" altLang="zh-CN" sz="2400" dirty="0"/>
              <a:t>shard</a:t>
            </a:r>
            <a:r>
              <a:rPr lang="zh-CN" altLang="en-US" sz="2400" dirty="0"/>
              <a:t>节点组成有个主从复制机器，</a:t>
            </a:r>
            <a:r>
              <a:rPr lang="zh-CN" altLang="en-US" sz="2500" dirty="0"/>
              <a:t>数据会自动均匀分散到所有 </a:t>
            </a:r>
            <a:r>
              <a:rPr lang="en-US" altLang="zh-CN" sz="2500" dirty="0">
                <a:latin typeface="+mn-ea"/>
                <a:cs typeface="Cascadia Code SemiLight" panose="020B0609020000020004" pitchFamily="49" charset="0"/>
              </a:rPr>
              <a:t>shard</a:t>
            </a:r>
            <a:r>
              <a:rPr lang="en-US" altLang="zh-CN" sz="2500" dirty="0"/>
              <a:t> </a:t>
            </a:r>
            <a:r>
              <a:rPr lang="zh-CN" altLang="en-US" sz="2500" dirty="0"/>
              <a:t>上面</a:t>
            </a:r>
          </a:p>
          <a:p>
            <a:pPr marL="342900" indent="-342900" algn="l">
              <a:buFont typeface="Wingdings" panose="05000000000000000000" pitchFamily="2" charset="2"/>
              <a:buChar char="l"/>
            </a:pPr>
            <a:r>
              <a:rPr lang="en-US" altLang="zh-CN" sz="2400" dirty="0"/>
              <a:t>3.KunlunBase </a:t>
            </a:r>
            <a:r>
              <a:rPr lang="zh-CN" altLang="en-US" sz="2400" dirty="0"/>
              <a:t>元数据集群存储这些</a:t>
            </a:r>
            <a:r>
              <a:rPr lang="en-US" altLang="zh-CN" sz="2400" dirty="0" err="1"/>
              <a:t>KunlunBase</a:t>
            </a:r>
            <a:r>
              <a:rPr lang="zh-CN" altLang="en-US" sz="2400" dirty="0"/>
              <a:t>集群的拓扑结构、节点连接信息、</a:t>
            </a:r>
            <a:r>
              <a:rPr lang="en-US" altLang="zh-CN" sz="2400" dirty="0"/>
              <a:t>DDL</a:t>
            </a:r>
            <a:r>
              <a:rPr lang="zh-CN" altLang="en-US" sz="2400" dirty="0"/>
              <a:t>日志，</a:t>
            </a:r>
            <a:r>
              <a:rPr lang="en-US" altLang="zh-CN" sz="2400" dirty="0"/>
              <a:t>commit log</a:t>
            </a:r>
            <a:r>
              <a:rPr lang="zh-CN" altLang="en-US" sz="2400" dirty="0"/>
              <a:t>，和其他集群管理日志。</a:t>
            </a:r>
          </a:p>
          <a:p>
            <a:pPr marL="342900" indent="-342900" algn="l">
              <a:buFont typeface="Wingdings" panose="05000000000000000000" pitchFamily="2" charset="2"/>
              <a:buChar char="l"/>
            </a:pPr>
            <a:r>
              <a:rPr lang="en-US" altLang="zh-CN" sz="2400" dirty="0"/>
              <a:t>4.KunlunBase </a:t>
            </a:r>
            <a:r>
              <a:rPr lang="zh-CN" altLang="en-US" sz="2400" dirty="0"/>
              <a:t>的 </a:t>
            </a:r>
            <a:r>
              <a:rPr lang="en-US" altLang="zh-CN" sz="2400" dirty="0" err="1"/>
              <a:t>cluster_mgr</a:t>
            </a:r>
            <a:r>
              <a:rPr lang="en-US" altLang="zh-CN" sz="2400" dirty="0"/>
              <a:t> </a:t>
            </a:r>
            <a:r>
              <a:rPr lang="zh-CN" altLang="en-US" sz="2400" dirty="0"/>
              <a:t>集群负责维护正确的集群和节点状态，实现集群管理、集群逻辑备份和恢复</a:t>
            </a:r>
            <a:r>
              <a:rPr lang="en-US" altLang="zh-CN" sz="2400" dirty="0"/>
              <a:t>, </a:t>
            </a:r>
            <a:r>
              <a:rPr lang="zh-CN" altLang="en-US" sz="2400" dirty="0"/>
              <a:t>集群物理备份和恢复、水平弹性伸缩等功能</a:t>
            </a:r>
            <a:endParaRPr lang="en-US" altLang="zh-CN" sz="2400" dirty="0"/>
          </a:p>
          <a:p>
            <a:endParaRPr lang="zh-CN" altLang="en-US" dirty="0"/>
          </a:p>
        </p:txBody>
      </p:sp>
      <p:pic>
        <p:nvPicPr>
          <p:cNvPr id="6" name="Picture 2">
            <a:extLst>
              <a:ext uri="{FF2B5EF4-FFF2-40B4-BE49-F238E27FC236}">
                <a16:creationId xmlns:a16="http://schemas.microsoft.com/office/drawing/2014/main" id="{079214FB-7D04-346E-CAF3-C0AAE3ECB0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03029" y="0"/>
            <a:ext cx="3962400" cy="1000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29862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3116B86A-BC4B-B57A-10EE-99BE3425A3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80027" y="-14220"/>
            <a:ext cx="3932237" cy="1000125"/>
          </a:xfrm>
          <a:prstGeom prst="rect">
            <a:avLst/>
          </a:prstGeom>
          <a:noFill/>
          <a:extLst>
            <a:ext uri="{909E8E84-426E-40DD-AFC4-6F175D3DCCD1}">
              <a14:hiddenFill xmlns:a14="http://schemas.microsoft.com/office/drawing/2010/main">
                <a:solidFill>
                  <a:srgbClr val="FFFFFF"/>
                </a:solidFill>
              </a14:hiddenFill>
            </a:ext>
          </a:extLst>
        </p:spPr>
      </p:pic>
      <p:sp>
        <p:nvSpPr>
          <p:cNvPr id="12" name="文本占位符 3">
            <a:extLst>
              <a:ext uri="{FF2B5EF4-FFF2-40B4-BE49-F238E27FC236}">
                <a16:creationId xmlns:a16="http://schemas.microsoft.com/office/drawing/2014/main" id="{DE91BE3F-7D64-4D9E-6B64-248BF8F5FC9E}"/>
              </a:ext>
            </a:extLst>
          </p:cNvPr>
          <p:cNvSpPr txBox="1">
            <a:spLocks/>
          </p:cNvSpPr>
          <p:nvPr/>
        </p:nvSpPr>
        <p:spPr>
          <a:xfrm>
            <a:off x="827164" y="985905"/>
            <a:ext cx="10334822" cy="769323"/>
          </a:xfrm>
          <a:prstGeom prst="rect">
            <a:avLst/>
          </a:prstGeom>
        </p:spPr>
        <p:txBody>
          <a:bodyPr vert="horz" lIns="91440" tIns="45720" rIns="91440" bIns="45720" rtlCol="0">
            <a:normAutofit fontScale="92500" lnSpcReduction="20000"/>
          </a:bodyPr>
          <a:lstStyle>
            <a:lvl1pPr marL="0" indent="0" algn="l" defTabSz="914400" rtl="0" eaLnBrk="1" latinLnBrk="0" hangingPunct="1">
              <a:lnSpc>
                <a:spcPct val="108000"/>
              </a:lnSpc>
              <a:spcBef>
                <a:spcPts val="600"/>
              </a:spcBef>
              <a:spcAft>
                <a:spcPts val="200"/>
              </a:spcAft>
              <a:buClr>
                <a:schemeClr val="accent1"/>
              </a:buClr>
              <a:buSzPct val="100000"/>
              <a:buFont typeface="Tw Cen MT" panose="020B0602020104020603"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200"/>
              </a:spcBef>
              <a:spcAft>
                <a:spcPts val="400"/>
              </a:spcAft>
              <a:buClr>
                <a:schemeClr val="accent1"/>
              </a:buClr>
              <a:buFont typeface="Wingdings 3" pitchFamily="18" charset="2"/>
              <a:buNone/>
              <a:defRPr sz="1200" kern="1200">
                <a:solidFill>
                  <a:schemeClr val="tx1"/>
                </a:solidFill>
                <a:latin typeface="+mn-lt"/>
                <a:ea typeface="+mn-ea"/>
                <a:cs typeface="+mn-cs"/>
              </a:defRPr>
            </a:lvl2pPr>
            <a:lvl3pPr marL="914400" indent="0" algn="l" defTabSz="914400" rtl="0" eaLnBrk="1" latinLnBrk="0" hangingPunct="1">
              <a:lnSpc>
                <a:spcPct val="90000"/>
              </a:lnSpc>
              <a:spcBef>
                <a:spcPts val="200"/>
              </a:spcBef>
              <a:spcAft>
                <a:spcPts val="400"/>
              </a:spcAft>
              <a:buClr>
                <a:schemeClr val="accent1"/>
              </a:buClr>
              <a:buFont typeface="Wingdings 3" pitchFamily="18" charset="2"/>
              <a:buNone/>
              <a:defRPr sz="1000" kern="1200">
                <a:solidFill>
                  <a:schemeClr val="tx1"/>
                </a:solidFill>
                <a:latin typeface="+mn-lt"/>
                <a:ea typeface="+mn-ea"/>
                <a:cs typeface="+mn-cs"/>
              </a:defRPr>
            </a:lvl3pPr>
            <a:lvl4pPr marL="13716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4pPr>
            <a:lvl5pPr marL="18288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9pPr>
          </a:lstStyle>
          <a:p>
            <a:pPr algn="l"/>
            <a:r>
              <a:rPr lang="en-US" altLang="zh-CN" sz="4800" b="1" i="0" dirty="0" err="1">
                <a:solidFill>
                  <a:srgbClr val="333333"/>
                </a:solidFill>
                <a:effectLst/>
                <a:latin typeface="Helvetica Neue"/>
              </a:rPr>
              <a:t>klustron</a:t>
            </a:r>
            <a:r>
              <a:rPr lang="zh-CN" altLang="en-US" sz="4800" b="1" i="0" dirty="0">
                <a:solidFill>
                  <a:srgbClr val="333333"/>
                </a:solidFill>
                <a:effectLst/>
                <a:latin typeface="Helvetica Neue"/>
              </a:rPr>
              <a:t>与 </a:t>
            </a:r>
            <a:r>
              <a:rPr lang="en-US" altLang="zh-CN" sz="4800" b="1" dirty="0">
                <a:solidFill>
                  <a:srgbClr val="333333"/>
                </a:solidFill>
                <a:latin typeface="Helvetica Neue"/>
              </a:rPr>
              <a:t>Postgres</a:t>
            </a:r>
            <a:r>
              <a:rPr lang="en-US" altLang="zh-CN" sz="4800" b="1" i="0" dirty="0">
                <a:solidFill>
                  <a:srgbClr val="333333"/>
                </a:solidFill>
                <a:effectLst/>
                <a:latin typeface="Helvetica Neue"/>
              </a:rPr>
              <a:t> </a:t>
            </a:r>
            <a:r>
              <a:rPr lang="zh-CN" altLang="en-US" sz="4800" b="1" i="0" dirty="0">
                <a:solidFill>
                  <a:srgbClr val="333333"/>
                </a:solidFill>
                <a:effectLst/>
                <a:latin typeface="Helvetica Neue"/>
              </a:rPr>
              <a:t>对比 </a:t>
            </a:r>
            <a:r>
              <a:rPr lang="en-US" altLang="zh-CN" sz="4800" b="1" dirty="0">
                <a:solidFill>
                  <a:srgbClr val="333333"/>
                </a:solidFill>
                <a:latin typeface="Helvetica Neue"/>
              </a:rPr>
              <a:t>OLTP</a:t>
            </a:r>
            <a:r>
              <a:rPr lang="en-US" altLang="zh-CN" sz="4800" b="1" i="0" dirty="0">
                <a:solidFill>
                  <a:srgbClr val="333333"/>
                </a:solidFill>
                <a:effectLst/>
                <a:latin typeface="Helvetica Neue"/>
              </a:rPr>
              <a:t> </a:t>
            </a:r>
            <a:r>
              <a:rPr lang="zh-CN" altLang="en-US" sz="4800" b="1" dirty="0">
                <a:solidFill>
                  <a:srgbClr val="333333"/>
                </a:solidFill>
                <a:latin typeface="Helvetica Neue"/>
              </a:rPr>
              <a:t>测试</a:t>
            </a:r>
            <a:endParaRPr lang="zh-CN" altLang="en-US" sz="4800" b="1" i="0" dirty="0">
              <a:solidFill>
                <a:srgbClr val="333333"/>
              </a:solidFill>
              <a:effectLst/>
              <a:latin typeface="Helvetica Neue"/>
            </a:endParaRPr>
          </a:p>
          <a:p>
            <a:pPr lvl="1"/>
            <a:endParaRPr lang="en-US" altLang="zh-CN" sz="2100" dirty="0"/>
          </a:p>
          <a:p>
            <a:pPr lvl="1"/>
            <a:endParaRPr lang="en-US" altLang="zh-CN" sz="2100" dirty="0"/>
          </a:p>
          <a:p>
            <a:pPr lvl="1"/>
            <a:endParaRPr lang="en-US" altLang="zh-CN" dirty="0"/>
          </a:p>
          <a:p>
            <a:pPr lvl="1"/>
            <a:endParaRPr lang="en-US" altLang="zh-CN" dirty="0"/>
          </a:p>
          <a:p>
            <a:pPr lvl="1"/>
            <a:endParaRPr lang="en-US" altLang="zh-CN" dirty="0"/>
          </a:p>
        </p:txBody>
      </p:sp>
      <p:pic>
        <p:nvPicPr>
          <p:cNvPr id="5122" name="Picture 2">
            <a:extLst>
              <a:ext uri="{FF2B5EF4-FFF2-40B4-BE49-F238E27FC236}">
                <a16:creationId xmlns:a16="http://schemas.microsoft.com/office/drawing/2014/main" id="{E6F13FB6-C9D1-4280-CAC8-C4BA0F6F26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6956" y="1838326"/>
            <a:ext cx="10471457" cy="43522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45022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3116B86A-BC4B-B57A-10EE-99BE3425A3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80027" y="-14220"/>
            <a:ext cx="3932237" cy="1000125"/>
          </a:xfrm>
          <a:prstGeom prst="rect">
            <a:avLst/>
          </a:prstGeom>
          <a:noFill/>
          <a:extLst>
            <a:ext uri="{909E8E84-426E-40DD-AFC4-6F175D3DCCD1}">
              <a14:hiddenFill xmlns:a14="http://schemas.microsoft.com/office/drawing/2010/main">
                <a:solidFill>
                  <a:srgbClr val="FFFFFF"/>
                </a:solidFill>
              </a14:hiddenFill>
            </a:ext>
          </a:extLst>
        </p:spPr>
      </p:pic>
      <p:sp>
        <p:nvSpPr>
          <p:cNvPr id="12" name="文本占位符 3">
            <a:extLst>
              <a:ext uri="{FF2B5EF4-FFF2-40B4-BE49-F238E27FC236}">
                <a16:creationId xmlns:a16="http://schemas.microsoft.com/office/drawing/2014/main" id="{DE91BE3F-7D64-4D9E-6B64-248BF8F5FC9E}"/>
              </a:ext>
            </a:extLst>
          </p:cNvPr>
          <p:cNvSpPr txBox="1">
            <a:spLocks/>
          </p:cNvSpPr>
          <p:nvPr/>
        </p:nvSpPr>
        <p:spPr>
          <a:xfrm>
            <a:off x="827164" y="985905"/>
            <a:ext cx="10334822" cy="769323"/>
          </a:xfrm>
          <a:prstGeom prst="rect">
            <a:avLst/>
          </a:prstGeom>
        </p:spPr>
        <p:txBody>
          <a:bodyPr vert="horz" lIns="91440" tIns="45720" rIns="91440" bIns="45720" rtlCol="0">
            <a:normAutofit fontScale="92500" lnSpcReduction="20000"/>
          </a:bodyPr>
          <a:lstStyle>
            <a:lvl1pPr marL="0" indent="0" algn="l" defTabSz="914400" rtl="0" eaLnBrk="1" latinLnBrk="0" hangingPunct="1">
              <a:lnSpc>
                <a:spcPct val="108000"/>
              </a:lnSpc>
              <a:spcBef>
                <a:spcPts val="600"/>
              </a:spcBef>
              <a:spcAft>
                <a:spcPts val="200"/>
              </a:spcAft>
              <a:buClr>
                <a:schemeClr val="accent1"/>
              </a:buClr>
              <a:buSzPct val="100000"/>
              <a:buFont typeface="Tw Cen MT" panose="020B0602020104020603"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200"/>
              </a:spcBef>
              <a:spcAft>
                <a:spcPts val="400"/>
              </a:spcAft>
              <a:buClr>
                <a:schemeClr val="accent1"/>
              </a:buClr>
              <a:buFont typeface="Wingdings 3" pitchFamily="18" charset="2"/>
              <a:buNone/>
              <a:defRPr sz="1200" kern="1200">
                <a:solidFill>
                  <a:schemeClr val="tx1"/>
                </a:solidFill>
                <a:latin typeface="+mn-lt"/>
                <a:ea typeface="+mn-ea"/>
                <a:cs typeface="+mn-cs"/>
              </a:defRPr>
            </a:lvl2pPr>
            <a:lvl3pPr marL="914400" indent="0" algn="l" defTabSz="914400" rtl="0" eaLnBrk="1" latinLnBrk="0" hangingPunct="1">
              <a:lnSpc>
                <a:spcPct val="90000"/>
              </a:lnSpc>
              <a:spcBef>
                <a:spcPts val="200"/>
              </a:spcBef>
              <a:spcAft>
                <a:spcPts val="400"/>
              </a:spcAft>
              <a:buClr>
                <a:schemeClr val="accent1"/>
              </a:buClr>
              <a:buFont typeface="Wingdings 3" pitchFamily="18" charset="2"/>
              <a:buNone/>
              <a:defRPr sz="1000" kern="1200">
                <a:solidFill>
                  <a:schemeClr val="tx1"/>
                </a:solidFill>
                <a:latin typeface="+mn-lt"/>
                <a:ea typeface="+mn-ea"/>
                <a:cs typeface="+mn-cs"/>
              </a:defRPr>
            </a:lvl3pPr>
            <a:lvl4pPr marL="13716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4pPr>
            <a:lvl5pPr marL="18288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9pPr>
          </a:lstStyle>
          <a:p>
            <a:pPr algn="l"/>
            <a:r>
              <a:rPr lang="en-US" altLang="zh-CN" sz="4800" b="1" i="0" dirty="0" err="1">
                <a:solidFill>
                  <a:srgbClr val="333333"/>
                </a:solidFill>
                <a:effectLst/>
                <a:latin typeface="Helvetica Neue"/>
              </a:rPr>
              <a:t>klustron</a:t>
            </a:r>
            <a:r>
              <a:rPr lang="zh-CN" altLang="en-US" sz="4800" b="1" i="0" dirty="0">
                <a:solidFill>
                  <a:srgbClr val="333333"/>
                </a:solidFill>
                <a:effectLst/>
                <a:latin typeface="Helvetica Neue"/>
              </a:rPr>
              <a:t>与 </a:t>
            </a:r>
            <a:r>
              <a:rPr lang="en-US" altLang="zh-CN" sz="4800" b="1" dirty="0">
                <a:solidFill>
                  <a:srgbClr val="333333"/>
                </a:solidFill>
                <a:latin typeface="Helvetica Neue"/>
              </a:rPr>
              <a:t>Postgres</a:t>
            </a:r>
            <a:r>
              <a:rPr lang="en-US" altLang="zh-CN" sz="4800" b="1" i="0" dirty="0">
                <a:solidFill>
                  <a:srgbClr val="333333"/>
                </a:solidFill>
                <a:effectLst/>
                <a:latin typeface="Helvetica Neue"/>
              </a:rPr>
              <a:t> </a:t>
            </a:r>
            <a:r>
              <a:rPr lang="zh-CN" altLang="en-US" sz="4800" b="1" i="0" dirty="0">
                <a:solidFill>
                  <a:srgbClr val="333333"/>
                </a:solidFill>
                <a:effectLst/>
                <a:latin typeface="Helvetica Neue"/>
              </a:rPr>
              <a:t>对比 </a:t>
            </a:r>
            <a:r>
              <a:rPr lang="en-US" altLang="zh-CN" sz="4800" b="1" dirty="0">
                <a:solidFill>
                  <a:srgbClr val="333333"/>
                </a:solidFill>
                <a:latin typeface="Helvetica Neue"/>
              </a:rPr>
              <a:t>OLTP</a:t>
            </a:r>
            <a:r>
              <a:rPr lang="en-US" altLang="zh-CN" sz="4800" b="1" i="0" dirty="0">
                <a:solidFill>
                  <a:srgbClr val="333333"/>
                </a:solidFill>
                <a:effectLst/>
                <a:latin typeface="Helvetica Neue"/>
              </a:rPr>
              <a:t> </a:t>
            </a:r>
            <a:r>
              <a:rPr lang="zh-CN" altLang="en-US" sz="4800" b="1" dirty="0">
                <a:solidFill>
                  <a:srgbClr val="333333"/>
                </a:solidFill>
                <a:latin typeface="Helvetica Neue"/>
              </a:rPr>
              <a:t>测试</a:t>
            </a:r>
            <a:endParaRPr lang="zh-CN" altLang="en-US" sz="4800" b="1" i="0" dirty="0">
              <a:solidFill>
                <a:srgbClr val="333333"/>
              </a:solidFill>
              <a:effectLst/>
              <a:latin typeface="Helvetica Neue"/>
            </a:endParaRPr>
          </a:p>
          <a:p>
            <a:pPr lvl="1"/>
            <a:endParaRPr lang="en-US" altLang="zh-CN" sz="2100" dirty="0"/>
          </a:p>
          <a:p>
            <a:pPr lvl="1"/>
            <a:endParaRPr lang="en-US" altLang="zh-CN" sz="2100" dirty="0"/>
          </a:p>
          <a:p>
            <a:pPr lvl="1"/>
            <a:endParaRPr lang="en-US" altLang="zh-CN" dirty="0"/>
          </a:p>
          <a:p>
            <a:pPr lvl="1"/>
            <a:endParaRPr lang="en-US" altLang="zh-CN" dirty="0"/>
          </a:p>
          <a:p>
            <a:pPr lvl="1"/>
            <a:endParaRPr lang="en-US" altLang="zh-CN" dirty="0"/>
          </a:p>
        </p:txBody>
      </p:sp>
      <p:pic>
        <p:nvPicPr>
          <p:cNvPr id="6146" name="Picture 2">
            <a:extLst>
              <a:ext uri="{FF2B5EF4-FFF2-40B4-BE49-F238E27FC236}">
                <a16:creationId xmlns:a16="http://schemas.microsoft.com/office/drawing/2014/main" id="{4C76F96F-7B47-4A24-6E38-01F216ECE9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164" y="1755228"/>
            <a:ext cx="9809305" cy="41168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44485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6592D8-A483-AADB-4F6C-0DB35F390D29}"/>
              </a:ext>
            </a:extLst>
          </p:cNvPr>
          <p:cNvSpPr>
            <a:spLocks noGrp="1"/>
          </p:cNvSpPr>
          <p:nvPr>
            <p:ph type="title"/>
          </p:nvPr>
        </p:nvSpPr>
        <p:spPr>
          <a:xfrm>
            <a:off x="839787" y="315686"/>
            <a:ext cx="3932237" cy="511628"/>
          </a:xfrm>
        </p:spPr>
        <p:txBody>
          <a:bodyPr>
            <a:normAutofit fontScale="90000"/>
          </a:bodyPr>
          <a:lstStyle/>
          <a:p>
            <a:pPr>
              <a:spcBef>
                <a:spcPts val="1000"/>
              </a:spcBef>
            </a:pPr>
            <a:r>
              <a:rPr lang="zh-CN" altLang="en-US" b="1" dirty="0">
                <a:solidFill>
                  <a:srgbClr val="333333"/>
                </a:solidFill>
                <a:latin typeface="Helvetica Neue"/>
                <a:ea typeface="+mn-ea"/>
                <a:cs typeface="+mn-cs"/>
              </a:rPr>
              <a:t>核心能力</a:t>
            </a:r>
          </a:p>
        </p:txBody>
      </p:sp>
      <p:pic>
        <p:nvPicPr>
          <p:cNvPr id="16" name="内容占位符 15">
            <a:extLst>
              <a:ext uri="{FF2B5EF4-FFF2-40B4-BE49-F238E27FC236}">
                <a16:creationId xmlns:a16="http://schemas.microsoft.com/office/drawing/2014/main" id="{2703E4FF-0EDE-E163-2F35-57A1F3B2DA16}"/>
              </a:ext>
            </a:extLst>
          </p:cNvPr>
          <p:cNvPicPr>
            <a:picLocks noGrp="1" noChangeAspect="1"/>
          </p:cNvPicPr>
          <p:nvPr>
            <p:ph idx="1"/>
          </p:nvPr>
        </p:nvPicPr>
        <p:blipFill>
          <a:blip r:embed="rId2"/>
          <a:stretch>
            <a:fillRect/>
          </a:stretch>
        </p:blipFill>
        <p:spPr>
          <a:xfrm>
            <a:off x="5714999" y="1124607"/>
            <a:ext cx="6150429" cy="4960507"/>
          </a:xfrm>
          <a:prstGeom prst="rect">
            <a:avLst/>
          </a:prstGeom>
        </p:spPr>
      </p:pic>
      <p:sp>
        <p:nvSpPr>
          <p:cNvPr id="4" name="文本占位符 3">
            <a:extLst>
              <a:ext uri="{FF2B5EF4-FFF2-40B4-BE49-F238E27FC236}">
                <a16:creationId xmlns:a16="http://schemas.microsoft.com/office/drawing/2014/main" id="{A830957B-FACA-BD0F-5988-0E00E9B2F915}"/>
              </a:ext>
            </a:extLst>
          </p:cNvPr>
          <p:cNvSpPr>
            <a:spLocks noGrp="1"/>
          </p:cNvSpPr>
          <p:nvPr>
            <p:ph type="body" sz="half" idx="2"/>
          </p:nvPr>
        </p:nvSpPr>
        <p:spPr>
          <a:xfrm>
            <a:off x="836611" y="827314"/>
            <a:ext cx="4355875" cy="5257800"/>
          </a:xfrm>
        </p:spPr>
        <p:txBody>
          <a:bodyPr>
            <a:normAutofit/>
          </a:bodyPr>
          <a:lstStyle/>
          <a:p>
            <a:pPr marL="342900" indent="-342900">
              <a:buFont typeface="Wingdings" panose="05000000000000000000" pitchFamily="2" charset="2"/>
              <a:buChar char="l"/>
            </a:pPr>
            <a:r>
              <a:rPr lang="zh-CN" altLang="en-US" sz="3200" b="1" dirty="0">
                <a:solidFill>
                  <a:srgbClr val="333333"/>
                </a:solidFill>
                <a:latin typeface="Helvetica Neue"/>
              </a:rPr>
              <a:t>强高可用性</a:t>
            </a:r>
            <a:r>
              <a:rPr lang="zh-CN" altLang="en-US" sz="1800" b="1" dirty="0">
                <a:solidFill>
                  <a:srgbClr val="333333"/>
                </a:solidFill>
                <a:latin typeface="Helvetica Neue"/>
              </a:rPr>
              <a:t>（</a:t>
            </a:r>
            <a:r>
              <a:rPr lang="en-US" altLang="zh-CN" sz="1800" b="1" dirty="0" err="1">
                <a:solidFill>
                  <a:srgbClr val="333333"/>
                </a:solidFill>
                <a:latin typeface="Helvetica Neue"/>
              </a:rPr>
              <a:t>FullSync</a:t>
            </a:r>
            <a:r>
              <a:rPr lang="en-US" altLang="zh-CN" sz="1800" b="1" dirty="0">
                <a:solidFill>
                  <a:srgbClr val="333333"/>
                </a:solidFill>
                <a:latin typeface="Helvetica Neue"/>
              </a:rPr>
              <a:t> </a:t>
            </a:r>
            <a:r>
              <a:rPr lang="zh-CN" altLang="en-US" sz="1800" b="1" dirty="0">
                <a:solidFill>
                  <a:srgbClr val="333333"/>
                </a:solidFill>
                <a:latin typeface="Helvetica Neue"/>
              </a:rPr>
              <a:t>金融级高可用和强一致性）</a:t>
            </a:r>
            <a:endParaRPr lang="en-US" altLang="zh-CN" sz="1800" b="1" dirty="0">
              <a:solidFill>
                <a:srgbClr val="333333"/>
              </a:solidFill>
              <a:latin typeface="Helvetica Neue"/>
            </a:endParaRPr>
          </a:p>
          <a:p>
            <a:pPr marL="342900" indent="-342900">
              <a:buFont typeface="Wingdings" panose="05000000000000000000" pitchFamily="2" charset="2"/>
              <a:buChar char="l"/>
            </a:pPr>
            <a:r>
              <a:rPr lang="zh-CN" altLang="en-US" sz="3200" b="1" dirty="0">
                <a:solidFill>
                  <a:srgbClr val="333333"/>
                </a:solidFill>
                <a:latin typeface="Helvetica Neue"/>
              </a:rPr>
              <a:t>强</a:t>
            </a:r>
            <a:r>
              <a:rPr lang="en-US" altLang="zh-CN" sz="3200" b="1" dirty="0">
                <a:solidFill>
                  <a:srgbClr val="333333"/>
                </a:solidFill>
                <a:latin typeface="Helvetica Neue"/>
              </a:rPr>
              <a:t>OLTP </a:t>
            </a:r>
            <a:r>
              <a:rPr lang="zh-CN" altLang="en-US" sz="3200" b="1" dirty="0">
                <a:solidFill>
                  <a:srgbClr val="333333"/>
                </a:solidFill>
                <a:latin typeface="Helvetica Neue"/>
              </a:rPr>
              <a:t>事务处理能力</a:t>
            </a:r>
            <a:r>
              <a:rPr lang="zh-CN" altLang="en-US" sz="1800" b="1" dirty="0">
                <a:solidFill>
                  <a:srgbClr val="333333"/>
                </a:solidFill>
                <a:latin typeface="Helvetica Neue"/>
              </a:rPr>
              <a:t>（分布式事务两阶段提交技术）</a:t>
            </a:r>
          </a:p>
          <a:p>
            <a:pPr marL="342900" indent="-342900">
              <a:buFont typeface="Wingdings" panose="05000000000000000000" pitchFamily="2" charset="2"/>
              <a:buChar char="l"/>
            </a:pPr>
            <a:r>
              <a:rPr lang="zh-CN" altLang="en-US" sz="3200" b="1" dirty="0">
                <a:solidFill>
                  <a:srgbClr val="333333"/>
                </a:solidFill>
                <a:latin typeface="Helvetica Neue"/>
              </a:rPr>
              <a:t>强水平扩展能力</a:t>
            </a:r>
            <a:endParaRPr lang="zh-CN" altLang="en-US" sz="2800" b="1" i="0" dirty="0">
              <a:solidFill>
                <a:srgbClr val="333333"/>
              </a:solidFill>
              <a:effectLst/>
              <a:latin typeface="Helvetica Neue"/>
            </a:endParaRPr>
          </a:p>
          <a:p>
            <a:pPr marL="342900" indent="-342900">
              <a:buFont typeface="Wingdings" panose="05000000000000000000" pitchFamily="2" charset="2"/>
              <a:buChar char="l"/>
            </a:pPr>
            <a:r>
              <a:rPr lang="zh-CN" altLang="en-US" sz="3200" b="1" dirty="0">
                <a:solidFill>
                  <a:srgbClr val="333333"/>
                </a:solidFill>
                <a:latin typeface="Helvetica Neue"/>
              </a:rPr>
              <a:t>强</a:t>
            </a:r>
            <a:r>
              <a:rPr lang="en-US" altLang="zh-CN" sz="3200" b="1" dirty="0">
                <a:solidFill>
                  <a:srgbClr val="333333"/>
                </a:solidFill>
                <a:latin typeface="Helvetica Neue"/>
              </a:rPr>
              <a:t>OLAP </a:t>
            </a:r>
            <a:r>
              <a:rPr lang="zh-CN" altLang="en-US" sz="3200" b="1" dirty="0">
                <a:solidFill>
                  <a:srgbClr val="333333"/>
                </a:solidFill>
                <a:latin typeface="Helvetica Neue"/>
              </a:rPr>
              <a:t>数据分析能力</a:t>
            </a:r>
            <a:r>
              <a:rPr lang="zh-CN" altLang="en-US" sz="1800" b="1" dirty="0">
                <a:solidFill>
                  <a:srgbClr val="333333"/>
                </a:solidFill>
                <a:latin typeface="Helvetica Neue"/>
              </a:rPr>
              <a:t>（全局多层级并行查询处理技术）</a:t>
            </a:r>
          </a:p>
          <a:p>
            <a:pPr marL="342900" indent="-342900">
              <a:buFont typeface="Wingdings" panose="05000000000000000000" pitchFamily="2" charset="2"/>
              <a:buChar char="l"/>
            </a:pPr>
            <a:endParaRPr lang="en-US" altLang="zh-CN" sz="2400" dirty="0"/>
          </a:p>
          <a:p>
            <a:endParaRPr lang="zh-CN" altLang="en-US" dirty="0"/>
          </a:p>
        </p:txBody>
      </p:sp>
      <p:pic>
        <p:nvPicPr>
          <p:cNvPr id="6" name="Picture 2">
            <a:extLst>
              <a:ext uri="{FF2B5EF4-FFF2-40B4-BE49-F238E27FC236}">
                <a16:creationId xmlns:a16="http://schemas.microsoft.com/office/drawing/2014/main" id="{079214FB-7D04-346E-CAF3-C0AAE3ECB0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03029" y="0"/>
            <a:ext cx="3962400" cy="1000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40085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7F0CAA-E3C5-ED80-0EC5-630422075970}"/>
              </a:ext>
            </a:extLst>
          </p:cNvPr>
          <p:cNvSpPr>
            <a:spLocks noGrp="1"/>
          </p:cNvSpPr>
          <p:nvPr>
            <p:ph type="title"/>
          </p:nvPr>
        </p:nvSpPr>
        <p:spPr>
          <a:xfrm>
            <a:off x="907733" y="635952"/>
            <a:ext cx="3932237" cy="706120"/>
          </a:xfrm>
        </p:spPr>
        <p:txBody>
          <a:bodyPr/>
          <a:lstStyle/>
          <a:p>
            <a:r>
              <a:rPr lang="zh-CN" altLang="en-US" dirty="0"/>
              <a:t>技术特点</a:t>
            </a:r>
          </a:p>
        </p:txBody>
      </p:sp>
      <p:sp>
        <p:nvSpPr>
          <p:cNvPr id="4" name="文本占位符 3">
            <a:extLst>
              <a:ext uri="{FF2B5EF4-FFF2-40B4-BE49-F238E27FC236}">
                <a16:creationId xmlns:a16="http://schemas.microsoft.com/office/drawing/2014/main" id="{4B634EA9-202C-6A3F-0151-AB7A90BAFD88}"/>
              </a:ext>
            </a:extLst>
          </p:cNvPr>
          <p:cNvSpPr>
            <a:spLocks noGrp="1"/>
          </p:cNvSpPr>
          <p:nvPr>
            <p:ph type="body" sz="half" idx="2"/>
          </p:nvPr>
        </p:nvSpPr>
        <p:spPr>
          <a:xfrm>
            <a:off x="839788" y="1422400"/>
            <a:ext cx="3932237" cy="4799648"/>
          </a:xfrm>
        </p:spPr>
        <p:txBody>
          <a:bodyPr>
            <a:normAutofit fontScale="92500" lnSpcReduction="20000"/>
          </a:bodyPr>
          <a:lstStyle/>
          <a:p>
            <a:pPr marL="285750" indent="-285750">
              <a:buFont typeface="Wingdings" panose="05000000000000000000" pitchFamily="2" charset="2"/>
              <a:buChar char="l"/>
            </a:pPr>
            <a:r>
              <a:rPr lang="zh-CN" altLang="en-US" sz="3200" b="1" dirty="0">
                <a:solidFill>
                  <a:srgbClr val="333333"/>
                </a:solidFill>
                <a:latin typeface="Helvetica Neue"/>
              </a:rPr>
              <a:t>架构开放</a:t>
            </a:r>
            <a:endParaRPr lang="en-US" altLang="zh-CN" sz="3200" b="1" dirty="0">
              <a:solidFill>
                <a:srgbClr val="333333"/>
              </a:solidFill>
              <a:latin typeface="Helvetica Neue"/>
            </a:endParaRPr>
          </a:p>
          <a:p>
            <a:pPr marL="800100" lvl="1" indent="-342900">
              <a:buFont typeface="Wingdings" panose="05000000000000000000" pitchFamily="2" charset="2"/>
              <a:buChar char="l"/>
            </a:pPr>
            <a:r>
              <a:rPr lang="zh-CN" altLang="en-US" sz="2100" dirty="0"/>
              <a:t>完全开源</a:t>
            </a:r>
            <a:endParaRPr lang="en-US" altLang="zh-CN" sz="2100" dirty="0"/>
          </a:p>
          <a:p>
            <a:pPr marL="800100" lvl="1" indent="-342900">
              <a:buFont typeface="Wingdings" panose="05000000000000000000" pitchFamily="2" charset="2"/>
              <a:buChar char="l"/>
            </a:pPr>
            <a:r>
              <a:rPr lang="zh-CN" altLang="en-US" sz="2100" dirty="0"/>
              <a:t>同时继承</a:t>
            </a:r>
            <a:r>
              <a:rPr lang="en-US" altLang="zh-CN" sz="2100" dirty="0"/>
              <a:t>PG</a:t>
            </a:r>
            <a:r>
              <a:rPr lang="zh-CN" altLang="en-US" sz="2100" dirty="0"/>
              <a:t>和</a:t>
            </a:r>
            <a:r>
              <a:rPr lang="en-US" altLang="zh-CN" sz="2100" dirty="0"/>
              <a:t>MySQL</a:t>
            </a:r>
            <a:r>
              <a:rPr lang="zh-CN" altLang="en-US" sz="2100" dirty="0"/>
              <a:t>优良的特性</a:t>
            </a:r>
            <a:endParaRPr lang="en-US" altLang="zh-CN" sz="2100" dirty="0"/>
          </a:p>
          <a:p>
            <a:pPr marL="285750" indent="-285750">
              <a:buFont typeface="Wingdings" panose="05000000000000000000" pitchFamily="2" charset="2"/>
              <a:buChar char="l"/>
            </a:pPr>
            <a:r>
              <a:rPr lang="zh-CN" altLang="en-US" sz="3200" b="1" dirty="0">
                <a:solidFill>
                  <a:srgbClr val="333333"/>
                </a:solidFill>
                <a:latin typeface="Helvetica Neue"/>
              </a:rPr>
              <a:t>语法兼容性</a:t>
            </a:r>
            <a:endParaRPr lang="en-US" altLang="zh-CN" sz="3200" b="1" dirty="0">
              <a:solidFill>
                <a:srgbClr val="333333"/>
              </a:solidFill>
              <a:latin typeface="Helvetica Neue"/>
            </a:endParaRPr>
          </a:p>
          <a:p>
            <a:pPr marL="800100" lvl="1" indent="-342900">
              <a:buFont typeface="Wingdings" panose="05000000000000000000" pitchFamily="2" charset="2"/>
              <a:buChar char="l"/>
            </a:pPr>
            <a:r>
              <a:rPr lang="zh-CN" altLang="en-US" sz="2000" dirty="0"/>
              <a:t>遵从</a:t>
            </a:r>
            <a:r>
              <a:rPr lang="en-US" altLang="zh-CN" sz="2000" dirty="0"/>
              <a:t>ANSI SQL</a:t>
            </a:r>
            <a:r>
              <a:rPr lang="zh-CN" altLang="en-US" sz="2000" dirty="0"/>
              <a:t>语法标准</a:t>
            </a:r>
            <a:endParaRPr lang="en-US" altLang="zh-CN" sz="2000" dirty="0"/>
          </a:p>
          <a:p>
            <a:pPr marL="800100" lvl="1" indent="-342900">
              <a:buFont typeface="Wingdings" panose="05000000000000000000" pitchFamily="2" charset="2"/>
              <a:buChar char="l"/>
            </a:pPr>
            <a:r>
              <a:rPr lang="zh-CN" altLang="en-US" sz="2000" dirty="0"/>
              <a:t>同时兼容</a:t>
            </a:r>
            <a:r>
              <a:rPr lang="en-US" altLang="zh-CN" sz="2000" dirty="0"/>
              <a:t>PG</a:t>
            </a:r>
            <a:r>
              <a:rPr lang="zh-CN" altLang="en-US" sz="2000" dirty="0"/>
              <a:t>和</a:t>
            </a:r>
            <a:r>
              <a:rPr lang="en-US" altLang="zh-CN" sz="2000" dirty="0">
                <a:latin typeface="+mn-ea"/>
              </a:rPr>
              <a:t>MySQL</a:t>
            </a:r>
          </a:p>
          <a:p>
            <a:pPr marL="285750" indent="-285750">
              <a:buFont typeface="Wingdings" panose="05000000000000000000" pitchFamily="2" charset="2"/>
              <a:buChar char="l"/>
            </a:pPr>
            <a:r>
              <a:rPr lang="zh-CN" altLang="en-US" sz="3200" b="1" dirty="0">
                <a:solidFill>
                  <a:srgbClr val="333333"/>
                </a:solidFill>
                <a:latin typeface="Helvetica Neue"/>
              </a:rPr>
              <a:t>查询优化</a:t>
            </a:r>
            <a:endParaRPr lang="en-US" altLang="zh-CN" sz="3200" b="1" dirty="0">
              <a:solidFill>
                <a:srgbClr val="333333"/>
              </a:solidFill>
              <a:latin typeface="Helvetica Neue"/>
            </a:endParaRPr>
          </a:p>
          <a:p>
            <a:pPr marL="800100" lvl="1" indent="-342900">
              <a:lnSpc>
                <a:spcPct val="100000"/>
              </a:lnSpc>
              <a:buFont typeface="Wingdings" panose="05000000000000000000" pitchFamily="2" charset="2"/>
              <a:buChar char="l"/>
            </a:pPr>
            <a:r>
              <a:rPr lang="zh-CN" altLang="en-US" sz="2000" dirty="0"/>
              <a:t>算子下推</a:t>
            </a:r>
            <a:endParaRPr lang="en-US" altLang="zh-CN" sz="2000" dirty="0"/>
          </a:p>
          <a:p>
            <a:pPr marL="800100" lvl="1" indent="-342900">
              <a:lnSpc>
                <a:spcPct val="100000"/>
              </a:lnSpc>
              <a:buFont typeface="Wingdings" panose="05000000000000000000" pitchFamily="2" charset="2"/>
              <a:buChar char="l"/>
            </a:pPr>
            <a:r>
              <a:rPr lang="zh-CN" altLang="en-US" sz="2000" dirty="0"/>
              <a:t>同时在计算节点和存储节点实现并行查询</a:t>
            </a:r>
            <a:endParaRPr lang="en-US" altLang="zh-CN" sz="2000" dirty="0"/>
          </a:p>
          <a:p>
            <a:pPr marL="285750" indent="-285750">
              <a:lnSpc>
                <a:spcPct val="100000"/>
              </a:lnSpc>
              <a:buFont typeface="Wingdings" panose="05000000000000000000" pitchFamily="2" charset="2"/>
              <a:buChar char="l"/>
            </a:pPr>
            <a:r>
              <a:rPr lang="zh-CN" altLang="en-US" sz="3200" b="1" dirty="0">
                <a:solidFill>
                  <a:srgbClr val="333333"/>
                </a:solidFill>
                <a:latin typeface="Helvetica Neue"/>
              </a:rPr>
              <a:t>应用接口</a:t>
            </a:r>
            <a:endParaRPr lang="en-US" altLang="zh-CN" sz="3200" b="1" dirty="0">
              <a:solidFill>
                <a:srgbClr val="333333"/>
              </a:solidFill>
              <a:latin typeface="Helvetica Neue"/>
            </a:endParaRPr>
          </a:p>
          <a:p>
            <a:pPr marL="800100" lvl="1" indent="-342900">
              <a:lnSpc>
                <a:spcPct val="110000"/>
              </a:lnSpc>
              <a:buFont typeface="Wingdings" panose="05000000000000000000" pitchFamily="2" charset="2"/>
              <a:buChar char="l"/>
            </a:pPr>
            <a:r>
              <a:rPr lang="zh-CN" altLang="en-US" sz="2000" dirty="0"/>
              <a:t>支持所有</a:t>
            </a:r>
            <a:r>
              <a:rPr lang="en-US" altLang="zh-CN" sz="2000" dirty="0" err="1"/>
              <a:t>pg</a:t>
            </a:r>
            <a:r>
              <a:rPr lang="zh-CN" altLang="en-US" sz="2000" dirty="0"/>
              <a:t>和</a:t>
            </a:r>
            <a:r>
              <a:rPr lang="en-US" altLang="zh-CN" sz="2000" dirty="0"/>
              <a:t>MySQL</a:t>
            </a:r>
            <a:r>
              <a:rPr lang="zh-CN" altLang="en-US" sz="2000" dirty="0"/>
              <a:t>应用访问接口</a:t>
            </a:r>
            <a:endParaRPr lang="en-US" altLang="zh-CN" sz="2000" dirty="0"/>
          </a:p>
          <a:p>
            <a:pPr marL="800100" lvl="1" indent="-342900">
              <a:buFont typeface="Wingdings" panose="05000000000000000000" pitchFamily="2" charset="2"/>
              <a:buChar char="l"/>
            </a:pPr>
            <a:endParaRPr lang="en-US" altLang="zh-CN" dirty="0"/>
          </a:p>
        </p:txBody>
      </p:sp>
      <p:pic>
        <p:nvPicPr>
          <p:cNvPr id="3" name="Picture 2" descr="梦想扬帆起航创意背景背景图片素材免费下载_熊猫办公">
            <a:extLst>
              <a:ext uri="{FF2B5EF4-FFF2-40B4-BE49-F238E27FC236}">
                <a16:creationId xmlns:a16="http://schemas.microsoft.com/office/drawing/2014/main" id="{E4E988C0-4933-4600-78F0-62609D97CA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72026" y="936171"/>
            <a:ext cx="7340240" cy="561702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a:extLst>
              <a:ext uri="{FF2B5EF4-FFF2-40B4-BE49-F238E27FC236}">
                <a16:creationId xmlns:a16="http://schemas.microsoft.com/office/drawing/2014/main" id="{B258C074-309D-B3C0-E4BF-4FE7F4BB16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80027" y="-14220"/>
            <a:ext cx="3932237" cy="1000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65956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7F0CAA-E3C5-ED80-0EC5-630422075970}"/>
              </a:ext>
            </a:extLst>
          </p:cNvPr>
          <p:cNvSpPr>
            <a:spLocks noGrp="1"/>
          </p:cNvSpPr>
          <p:nvPr>
            <p:ph type="title"/>
          </p:nvPr>
        </p:nvSpPr>
        <p:spPr>
          <a:xfrm>
            <a:off x="907733" y="635952"/>
            <a:ext cx="3932237" cy="706120"/>
          </a:xfrm>
        </p:spPr>
        <p:txBody>
          <a:bodyPr/>
          <a:lstStyle/>
          <a:p>
            <a:r>
              <a:rPr lang="zh-CN" altLang="en-US" dirty="0"/>
              <a:t>技术特点</a:t>
            </a:r>
          </a:p>
        </p:txBody>
      </p:sp>
      <p:sp>
        <p:nvSpPr>
          <p:cNvPr id="4" name="文本占位符 3">
            <a:extLst>
              <a:ext uri="{FF2B5EF4-FFF2-40B4-BE49-F238E27FC236}">
                <a16:creationId xmlns:a16="http://schemas.microsoft.com/office/drawing/2014/main" id="{4B634EA9-202C-6A3F-0151-AB7A90BAFD88}"/>
              </a:ext>
            </a:extLst>
          </p:cNvPr>
          <p:cNvSpPr>
            <a:spLocks noGrp="1"/>
          </p:cNvSpPr>
          <p:nvPr>
            <p:ph type="body" sz="half" idx="2"/>
          </p:nvPr>
        </p:nvSpPr>
        <p:spPr>
          <a:xfrm>
            <a:off x="839788" y="1422400"/>
            <a:ext cx="3932237" cy="5151120"/>
          </a:xfrm>
        </p:spPr>
        <p:txBody>
          <a:bodyPr>
            <a:normAutofit lnSpcReduction="10000"/>
          </a:bodyPr>
          <a:lstStyle/>
          <a:p>
            <a:pPr marL="285750" indent="-285750">
              <a:buFont typeface="Wingdings" panose="05000000000000000000" pitchFamily="2" charset="2"/>
              <a:buChar char="l"/>
            </a:pPr>
            <a:r>
              <a:rPr lang="zh-CN" altLang="en-US" sz="3200" b="1" dirty="0">
                <a:solidFill>
                  <a:srgbClr val="333333"/>
                </a:solidFill>
                <a:latin typeface="Helvetica Neue"/>
              </a:rPr>
              <a:t>高可用</a:t>
            </a:r>
            <a:endParaRPr lang="en-US" altLang="zh-CN" sz="3200" b="1" dirty="0">
              <a:solidFill>
                <a:srgbClr val="333333"/>
              </a:solidFill>
              <a:latin typeface="Helvetica Neue"/>
            </a:endParaRPr>
          </a:p>
          <a:p>
            <a:pPr marL="800100" lvl="1" indent="-342900">
              <a:buFont typeface="Wingdings" panose="05000000000000000000" pitchFamily="2" charset="2"/>
              <a:buChar char="l"/>
            </a:pPr>
            <a:r>
              <a:rPr lang="en-US" altLang="zh-CN" sz="2100" dirty="0" err="1"/>
              <a:t>FullSync</a:t>
            </a:r>
            <a:r>
              <a:rPr lang="zh-CN" altLang="en-US" sz="2100" dirty="0"/>
              <a:t> </a:t>
            </a:r>
            <a:r>
              <a:rPr lang="en-US" altLang="zh-CN" sz="2100" dirty="0"/>
              <a:t>HA</a:t>
            </a:r>
          </a:p>
          <a:p>
            <a:pPr marL="800100" lvl="1" indent="-342900">
              <a:buFont typeface="Wingdings" panose="05000000000000000000" pitchFamily="2" charset="2"/>
              <a:buChar char="l"/>
            </a:pPr>
            <a:r>
              <a:rPr lang="zh-CN" altLang="en-US" sz="2100" dirty="0"/>
              <a:t>元数据</a:t>
            </a:r>
            <a:r>
              <a:rPr lang="en-US" altLang="zh-CN" sz="2100" dirty="0"/>
              <a:t>RBR HA</a:t>
            </a:r>
          </a:p>
          <a:p>
            <a:pPr marL="800100" lvl="1" indent="-342900">
              <a:buFont typeface="Wingdings" panose="05000000000000000000" pitchFamily="2" charset="2"/>
              <a:buChar char="l"/>
            </a:pPr>
            <a:r>
              <a:rPr lang="zh-CN" altLang="en-US" sz="2100" dirty="0"/>
              <a:t>存储节点故障自动切换</a:t>
            </a:r>
            <a:endParaRPr lang="en-US" altLang="zh-CN" sz="2100" dirty="0"/>
          </a:p>
          <a:p>
            <a:pPr marL="800100" lvl="1" indent="-342900">
              <a:buFont typeface="Wingdings" panose="05000000000000000000" pitchFamily="2" charset="2"/>
              <a:buChar char="l"/>
            </a:pPr>
            <a:r>
              <a:rPr lang="en-US" altLang="zh-CN" sz="2100" dirty="0"/>
              <a:t>IDC</a:t>
            </a:r>
            <a:r>
              <a:rPr lang="zh-CN" altLang="en-US" sz="2100" dirty="0"/>
              <a:t>高可用</a:t>
            </a:r>
            <a:endParaRPr lang="en-US" altLang="zh-CN" sz="2100" dirty="0"/>
          </a:p>
          <a:p>
            <a:pPr marL="285750" indent="-285750">
              <a:buFont typeface="Wingdings" panose="05000000000000000000" pitchFamily="2" charset="2"/>
              <a:buChar char="l"/>
            </a:pPr>
            <a:r>
              <a:rPr lang="zh-CN" altLang="en-US" sz="3200" b="1" dirty="0">
                <a:solidFill>
                  <a:srgbClr val="333333"/>
                </a:solidFill>
                <a:latin typeface="Helvetica Neue"/>
              </a:rPr>
              <a:t>高性能</a:t>
            </a:r>
            <a:endParaRPr lang="en-US" altLang="zh-CN" sz="3200" b="1" dirty="0">
              <a:solidFill>
                <a:srgbClr val="333333"/>
              </a:solidFill>
              <a:latin typeface="Helvetica Neue"/>
            </a:endParaRPr>
          </a:p>
          <a:p>
            <a:pPr marL="800100" lvl="1" indent="-342900">
              <a:buFont typeface="Wingdings" panose="05000000000000000000" pitchFamily="2" charset="2"/>
              <a:buChar char="l"/>
            </a:pPr>
            <a:r>
              <a:rPr lang="zh-CN" altLang="en-US" sz="2000" dirty="0"/>
              <a:t>读写分离</a:t>
            </a:r>
            <a:endParaRPr lang="en-US" altLang="zh-CN" sz="2000" dirty="0"/>
          </a:p>
          <a:p>
            <a:pPr marL="800100" lvl="1" indent="-342900">
              <a:buFont typeface="Wingdings" panose="05000000000000000000" pitchFamily="2" charset="2"/>
              <a:buChar char="l"/>
            </a:pPr>
            <a:r>
              <a:rPr lang="zh-CN" altLang="en-US" sz="2100" dirty="0"/>
              <a:t>超高并发</a:t>
            </a:r>
            <a:endParaRPr lang="en-US" altLang="zh-CN" sz="2100" dirty="0"/>
          </a:p>
          <a:p>
            <a:pPr marL="800100" lvl="1" indent="-342900">
              <a:lnSpc>
                <a:spcPct val="100000"/>
              </a:lnSpc>
              <a:buFont typeface="Wingdings" panose="05000000000000000000" pitchFamily="2" charset="2"/>
              <a:buChar char="l"/>
            </a:pPr>
            <a:r>
              <a:rPr lang="zh-CN" altLang="en-US" sz="2000" dirty="0"/>
              <a:t>资源隔离</a:t>
            </a:r>
            <a:endParaRPr lang="en-US" altLang="zh-CN" sz="2000" dirty="0"/>
          </a:p>
          <a:p>
            <a:pPr marL="285750" indent="-285750">
              <a:lnSpc>
                <a:spcPct val="100000"/>
              </a:lnSpc>
              <a:buFont typeface="Wingdings" panose="05000000000000000000" pitchFamily="2" charset="2"/>
              <a:buChar char="l"/>
            </a:pPr>
            <a:r>
              <a:rPr lang="zh-CN" altLang="en-US" sz="3200" b="1" dirty="0">
                <a:solidFill>
                  <a:srgbClr val="333333"/>
                </a:solidFill>
                <a:latin typeface="Helvetica Neue"/>
              </a:rPr>
              <a:t>安全性</a:t>
            </a:r>
            <a:endParaRPr lang="en-US" altLang="zh-CN" sz="3200" b="1" dirty="0">
              <a:solidFill>
                <a:srgbClr val="333333"/>
              </a:solidFill>
              <a:latin typeface="Helvetica Neue"/>
            </a:endParaRPr>
          </a:p>
          <a:p>
            <a:pPr marL="800100" lvl="1" indent="-342900">
              <a:lnSpc>
                <a:spcPct val="110000"/>
              </a:lnSpc>
              <a:buFont typeface="Wingdings" panose="05000000000000000000" pitchFamily="2" charset="2"/>
              <a:buChar char="l"/>
            </a:pPr>
            <a:r>
              <a:rPr lang="zh-CN" altLang="en-US" sz="2000" dirty="0"/>
              <a:t>数据加密</a:t>
            </a:r>
            <a:endParaRPr lang="en-US" altLang="zh-CN" sz="2000" dirty="0"/>
          </a:p>
          <a:p>
            <a:pPr marL="800100" lvl="1" indent="-342900">
              <a:lnSpc>
                <a:spcPct val="110000"/>
              </a:lnSpc>
              <a:buFont typeface="Wingdings" panose="05000000000000000000" pitchFamily="2" charset="2"/>
              <a:buChar char="l"/>
            </a:pPr>
            <a:r>
              <a:rPr lang="zh-CN" altLang="en-US" sz="2000" dirty="0"/>
              <a:t>多种鉴权方式</a:t>
            </a:r>
            <a:endParaRPr lang="en-US" altLang="zh-CN" sz="2000" dirty="0"/>
          </a:p>
          <a:p>
            <a:pPr marL="800100" lvl="1" indent="-342900">
              <a:buFont typeface="Wingdings" panose="05000000000000000000" pitchFamily="2" charset="2"/>
              <a:buChar char="l"/>
            </a:pPr>
            <a:endParaRPr lang="en-US" altLang="zh-CN" dirty="0"/>
          </a:p>
        </p:txBody>
      </p:sp>
      <p:pic>
        <p:nvPicPr>
          <p:cNvPr id="3" name="Picture 2" descr="梦想扬帆起航创意背景背景图片素材免费下载_熊猫办公">
            <a:extLst>
              <a:ext uri="{FF2B5EF4-FFF2-40B4-BE49-F238E27FC236}">
                <a16:creationId xmlns:a16="http://schemas.microsoft.com/office/drawing/2014/main" id="{3FAF71BC-5026-2690-9E90-6CC124FF0C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72026" y="936171"/>
            <a:ext cx="7340240" cy="561702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a:extLst>
              <a:ext uri="{FF2B5EF4-FFF2-40B4-BE49-F238E27FC236}">
                <a16:creationId xmlns:a16="http://schemas.microsoft.com/office/drawing/2014/main" id="{2E4707EE-F522-CA21-EF8B-F22C290202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80027" y="-14220"/>
            <a:ext cx="3932237" cy="1000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59865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7F0CAA-E3C5-ED80-0EC5-630422075970}"/>
              </a:ext>
            </a:extLst>
          </p:cNvPr>
          <p:cNvSpPr>
            <a:spLocks noGrp="1"/>
          </p:cNvSpPr>
          <p:nvPr>
            <p:ph type="title"/>
          </p:nvPr>
        </p:nvSpPr>
        <p:spPr>
          <a:xfrm>
            <a:off x="907733" y="635952"/>
            <a:ext cx="3932237" cy="706120"/>
          </a:xfrm>
        </p:spPr>
        <p:txBody>
          <a:bodyPr/>
          <a:lstStyle/>
          <a:p>
            <a:r>
              <a:rPr lang="zh-CN" altLang="en-US" dirty="0"/>
              <a:t>技术特点</a:t>
            </a:r>
          </a:p>
        </p:txBody>
      </p:sp>
      <p:sp>
        <p:nvSpPr>
          <p:cNvPr id="4" name="文本占位符 3">
            <a:extLst>
              <a:ext uri="{FF2B5EF4-FFF2-40B4-BE49-F238E27FC236}">
                <a16:creationId xmlns:a16="http://schemas.microsoft.com/office/drawing/2014/main" id="{4B634EA9-202C-6A3F-0151-AB7A90BAFD88}"/>
              </a:ext>
            </a:extLst>
          </p:cNvPr>
          <p:cNvSpPr>
            <a:spLocks noGrp="1"/>
          </p:cNvSpPr>
          <p:nvPr>
            <p:ph type="body" sz="half" idx="2"/>
          </p:nvPr>
        </p:nvSpPr>
        <p:spPr>
          <a:xfrm>
            <a:off x="839788" y="1422400"/>
            <a:ext cx="3932237" cy="5151120"/>
          </a:xfrm>
        </p:spPr>
        <p:txBody>
          <a:bodyPr>
            <a:normAutofit lnSpcReduction="10000"/>
          </a:bodyPr>
          <a:lstStyle/>
          <a:p>
            <a:pPr marL="285750" indent="-285750">
              <a:buFont typeface="Wingdings" panose="05000000000000000000" pitchFamily="2" charset="2"/>
              <a:buChar char="l"/>
            </a:pPr>
            <a:r>
              <a:rPr lang="en-US" altLang="zh-CN" sz="3200" b="1" dirty="0">
                <a:solidFill>
                  <a:srgbClr val="333333"/>
                </a:solidFill>
                <a:latin typeface="Helvetica Neue"/>
              </a:rPr>
              <a:t>OLTP</a:t>
            </a:r>
            <a:r>
              <a:rPr lang="zh-CN" altLang="en-US" sz="3200" b="1" dirty="0">
                <a:solidFill>
                  <a:srgbClr val="333333"/>
                </a:solidFill>
                <a:latin typeface="Helvetica Neue"/>
              </a:rPr>
              <a:t>和事务支持</a:t>
            </a:r>
            <a:endParaRPr lang="en-US" altLang="zh-CN" sz="3200" b="1" dirty="0">
              <a:solidFill>
                <a:srgbClr val="333333"/>
              </a:solidFill>
              <a:latin typeface="Helvetica Neue"/>
            </a:endParaRPr>
          </a:p>
          <a:p>
            <a:pPr marL="800100" lvl="1" indent="-342900">
              <a:buFont typeface="Wingdings" panose="05000000000000000000" pitchFamily="2" charset="2"/>
              <a:buChar char="l"/>
            </a:pPr>
            <a:r>
              <a:rPr lang="zh-CN" altLang="en-US" sz="2100" dirty="0"/>
              <a:t>支持事务</a:t>
            </a:r>
            <a:r>
              <a:rPr lang="en-US" altLang="zh-CN" sz="2100" dirty="0"/>
              <a:t>ACID</a:t>
            </a:r>
            <a:r>
              <a:rPr lang="zh-CN" altLang="en-US" sz="2100" dirty="0"/>
              <a:t>特性</a:t>
            </a:r>
            <a:endParaRPr lang="en-US" altLang="zh-CN" sz="2100" dirty="0"/>
          </a:p>
          <a:p>
            <a:pPr marL="800100" lvl="1" indent="-342900">
              <a:buFont typeface="Wingdings" panose="05000000000000000000" pitchFamily="2" charset="2"/>
              <a:buChar char="l"/>
            </a:pPr>
            <a:r>
              <a:rPr lang="zh-CN" altLang="en-US" sz="2100" dirty="0"/>
              <a:t>多版本并发控制</a:t>
            </a:r>
            <a:endParaRPr lang="en-US" altLang="zh-CN" sz="2100" dirty="0"/>
          </a:p>
          <a:p>
            <a:pPr marL="800100" lvl="1" indent="-342900">
              <a:buFont typeface="Wingdings" panose="05000000000000000000" pitchFamily="2" charset="2"/>
              <a:buChar char="l"/>
            </a:pPr>
            <a:r>
              <a:rPr lang="zh-CN" altLang="en-US" sz="2100" dirty="0"/>
              <a:t>分布式事务控制（</a:t>
            </a:r>
            <a:r>
              <a:rPr lang="en-US" altLang="zh-CN" sz="2100" dirty="0"/>
              <a:t>XA</a:t>
            </a:r>
            <a:r>
              <a:rPr lang="zh-CN" altLang="en-US" sz="2100" dirty="0"/>
              <a:t>）</a:t>
            </a:r>
            <a:endParaRPr lang="en-US" altLang="zh-CN" sz="2100" dirty="0"/>
          </a:p>
          <a:p>
            <a:pPr marL="800100" lvl="1" indent="-342900">
              <a:buFont typeface="Wingdings" panose="05000000000000000000" pitchFamily="2" charset="2"/>
              <a:buChar char="l"/>
            </a:pPr>
            <a:r>
              <a:rPr lang="zh-CN" altLang="en-US" sz="2100" dirty="0"/>
              <a:t>自动全局和局部死锁检测</a:t>
            </a:r>
            <a:endParaRPr lang="en-US" altLang="zh-CN" sz="2100" dirty="0"/>
          </a:p>
          <a:p>
            <a:pPr marL="285750" indent="-285750">
              <a:buFont typeface="Wingdings" panose="05000000000000000000" pitchFamily="2" charset="2"/>
              <a:buChar char="l"/>
            </a:pPr>
            <a:r>
              <a:rPr lang="zh-CN" altLang="en-US" sz="3200" b="1" dirty="0">
                <a:solidFill>
                  <a:srgbClr val="333333"/>
                </a:solidFill>
                <a:latin typeface="Helvetica Neue"/>
              </a:rPr>
              <a:t>数据分片</a:t>
            </a:r>
            <a:endParaRPr lang="en-US" altLang="zh-CN" sz="3200" b="1" dirty="0">
              <a:solidFill>
                <a:srgbClr val="333333"/>
              </a:solidFill>
              <a:latin typeface="Helvetica Neue"/>
            </a:endParaRPr>
          </a:p>
          <a:p>
            <a:pPr marL="800100" lvl="1" indent="-342900">
              <a:buFont typeface="Wingdings" panose="05000000000000000000" pitchFamily="2" charset="2"/>
              <a:buChar char="l"/>
            </a:pPr>
            <a:r>
              <a:rPr lang="zh-CN" altLang="en-US" sz="2100" dirty="0"/>
              <a:t>支持单表，</a:t>
            </a:r>
            <a:r>
              <a:rPr lang="en-US" altLang="zh-CN" sz="2100" dirty="0"/>
              <a:t>mirror</a:t>
            </a:r>
            <a:r>
              <a:rPr lang="zh-CN" altLang="en-US" sz="2100" dirty="0"/>
              <a:t>表，风区表</a:t>
            </a:r>
            <a:endParaRPr lang="en-US" altLang="zh-CN" sz="3000" b="1" dirty="0">
              <a:solidFill>
                <a:srgbClr val="333333"/>
              </a:solidFill>
              <a:latin typeface="Helvetica Neue"/>
            </a:endParaRPr>
          </a:p>
          <a:p>
            <a:pPr marL="800100" lvl="1" indent="-342900">
              <a:buFont typeface="Wingdings" panose="05000000000000000000" pitchFamily="2" charset="2"/>
              <a:buChar char="l"/>
            </a:pPr>
            <a:r>
              <a:rPr lang="zh-CN" altLang="en-US" sz="2000" dirty="0"/>
              <a:t>支持三种分片方式（</a:t>
            </a:r>
            <a:r>
              <a:rPr lang="en-US" altLang="zh-CN" sz="2000" dirty="0"/>
              <a:t>hash</a:t>
            </a:r>
            <a:r>
              <a:rPr lang="zh-CN" altLang="en-US" sz="2000" dirty="0"/>
              <a:t>，</a:t>
            </a:r>
            <a:r>
              <a:rPr lang="en-US" altLang="zh-CN" sz="2000" dirty="0"/>
              <a:t>rang</a:t>
            </a:r>
            <a:r>
              <a:rPr lang="zh-CN" altLang="en-US" sz="2000" dirty="0"/>
              <a:t>，</a:t>
            </a:r>
            <a:r>
              <a:rPr lang="en-US" altLang="zh-CN" sz="2000" dirty="0"/>
              <a:t>list</a:t>
            </a:r>
            <a:r>
              <a:rPr lang="zh-CN" altLang="en-US" sz="2000" dirty="0"/>
              <a:t>）</a:t>
            </a:r>
            <a:endParaRPr lang="en-US" altLang="zh-CN" sz="2000" dirty="0"/>
          </a:p>
          <a:p>
            <a:pPr marL="800100" lvl="1" indent="-342900">
              <a:buFont typeface="Wingdings" panose="05000000000000000000" pitchFamily="2" charset="2"/>
              <a:buChar char="l"/>
            </a:pPr>
            <a:r>
              <a:rPr lang="zh-CN" altLang="en-US" sz="2100" dirty="0"/>
              <a:t>分片数据快速迁移</a:t>
            </a:r>
            <a:endParaRPr lang="en-US" altLang="zh-CN" sz="2100" dirty="0"/>
          </a:p>
          <a:p>
            <a:pPr marL="285750" lvl="1" indent="-285750">
              <a:spcBef>
                <a:spcPts val="1000"/>
              </a:spcBef>
              <a:buFont typeface="Wingdings" panose="05000000000000000000" pitchFamily="2" charset="2"/>
              <a:buChar char="l"/>
            </a:pPr>
            <a:r>
              <a:rPr lang="zh-CN" altLang="en-US" sz="3200" b="1" dirty="0">
                <a:solidFill>
                  <a:srgbClr val="333333"/>
                </a:solidFill>
                <a:latin typeface="Helvetica Neue"/>
              </a:rPr>
              <a:t>水平扩展</a:t>
            </a:r>
            <a:endParaRPr lang="en-US" altLang="zh-CN" sz="3200" b="1" dirty="0">
              <a:solidFill>
                <a:srgbClr val="333333"/>
              </a:solidFill>
              <a:latin typeface="Helvetica Neue"/>
            </a:endParaRPr>
          </a:p>
          <a:p>
            <a:pPr marL="800100" lvl="1" indent="-342900">
              <a:buFont typeface="Wingdings" panose="05000000000000000000" pitchFamily="2" charset="2"/>
              <a:buChar char="l"/>
            </a:pPr>
            <a:r>
              <a:rPr lang="zh-CN" altLang="en-US" sz="2100" dirty="0"/>
              <a:t>计算</a:t>
            </a:r>
            <a:r>
              <a:rPr lang="en-US" altLang="zh-CN" sz="2100" dirty="0"/>
              <a:t>/</a:t>
            </a:r>
            <a:r>
              <a:rPr lang="zh-CN" altLang="en-US" sz="2100" dirty="0"/>
              <a:t>存储节点水平扩容</a:t>
            </a:r>
            <a:endParaRPr lang="en-US" altLang="zh-CN" sz="2100" dirty="0"/>
          </a:p>
          <a:p>
            <a:pPr>
              <a:lnSpc>
                <a:spcPct val="100000"/>
              </a:lnSpc>
            </a:pPr>
            <a:endParaRPr lang="en-US" altLang="zh-CN" sz="2000" dirty="0"/>
          </a:p>
          <a:p>
            <a:pPr marL="800100" lvl="1" indent="-342900">
              <a:lnSpc>
                <a:spcPct val="110000"/>
              </a:lnSpc>
              <a:buFont typeface="Wingdings" panose="05000000000000000000" pitchFamily="2" charset="2"/>
              <a:buChar char="l"/>
            </a:pPr>
            <a:endParaRPr lang="en-US" altLang="zh-CN" sz="2000" dirty="0"/>
          </a:p>
          <a:p>
            <a:pPr marL="800100" lvl="1" indent="-342900">
              <a:buFont typeface="Wingdings" panose="05000000000000000000" pitchFamily="2" charset="2"/>
              <a:buChar char="l"/>
            </a:pPr>
            <a:endParaRPr lang="en-US" altLang="zh-CN" dirty="0"/>
          </a:p>
        </p:txBody>
      </p:sp>
      <p:pic>
        <p:nvPicPr>
          <p:cNvPr id="3" name="Picture 2" descr="梦想扬帆起航创意背景背景图片素材免费下载_熊猫办公">
            <a:extLst>
              <a:ext uri="{FF2B5EF4-FFF2-40B4-BE49-F238E27FC236}">
                <a16:creationId xmlns:a16="http://schemas.microsoft.com/office/drawing/2014/main" id="{1D251DA7-5FC0-DFB4-A4F1-6C86BDAA13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72026" y="936171"/>
            <a:ext cx="7340240" cy="561702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a:extLst>
              <a:ext uri="{FF2B5EF4-FFF2-40B4-BE49-F238E27FC236}">
                <a16:creationId xmlns:a16="http://schemas.microsoft.com/office/drawing/2014/main" id="{41EA3C41-C3DC-9F35-D533-CBF06B7C84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80027" y="-14220"/>
            <a:ext cx="3932237" cy="1000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6448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7F0CAA-E3C5-ED80-0EC5-630422075970}"/>
              </a:ext>
            </a:extLst>
          </p:cNvPr>
          <p:cNvSpPr>
            <a:spLocks noGrp="1"/>
          </p:cNvSpPr>
          <p:nvPr>
            <p:ph type="title"/>
          </p:nvPr>
        </p:nvSpPr>
        <p:spPr>
          <a:xfrm>
            <a:off x="907733" y="635952"/>
            <a:ext cx="3932237" cy="706120"/>
          </a:xfrm>
        </p:spPr>
        <p:txBody>
          <a:bodyPr/>
          <a:lstStyle/>
          <a:p>
            <a:r>
              <a:rPr lang="zh-CN" altLang="en-US" dirty="0"/>
              <a:t>技术特点</a:t>
            </a:r>
          </a:p>
        </p:txBody>
      </p:sp>
      <p:sp>
        <p:nvSpPr>
          <p:cNvPr id="4" name="文本占位符 3">
            <a:extLst>
              <a:ext uri="{FF2B5EF4-FFF2-40B4-BE49-F238E27FC236}">
                <a16:creationId xmlns:a16="http://schemas.microsoft.com/office/drawing/2014/main" id="{4B634EA9-202C-6A3F-0151-AB7A90BAFD88}"/>
              </a:ext>
            </a:extLst>
          </p:cNvPr>
          <p:cNvSpPr>
            <a:spLocks noGrp="1"/>
          </p:cNvSpPr>
          <p:nvPr>
            <p:ph type="body" sz="half" idx="2"/>
          </p:nvPr>
        </p:nvSpPr>
        <p:spPr>
          <a:xfrm>
            <a:off x="701040" y="1422400"/>
            <a:ext cx="4070985" cy="5151120"/>
          </a:xfrm>
        </p:spPr>
        <p:txBody>
          <a:bodyPr>
            <a:normAutofit fontScale="85000" lnSpcReduction="20000"/>
          </a:bodyPr>
          <a:lstStyle/>
          <a:p>
            <a:pPr marL="285750" indent="-285750">
              <a:buFont typeface="Wingdings" panose="05000000000000000000" pitchFamily="2" charset="2"/>
              <a:buChar char="l"/>
            </a:pPr>
            <a:r>
              <a:rPr lang="zh-CN" altLang="en-US" sz="3200" b="1" dirty="0">
                <a:solidFill>
                  <a:srgbClr val="333333"/>
                </a:solidFill>
                <a:latin typeface="Helvetica Neue"/>
              </a:rPr>
              <a:t>备份恢复</a:t>
            </a:r>
            <a:endParaRPr lang="en-US" altLang="zh-CN" sz="3200" b="1" dirty="0">
              <a:solidFill>
                <a:srgbClr val="333333"/>
              </a:solidFill>
              <a:latin typeface="Helvetica Neue"/>
            </a:endParaRPr>
          </a:p>
          <a:p>
            <a:pPr marL="800100" lvl="1" indent="-342900">
              <a:buFont typeface="Wingdings" panose="05000000000000000000" pitchFamily="2" charset="2"/>
              <a:buChar char="l"/>
            </a:pPr>
            <a:r>
              <a:rPr lang="zh-CN" altLang="en-US" sz="2100" dirty="0"/>
              <a:t>集群热备份</a:t>
            </a:r>
            <a:endParaRPr lang="en-US" altLang="zh-CN" sz="2100" dirty="0"/>
          </a:p>
          <a:p>
            <a:pPr marL="800100" lvl="1" indent="-342900">
              <a:buFont typeface="Wingdings" panose="05000000000000000000" pitchFamily="2" charset="2"/>
              <a:buChar char="l"/>
            </a:pPr>
            <a:r>
              <a:rPr lang="zh-CN" altLang="en-US" sz="2100" dirty="0"/>
              <a:t>全量物理备份，增量日志备份</a:t>
            </a:r>
            <a:endParaRPr lang="en-US" altLang="zh-CN" sz="2100" dirty="0"/>
          </a:p>
          <a:p>
            <a:pPr marL="800100" lvl="1" indent="-342900">
              <a:buFont typeface="Wingdings" panose="05000000000000000000" pitchFamily="2" charset="2"/>
              <a:buChar char="l"/>
            </a:pPr>
            <a:r>
              <a:rPr lang="zh-CN" altLang="en-US" sz="2100" dirty="0"/>
              <a:t>逻辑备份库</a:t>
            </a:r>
            <a:r>
              <a:rPr lang="en-US" altLang="zh-CN" sz="2100" dirty="0"/>
              <a:t>/</a:t>
            </a:r>
            <a:r>
              <a:rPr lang="zh-CN" altLang="en-US" sz="2100" dirty="0"/>
              <a:t>表</a:t>
            </a:r>
            <a:endParaRPr lang="en-US" altLang="zh-CN" sz="2100" dirty="0"/>
          </a:p>
          <a:p>
            <a:pPr marL="800100" lvl="1" indent="-342900">
              <a:buFont typeface="Wingdings" panose="05000000000000000000" pitchFamily="2" charset="2"/>
              <a:buChar char="l"/>
            </a:pPr>
            <a:r>
              <a:rPr lang="zh-CN" altLang="en-US" sz="2100" dirty="0"/>
              <a:t>逻辑恢复库</a:t>
            </a:r>
            <a:r>
              <a:rPr lang="en-US" altLang="zh-CN" sz="2100" dirty="0"/>
              <a:t>/</a:t>
            </a:r>
            <a:r>
              <a:rPr lang="zh-CN" altLang="en-US" sz="2100" dirty="0"/>
              <a:t>表</a:t>
            </a:r>
            <a:endParaRPr lang="en-US" altLang="zh-CN" sz="2100" dirty="0"/>
          </a:p>
          <a:p>
            <a:pPr marL="800100" lvl="1" indent="-342900">
              <a:buFont typeface="Wingdings" panose="05000000000000000000" pitchFamily="2" charset="2"/>
              <a:buChar char="l"/>
            </a:pPr>
            <a:r>
              <a:rPr lang="zh-CN" altLang="en-US" sz="2100" dirty="0"/>
              <a:t>基于时间点恢复</a:t>
            </a:r>
            <a:endParaRPr lang="en-US" altLang="zh-CN" sz="2100" dirty="0"/>
          </a:p>
          <a:p>
            <a:pPr marL="800100" lvl="1" indent="-342900">
              <a:buFont typeface="Wingdings" panose="05000000000000000000" pitchFamily="2" charset="2"/>
              <a:buChar char="l"/>
            </a:pPr>
            <a:r>
              <a:rPr lang="zh-CN" altLang="en-US" sz="2100" dirty="0"/>
              <a:t>基于</a:t>
            </a:r>
            <a:r>
              <a:rPr lang="en-US" altLang="zh-CN" sz="2100" dirty="0"/>
              <a:t>GTID</a:t>
            </a:r>
            <a:r>
              <a:rPr lang="zh-CN" altLang="en-US" sz="2100" dirty="0"/>
              <a:t>恢复</a:t>
            </a:r>
            <a:endParaRPr lang="en-US" altLang="zh-CN" sz="2100" dirty="0"/>
          </a:p>
          <a:p>
            <a:pPr marL="800100" lvl="1" indent="-342900">
              <a:buFont typeface="Wingdings" panose="05000000000000000000" pitchFamily="2" charset="2"/>
              <a:buChar char="l"/>
            </a:pPr>
            <a:r>
              <a:rPr lang="zh-CN" altLang="en-US" sz="2100" dirty="0"/>
              <a:t>自动全局和局部死锁检测</a:t>
            </a:r>
            <a:endParaRPr lang="en-US" altLang="zh-CN" sz="2100" dirty="0"/>
          </a:p>
          <a:p>
            <a:pPr marL="285750" indent="-285750">
              <a:buFont typeface="Wingdings" panose="05000000000000000000" pitchFamily="2" charset="2"/>
              <a:buChar char="l"/>
            </a:pPr>
            <a:r>
              <a:rPr lang="zh-CN" altLang="en-US" sz="3200" b="1" dirty="0">
                <a:solidFill>
                  <a:srgbClr val="333333"/>
                </a:solidFill>
                <a:latin typeface="Helvetica Neue"/>
              </a:rPr>
              <a:t>图形化</a:t>
            </a:r>
            <a:r>
              <a:rPr lang="en-US" altLang="zh-CN" sz="3200" b="1" dirty="0" err="1">
                <a:solidFill>
                  <a:srgbClr val="333333"/>
                </a:solidFill>
                <a:latin typeface="Helvetica Neue"/>
              </a:rPr>
              <a:t>Xpanel</a:t>
            </a:r>
            <a:r>
              <a:rPr lang="zh-CN" altLang="en-US" sz="3200" b="1" dirty="0">
                <a:solidFill>
                  <a:srgbClr val="333333"/>
                </a:solidFill>
                <a:latin typeface="Helvetica Neue"/>
              </a:rPr>
              <a:t>管理工具</a:t>
            </a:r>
            <a:endParaRPr lang="en-US" altLang="zh-CN" sz="3200" b="1" dirty="0">
              <a:solidFill>
                <a:srgbClr val="333333"/>
              </a:solidFill>
              <a:latin typeface="Helvetica Neue"/>
            </a:endParaRPr>
          </a:p>
          <a:p>
            <a:pPr marL="800100" lvl="1" indent="-342900">
              <a:buFont typeface="Wingdings" panose="05000000000000000000" pitchFamily="2" charset="2"/>
              <a:buChar char="l"/>
            </a:pPr>
            <a:r>
              <a:rPr lang="zh-CN" altLang="en-US" sz="2000" dirty="0"/>
              <a:t>集群创建</a:t>
            </a:r>
            <a:r>
              <a:rPr lang="en-US" altLang="zh-CN" sz="2000" dirty="0"/>
              <a:t>/</a:t>
            </a:r>
            <a:r>
              <a:rPr lang="zh-CN" altLang="en-US" sz="2000" dirty="0"/>
              <a:t>删除</a:t>
            </a:r>
            <a:r>
              <a:rPr lang="en-US" altLang="zh-CN" sz="2000" dirty="0"/>
              <a:t>/</a:t>
            </a:r>
            <a:r>
              <a:rPr lang="zh-CN" altLang="en-US" sz="2000" dirty="0"/>
              <a:t>备份</a:t>
            </a:r>
            <a:r>
              <a:rPr lang="en-US" altLang="zh-CN" sz="2000" dirty="0"/>
              <a:t>/</a:t>
            </a:r>
            <a:r>
              <a:rPr lang="zh-CN" altLang="en-US" sz="2000" dirty="0"/>
              <a:t>回档</a:t>
            </a:r>
            <a:endParaRPr lang="en-US" altLang="zh-CN" sz="2000" dirty="0"/>
          </a:p>
          <a:p>
            <a:pPr marL="800100" lvl="1" indent="-342900">
              <a:buFont typeface="Wingdings" panose="05000000000000000000" pitchFamily="2" charset="2"/>
              <a:buChar char="l"/>
            </a:pPr>
            <a:r>
              <a:rPr lang="zh-CN" altLang="en-US" sz="2000" dirty="0"/>
              <a:t>节点删除</a:t>
            </a:r>
            <a:r>
              <a:rPr lang="en-US" altLang="zh-CN" sz="2000" dirty="0"/>
              <a:t>/</a:t>
            </a:r>
            <a:r>
              <a:rPr lang="zh-CN" altLang="en-US" sz="2000" dirty="0"/>
              <a:t>增加</a:t>
            </a:r>
            <a:endParaRPr lang="en-US" altLang="zh-CN" sz="2000" dirty="0"/>
          </a:p>
          <a:p>
            <a:pPr marL="800100" lvl="1" indent="-342900">
              <a:buFont typeface="Wingdings" panose="05000000000000000000" pitchFamily="2" charset="2"/>
              <a:buChar char="l"/>
            </a:pPr>
            <a:r>
              <a:rPr lang="zh-CN" altLang="en-US" sz="2000" dirty="0"/>
              <a:t>存储节点主备切换</a:t>
            </a:r>
            <a:endParaRPr lang="en-US" altLang="zh-CN" sz="2000" dirty="0"/>
          </a:p>
          <a:p>
            <a:pPr marL="800100" lvl="1" indent="-342900">
              <a:buFont typeface="Wingdings" panose="05000000000000000000" pitchFamily="2" charset="2"/>
              <a:buChar char="l"/>
            </a:pPr>
            <a:r>
              <a:rPr lang="zh-CN" altLang="en-US" sz="2100" dirty="0"/>
              <a:t>节点监控</a:t>
            </a:r>
            <a:endParaRPr lang="en-US" altLang="zh-CN" sz="2000" dirty="0"/>
          </a:p>
          <a:p>
            <a:pPr marL="285750" indent="-285750">
              <a:lnSpc>
                <a:spcPct val="100000"/>
              </a:lnSpc>
              <a:buFont typeface="Wingdings" panose="05000000000000000000" pitchFamily="2" charset="2"/>
              <a:buChar char="l"/>
            </a:pPr>
            <a:r>
              <a:rPr lang="zh-CN" altLang="en-US" sz="3200" b="1" dirty="0">
                <a:solidFill>
                  <a:srgbClr val="333333"/>
                </a:solidFill>
                <a:latin typeface="Helvetica Neue"/>
              </a:rPr>
              <a:t>第三方工具</a:t>
            </a:r>
            <a:endParaRPr lang="en-US" altLang="zh-CN" sz="3200" b="1" dirty="0">
              <a:solidFill>
                <a:srgbClr val="333333"/>
              </a:solidFill>
              <a:latin typeface="Helvetica Neue"/>
            </a:endParaRPr>
          </a:p>
          <a:p>
            <a:pPr marL="800100" lvl="1" indent="-342900">
              <a:buFont typeface="Wingdings" panose="05000000000000000000" pitchFamily="2" charset="2"/>
              <a:buChar char="l"/>
            </a:pPr>
            <a:r>
              <a:rPr lang="en-US" altLang="zh-CN" sz="2000" dirty="0"/>
              <a:t>HDFS</a:t>
            </a:r>
          </a:p>
          <a:p>
            <a:pPr marL="800100" lvl="1" indent="-342900">
              <a:buFont typeface="Wingdings" panose="05000000000000000000" pitchFamily="2" charset="2"/>
              <a:buChar char="l"/>
            </a:pPr>
            <a:r>
              <a:rPr lang="en-US" altLang="zh-CN" sz="2000" dirty="0" err="1"/>
              <a:t>elasticsearch</a:t>
            </a:r>
            <a:endParaRPr lang="en-US" altLang="zh-CN" sz="2000" dirty="0"/>
          </a:p>
          <a:p>
            <a:pPr marL="800100" lvl="1" indent="-342900">
              <a:buFont typeface="Wingdings" panose="05000000000000000000" pitchFamily="2" charset="2"/>
              <a:buChar char="l"/>
            </a:pPr>
            <a:endParaRPr lang="en-US" altLang="zh-CN" dirty="0"/>
          </a:p>
        </p:txBody>
      </p:sp>
      <p:pic>
        <p:nvPicPr>
          <p:cNvPr id="3" name="Picture 2" descr="梦想扬帆起航创意背景背景图片素材免费下载_熊猫办公">
            <a:extLst>
              <a:ext uri="{FF2B5EF4-FFF2-40B4-BE49-F238E27FC236}">
                <a16:creationId xmlns:a16="http://schemas.microsoft.com/office/drawing/2014/main" id="{1D251DA7-5FC0-DFB4-A4F1-6C86BDAA13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72026" y="936171"/>
            <a:ext cx="7340240" cy="561702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a:extLst>
              <a:ext uri="{FF2B5EF4-FFF2-40B4-BE49-F238E27FC236}">
                <a16:creationId xmlns:a16="http://schemas.microsoft.com/office/drawing/2014/main" id="{41EA3C41-C3DC-9F35-D533-CBF06B7C84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80027" y="-14220"/>
            <a:ext cx="3932237" cy="1000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24459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7F0CAA-E3C5-ED80-0EC5-630422075970}"/>
              </a:ext>
            </a:extLst>
          </p:cNvPr>
          <p:cNvSpPr>
            <a:spLocks noGrp="1"/>
          </p:cNvSpPr>
          <p:nvPr>
            <p:ph type="title"/>
          </p:nvPr>
        </p:nvSpPr>
        <p:spPr>
          <a:xfrm>
            <a:off x="907733" y="635952"/>
            <a:ext cx="3932237" cy="706120"/>
          </a:xfrm>
        </p:spPr>
        <p:txBody>
          <a:bodyPr/>
          <a:lstStyle/>
          <a:p>
            <a:r>
              <a:rPr lang="zh-CN" altLang="en-US" dirty="0"/>
              <a:t>安装测试</a:t>
            </a:r>
          </a:p>
        </p:txBody>
      </p:sp>
      <p:sp>
        <p:nvSpPr>
          <p:cNvPr id="4" name="文本占位符 3">
            <a:extLst>
              <a:ext uri="{FF2B5EF4-FFF2-40B4-BE49-F238E27FC236}">
                <a16:creationId xmlns:a16="http://schemas.microsoft.com/office/drawing/2014/main" id="{4B634EA9-202C-6A3F-0151-AB7A90BAFD88}"/>
              </a:ext>
            </a:extLst>
          </p:cNvPr>
          <p:cNvSpPr>
            <a:spLocks noGrp="1"/>
          </p:cNvSpPr>
          <p:nvPr>
            <p:ph type="body" sz="half" idx="2"/>
          </p:nvPr>
        </p:nvSpPr>
        <p:spPr>
          <a:xfrm>
            <a:off x="701040" y="1422400"/>
            <a:ext cx="3931919" cy="5151120"/>
          </a:xfrm>
        </p:spPr>
        <p:txBody>
          <a:bodyPr>
            <a:normAutofit/>
          </a:bodyPr>
          <a:lstStyle/>
          <a:p>
            <a:pPr marL="285750" indent="-285750">
              <a:buFont typeface="Wingdings" panose="05000000000000000000" pitchFamily="2" charset="2"/>
              <a:buChar char="l"/>
            </a:pPr>
            <a:r>
              <a:rPr lang="zh-CN" altLang="en-US" sz="3200" b="1" dirty="0">
                <a:solidFill>
                  <a:srgbClr val="333333"/>
                </a:solidFill>
                <a:latin typeface="Helvetica Neue"/>
              </a:rPr>
              <a:t>官方文档重点功能使用</a:t>
            </a:r>
            <a:endParaRPr lang="en-US" altLang="zh-CN" sz="3200" b="1" dirty="0">
              <a:solidFill>
                <a:srgbClr val="333333"/>
              </a:solidFill>
              <a:latin typeface="Helvetica Neue"/>
            </a:endParaRPr>
          </a:p>
          <a:p>
            <a:pPr marL="800100" lvl="1" indent="-342900">
              <a:buFont typeface="Wingdings" panose="05000000000000000000" pitchFamily="2" charset="2"/>
              <a:buChar char="l"/>
            </a:pPr>
            <a:endParaRPr lang="en-US" altLang="zh-CN" sz="2100" dirty="0"/>
          </a:p>
          <a:p>
            <a:pPr marL="800100" lvl="1" indent="-342900">
              <a:buFont typeface="Wingdings" panose="05000000000000000000" pitchFamily="2" charset="2"/>
              <a:buChar char="l"/>
            </a:pPr>
            <a:r>
              <a:rPr lang="en-US" altLang="zh-CN" sz="1800" dirty="0"/>
              <a:t>https://www.kunlunbase.com/docs</a:t>
            </a:r>
            <a:endParaRPr lang="en-US" altLang="zh-CN" dirty="0"/>
          </a:p>
          <a:p>
            <a:pPr lvl="1"/>
            <a:endParaRPr lang="en-US" altLang="zh-CN" dirty="0"/>
          </a:p>
          <a:p>
            <a:pPr lvl="1"/>
            <a:endParaRPr lang="en-US" altLang="zh-CN" dirty="0"/>
          </a:p>
        </p:txBody>
      </p:sp>
      <p:pic>
        <p:nvPicPr>
          <p:cNvPr id="3" name="Picture 2" descr="梦想扬帆起航创意背景背景图片素材免费下载_熊猫办公">
            <a:extLst>
              <a:ext uri="{FF2B5EF4-FFF2-40B4-BE49-F238E27FC236}">
                <a16:creationId xmlns:a16="http://schemas.microsoft.com/office/drawing/2014/main" id="{70B6EEB6-50DE-3F91-E662-2CFEDF2306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72026" y="936171"/>
            <a:ext cx="7340240" cy="561702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a:extLst>
              <a:ext uri="{FF2B5EF4-FFF2-40B4-BE49-F238E27FC236}">
                <a16:creationId xmlns:a16="http://schemas.microsoft.com/office/drawing/2014/main" id="{3116B86A-BC4B-B57A-10EE-99BE3425A3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80027" y="-14220"/>
            <a:ext cx="3932237" cy="1000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81875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7F0CAA-E3C5-ED80-0EC5-630422075970}"/>
              </a:ext>
            </a:extLst>
          </p:cNvPr>
          <p:cNvSpPr>
            <a:spLocks noGrp="1"/>
          </p:cNvSpPr>
          <p:nvPr>
            <p:ph type="title"/>
          </p:nvPr>
        </p:nvSpPr>
        <p:spPr>
          <a:xfrm>
            <a:off x="907733" y="635952"/>
            <a:ext cx="3932237" cy="706120"/>
          </a:xfrm>
        </p:spPr>
        <p:txBody>
          <a:bodyPr/>
          <a:lstStyle/>
          <a:p>
            <a:r>
              <a:rPr lang="zh-CN" altLang="en-US" sz="3300" b="1" dirty="0">
                <a:solidFill>
                  <a:srgbClr val="333333"/>
                </a:solidFill>
                <a:latin typeface="Helvetica Neue"/>
                <a:ea typeface="+mn-ea"/>
                <a:cs typeface="+mn-cs"/>
              </a:rPr>
              <a:t>性能对比</a:t>
            </a:r>
          </a:p>
        </p:txBody>
      </p:sp>
      <p:sp>
        <p:nvSpPr>
          <p:cNvPr id="4" name="文本占位符 3">
            <a:extLst>
              <a:ext uri="{FF2B5EF4-FFF2-40B4-BE49-F238E27FC236}">
                <a16:creationId xmlns:a16="http://schemas.microsoft.com/office/drawing/2014/main" id="{4B634EA9-202C-6A3F-0151-AB7A90BAFD88}"/>
              </a:ext>
            </a:extLst>
          </p:cNvPr>
          <p:cNvSpPr>
            <a:spLocks noGrp="1"/>
          </p:cNvSpPr>
          <p:nvPr>
            <p:ph type="body" sz="half" idx="2"/>
          </p:nvPr>
        </p:nvSpPr>
        <p:spPr>
          <a:xfrm>
            <a:off x="777766" y="1198179"/>
            <a:ext cx="11098924" cy="1124607"/>
          </a:xfrm>
        </p:spPr>
        <p:txBody>
          <a:bodyPr>
            <a:normAutofit fontScale="92500" lnSpcReduction="20000"/>
          </a:bodyPr>
          <a:lstStyle/>
          <a:p>
            <a:pPr lvl="1"/>
            <a:r>
              <a:rPr lang="zh-CN" altLang="en-US" sz="2400" b="0" i="0" dirty="0">
                <a:solidFill>
                  <a:srgbClr val="333333"/>
                </a:solidFill>
                <a:effectLst/>
                <a:latin typeface="Helvetica Neue"/>
              </a:rPr>
              <a:t>性能压测数据量为 </a:t>
            </a:r>
            <a:r>
              <a:rPr lang="en-US" altLang="zh-CN" sz="2400" b="0" i="0" dirty="0">
                <a:solidFill>
                  <a:srgbClr val="333333"/>
                </a:solidFill>
                <a:effectLst/>
                <a:latin typeface="Helvetica Neue"/>
              </a:rPr>
              <a:t>100 warehouse</a:t>
            </a:r>
            <a:r>
              <a:rPr lang="zh-CN" altLang="en-US" sz="2400" b="0" i="0" dirty="0">
                <a:solidFill>
                  <a:srgbClr val="333333"/>
                </a:solidFill>
                <a:effectLst/>
                <a:latin typeface="Helvetica Neue"/>
              </a:rPr>
              <a:t>，</a:t>
            </a:r>
            <a:r>
              <a:rPr lang="en-US" altLang="zh-CN" sz="2400" b="0" i="0" dirty="0" err="1">
                <a:solidFill>
                  <a:srgbClr val="333333"/>
                </a:solidFill>
                <a:effectLst/>
                <a:latin typeface="Helvetica Neue"/>
              </a:rPr>
              <a:t>Klustron</a:t>
            </a:r>
            <a:r>
              <a:rPr lang="zh-CN" altLang="en-US" sz="2400" b="0" i="0" dirty="0">
                <a:solidFill>
                  <a:srgbClr val="333333"/>
                </a:solidFill>
                <a:effectLst/>
                <a:latin typeface="Helvetica Neue"/>
              </a:rPr>
              <a:t>与 </a:t>
            </a:r>
            <a:r>
              <a:rPr lang="en-US" altLang="zh-CN" sz="2400" b="0" i="0" dirty="0" err="1">
                <a:solidFill>
                  <a:srgbClr val="333333"/>
                </a:solidFill>
                <a:effectLst/>
                <a:latin typeface="Helvetica Neue"/>
              </a:rPr>
              <a:t>TiDB</a:t>
            </a:r>
            <a:r>
              <a:rPr lang="en-US" altLang="zh-CN" sz="2400" b="0" i="0" dirty="0">
                <a:solidFill>
                  <a:srgbClr val="333333"/>
                </a:solidFill>
                <a:effectLst/>
                <a:latin typeface="Helvetica Neue"/>
              </a:rPr>
              <a:t> </a:t>
            </a:r>
            <a:r>
              <a:rPr lang="zh-CN" altLang="en-US" sz="2400" b="0" i="0" dirty="0">
                <a:solidFill>
                  <a:srgbClr val="333333"/>
                </a:solidFill>
                <a:effectLst/>
                <a:latin typeface="Helvetica Neue"/>
              </a:rPr>
              <a:t>的对比测试，采用 </a:t>
            </a:r>
            <a:r>
              <a:rPr lang="en-US" altLang="zh-CN" sz="2400" b="0" i="0" dirty="0" err="1">
                <a:solidFill>
                  <a:srgbClr val="333333"/>
                </a:solidFill>
                <a:effectLst/>
                <a:latin typeface="Helvetica Neue"/>
              </a:rPr>
              <a:t>TiDB</a:t>
            </a:r>
            <a:r>
              <a:rPr lang="en-US" altLang="zh-CN" sz="2400" b="0" i="0" dirty="0">
                <a:solidFill>
                  <a:srgbClr val="333333"/>
                </a:solidFill>
                <a:effectLst/>
                <a:latin typeface="Helvetica Neue"/>
              </a:rPr>
              <a:t> </a:t>
            </a:r>
            <a:r>
              <a:rPr lang="zh-CN" altLang="en-US" sz="2400" b="0" i="0" dirty="0">
                <a:solidFill>
                  <a:srgbClr val="333333"/>
                </a:solidFill>
                <a:effectLst/>
                <a:latin typeface="Helvetica Neue"/>
              </a:rPr>
              <a:t>开源 </a:t>
            </a:r>
            <a:r>
              <a:rPr lang="en-US" altLang="zh-CN" sz="2400" b="0" i="0" dirty="0">
                <a:solidFill>
                  <a:srgbClr val="333333"/>
                </a:solidFill>
                <a:effectLst/>
                <a:latin typeface="Helvetica Neue"/>
              </a:rPr>
              <a:t>go-</a:t>
            </a:r>
            <a:r>
              <a:rPr lang="en-US" altLang="zh-CN" sz="2400" b="0" i="0" dirty="0" err="1">
                <a:solidFill>
                  <a:srgbClr val="333333"/>
                </a:solidFill>
                <a:effectLst/>
                <a:latin typeface="Helvetica Neue"/>
              </a:rPr>
              <a:t>tpc</a:t>
            </a:r>
            <a:r>
              <a:rPr lang="en-US" altLang="zh-CN" sz="2400" b="0" i="0" dirty="0">
                <a:solidFill>
                  <a:srgbClr val="333333"/>
                </a:solidFill>
                <a:effectLst/>
                <a:latin typeface="Helvetica Neue"/>
              </a:rPr>
              <a:t> </a:t>
            </a:r>
            <a:r>
              <a:rPr lang="zh-CN" altLang="en-US" sz="2400" b="0" i="0" dirty="0">
                <a:solidFill>
                  <a:srgbClr val="333333"/>
                </a:solidFill>
                <a:effectLst/>
                <a:latin typeface="Helvetica Neue"/>
              </a:rPr>
              <a:t>工具。</a:t>
            </a:r>
            <a:r>
              <a:rPr lang="en-US" altLang="zh-CN" sz="2400" b="0" i="0" dirty="0" err="1">
                <a:solidFill>
                  <a:srgbClr val="333333"/>
                </a:solidFill>
                <a:effectLst/>
                <a:latin typeface="Helvetica Neue"/>
              </a:rPr>
              <a:t>Klustron</a:t>
            </a:r>
            <a:r>
              <a:rPr lang="en-US" altLang="zh-CN" sz="2400" b="0" i="0" dirty="0">
                <a:solidFill>
                  <a:srgbClr val="333333"/>
                </a:solidFill>
                <a:effectLst/>
                <a:latin typeface="Helvetica Neue"/>
              </a:rPr>
              <a:t> </a:t>
            </a:r>
            <a:r>
              <a:rPr lang="zh-CN" altLang="en-US" sz="2400" b="0" i="0" dirty="0">
                <a:solidFill>
                  <a:srgbClr val="333333"/>
                </a:solidFill>
                <a:effectLst/>
                <a:latin typeface="Helvetica Neue"/>
              </a:rPr>
              <a:t>与 </a:t>
            </a:r>
            <a:r>
              <a:rPr lang="en-US" altLang="zh-CN" sz="2400" b="0" i="0" dirty="0" err="1">
                <a:solidFill>
                  <a:srgbClr val="333333"/>
                </a:solidFill>
                <a:effectLst/>
                <a:latin typeface="Helvetica Neue"/>
              </a:rPr>
              <a:t>OceanBase</a:t>
            </a:r>
            <a:r>
              <a:rPr lang="en-US" altLang="zh-CN" sz="2400" b="0" i="0" dirty="0">
                <a:solidFill>
                  <a:srgbClr val="333333"/>
                </a:solidFill>
                <a:effectLst/>
                <a:latin typeface="Helvetica Neue"/>
              </a:rPr>
              <a:t> </a:t>
            </a:r>
            <a:r>
              <a:rPr lang="zh-CN" altLang="en-US" sz="2400" b="0" i="0" dirty="0">
                <a:solidFill>
                  <a:srgbClr val="333333"/>
                </a:solidFill>
                <a:effectLst/>
                <a:latin typeface="Helvetica Neue"/>
              </a:rPr>
              <a:t>的对比测试，采用 </a:t>
            </a:r>
            <a:r>
              <a:rPr lang="en-US" altLang="zh-CN" sz="2400" b="0" i="0" dirty="0" err="1">
                <a:solidFill>
                  <a:srgbClr val="333333"/>
                </a:solidFill>
                <a:effectLst/>
                <a:latin typeface="Helvetica Neue"/>
              </a:rPr>
              <a:t>benchmarkSQL</a:t>
            </a:r>
            <a:r>
              <a:rPr lang="en-US" altLang="zh-CN" sz="2400" b="0" i="0" dirty="0">
                <a:solidFill>
                  <a:srgbClr val="333333"/>
                </a:solidFill>
                <a:effectLst/>
                <a:latin typeface="Helvetica Neue"/>
              </a:rPr>
              <a:t> </a:t>
            </a:r>
            <a:r>
              <a:rPr lang="zh-CN" altLang="en-US" sz="2400" b="0" i="0" dirty="0">
                <a:solidFill>
                  <a:srgbClr val="333333"/>
                </a:solidFill>
                <a:effectLst/>
                <a:latin typeface="Helvetica Neue"/>
              </a:rPr>
              <a:t>工具。该工具也是 </a:t>
            </a:r>
            <a:r>
              <a:rPr lang="en-US" altLang="zh-CN" sz="2400" b="0" i="0" dirty="0" err="1">
                <a:solidFill>
                  <a:srgbClr val="333333"/>
                </a:solidFill>
                <a:effectLst/>
                <a:latin typeface="Helvetica Neue"/>
              </a:rPr>
              <a:t>OceanBase</a:t>
            </a:r>
            <a:r>
              <a:rPr lang="en-US" altLang="zh-CN" sz="2400" b="0" i="0" dirty="0">
                <a:solidFill>
                  <a:srgbClr val="333333"/>
                </a:solidFill>
                <a:effectLst/>
                <a:latin typeface="Helvetica Neue"/>
              </a:rPr>
              <a:t> </a:t>
            </a:r>
            <a:r>
              <a:rPr lang="zh-CN" altLang="en-US" sz="2400" b="0" i="0" dirty="0">
                <a:solidFill>
                  <a:srgbClr val="333333"/>
                </a:solidFill>
                <a:effectLst/>
                <a:latin typeface="Helvetica Neue"/>
              </a:rPr>
              <a:t>官方推荐工具。测试共分 </a:t>
            </a:r>
            <a:r>
              <a:rPr lang="en-US" altLang="zh-CN" sz="2400" b="0" i="0" dirty="0">
                <a:solidFill>
                  <a:srgbClr val="333333"/>
                </a:solidFill>
                <a:effectLst/>
                <a:latin typeface="Helvetica Neue"/>
              </a:rPr>
              <a:t>3 </a:t>
            </a:r>
            <a:r>
              <a:rPr lang="zh-CN" altLang="en-US" sz="2400" b="0" i="0" dirty="0">
                <a:solidFill>
                  <a:srgbClr val="333333"/>
                </a:solidFill>
                <a:effectLst/>
                <a:latin typeface="Helvetica Neue"/>
              </a:rPr>
              <a:t>轮，每轮的并发数逐步递增，每轮测试时长为 </a:t>
            </a:r>
            <a:r>
              <a:rPr lang="en-US" altLang="zh-CN" sz="2400" b="0" i="0" dirty="0">
                <a:solidFill>
                  <a:srgbClr val="333333"/>
                </a:solidFill>
                <a:effectLst/>
                <a:latin typeface="Helvetica Neue"/>
              </a:rPr>
              <a:t>10 mins</a:t>
            </a:r>
            <a:endParaRPr lang="en-US" altLang="zh-CN" sz="2400" dirty="0"/>
          </a:p>
          <a:p>
            <a:pPr lvl="1"/>
            <a:endParaRPr lang="en-US" altLang="zh-CN" dirty="0"/>
          </a:p>
          <a:p>
            <a:pPr lvl="1"/>
            <a:endParaRPr lang="en-US" altLang="zh-CN" dirty="0"/>
          </a:p>
          <a:p>
            <a:pPr lvl="1"/>
            <a:endParaRPr lang="en-US" altLang="zh-CN" dirty="0"/>
          </a:p>
        </p:txBody>
      </p:sp>
      <p:pic>
        <p:nvPicPr>
          <p:cNvPr id="6" name="Picture 2">
            <a:extLst>
              <a:ext uri="{FF2B5EF4-FFF2-40B4-BE49-F238E27FC236}">
                <a16:creationId xmlns:a16="http://schemas.microsoft.com/office/drawing/2014/main" id="{41EA3C41-C3DC-9F35-D533-CBF06B7C84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80027" y="-14220"/>
            <a:ext cx="3932237" cy="1000125"/>
          </a:xfrm>
          <a:prstGeom prst="rect">
            <a:avLst/>
          </a:prstGeom>
          <a:noFill/>
          <a:extLst>
            <a:ext uri="{909E8E84-426E-40DD-AFC4-6F175D3DCCD1}">
              <a14:hiddenFill xmlns:a14="http://schemas.microsoft.com/office/drawing/2010/main">
                <a:solidFill>
                  <a:srgbClr val="FFFFFF"/>
                </a:solidFill>
              </a14:hiddenFill>
            </a:ext>
          </a:extLst>
        </p:spPr>
      </p:pic>
      <p:pic>
        <p:nvPicPr>
          <p:cNvPr id="16" name="图片 15">
            <a:extLst>
              <a:ext uri="{FF2B5EF4-FFF2-40B4-BE49-F238E27FC236}">
                <a16:creationId xmlns:a16="http://schemas.microsoft.com/office/drawing/2014/main" id="{412C15DA-09FE-9098-5DB6-833C805C65B8}"/>
              </a:ext>
            </a:extLst>
          </p:cNvPr>
          <p:cNvPicPr>
            <a:picLocks noChangeAspect="1"/>
          </p:cNvPicPr>
          <p:nvPr/>
        </p:nvPicPr>
        <p:blipFill>
          <a:blip r:embed="rId3"/>
          <a:stretch>
            <a:fillRect/>
          </a:stretch>
        </p:blipFill>
        <p:spPr>
          <a:xfrm>
            <a:off x="907733" y="2759281"/>
            <a:ext cx="10991850" cy="3753629"/>
          </a:xfrm>
          <a:prstGeom prst="rect">
            <a:avLst/>
          </a:prstGeom>
        </p:spPr>
      </p:pic>
      <p:sp>
        <p:nvSpPr>
          <p:cNvPr id="17" name="文本占位符 3">
            <a:extLst>
              <a:ext uri="{FF2B5EF4-FFF2-40B4-BE49-F238E27FC236}">
                <a16:creationId xmlns:a16="http://schemas.microsoft.com/office/drawing/2014/main" id="{70A122A3-71B1-E9E7-58C2-30338EABBF0A}"/>
              </a:ext>
            </a:extLst>
          </p:cNvPr>
          <p:cNvSpPr txBox="1">
            <a:spLocks/>
          </p:cNvSpPr>
          <p:nvPr/>
        </p:nvSpPr>
        <p:spPr>
          <a:xfrm>
            <a:off x="701040" y="2322786"/>
            <a:ext cx="11175650" cy="578069"/>
          </a:xfrm>
          <a:prstGeom prst="rect">
            <a:avLst/>
          </a:prstGeom>
        </p:spPr>
        <p:txBody>
          <a:bodyPr vert="horz" lIns="91440" tIns="45720" rIns="91440" bIns="45720" rtlCol="0">
            <a:normAutofit fontScale="92500" lnSpcReduction="10000"/>
          </a:bodyPr>
          <a:lstStyle>
            <a:lvl1pPr marL="0" indent="0" algn="l" defTabSz="914400" rtl="0" eaLnBrk="1" latinLnBrk="0" hangingPunct="1">
              <a:lnSpc>
                <a:spcPct val="108000"/>
              </a:lnSpc>
              <a:spcBef>
                <a:spcPts val="600"/>
              </a:spcBef>
              <a:spcAft>
                <a:spcPts val="200"/>
              </a:spcAft>
              <a:buClr>
                <a:schemeClr val="accent1"/>
              </a:buClr>
              <a:buSzPct val="100000"/>
              <a:buFont typeface="Tw Cen MT" panose="020B0602020104020603"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200"/>
              </a:spcBef>
              <a:spcAft>
                <a:spcPts val="400"/>
              </a:spcAft>
              <a:buClr>
                <a:schemeClr val="accent1"/>
              </a:buClr>
              <a:buFont typeface="Wingdings 3" pitchFamily="18" charset="2"/>
              <a:buNone/>
              <a:defRPr sz="1200" kern="1200">
                <a:solidFill>
                  <a:schemeClr val="tx1"/>
                </a:solidFill>
                <a:latin typeface="+mn-lt"/>
                <a:ea typeface="+mn-ea"/>
                <a:cs typeface="+mn-cs"/>
              </a:defRPr>
            </a:lvl2pPr>
            <a:lvl3pPr marL="914400" indent="0" algn="l" defTabSz="914400" rtl="0" eaLnBrk="1" latinLnBrk="0" hangingPunct="1">
              <a:lnSpc>
                <a:spcPct val="90000"/>
              </a:lnSpc>
              <a:spcBef>
                <a:spcPts val="200"/>
              </a:spcBef>
              <a:spcAft>
                <a:spcPts val="400"/>
              </a:spcAft>
              <a:buClr>
                <a:schemeClr val="accent1"/>
              </a:buClr>
              <a:buFont typeface="Wingdings 3" pitchFamily="18" charset="2"/>
              <a:buNone/>
              <a:defRPr sz="1000" kern="1200">
                <a:solidFill>
                  <a:schemeClr val="tx1"/>
                </a:solidFill>
                <a:latin typeface="+mn-lt"/>
                <a:ea typeface="+mn-ea"/>
                <a:cs typeface="+mn-cs"/>
              </a:defRPr>
            </a:lvl3pPr>
            <a:lvl4pPr marL="13716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4pPr>
            <a:lvl5pPr marL="18288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9pPr>
          </a:lstStyle>
          <a:p>
            <a:pPr lvl="1"/>
            <a:r>
              <a:rPr lang="en-US" altLang="zh-CN" sz="3600" b="1" i="0" dirty="0" err="1">
                <a:solidFill>
                  <a:srgbClr val="333333"/>
                </a:solidFill>
                <a:effectLst/>
                <a:latin typeface="Helvetica Neue"/>
              </a:rPr>
              <a:t>Klustron</a:t>
            </a:r>
            <a:r>
              <a:rPr lang="en-US" altLang="zh-CN" sz="3600" b="1" i="0" dirty="0">
                <a:solidFill>
                  <a:srgbClr val="333333"/>
                </a:solidFill>
                <a:effectLst/>
                <a:latin typeface="Helvetica Neue"/>
              </a:rPr>
              <a:t> VS </a:t>
            </a:r>
            <a:r>
              <a:rPr lang="en-US" altLang="zh-CN" sz="3600" b="1" i="0" dirty="0" err="1">
                <a:solidFill>
                  <a:srgbClr val="333333"/>
                </a:solidFill>
                <a:effectLst/>
                <a:latin typeface="Helvetica Neue"/>
              </a:rPr>
              <a:t>TiDB</a:t>
            </a:r>
            <a:r>
              <a:rPr lang="zh-CN" altLang="en-US" sz="3600" b="1" i="0" dirty="0">
                <a:solidFill>
                  <a:srgbClr val="333333"/>
                </a:solidFill>
                <a:effectLst/>
                <a:latin typeface="Helvetica Neue"/>
              </a:rPr>
              <a:t>（</a:t>
            </a:r>
            <a:r>
              <a:rPr lang="en-US" altLang="zh-CN" sz="3600" b="1" i="0" dirty="0">
                <a:solidFill>
                  <a:srgbClr val="333333"/>
                </a:solidFill>
                <a:effectLst/>
                <a:latin typeface="Helvetica Neue"/>
              </a:rPr>
              <a:t>v6.5.0</a:t>
            </a:r>
            <a:r>
              <a:rPr lang="zh-CN" altLang="en-US" sz="3600" b="1" i="0" dirty="0">
                <a:solidFill>
                  <a:srgbClr val="333333"/>
                </a:solidFill>
                <a:effectLst/>
                <a:latin typeface="Helvetica Neue"/>
              </a:rPr>
              <a:t>）</a:t>
            </a:r>
          </a:p>
          <a:p>
            <a:pPr lvl="1"/>
            <a:endParaRPr lang="en-US" altLang="zh-CN" sz="2100" dirty="0"/>
          </a:p>
          <a:p>
            <a:pPr lvl="1"/>
            <a:endParaRPr lang="en-US" altLang="zh-CN" dirty="0"/>
          </a:p>
          <a:p>
            <a:pPr lvl="1"/>
            <a:endParaRPr lang="en-US" altLang="zh-CN" dirty="0"/>
          </a:p>
          <a:p>
            <a:pPr lvl="1"/>
            <a:endParaRPr lang="en-US" altLang="zh-CN" dirty="0"/>
          </a:p>
        </p:txBody>
      </p:sp>
    </p:spTree>
    <p:extLst>
      <p:ext uri="{BB962C8B-B14F-4D97-AF65-F5344CB8AC3E}">
        <p14:creationId xmlns:p14="http://schemas.microsoft.com/office/powerpoint/2010/main" val="4685747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积分">
  <a:themeElements>
    <a:clrScheme name="积分">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积分">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积分">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3613</TotalTime>
  <Words>738</Words>
  <Application>Microsoft Office PowerPoint</Application>
  <PresentationFormat>宽屏</PresentationFormat>
  <Paragraphs>126</Paragraphs>
  <Slides>21</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21</vt:i4>
      </vt:variant>
    </vt:vector>
  </HeadingPairs>
  <TitlesOfParts>
    <vt:vector size="29" baseType="lpstr">
      <vt:lpstr>Helvetica Neue</vt:lpstr>
      <vt:lpstr>华文仿宋</vt:lpstr>
      <vt:lpstr>Arial</vt:lpstr>
      <vt:lpstr>Tw Cen MT</vt:lpstr>
      <vt:lpstr>Tw Cen MT Condensed</vt:lpstr>
      <vt:lpstr>Wingdings</vt:lpstr>
      <vt:lpstr>Wingdings 3</vt:lpstr>
      <vt:lpstr>积分</vt:lpstr>
      <vt:lpstr>PowerPoint 演示文稿</vt:lpstr>
      <vt:lpstr>整体架构</vt:lpstr>
      <vt:lpstr>核心能力</vt:lpstr>
      <vt:lpstr>技术特点</vt:lpstr>
      <vt:lpstr>技术特点</vt:lpstr>
      <vt:lpstr>技术特点</vt:lpstr>
      <vt:lpstr>技术特点</vt:lpstr>
      <vt:lpstr>安装测试</vt:lpstr>
      <vt:lpstr>性能对比</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整体架构</dc:title>
  <dc:creator>kunlunbase 025</dc:creator>
  <cp:lastModifiedBy>kunlunbase 025</cp:lastModifiedBy>
  <cp:revision>32</cp:revision>
  <dcterms:created xsi:type="dcterms:W3CDTF">2023-03-30T03:26:34Z</dcterms:created>
  <dcterms:modified xsi:type="dcterms:W3CDTF">2023-06-14T07:41:56Z</dcterms:modified>
</cp:coreProperties>
</file>