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7561263" cy="10693400"/>
  <p:notesSz cx="6858000" cy="9144000"/>
  <p:custDataLst>
    <p:tags r:id="rId5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1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3"/>
    <p:restoredTop sz="94660"/>
  </p:normalViewPr>
  <p:slideViewPr>
    <p:cSldViewPr showGuides="1">
      <p:cViewPr varScale="1">
        <p:scale>
          <a:sx n="56" d="100"/>
          <a:sy n="56" d="100"/>
        </p:scale>
        <p:origin x="2388" y="60"/>
      </p:cViewPr>
      <p:guideLst>
        <p:guide orient="horz" pos="3368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37869" y="1143000"/>
            <a:ext cx="2182261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66738" y="3322638"/>
            <a:ext cx="6427787" cy="22907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3475" y="6059488"/>
            <a:ext cx="5294313" cy="2732087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483225" y="428625"/>
            <a:ext cx="1700213" cy="91233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77825" y="428625"/>
            <a:ext cx="4953000" cy="9123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6900" y="6872288"/>
            <a:ext cx="6427788" cy="212248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6900" y="4532313"/>
            <a:ext cx="6427788" cy="23399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9788" y="2495550"/>
            <a:ext cx="2863850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856038" y="2495550"/>
            <a:ext cx="2865437" cy="7056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77825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77825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841750" y="2393950"/>
            <a:ext cx="3341688" cy="996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841750" y="3390900"/>
            <a:ext cx="3341688" cy="61610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8625"/>
            <a:ext cx="6805613" cy="17811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7825" y="425450"/>
            <a:ext cx="2487613" cy="18129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5925" y="425450"/>
            <a:ext cx="4227513" cy="912653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77825" y="2238375"/>
            <a:ext cx="2487613" cy="73136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82725" y="7485063"/>
            <a:ext cx="4535488" cy="8842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82725" y="955675"/>
            <a:ext cx="4535488" cy="6415088"/>
          </a:xfrm>
        </p:spPr>
        <p:txBody>
          <a:bodyPr vert="horz" wrap="square" lIns="104306" tIns="52153" rIns="104306" bIns="52153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104330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482725" y="8369300"/>
            <a:ext cx="4535488" cy="1254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/>
          </p:cNvSpPr>
          <p:nvPr>
            <p:ph type="body" idx="1"/>
          </p:nvPr>
        </p:nvSpPr>
        <p:spPr>
          <a:xfrm>
            <a:off x="839788" y="2495550"/>
            <a:ext cx="5881687" cy="7056438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27" name="图片 4" descr="证明背景2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31763"/>
            <a:ext cx="7561263" cy="104298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+mj-lt"/>
          <a:ea typeface="+mj-ea"/>
          <a:cs typeface="+mj-cs"/>
        </a:defRPr>
      </a:lvl1pPr>
      <a:lvl2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defTabSz="1043305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1043305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90525" indent="-390525" algn="l" defTabSz="1043305" rtl="0" eaLnBrk="0" fontAlgn="base" hangingPunct="0">
        <a:spcBef>
          <a:spcPct val="20000"/>
        </a:spcBef>
        <a:spcAft>
          <a:spcPct val="0"/>
        </a:spcAft>
        <a:buChar char="•"/>
        <a:defRPr sz="3700">
          <a:solidFill>
            <a:schemeClr val="tx1"/>
          </a:solidFill>
          <a:latin typeface="+mn-lt"/>
          <a:ea typeface="+mn-ea"/>
          <a:cs typeface="+mn-cs"/>
        </a:defRPr>
      </a:lvl1pPr>
      <a:lvl2pPr marL="847725" indent="-325755" algn="l" defTabSz="1043305" rtl="0" eaLnBrk="0" fontAlgn="base" hangingPunct="0">
        <a:spcBef>
          <a:spcPct val="20000"/>
        </a:spcBef>
        <a:spcAft>
          <a:spcPct val="0"/>
        </a:spcAft>
        <a:buChar char="–"/>
        <a:defRPr sz="3200">
          <a:solidFill>
            <a:schemeClr val="tx1"/>
          </a:solidFill>
          <a:latin typeface="+mn-lt"/>
          <a:ea typeface="+mn-ea"/>
        </a:defRPr>
      </a:lvl2pPr>
      <a:lvl3pPr marL="1303655" indent="-260350" algn="l" defTabSz="1043305" rtl="0" eaLnBrk="0" fontAlgn="base" hangingPunct="0">
        <a:spcBef>
          <a:spcPct val="20000"/>
        </a:spcBef>
        <a:spcAft>
          <a:spcPct val="0"/>
        </a:spcAft>
        <a:buChar char="•"/>
        <a:defRPr sz="2700">
          <a:solidFill>
            <a:schemeClr val="tx1"/>
          </a:solidFill>
          <a:latin typeface="+mn-lt"/>
          <a:ea typeface="+mn-ea"/>
        </a:defRPr>
      </a:lvl3pPr>
      <a:lvl4pPr marL="1825625" indent="-260350" algn="l" defTabSz="1043305" rtl="0" eaLnBrk="0" fontAlgn="base" hangingPunct="0">
        <a:spcBef>
          <a:spcPct val="20000"/>
        </a:spcBef>
        <a:spcAft>
          <a:spcPct val="0"/>
        </a:spcAft>
        <a:buChar char="–"/>
        <a:defRPr sz="2300">
          <a:solidFill>
            <a:schemeClr val="tx1"/>
          </a:solidFill>
          <a:latin typeface="+mn-lt"/>
          <a:ea typeface="+mn-ea"/>
        </a:defRPr>
      </a:lvl4pPr>
      <a:lvl5pPr marL="2346325" indent="-260350" algn="l" defTabSz="1043305" rtl="0" eaLnBrk="0" fontAlgn="base" hangingPunct="0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5pPr>
      <a:lvl6pPr marL="28035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6pPr>
      <a:lvl7pPr marL="32607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7pPr>
      <a:lvl8pPr marL="37179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8pPr>
      <a:lvl9pPr marL="4175125" indent="-260350" algn="l" defTabSz="1043305" rtl="0" fontAlgn="base">
        <a:spcBef>
          <a:spcPct val="20000"/>
        </a:spcBef>
        <a:spcAft>
          <a:spcPct val="0"/>
        </a:spcAft>
        <a:buChar char="»"/>
        <a:defRPr sz="2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/>
          <p:nvPr/>
        </p:nvSpPr>
        <p:spPr>
          <a:xfrm>
            <a:off x="808038" y="1536700"/>
            <a:ext cx="6019800" cy="8043545"/>
          </a:xfrm>
          <a:prstGeom prst="rect">
            <a:avLst/>
          </a:prstGeom>
          <a:noFill/>
          <a:ln w="9525">
            <a:noFill/>
          </a:ln>
        </p:spPr>
        <p:txBody>
          <a:bodyPr lIns="104306" tIns="52153" rIns="104306" bIns="52153">
            <a:spAutoFit/>
          </a:bodyPr>
          <a:lstStyle/>
          <a:p>
            <a:pPr algn="ctr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产品兼容互认证明       </a:t>
            </a: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</a:rPr>
              <a:t>     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1400">
                <a:ea typeface="微软雅黑" panose="020B0503020204020204" pitchFamily="34" charset="-122"/>
                <a:sym typeface="+mn-ea"/>
              </a:rPr>
              <a:t>迪思</a:t>
            </a:r>
            <a:r>
              <a:rPr sz="1400">
                <a:ea typeface="微软雅黑" panose="020B0503020204020204" pitchFamily="34" charset="-122"/>
                <a:sym typeface="+mn-ea"/>
              </a:rPr>
              <a:t>杰大数据综合实时采集与共享交换平台</a:t>
            </a:r>
            <a:r>
              <a:rPr lang="en-US" sz="1400">
                <a:ea typeface="微软雅黑" panose="020B0503020204020204" pitchFamily="34" charset="-122"/>
                <a:sym typeface="+mn-ea"/>
              </a:rPr>
              <a:t> </a:t>
            </a:r>
            <a:r>
              <a:rPr sz="1400">
                <a:ea typeface="微软雅黑" panose="020B0503020204020204" pitchFamily="34" charset="-122"/>
                <a:sym typeface="+mn-ea"/>
              </a:rPr>
              <a:t>DataXone</a:t>
            </a:r>
            <a:r>
              <a:rPr lang="en-US" sz="1400">
                <a:ea typeface="微软雅黑" panose="020B0503020204020204" pitchFamily="34" charset="-122"/>
                <a:sym typeface="+mn-ea"/>
              </a:rPr>
              <a:t> </a:t>
            </a:r>
            <a:r>
              <a:rPr sz="1400">
                <a:ea typeface="微软雅黑" panose="020B0503020204020204" pitchFamily="34" charset="-122"/>
                <a:sym typeface="+mn-ea"/>
              </a:rPr>
              <a:t>是 迪思杰(北京)数据管理技术有限公司研发的一款拥有自主知识产权的数据 库实时采集交换平台，解决了国内外数据库同构和异构之间实时复制、实时 汇聚分发等。广泛的应用于数据异构复制、数据共享、数据上云、大数据与 传统数据库之间交互等诸多场景。</a:t>
            </a:r>
            <a:endParaRPr lang="zh-CN" altLang="en-US" sz="1400" dirty="0"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泽拓科技(深圳)有限责任公司的Klustron数据库V1.1.2产品，是用于存储、管理和利用海量数据，实现高性能事务处理和数据分析的分布式数据库系统。支持自动不停服水平弹性伸缩;节点和网络故障时可以保持服务持续，数据不丢不乱;同时支持MySQL和PostgreSQL两种连接协议和常用SQL语法，兼容各类SQL应用软件和 Web系统。</a:t>
            </a:r>
            <a:endParaRPr lang="en-US" altLang="zh-CN" sz="1400" dirty="0">
              <a:ea typeface="微软雅黑" panose="020B0503020204020204" pitchFamily="34" charset="-122"/>
              <a:sym typeface="+mn-ea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en-US" altLang="zh-CN" sz="1400" dirty="0">
                <a:ea typeface="微软雅黑" panose="020B0503020204020204" pitchFamily="34" charset="-122"/>
                <a:sym typeface="+mn-ea"/>
              </a:rPr>
              <a:t>        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针对上述产品的功能、兼容性方面，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迪思杰（北京）数据管理技术有限公司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通过共同测试，</a:t>
            </a:r>
            <a:r>
              <a:rPr lang="zh-CN" sz="1400">
                <a:ea typeface="微软雅黑" panose="020B0503020204020204" pitchFamily="34" charset="-122"/>
                <a:sym typeface="+mn-ea"/>
              </a:rPr>
              <a:t>迪思</a:t>
            </a:r>
            <a:r>
              <a:rPr sz="1400">
                <a:ea typeface="微软雅黑" panose="020B0503020204020204" pitchFamily="34" charset="-122"/>
                <a:sym typeface="+mn-ea"/>
              </a:rPr>
              <a:t>杰大数据综合实时采集与共享交换平台</a:t>
            </a:r>
            <a:r>
              <a:rPr lang="en-US" sz="1400">
                <a:ea typeface="微软雅黑" panose="020B0503020204020204" pitchFamily="34" charset="-122"/>
                <a:sym typeface="+mn-ea"/>
              </a:rPr>
              <a:t> </a:t>
            </a:r>
            <a:r>
              <a:rPr sz="1400">
                <a:ea typeface="微软雅黑" panose="020B0503020204020204" pitchFamily="34" charset="-122"/>
                <a:sym typeface="+mn-ea"/>
              </a:rPr>
              <a:t>DataXone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可以稳定运行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泽拓科技(深圳)有限责任公司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产品，从其他数据库系统全量和增量导入数据到Klustron数据库系统中，</a:t>
            </a:r>
            <a:r>
              <a:rPr lang="zh-CN" altLang="en-US" sz="1400" dirty="0">
                <a:ea typeface="微软雅黑" panose="020B0503020204020204" pitchFamily="34" charset="-122"/>
                <a:sym typeface="+mn-ea"/>
              </a:rPr>
              <a:t>同时</a:t>
            </a:r>
            <a:r>
              <a:rPr lang="zh-CN" altLang="zh-CN" sz="1400" dirty="0">
                <a:ea typeface="微软雅黑" panose="020B0503020204020204" pitchFamily="34" charset="-122"/>
                <a:sym typeface="+mn-ea"/>
              </a:rPr>
              <a:t>满足高可用和性能测试需求。</a:t>
            </a: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特此证明！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迪思杰（北京）数据管理技术有限公司     泽拓科技（深圳）有限责任公司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defTabSz="1189355" eaLnBrk="1" hangingPunct="1">
              <a:lnSpc>
                <a:spcPct val="150000"/>
              </a:lnSpc>
              <a:spcBef>
                <a:spcPct val="30000"/>
              </a:spcBef>
              <a:spcAft>
                <a:spcPct val="3000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                                         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2023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06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  </a:t>
            </a:r>
          </a:p>
        </p:txBody>
      </p:sp>
      <p:sp>
        <p:nvSpPr>
          <p:cNvPr id="2051" name="矩形 2"/>
          <p:cNvSpPr/>
          <p:nvPr/>
        </p:nvSpPr>
        <p:spPr>
          <a:xfrm>
            <a:off x="5380038" y="9271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90525" indent="-39052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47725" indent="-325755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3200">
                <a:solidFill>
                  <a:schemeClr val="tx1"/>
                </a:solidFill>
                <a:latin typeface="+mn-lt"/>
                <a:ea typeface="+mn-ea"/>
              </a:defRPr>
            </a:lvl2pPr>
            <a:lvl3pPr marL="130365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700">
                <a:solidFill>
                  <a:schemeClr val="tx1"/>
                </a:solidFill>
                <a:latin typeface="+mn-lt"/>
                <a:ea typeface="+mn-ea"/>
              </a:defRPr>
            </a:lvl3pPr>
            <a:lvl4pPr marL="18256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300">
                <a:solidFill>
                  <a:schemeClr val="tx1"/>
                </a:solidFill>
                <a:latin typeface="+mn-lt"/>
                <a:ea typeface="+mn-ea"/>
              </a:defRPr>
            </a:lvl4pPr>
            <a:lvl5pPr marL="2346325" indent="-260350" algn="l" defTabSz="1043305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3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1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431" y="907364"/>
            <a:ext cx="1152244" cy="396274"/>
          </a:xfrm>
          <a:prstGeom prst="rect">
            <a:avLst/>
          </a:prstGeom>
        </p:spPr>
      </p:pic>
      <p:pic>
        <p:nvPicPr>
          <p:cNvPr id="4" name="图片 3" descr="横板格纹底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90440" y="558800"/>
            <a:ext cx="2263140" cy="11303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5d54bb9-3641-422e-a890-cf7d6b846840"/>
  <p:tag name="COMMONDATA" val="eyJoZGlkIjoiZmJmZTJkOWUwZDY0MjRlOWI5NWM3YjlmODNhNjI4N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4330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自定义设计方案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wyujie</dc:creator>
  <cp:lastModifiedBy>songshisam01@outlook.com</cp:lastModifiedBy>
  <cp:revision>10</cp:revision>
  <dcterms:created xsi:type="dcterms:W3CDTF">2022-11-10T07:38:00Z</dcterms:created>
  <dcterms:modified xsi:type="dcterms:W3CDTF">2023-06-15T10:03:32Z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2052-11.1.0.14309</vt:lpwstr>
  </property>
  <property fmtid="{D5CDD505-2E9C-101B-9397-08002B2CF9AE}" pid="4" name="ICV">
    <vt:lpwstr>5CCB6BEF50D744D1A47D2B69AEF13C2A_12</vt:lpwstr>
  </property>
</Properties>
</file>