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1" r:id="rId4"/>
  </p:sldMasterIdLst>
  <p:notesMasterIdLst>
    <p:notesMasterId r:id="rId19"/>
  </p:notesMasterIdLst>
  <p:handoutMasterIdLst>
    <p:handoutMasterId r:id="rId20"/>
  </p:handoutMasterIdLst>
  <p:sldIdLst>
    <p:sldId id="256" r:id="rId5"/>
    <p:sldId id="268" r:id="rId6"/>
    <p:sldId id="265" r:id="rId7"/>
    <p:sldId id="266" r:id="rId8"/>
    <p:sldId id="267" r:id="rId9"/>
    <p:sldId id="269" r:id="rId10"/>
    <p:sldId id="257" r:id="rId11"/>
    <p:sldId id="258" r:id="rId12"/>
    <p:sldId id="259" r:id="rId13"/>
    <p:sldId id="260" r:id="rId14"/>
    <p:sldId id="261" r:id="rId15"/>
    <p:sldId id="262" r:id="rId16"/>
    <p:sldId id="263" r:id="rId17"/>
    <p:sldId id="264" r:id="rId18"/>
  </p:sldIdLst>
  <p:sldSz cx="12192000" cy="6858000"/>
  <p:notesSz cx="6889750" cy="100218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3323" autoAdjust="0"/>
    <p:restoredTop sz="93826" autoAdjust="0"/>
  </p:normalViewPr>
  <p:slideViewPr>
    <p:cSldViewPr snapToGrid="0">
      <p:cViewPr varScale="1">
        <p:scale>
          <a:sx n="60" d="100"/>
          <a:sy n="60" d="100"/>
        </p:scale>
        <p:origin x="904" y="40"/>
      </p:cViewPr>
      <p:guideLst>
        <p:guide orient="horz" pos="33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p:scale>
          <a:sx n="1" d="2"/>
          <a:sy n="1" d="2"/>
        </p:scale>
        <p:origin x="2632"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85558" cy="502835"/>
          </a:xfrm>
          <a:prstGeom prst="rect">
            <a:avLst/>
          </a:prstGeom>
        </p:spPr>
        <p:txBody>
          <a:bodyPr vert="horz" lIns="96634" tIns="48317" rIns="96634" bIns="48317" rtlCol="0"/>
          <a:lstStyle>
            <a:lvl1pPr algn="l">
              <a:defRPr sz="13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0D7022B2-02C5-4E03-99BC-0BA3C57AC49B}"/>
              </a:ext>
            </a:extLst>
          </p:cNvPr>
          <p:cNvSpPr>
            <a:spLocks noGrp="1"/>
          </p:cNvSpPr>
          <p:nvPr>
            <p:ph type="dt" sz="quarter" idx="1"/>
          </p:nvPr>
        </p:nvSpPr>
        <p:spPr>
          <a:xfrm>
            <a:off x="3902597" y="0"/>
            <a:ext cx="2985558" cy="502835"/>
          </a:xfrm>
          <a:prstGeom prst="rect">
            <a:avLst/>
          </a:prstGeom>
        </p:spPr>
        <p:txBody>
          <a:bodyPr vert="horz" lIns="96634" tIns="48317" rIns="96634" bIns="48317" rtlCol="0"/>
          <a:lstStyle>
            <a:lvl1pPr algn="r">
              <a:defRPr sz="1300"/>
            </a:lvl1pPr>
          </a:lstStyle>
          <a:p>
            <a:pPr rtl="0"/>
            <a:fld id="{2CC354F9-AF4C-4E7A-BDE9-E5C83DA8C784}" type="datetime1">
              <a:rPr lang="zh-CN" altLang="en-US" smtClean="0">
                <a:latin typeface="Microsoft YaHei UI" panose="020B0503020204020204" pitchFamily="34" charset="-122"/>
                <a:ea typeface="Microsoft YaHei UI" panose="020B0503020204020204" pitchFamily="34" charset="-122"/>
              </a:rPr>
              <a:t>2022/10/28</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BC3FEE8C-8D38-4F2A-950E-071C6823E271}"/>
              </a:ext>
            </a:extLst>
          </p:cNvPr>
          <p:cNvSpPr>
            <a:spLocks noGrp="1"/>
          </p:cNvSpPr>
          <p:nvPr>
            <p:ph type="ftr" sz="quarter" idx="2"/>
          </p:nvPr>
        </p:nvSpPr>
        <p:spPr>
          <a:xfrm>
            <a:off x="0" y="9519055"/>
            <a:ext cx="2985558" cy="502834"/>
          </a:xfrm>
          <a:prstGeom prst="rect">
            <a:avLst/>
          </a:prstGeom>
        </p:spPr>
        <p:txBody>
          <a:bodyPr vert="horz" lIns="96634" tIns="48317" rIns="96634" bIns="48317" rtlCol="0" anchor="b"/>
          <a:lstStyle>
            <a:lvl1pPr algn="l">
              <a:defRPr sz="13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8C567A6D-959B-4552-AB8D-4CCA819CAA71}"/>
              </a:ext>
            </a:extLst>
          </p:cNvPr>
          <p:cNvSpPr>
            <a:spLocks noGrp="1"/>
          </p:cNvSpPr>
          <p:nvPr>
            <p:ph type="sldNum" sz="quarter" idx="3"/>
          </p:nvPr>
        </p:nvSpPr>
        <p:spPr>
          <a:xfrm>
            <a:off x="3902597" y="9519055"/>
            <a:ext cx="2985558" cy="502834"/>
          </a:xfrm>
          <a:prstGeom prst="rect">
            <a:avLst/>
          </a:prstGeom>
        </p:spPr>
        <p:txBody>
          <a:bodyPr vert="horz" lIns="96634" tIns="48317" rIns="96634" bIns="48317" rtlCol="0" anchor="b"/>
          <a:lstStyle>
            <a:lvl1pPr algn="r">
              <a:defRPr sz="1300"/>
            </a:lvl1pPr>
          </a:lstStyle>
          <a:p>
            <a:pPr rtl="0"/>
            <a:fld id="{4BF9A36D-7FAC-478F-9944-F324014F6FD1}"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85558" cy="502835"/>
          </a:xfrm>
          <a:prstGeom prst="rect">
            <a:avLst/>
          </a:prstGeom>
        </p:spPr>
        <p:txBody>
          <a:bodyPr vert="horz" lIns="96634" tIns="48317" rIns="96634" bIns="48317" rtlCol="0"/>
          <a:lstStyle>
            <a:lvl1pPr algn="l">
              <a:defRPr sz="13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902597" y="0"/>
            <a:ext cx="2985558" cy="502835"/>
          </a:xfrm>
          <a:prstGeom prst="rect">
            <a:avLst/>
          </a:prstGeom>
        </p:spPr>
        <p:txBody>
          <a:bodyPr vert="horz" lIns="96634" tIns="48317" rIns="96634" bIns="48317" rtlCol="0"/>
          <a:lstStyle>
            <a:lvl1pPr algn="r">
              <a:defRPr sz="1300">
                <a:latin typeface="Microsoft YaHei UI" panose="020B0503020204020204" pitchFamily="34" charset="-122"/>
                <a:ea typeface="Microsoft YaHei UI" panose="020B0503020204020204" pitchFamily="34" charset="-122"/>
              </a:defRPr>
            </a:lvl1pPr>
          </a:lstStyle>
          <a:p>
            <a:fld id="{CF891011-CD72-45B7-A8BE-48AB53A0B3AA}" type="datetime1">
              <a:rPr lang="zh-CN" altLang="en-US" noProof="0" smtClean="0"/>
              <a:t>2022/10/28</a:t>
            </a:fld>
            <a:endParaRPr lang="zh-CN" altLang="en-US" noProof="0"/>
          </a:p>
        </p:txBody>
      </p:sp>
      <p:sp>
        <p:nvSpPr>
          <p:cNvPr id="4" name="幻灯片图像占位符 3"/>
          <p:cNvSpPr>
            <a:spLocks noGrp="1" noRot="1" noChangeAspect="1"/>
          </p:cNvSpPr>
          <p:nvPr>
            <p:ph type="sldImg" idx="2"/>
          </p:nvPr>
        </p:nvSpPr>
        <p:spPr>
          <a:xfrm>
            <a:off x="438150" y="1252538"/>
            <a:ext cx="6013450" cy="3382962"/>
          </a:xfrm>
          <a:prstGeom prst="rect">
            <a:avLst/>
          </a:prstGeom>
          <a:noFill/>
          <a:ln w="12700">
            <a:solidFill>
              <a:prstClr val="black"/>
            </a:solidFill>
          </a:ln>
        </p:spPr>
        <p:txBody>
          <a:bodyPr vert="horz" lIns="96634" tIns="48317" rIns="96634" bIns="48317" rtlCol="0" anchor="ctr"/>
          <a:lstStyle/>
          <a:p>
            <a:pPr rtl="0"/>
            <a:endParaRPr lang="zh-CN" altLang="en-US" noProof="0"/>
          </a:p>
        </p:txBody>
      </p:sp>
      <p:sp>
        <p:nvSpPr>
          <p:cNvPr id="5" name="备注占位符 4"/>
          <p:cNvSpPr>
            <a:spLocks noGrp="1"/>
          </p:cNvSpPr>
          <p:nvPr>
            <p:ph type="body" sz="quarter" idx="3"/>
          </p:nvPr>
        </p:nvSpPr>
        <p:spPr>
          <a:xfrm>
            <a:off x="688975" y="4823034"/>
            <a:ext cx="5511800" cy="3946118"/>
          </a:xfrm>
          <a:prstGeom prst="rect">
            <a:avLst/>
          </a:prstGeom>
        </p:spPr>
        <p:txBody>
          <a:bodyPr vert="horz" lIns="96634" tIns="48317" rIns="96634" bIns="48317"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9519055"/>
            <a:ext cx="2985558" cy="502834"/>
          </a:xfrm>
          <a:prstGeom prst="rect">
            <a:avLst/>
          </a:prstGeom>
        </p:spPr>
        <p:txBody>
          <a:bodyPr vert="horz" lIns="96634" tIns="48317" rIns="96634" bIns="48317" rtlCol="0" anchor="b"/>
          <a:lstStyle>
            <a:lvl1pPr algn="l">
              <a:defRPr sz="13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902597" y="9519055"/>
            <a:ext cx="2985558" cy="502834"/>
          </a:xfrm>
          <a:prstGeom prst="rect">
            <a:avLst/>
          </a:prstGeom>
        </p:spPr>
        <p:txBody>
          <a:bodyPr vert="horz" lIns="96634" tIns="48317" rIns="96634" bIns="48317" rtlCol="0" anchor="b"/>
          <a:lstStyle>
            <a:lvl1pPr algn="r">
              <a:defRPr sz="1300">
                <a:latin typeface="Microsoft YaHei UI" panose="020B0503020204020204" pitchFamily="34" charset="-122"/>
                <a:ea typeface="Microsoft YaHei UI" panose="020B0503020204020204" pitchFamily="34" charset="-122"/>
              </a:defRPr>
            </a:lvl1pPr>
          </a:lstStyle>
          <a:p>
            <a:fld id="{D4B9A9E5-4F7F-4A7D-9DE1-899232329269}" type="slidenum">
              <a:rPr lang="en-US" altLang="zh-CN" noProof="0" smtClean="0"/>
              <a:pPr/>
              <a:t>‹#›</a:t>
            </a:fld>
            <a:endParaRPr lang="zh-CN" altLang="en-US"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189091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4B9A9E5-4F7F-4A7D-9DE1-899232329269}" type="slidenum">
              <a:rPr lang="en-US" altLang="zh-CN" noProof="0" smtClean="0"/>
              <a:pPr/>
              <a:t>2</a:t>
            </a:fld>
            <a:endParaRPr lang="zh-CN" altLang="en-US" noProof="0"/>
          </a:p>
        </p:txBody>
      </p:sp>
    </p:spTree>
    <p:extLst>
      <p:ext uri="{BB962C8B-B14F-4D97-AF65-F5344CB8AC3E}">
        <p14:creationId xmlns:p14="http://schemas.microsoft.com/office/powerpoint/2010/main" val="1481453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4B9A9E5-4F7F-4A7D-9DE1-899232329269}" type="slidenum">
              <a:rPr lang="en-US" altLang="zh-CN" noProof="0" smtClean="0"/>
              <a:pPr/>
              <a:t>3</a:t>
            </a:fld>
            <a:endParaRPr lang="zh-CN" altLang="en-US" noProof="0"/>
          </a:p>
        </p:txBody>
      </p:sp>
    </p:spTree>
    <p:extLst>
      <p:ext uri="{BB962C8B-B14F-4D97-AF65-F5344CB8AC3E}">
        <p14:creationId xmlns:p14="http://schemas.microsoft.com/office/powerpoint/2010/main" val="3200508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4B9A9E5-4F7F-4A7D-9DE1-899232329269}" type="slidenum">
              <a:rPr lang="en-US" altLang="zh-CN" noProof="0" smtClean="0"/>
              <a:pPr/>
              <a:t>4</a:t>
            </a:fld>
            <a:endParaRPr lang="zh-CN" altLang="en-US" noProof="0"/>
          </a:p>
        </p:txBody>
      </p:sp>
    </p:spTree>
    <p:extLst>
      <p:ext uri="{BB962C8B-B14F-4D97-AF65-F5344CB8AC3E}">
        <p14:creationId xmlns:p14="http://schemas.microsoft.com/office/powerpoint/2010/main" val="961298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30119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r>
              <a:rPr lang="en-US" altLang="zh-CN" noProof="0"/>
              <a:t>20XX</a:t>
            </a:r>
            <a:endParaRPr lang="zh-CN" altLang="en-US" noProof="0"/>
          </a:p>
        </p:txBody>
      </p:sp>
      <p:sp>
        <p:nvSpPr>
          <p:cNvPr id="5" name="Footer Placeholder 4"/>
          <p:cNvSpPr>
            <a:spLocks noGrp="1"/>
          </p:cNvSpPr>
          <p:nvPr>
            <p:ph type="ftr" sz="quarter" idx="11"/>
          </p:nvPr>
        </p:nvSpPr>
        <p:spPr/>
        <p:txBody>
          <a:bodyPr/>
          <a:lstStyle/>
          <a:p>
            <a:r>
              <a:rPr lang="zh-CN" altLang="en-US" noProof="0"/>
              <a:t>融资演讲稿</a:t>
            </a:r>
          </a:p>
        </p:txBody>
      </p:sp>
      <p:sp>
        <p:nvSpPr>
          <p:cNvPr id="6" name="Slide Number Placeholder 5"/>
          <p:cNvSpPr>
            <a:spLocks noGrp="1"/>
          </p:cNvSpPr>
          <p:nvPr>
            <p:ph type="sldNum" sz="quarter" idx="12"/>
          </p:nvPr>
        </p:nvSpPr>
        <p:spPr/>
        <p:txBody>
          <a:body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306245570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r>
              <a:rPr lang="en-US" altLang="zh-CN" noProof="0"/>
              <a:t>20XX</a:t>
            </a:r>
            <a:endParaRPr lang="zh-CN" altLang="en-US" noProof="0"/>
          </a:p>
        </p:txBody>
      </p:sp>
      <p:sp>
        <p:nvSpPr>
          <p:cNvPr id="5" name="Footer Placeholder 4"/>
          <p:cNvSpPr>
            <a:spLocks noGrp="1"/>
          </p:cNvSpPr>
          <p:nvPr>
            <p:ph type="ftr" sz="quarter" idx="11"/>
          </p:nvPr>
        </p:nvSpPr>
        <p:spPr/>
        <p:txBody>
          <a:bodyPr/>
          <a:lstStyle/>
          <a:p>
            <a:r>
              <a:rPr lang="zh-CN" altLang="en-US" noProof="0"/>
              <a:t>融资演讲稿</a:t>
            </a:r>
          </a:p>
        </p:txBody>
      </p:sp>
      <p:sp>
        <p:nvSpPr>
          <p:cNvPr id="6" name="Slide Number Placeholder 5"/>
          <p:cNvSpPr>
            <a:spLocks noGrp="1"/>
          </p:cNvSpPr>
          <p:nvPr>
            <p:ph type="sldNum" sz="quarter" idx="12"/>
          </p:nvPr>
        </p:nvSpPr>
        <p:spPr/>
        <p:txBody>
          <a:bodyPr/>
          <a:lstStyle/>
          <a:p>
            <a:fld id="{B5CEABB6-07DC-46E8-9B57-56EC44A396E5}" type="slidenum">
              <a:rPr lang="en-US" altLang="zh-CN" noProof="0" smtClean="0"/>
              <a:pPr/>
              <a:t>‹#›</a:t>
            </a:fld>
            <a:endParaRPr lang="zh-CN" altLang="en-US" noProof="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8758900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r>
              <a:rPr lang="en-US" altLang="zh-CN" noProof="0"/>
              <a:t>20XX</a:t>
            </a:r>
            <a:endParaRPr lang="zh-CN" altLang="en-US" noProof="0"/>
          </a:p>
        </p:txBody>
      </p:sp>
      <p:sp>
        <p:nvSpPr>
          <p:cNvPr id="5" name="Footer Placeholder 4"/>
          <p:cNvSpPr>
            <a:spLocks noGrp="1"/>
          </p:cNvSpPr>
          <p:nvPr>
            <p:ph type="ftr" sz="quarter" idx="11"/>
          </p:nvPr>
        </p:nvSpPr>
        <p:spPr/>
        <p:txBody>
          <a:bodyPr/>
          <a:lstStyle/>
          <a:p>
            <a:r>
              <a:rPr lang="zh-CN" altLang="en-US" noProof="0"/>
              <a:t>融资演讲稿</a:t>
            </a:r>
          </a:p>
        </p:txBody>
      </p:sp>
      <p:sp>
        <p:nvSpPr>
          <p:cNvPr id="6" name="Slide Number Placeholder 5"/>
          <p:cNvSpPr>
            <a:spLocks noGrp="1"/>
          </p:cNvSpPr>
          <p:nvPr>
            <p:ph type="sldNum" sz="quarter" idx="12"/>
          </p:nvPr>
        </p:nvSpPr>
        <p:spPr/>
        <p:txBody>
          <a:body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85589350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r>
              <a:rPr lang="en-US" altLang="zh-CN" noProof="0"/>
              <a:t>20XX</a:t>
            </a:r>
            <a:endParaRPr lang="zh-CN" altLang="en-US" noProof="0"/>
          </a:p>
        </p:txBody>
      </p:sp>
      <p:sp>
        <p:nvSpPr>
          <p:cNvPr id="5" name="Footer Placeholder 4"/>
          <p:cNvSpPr>
            <a:spLocks noGrp="1"/>
          </p:cNvSpPr>
          <p:nvPr>
            <p:ph type="ftr" sz="quarter" idx="11"/>
          </p:nvPr>
        </p:nvSpPr>
        <p:spPr/>
        <p:txBody>
          <a:bodyPr/>
          <a:lstStyle/>
          <a:p>
            <a:r>
              <a:rPr lang="zh-CN" altLang="en-US" noProof="0"/>
              <a:t>融资演讲稿</a:t>
            </a:r>
          </a:p>
        </p:txBody>
      </p:sp>
      <p:sp>
        <p:nvSpPr>
          <p:cNvPr id="6" name="Slide Number Placeholder 5"/>
          <p:cNvSpPr>
            <a:spLocks noGrp="1"/>
          </p:cNvSpPr>
          <p:nvPr>
            <p:ph type="sldNum" sz="quarter" idx="12"/>
          </p:nvPr>
        </p:nvSpPr>
        <p:spPr/>
        <p:txBody>
          <a:bodyPr/>
          <a:lstStyle/>
          <a:p>
            <a:fld id="{B5CEABB6-07DC-46E8-9B57-56EC44A396E5}" type="slidenum">
              <a:rPr lang="en-US" altLang="zh-CN" noProof="0" smtClean="0"/>
              <a:pPr/>
              <a:t>‹#›</a:t>
            </a:fld>
            <a:endParaRPr lang="zh-CN" altLang="en-US" noProof="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9178956"/>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r>
              <a:rPr lang="en-US" altLang="zh-CN" noProof="0"/>
              <a:t>20XX</a:t>
            </a:r>
            <a:endParaRPr lang="zh-CN" altLang="en-US" noProof="0"/>
          </a:p>
        </p:txBody>
      </p:sp>
      <p:sp>
        <p:nvSpPr>
          <p:cNvPr id="5" name="Footer Placeholder 4"/>
          <p:cNvSpPr>
            <a:spLocks noGrp="1"/>
          </p:cNvSpPr>
          <p:nvPr>
            <p:ph type="ftr" sz="quarter" idx="11"/>
          </p:nvPr>
        </p:nvSpPr>
        <p:spPr/>
        <p:txBody>
          <a:bodyPr/>
          <a:lstStyle/>
          <a:p>
            <a:r>
              <a:rPr lang="zh-CN" altLang="en-US" noProof="0"/>
              <a:t>融资演讲稿</a:t>
            </a:r>
          </a:p>
        </p:txBody>
      </p:sp>
      <p:sp>
        <p:nvSpPr>
          <p:cNvPr id="6" name="Slide Number Placeholder 5"/>
          <p:cNvSpPr>
            <a:spLocks noGrp="1"/>
          </p:cNvSpPr>
          <p:nvPr>
            <p:ph type="sldNum" sz="quarter" idx="12"/>
          </p:nvPr>
        </p:nvSpPr>
        <p:spPr/>
        <p:txBody>
          <a:body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18903832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noProof="0"/>
              <a:t>20XX</a:t>
            </a:r>
            <a:endParaRPr lang="zh-CN" altLang="en-US" noProof="0"/>
          </a:p>
        </p:txBody>
      </p:sp>
      <p:sp>
        <p:nvSpPr>
          <p:cNvPr id="5" name="Footer Placeholder 4"/>
          <p:cNvSpPr>
            <a:spLocks noGrp="1"/>
          </p:cNvSpPr>
          <p:nvPr>
            <p:ph type="ftr" sz="quarter" idx="11"/>
          </p:nvPr>
        </p:nvSpPr>
        <p:spPr/>
        <p:txBody>
          <a:bodyPr/>
          <a:lstStyle/>
          <a:p>
            <a:r>
              <a:rPr lang="zh-CN" altLang="en-US" noProof="0"/>
              <a:t>融资演讲稿</a:t>
            </a:r>
          </a:p>
        </p:txBody>
      </p:sp>
      <p:sp>
        <p:nvSpPr>
          <p:cNvPr id="6" name="Slide Number Placeholder 5"/>
          <p:cNvSpPr>
            <a:spLocks noGrp="1"/>
          </p:cNvSpPr>
          <p:nvPr>
            <p:ph type="sldNum" sz="quarter" idx="12"/>
          </p:nvPr>
        </p:nvSpPr>
        <p:spPr/>
        <p:txBody>
          <a:body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410256761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noProof="0"/>
              <a:t>20XX</a:t>
            </a:r>
            <a:endParaRPr lang="zh-CN" altLang="en-US" noProof="0"/>
          </a:p>
        </p:txBody>
      </p:sp>
      <p:sp>
        <p:nvSpPr>
          <p:cNvPr id="5" name="Footer Placeholder 4"/>
          <p:cNvSpPr>
            <a:spLocks noGrp="1"/>
          </p:cNvSpPr>
          <p:nvPr>
            <p:ph type="ftr" sz="quarter" idx="11"/>
          </p:nvPr>
        </p:nvSpPr>
        <p:spPr/>
        <p:txBody>
          <a:bodyPr/>
          <a:lstStyle/>
          <a:p>
            <a:r>
              <a:rPr lang="zh-CN" altLang="en-US" noProof="0"/>
              <a:t>融资演讲稿</a:t>
            </a:r>
          </a:p>
        </p:txBody>
      </p:sp>
      <p:sp>
        <p:nvSpPr>
          <p:cNvPr id="6" name="Slide Number Placeholder 5"/>
          <p:cNvSpPr>
            <a:spLocks noGrp="1"/>
          </p:cNvSpPr>
          <p:nvPr>
            <p:ph type="sldNum" sz="quarter" idx="12"/>
          </p:nvPr>
        </p:nvSpPr>
        <p:spPr/>
        <p:txBody>
          <a:body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149176468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分节符">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单击以编辑模板标题样式</a:t>
            </a:r>
          </a:p>
        </p:txBody>
      </p:sp>
      <p:pic>
        <p:nvPicPr>
          <p:cNvPr id="5" name="图形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10190810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martArt">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7" name="SmartArt 占位符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9084"/>
            <a:ext cx="10515600" cy="3695338"/>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单击图标以添加 </a:t>
            </a:r>
            <a:r>
              <a:rPr lang="en-US" altLang="zh-CN" noProof="0"/>
              <a:t>SmartArt </a:t>
            </a:r>
            <a:r>
              <a:rPr lang="zh-CN" altLang="en-US" noProof="0"/>
              <a:t>图形</a:t>
            </a:r>
          </a:p>
        </p:txBody>
      </p:sp>
      <p:sp>
        <p:nvSpPr>
          <p:cNvPr id="3" name="日期占位符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4" name="页脚占位符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cxnSp>
        <p:nvCxnSpPr>
          <p:cNvPr id="10" name="直接连接符​​(S)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S)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灯片编号占位符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240177502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引言">
    <p:spTree>
      <p:nvGrpSpPr>
        <p:cNvPr id="1" name=""/>
        <p:cNvGrpSpPr/>
        <p:nvPr/>
      </p:nvGrpSpPr>
      <p:grpSpPr>
        <a:xfrm>
          <a:off x="0" y="0"/>
          <a:ext cx="0" cy="0"/>
          <a:chOff x="0" y="0"/>
          <a:chExt cx="0" cy="0"/>
        </a:xfrm>
      </p:grpSpPr>
      <p:pic>
        <p:nvPicPr>
          <p:cNvPr id="7" name="图形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标题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cxnSp>
        <p:nvCxnSpPr>
          <p:cNvPr id="9" name="直接连接符​​(S)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占位符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12" name="文本占位符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13" name="文本占位符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14" name="文本占位符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15" name="文本占位符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16" name="文本占位符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19" name="灯片编号占位符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130644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noProof="0"/>
              <a:t>20XX</a:t>
            </a:r>
            <a:endParaRPr lang="zh-CN" altLang="en-US" noProof="0"/>
          </a:p>
        </p:txBody>
      </p:sp>
      <p:sp>
        <p:nvSpPr>
          <p:cNvPr id="5" name="Footer Placeholder 4"/>
          <p:cNvSpPr>
            <a:spLocks noGrp="1"/>
          </p:cNvSpPr>
          <p:nvPr>
            <p:ph type="ftr" sz="quarter" idx="11"/>
          </p:nvPr>
        </p:nvSpPr>
        <p:spPr/>
        <p:txBody>
          <a:bodyPr/>
          <a:lstStyle/>
          <a:p>
            <a:r>
              <a:rPr lang="zh-CN" altLang="en-US" noProof="0"/>
              <a:t>融资演讲稿</a:t>
            </a:r>
          </a:p>
        </p:txBody>
      </p:sp>
      <p:sp>
        <p:nvSpPr>
          <p:cNvPr id="6" name="Slide Number Placeholder 5"/>
          <p:cNvSpPr>
            <a:spLocks noGrp="1"/>
          </p:cNvSpPr>
          <p:nvPr>
            <p:ph type="sldNum" sz="quarter" idx="12"/>
          </p:nvPr>
        </p:nvSpPr>
        <p:spPr/>
        <p:txBody>
          <a:body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49132131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2 列">
    <p:bg>
      <p:bgPr>
        <a:solidFill>
          <a:schemeClr val="tx1"/>
        </a:solidFill>
        <a:effectLst/>
      </p:bgPr>
    </p:bg>
    <p:spTree>
      <p:nvGrpSpPr>
        <p:cNvPr id="1" name=""/>
        <p:cNvGrpSpPr/>
        <p:nvPr/>
      </p:nvGrpSpPr>
      <p:grpSpPr>
        <a:xfrm>
          <a:off x="0" y="0"/>
          <a:ext cx="0" cy="0"/>
          <a:chOff x="0" y="0"/>
          <a:chExt cx="0" cy="0"/>
        </a:xfrm>
      </p:grpSpPr>
      <p:sp>
        <p:nvSpPr>
          <p:cNvPr id="14" name="标题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15" name="文本占位符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bg1"/>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17" name="文本占位符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31" name="文本占位符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bg1"/>
                </a:solidFill>
                <a:latin typeface="Microsoft YaHei UI" panose="020B0503020204020204" pitchFamily="34" charset="-122"/>
                <a:ea typeface="Microsoft YaHei UI" panose="020B0503020204020204" pitchFamily="34" charset="-122"/>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单击此处添加副标题</a:t>
            </a:r>
          </a:p>
        </p:txBody>
      </p:sp>
      <p:sp>
        <p:nvSpPr>
          <p:cNvPr id="32" name="文本占位符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33" name="文本占位符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bg1"/>
                </a:solidFill>
                <a:latin typeface="Microsoft YaHei UI" panose="020B0503020204020204" pitchFamily="34" charset="-122"/>
                <a:ea typeface="Microsoft YaHei UI" panose="020B0503020204020204" pitchFamily="34" charset="-122"/>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单击此处添加副标题</a:t>
            </a:r>
          </a:p>
        </p:txBody>
      </p:sp>
      <p:sp>
        <p:nvSpPr>
          <p:cNvPr id="34" name="文本占位符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12" name="文本占位符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bg1"/>
                </a:solidFill>
                <a:latin typeface="Microsoft YaHei UI" panose="020B0503020204020204" pitchFamily="34" charset="-122"/>
                <a:ea typeface="Microsoft YaHei UI" panose="020B0503020204020204" pitchFamily="34" charset="-122"/>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单击此处添加副标题</a:t>
            </a:r>
          </a:p>
        </p:txBody>
      </p:sp>
      <p:sp>
        <p:nvSpPr>
          <p:cNvPr id="13" name="文本占位符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3" name="日期占位符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4" name="页脚占位符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5" name="灯片编号占位符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lvl1pPr>
              <a:defRPr>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cxnSp>
        <p:nvCxnSpPr>
          <p:cNvPr id="2" name="直接连接符​​(S)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3 列">
    <p:bg>
      <p:bgPr>
        <a:solidFill>
          <a:schemeClr val="bg1"/>
        </a:solidFill>
        <a:effectLst/>
      </p:bgPr>
    </p:bg>
    <p:spTree>
      <p:nvGrpSpPr>
        <p:cNvPr id="1" name=""/>
        <p:cNvGrpSpPr/>
        <p:nvPr/>
      </p:nvGrpSpPr>
      <p:grpSpPr>
        <a:xfrm>
          <a:off x="0" y="0"/>
          <a:ext cx="0" cy="0"/>
          <a:chOff x="0" y="0"/>
          <a:chExt cx="0" cy="0"/>
        </a:xfrm>
      </p:grpSpPr>
      <p:sp>
        <p:nvSpPr>
          <p:cNvPr id="14" name="标题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15" name="文本占位符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17" name="文本占位符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16" name="文本占位符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18" name="文本占位符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19" name="文本占位符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20" name="文本占位符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23" name="文本占位符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24" name="文本占位符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3" name="日期占位符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4" name="页脚占位符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5" name="灯片编号占位符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pic>
        <p:nvPicPr>
          <p:cNvPr id="2" name="图形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内容">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bg1"/>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pic>
        <p:nvPicPr>
          <p:cNvPr id="11" name="图形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图形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图形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文本占位符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bg1"/>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p>
        </p:txBody>
      </p:sp>
      <p:sp>
        <p:nvSpPr>
          <p:cNvPr id="23" name="文本占位符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bg1"/>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p>
        </p:txBody>
      </p:sp>
      <p:sp>
        <p:nvSpPr>
          <p:cNvPr id="24" name="文本占位符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bg1"/>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p>
        </p:txBody>
      </p:sp>
      <p:sp>
        <p:nvSpPr>
          <p:cNvPr id="4" name="内容占位符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bg1"/>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单击以编辑</a:t>
            </a:r>
          </a:p>
        </p:txBody>
      </p:sp>
      <p:sp>
        <p:nvSpPr>
          <p:cNvPr id="25" name="内容占位符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bg1"/>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单击此处编辑母版文本样式</a:t>
            </a:r>
          </a:p>
        </p:txBody>
      </p:sp>
      <p:sp>
        <p:nvSpPr>
          <p:cNvPr id="6" name="内容占位符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bg1"/>
                </a:solidFill>
                <a:latin typeface="Microsoft YaHei UI" panose="020B0503020204020204" pitchFamily="34" charset="-122"/>
                <a:ea typeface="Microsoft YaHei UI" panose="020B0503020204020204" pitchFamily="34" charset="-122"/>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单击以编辑</a:t>
            </a:r>
          </a:p>
        </p:txBody>
      </p:sp>
      <p:sp>
        <p:nvSpPr>
          <p:cNvPr id="26" name="内容占位符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bg1"/>
                </a:solidFill>
                <a:latin typeface="Microsoft YaHei UI" panose="020B0503020204020204" pitchFamily="34" charset="-122"/>
                <a:ea typeface="Microsoft YaHei UI" panose="020B0503020204020204" pitchFamily="34" charset="-122"/>
              </a:defRPr>
            </a:lvl1pPr>
            <a:lvl2pPr marL="457200" indent="0" algn="ctr">
              <a:lnSpc>
                <a:spcPct val="100000"/>
              </a:lnSpc>
              <a:buNone/>
              <a:defRPr sz="1400" cap="none" spc="50" baseline="0">
                <a:solidFill>
                  <a:schemeClr val="bg1"/>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单击此处编辑母版文本样式</a:t>
            </a:r>
          </a:p>
          <a:p>
            <a:pPr lvl="1" rtl="0"/>
            <a:r>
              <a:rPr lang="zh-CN" altLang="en-US" noProof="0"/>
              <a:t>二级</a:t>
            </a:r>
          </a:p>
        </p:txBody>
      </p:sp>
      <p:sp>
        <p:nvSpPr>
          <p:cNvPr id="22" name="内容占位符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7938210" y="4824188"/>
            <a:ext cx="3124093" cy="462927"/>
          </a:xfrm>
        </p:spPr>
        <p:txBody>
          <a:bodyPr rtlCol="0">
            <a:noAutofit/>
          </a:bodyPr>
          <a:lstStyle>
            <a:lvl1pPr marL="0" indent="0" algn="ctr">
              <a:lnSpc>
                <a:spcPct val="100000"/>
              </a:lnSpc>
              <a:buNone/>
              <a:defRPr sz="2000" cap="all" spc="50" baseline="0">
                <a:solidFill>
                  <a:schemeClr val="bg1"/>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单击以编辑</a:t>
            </a:r>
          </a:p>
        </p:txBody>
      </p:sp>
      <p:sp>
        <p:nvSpPr>
          <p:cNvPr id="27" name="内容占位符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bg1"/>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单击此处编辑母版文本样式</a:t>
            </a:r>
          </a:p>
        </p:txBody>
      </p:sp>
      <p:sp>
        <p:nvSpPr>
          <p:cNvPr id="7" name="日期占位符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9" name="幻灯片编号占位符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14" name="图形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标题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20" name="文本占位符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25" name="文本占位符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26" name="文本占位符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27" name="文本占位符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28" name="文本占位符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p>
        </p:txBody>
      </p:sp>
      <p:sp>
        <p:nvSpPr>
          <p:cNvPr id="29" name="文本占位符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p>
        </p:txBody>
      </p:sp>
      <p:sp>
        <p:nvSpPr>
          <p:cNvPr id="21" name="日期占位符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22" name="页脚占位符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24" name="幻灯片编号占位符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图表">
    <p:bg>
      <p:bgPr>
        <a:solidFill>
          <a:schemeClr val="accent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15" name="文本占位符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rtlCol="0">
            <a:noAutofit/>
          </a:bodyPr>
          <a:lstStyle>
            <a:lvl1pPr marL="0" indent="0">
              <a:buNone/>
              <a:defRPr sz="1800">
                <a:latin typeface="Microsoft YaHei UI" panose="020B0503020204020204" pitchFamily="34" charset="-122"/>
                <a:ea typeface="Microsoft YaHei UI" panose="020B0503020204020204" pitchFamily="34" charset="-122"/>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zh-CN" altLang="en-US" noProof="0"/>
              <a:t>单击此处编辑母版文本样式</a:t>
            </a:r>
          </a:p>
        </p:txBody>
      </p:sp>
      <p:sp>
        <p:nvSpPr>
          <p:cNvPr id="7" name="图表占位符 6">
            <a:extLst>
              <a:ext uri="{FF2B5EF4-FFF2-40B4-BE49-F238E27FC236}">
                <a16:creationId xmlns:a16="http://schemas.microsoft.com/office/drawing/2014/main" id="{08AF2DB4-A973-4307-B59C-6058A138835C}"/>
              </a:ext>
            </a:extLst>
          </p:cNvPr>
          <p:cNvSpPr>
            <a:spLocks noGrp="1"/>
          </p:cNvSpPr>
          <p:nvPr>
            <p:ph type="chart" sz="quarter" idx="13" hasCustomPrompt="1"/>
          </p:nvPr>
        </p:nvSpPr>
        <p:spPr>
          <a:xfrm>
            <a:off x="838200" y="2286002"/>
            <a:ext cx="6094270" cy="3542143"/>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单击图标以添加图表</a:t>
            </a:r>
          </a:p>
        </p:txBody>
      </p:sp>
      <p:sp>
        <p:nvSpPr>
          <p:cNvPr id="11" name="文本占位符 10">
            <a:extLst>
              <a:ext uri="{FF2B5EF4-FFF2-40B4-BE49-F238E27FC236}">
                <a16:creationId xmlns:a16="http://schemas.microsoft.com/office/drawing/2014/main" id="{339C283A-EC40-421C-8A0E-F9A3161C8890}"/>
              </a:ext>
            </a:extLst>
          </p:cNvPr>
          <p:cNvSpPr>
            <a:spLocks noGrp="1"/>
          </p:cNvSpPr>
          <p:nvPr>
            <p:ph type="body" sz="quarter" idx="14" hasCustomPrompt="1"/>
          </p:nvPr>
        </p:nvSpPr>
        <p:spPr>
          <a:xfrm>
            <a:off x="7858125" y="2284624"/>
            <a:ext cx="3147332" cy="306388"/>
          </a:xfrm>
        </p:spPr>
        <p:txBody>
          <a:bodyPr rtlCol="0">
            <a:noAutofit/>
          </a:bodyPr>
          <a:lstStyle>
            <a:lvl1pPr marL="0" indent="0">
              <a:buNone/>
              <a:defRPr sz="1400" cap="all" spc="150"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zh-CN" altLang="en-US" noProof="0"/>
              <a:t>单击以编辑</a:t>
            </a:r>
          </a:p>
        </p:txBody>
      </p:sp>
      <p:sp>
        <p:nvSpPr>
          <p:cNvPr id="13" name="内容占位符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latin typeface="Microsoft YaHei UI" panose="020B0503020204020204" pitchFamily="34" charset="-122"/>
                <a:ea typeface="Microsoft YaHei UI" panose="020B0503020204020204" pitchFamily="34" charset="-122"/>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zh-CN" altLang="en-US" noProof="0"/>
              <a:t>单击此处添加内容</a:t>
            </a:r>
          </a:p>
        </p:txBody>
      </p:sp>
      <p:sp>
        <p:nvSpPr>
          <p:cNvPr id="3" name="日期占位符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4" name="页脚占位符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5" name="灯片编号占位符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34910030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日程表 2">
    <p:spTree>
      <p:nvGrpSpPr>
        <p:cNvPr id="1" name=""/>
        <p:cNvGrpSpPr/>
        <p:nvPr/>
      </p:nvGrpSpPr>
      <p:grpSpPr>
        <a:xfrm>
          <a:off x="0" y="0"/>
          <a:ext cx="0" cy="0"/>
          <a:chOff x="0" y="0"/>
          <a:chExt cx="0" cy="0"/>
        </a:xfrm>
      </p:grpSpPr>
      <p:sp>
        <p:nvSpPr>
          <p:cNvPr id="4" name="长方形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6" name="文本占位符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年</a:t>
            </a:r>
            <a:endParaRPr lang="zh-CN" altLang="en-ZA" noProof="0"/>
          </a:p>
        </p:txBody>
      </p:sp>
      <p:sp>
        <p:nvSpPr>
          <p:cNvPr id="7" name="文本占位符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8" name="文本占位符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9" name="文本占位符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0" name="文本占位符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2" name="文本占位符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3" name="文本占位符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4" name="文本占位符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6" name="文本占位符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7" name="文本占位符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5" name="文本占位符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8" name="文本占位符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9" name="文本占位符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1" name="文本占位符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solidFill>
                <a:latin typeface="Microsoft YaHei UI" panose="020B0503020204020204" pitchFamily="34" charset="-122"/>
                <a:ea typeface="Microsoft YaHei UI" panose="020B0503020204020204" pitchFamily="34" charset="-122"/>
              </a:defRPr>
            </a:lvl1pPr>
          </a:lstStyle>
          <a:p>
            <a:pPr lvl="0" rtl="0"/>
            <a:r>
              <a:rPr lang="zh-CN" altLang="en-US" noProof="0"/>
              <a:t>年</a:t>
            </a:r>
            <a:endParaRPr lang="zh-CN" altLang="en-ZA" noProof="0"/>
          </a:p>
        </p:txBody>
      </p:sp>
      <p:sp>
        <p:nvSpPr>
          <p:cNvPr id="20" name="文本占位符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1" name="文本占位符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2" name="文本占位符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3" name="文本占位符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4" name="文本占位符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5" name="文本占位符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6" name="文本占位符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8" name="文本占位符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9" name="文本占位符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7" name="文本占位符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30" name="文本占位符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31" name="文本占位符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32" name="长方形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ZA" noProof="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
        <p:nvSpPr>
          <p:cNvPr id="36" name="日期占位符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37" name="页脚占位符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38" name="灯片编号占位符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20563234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基金">
    <p:bg>
      <p:bgPr>
        <a:solidFill>
          <a:schemeClr val="bg1"/>
        </a:solidFill>
        <a:effectLst/>
      </p:bgPr>
    </p:bg>
    <p:spTree>
      <p:nvGrpSpPr>
        <p:cNvPr id="1" name=""/>
        <p:cNvGrpSpPr/>
        <p:nvPr/>
      </p:nvGrpSpPr>
      <p:grpSpPr>
        <a:xfrm>
          <a:off x="0" y="0"/>
          <a:ext cx="0" cy="0"/>
          <a:chOff x="0" y="0"/>
          <a:chExt cx="0" cy="0"/>
        </a:xfrm>
      </p:grpSpPr>
      <p:cxnSp>
        <p:nvCxnSpPr>
          <p:cNvPr id="16" name="直接连接符​​(S)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S)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p>
        </p:txBody>
      </p:sp>
      <p:sp>
        <p:nvSpPr>
          <p:cNvPr id="11" name="内容占位符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rtlCol="0" anchor="t">
            <a:no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zh-CN" altLang="en-US" noProof="0"/>
              <a:t>单击此处添加内容</a:t>
            </a:r>
          </a:p>
        </p:txBody>
      </p:sp>
      <p:sp>
        <p:nvSpPr>
          <p:cNvPr id="3" name="文本占位符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p>
        </p:txBody>
      </p:sp>
      <p:sp>
        <p:nvSpPr>
          <p:cNvPr id="17" name="文本占位符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4" name="内容占位符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CN" altLang="en-US" noProof="0"/>
              <a:t>单击此处编辑母版文本样式</a:t>
            </a:r>
          </a:p>
        </p:txBody>
      </p:sp>
      <p:sp>
        <p:nvSpPr>
          <p:cNvPr id="24" name="内容占位符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rtlCol="0" anchor="t">
            <a:no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zh-CN" altLang="en-US" noProof="0"/>
              <a:t>单击此处添加内容</a:t>
            </a:r>
          </a:p>
        </p:txBody>
      </p:sp>
      <p:sp>
        <p:nvSpPr>
          <p:cNvPr id="5" name="文本占位符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p>
        </p:txBody>
      </p:sp>
      <p:sp>
        <p:nvSpPr>
          <p:cNvPr id="18" name="文本占位符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单击以编辑</a:t>
            </a:r>
          </a:p>
        </p:txBody>
      </p:sp>
      <p:sp>
        <p:nvSpPr>
          <p:cNvPr id="6" name="内容占位符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CN" altLang="en-US" noProof="0"/>
              <a:t>单击此处编辑母版文本样式</a:t>
            </a:r>
          </a:p>
        </p:txBody>
      </p:sp>
      <p:sp>
        <p:nvSpPr>
          <p:cNvPr id="25" name="内容占位符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rtlCol="0" anchor="t">
            <a:no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zh-CN" altLang="en-US" noProof="0"/>
              <a:t>单击此处添加内容</a:t>
            </a:r>
          </a:p>
        </p:txBody>
      </p:sp>
      <p:sp>
        <p:nvSpPr>
          <p:cNvPr id="21" name="文本占位符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p>
        </p:txBody>
      </p:sp>
      <p:sp>
        <p:nvSpPr>
          <p:cNvPr id="19" name="文本占位符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22" name="内容占位符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CN" altLang="en-US" noProof="0"/>
              <a:t>单击此处编辑母版文本样式</a:t>
            </a:r>
          </a:p>
        </p:txBody>
      </p:sp>
      <p:sp>
        <p:nvSpPr>
          <p:cNvPr id="26" name="内容占位符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rtlCol="0" anchor="t">
            <a:no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zh-CN" altLang="en-US" noProof="0"/>
              <a:t>单击此处添加内容</a:t>
            </a:r>
          </a:p>
        </p:txBody>
      </p:sp>
      <p:sp>
        <p:nvSpPr>
          <p:cNvPr id="14" name="文本占位符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p>
        </p:txBody>
      </p:sp>
      <p:sp>
        <p:nvSpPr>
          <p:cNvPr id="23" name="文本占位符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p>
        </p:txBody>
      </p:sp>
      <p:sp>
        <p:nvSpPr>
          <p:cNvPr id="15" name="内容占位符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CN" altLang="en-US" noProof="0"/>
              <a:t>单击此处编辑母版文本样式</a:t>
            </a:r>
          </a:p>
        </p:txBody>
      </p:sp>
      <p:sp>
        <p:nvSpPr>
          <p:cNvPr id="7" name="日期占位符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p>
        </p:txBody>
      </p:sp>
      <p:sp>
        <p:nvSpPr>
          <p:cNvPr id="9" name="幻灯片编号占位符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r>
              <a:rPr lang="en-US" altLang="zh-CN" noProof="0"/>
              <a:t>20XX</a:t>
            </a:r>
            <a:endParaRPr lang="zh-CN" altLang="en-US" noProof="0"/>
          </a:p>
        </p:txBody>
      </p:sp>
      <p:sp>
        <p:nvSpPr>
          <p:cNvPr id="5" name="Footer Placeholder 4"/>
          <p:cNvSpPr>
            <a:spLocks noGrp="1"/>
          </p:cNvSpPr>
          <p:nvPr>
            <p:ph type="ftr" sz="quarter" idx="11"/>
          </p:nvPr>
        </p:nvSpPr>
        <p:spPr/>
        <p:txBody>
          <a:bodyPr/>
          <a:lstStyle/>
          <a:p>
            <a:r>
              <a:rPr lang="zh-CN" altLang="en-US" noProof="0"/>
              <a:t>融资演讲稿</a:t>
            </a:r>
          </a:p>
        </p:txBody>
      </p:sp>
      <p:sp>
        <p:nvSpPr>
          <p:cNvPr id="6" name="Slide Number Placeholder 5"/>
          <p:cNvSpPr>
            <a:spLocks noGrp="1"/>
          </p:cNvSpPr>
          <p:nvPr>
            <p:ph type="sldNum" sz="quarter" idx="12"/>
          </p:nvPr>
        </p:nvSpPr>
        <p:spPr/>
        <p:txBody>
          <a:body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389582827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r>
              <a:rPr lang="en-US" altLang="zh-CN" noProof="0"/>
              <a:t>20XX</a:t>
            </a:r>
            <a:endParaRPr lang="zh-CN" altLang="en-US" noProof="0"/>
          </a:p>
        </p:txBody>
      </p:sp>
      <p:sp>
        <p:nvSpPr>
          <p:cNvPr id="6" name="Footer Placeholder 5"/>
          <p:cNvSpPr>
            <a:spLocks noGrp="1"/>
          </p:cNvSpPr>
          <p:nvPr>
            <p:ph type="ftr" sz="quarter" idx="11"/>
          </p:nvPr>
        </p:nvSpPr>
        <p:spPr/>
        <p:txBody>
          <a:bodyPr/>
          <a:lstStyle/>
          <a:p>
            <a:r>
              <a:rPr lang="zh-CN" altLang="en-US" noProof="0"/>
              <a:t>融资演讲稿</a:t>
            </a:r>
          </a:p>
        </p:txBody>
      </p:sp>
      <p:sp>
        <p:nvSpPr>
          <p:cNvPr id="7" name="Slide Number Placeholder 6"/>
          <p:cNvSpPr>
            <a:spLocks noGrp="1"/>
          </p:cNvSpPr>
          <p:nvPr>
            <p:ph type="sldNum" sz="quarter" idx="12"/>
          </p:nvPr>
        </p:nvSpPr>
        <p:spPr/>
        <p:txBody>
          <a:body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405494438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r>
              <a:rPr lang="en-US" altLang="zh-CN" noProof="0"/>
              <a:t>20XX</a:t>
            </a:r>
            <a:endParaRPr lang="zh-CN" altLang="en-US" noProof="0"/>
          </a:p>
        </p:txBody>
      </p:sp>
      <p:sp>
        <p:nvSpPr>
          <p:cNvPr id="8" name="Footer Placeholder 7"/>
          <p:cNvSpPr>
            <a:spLocks noGrp="1"/>
          </p:cNvSpPr>
          <p:nvPr>
            <p:ph type="ftr" sz="quarter" idx="11"/>
          </p:nvPr>
        </p:nvSpPr>
        <p:spPr/>
        <p:txBody>
          <a:bodyPr/>
          <a:lstStyle/>
          <a:p>
            <a:r>
              <a:rPr lang="zh-CN" altLang="en-US" noProof="0"/>
              <a:t>融资演讲稿</a:t>
            </a:r>
          </a:p>
        </p:txBody>
      </p:sp>
      <p:sp>
        <p:nvSpPr>
          <p:cNvPr id="9" name="Slide Number Placeholder 8"/>
          <p:cNvSpPr>
            <a:spLocks noGrp="1"/>
          </p:cNvSpPr>
          <p:nvPr>
            <p:ph type="sldNum" sz="quarter" idx="12"/>
          </p:nvPr>
        </p:nvSpPr>
        <p:spPr/>
        <p:txBody>
          <a:body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114937801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r>
              <a:rPr lang="en-US" altLang="zh-CN" noProof="0"/>
              <a:t>20XX</a:t>
            </a:r>
            <a:endParaRPr lang="zh-CN" altLang="en-US" noProof="0"/>
          </a:p>
        </p:txBody>
      </p:sp>
      <p:sp>
        <p:nvSpPr>
          <p:cNvPr id="4" name="Footer Placeholder 3"/>
          <p:cNvSpPr>
            <a:spLocks noGrp="1"/>
          </p:cNvSpPr>
          <p:nvPr>
            <p:ph type="ftr" sz="quarter" idx="11"/>
          </p:nvPr>
        </p:nvSpPr>
        <p:spPr/>
        <p:txBody>
          <a:bodyPr/>
          <a:lstStyle/>
          <a:p>
            <a:r>
              <a:rPr lang="zh-CN" altLang="en-US" noProof="0"/>
              <a:t>融资演讲稿</a:t>
            </a:r>
          </a:p>
        </p:txBody>
      </p:sp>
      <p:sp>
        <p:nvSpPr>
          <p:cNvPr id="5" name="Slide Number Placeholder 4"/>
          <p:cNvSpPr>
            <a:spLocks noGrp="1"/>
          </p:cNvSpPr>
          <p:nvPr>
            <p:ph type="sldNum" sz="quarter" idx="12"/>
          </p:nvPr>
        </p:nvSpPr>
        <p:spPr/>
        <p:txBody>
          <a:body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628058708"/>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noProof="0"/>
              <a:t>20XX</a:t>
            </a:r>
            <a:endParaRPr lang="zh-CN" altLang="en-US" noProof="0"/>
          </a:p>
        </p:txBody>
      </p:sp>
      <p:sp>
        <p:nvSpPr>
          <p:cNvPr id="3" name="Footer Placeholder 2"/>
          <p:cNvSpPr>
            <a:spLocks noGrp="1"/>
          </p:cNvSpPr>
          <p:nvPr>
            <p:ph type="ftr" sz="quarter" idx="11"/>
          </p:nvPr>
        </p:nvSpPr>
        <p:spPr/>
        <p:txBody>
          <a:bodyPr/>
          <a:lstStyle/>
          <a:p>
            <a:r>
              <a:rPr lang="zh-CN" altLang="en-US" noProof="0"/>
              <a:t>融资演讲稿</a:t>
            </a:r>
          </a:p>
        </p:txBody>
      </p:sp>
      <p:sp>
        <p:nvSpPr>
          <p:cNvPr id="4" name="Slide Number Placeholder 3"/>
          <p:cNvSpPr>
            <a:spLocks noGrp="1"/>
          </p:cNvSpPr>
          <p:nvPr>
            <p:ph type="sldNum" sz="quarter" idx="12"/>
          </p:nvPr>
        </p:nvSpPr>
        <p:spPr/>
        <p:txBody>
          <a:body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158539722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r>
              <a:rPr lang="en-US" altLang="zh-CN" noProof="0"/>
              <a:t>20XX</a:t>
            </a:r>
            <a:endParaRPr lang="zh-CN" altLang="en-US" noProof="0"/>
          </a:p>
        </p:txBody>
      </p:sp>
      <p:sp>
        <p:nvSpPr>
          <p:cNvPr id="6" name="Footer Placeholder 5"/>
          <p:cNvSpPr>
            <a:spLocks noGrp="1"/>
          </p:cNvSpPr>
          <p:nvPr>
            <p:ph type="ftr" sz="quarter" idx="11"/>
          </p:nvPr>
        </p:nvSpPr>
        <p:spPr/>
        <p:txBody>
          <a:bodyPr/>
          <a:lstStyle/>
          <a:p>
            <a:r>
              <a:rPr lang="zh-CN" altLang="en-US" noProof="0"/>
              <a:t>融资演讲稿</a:t>
            </a:r>
          </a:p>
        </p:txBody>
      </p:sp>
      <p:sp>
        <p:nvSpPr>
          <p:cNvPr id="7" name="Slide Number Placeholder 6"/>
          <p:cNvSpPr>
            <a:spLocks noGrp="1"/>
          </p:cNvSpPr>
          <p:nvPr>
            <p:ph type="sldNum" sz="quarter" idx="12"/>
          </p:nvPr>
        </p:nvSpPr>
        <p:spPr/>
        <p:txBody>
          <a:body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305176826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r>
              <a:rPr lang="en-US" altLang="zh-CN" noProof="0"/>
              <a:t>20XX</a:t>
            </a:r>
            <a:endParaRPr lang="zh-CN" altLang="en-US" noProof="0"/>
          </a:p>
        </p:txBody>
      </p:sp>
      <p:sp>
        <p:nvSpPr>
          <p:cNvPr id="6" name="Footer Placeholder 5"/>
          <p:cNvSpPr>
            <a:spLocks noGrp="1"/>
          </p:cNvSpPr>
          <p:nvPr>
            <p:ph type="ftr" sz="quarter" idx="11"/>
          </p:nvPr>
        </p:nvSpPr>
        <p:spPr/>
        <p:txBody>
          <a:bodyPr/>
          <a:lstStyle/>
          <a:p>
            <a:r>
              <a:rPr lang="zh-CN" altLang="en-US" noProof="0"/>
              <a:t>融资演讲稿</a:t>
            </a:r>
          </a:p>
        </p:txBody>
      </p:sp>
      <p:sp>
        <p:nvSpPr>
          <p:cNvPr id="7" name="Slide Number Placeholder 6"/>
          <p:cNvSpPr>
            <a:spLocks noGrp="1"/>
          </p:cNvSpPr>
          <p:nvPr>
            <p:ph type="sldNum" sz="quarter" idx="12"/>
          </p:nvPr>
        </p:nvSpPr>
        <p:spPr/>
        <p:txBody>
          <a:body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2640434035"/>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ltLang="zh-CN" noProof="0"/>
              <a:t>20XX</a:t>
            </a:r>
            <a:endParaRPr lang="zh-CN" altLang="en-US" noProof="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zh-CN" altLang="en-US" noProof="0"/>
              <a:t>融资演讲稿</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CEABB6-07DC-46E8-9B57-56EC44A396E5}" type="slidenum">
              <a:rPr lang="en-US" altLang="zh-CN" noProof="0" smtClean="0"/>
              <a:pPr/>
              <a:t>‹#›</a:t>
            </a:fld>
            <a:endParaRPr lang="zh-CN" altLang="en-US" noProof="0"/>
          </a:p>
        </p:txBody>
      </p:sp>
    </p:spTree>
    <p:extLst>
      <p:ext uri="{BB962C8B-B14F-4D97-AF65-F5344CB8AC3E}">
        <p14:creationId xmlns:p14="http://schemas.microsoft.com/office/powerpoint/2010/main" val="28729599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688" r:id="rId20"/>
    <p:sldLayoutId id="2147483694" r:id="rId21"/>
    <p:sldLayoutId id="2147483699" r:id="rId22"/>
    <p:sldLayoutId id="2147483700" r:id="rId23"/>
    <p:sldLayoutId id="2147483679" r:id="rId24"/>
    <p:sldLayoutId id="2147483692" r:id="rId25"/>
    <p:sldLayoutId id="2147483696" r:id="rId2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815C6-3AD0-46E6-A74A-1967BD91AF50}"/>
              </a:ext>
            </a:extLst>
          </p:cNvPr>
          <p:cNvSpPr>
            <a:spLocks noGrp="1"/>
          </p:cNvSpPr>
          <p:nvPr>
            <p:ph type="title"/>
          </p:nvPr>
        </p:nvSpPr>
        <p:spPr/>
        <p:txBody>
          <a:bodyPr rtlCol="0">
            <a:noAutofit/>
          </a:bodyPr>
          <a:lstStyle/>
          <a:p>
            <a:pPr rtl="0"/>
            <a:r>
              <a:rPr lang="zh-CN" altLang="en-US" sz="6000" b="1" dirty="0">
                <a:latin typeface="微软雅黑" panose="020B0503020204020204" pitchFamily="34" charset="-122"/>
                <a:ea typeface="微软雅黑" panose="020B0503020204020204" pitchFamily="34" charset="-122"/>
              </a:rPr>
              <a:t>年薪百万</a:t>
            </a:r>
            <a:br>
              <a:rPr lang="en-US" altLang="zh-CN" sz="6000" b="1" dirty="0">
                <a:latin typeface="微软雅黑" panose="020B0503020204020204" pitchFamily="34" charset="-122"/>
                <a:ea typeface="微软雅黑" panose="020B0503020204020204" pitchFamily="34" charset="-122"/>
              </a:rPr>
            </a:br>
            <a:r>
              <a:rPr lang="zh-CN" altLang="en-US" sz="6000" b="1" dirty="0">
                <a:latin typeface="微软雅黑" panose="020B0503020204020204" pitchFamily="34" charset="-122"/>
                <a:ea typeface="微软雅黑" panose="020B0503020204020204" pitchFamily="34" charset="-122"/>
              </a:rPr>
              <a:t>汇报话术</a:t>
            </a:r>
            <a:r>
              <a:rPr lang="en-US" altLang="zh-CN" sz="6000" b="1" dirty="0">
                <a:latin typeface="微软雅黑" panose="020B0503020204020204" pitchFamily="34" charset="-122"/>
                <a:ea typeface="微软雅黑" panose="020B0503020204020204" pitchFamily="34" charset="-122"/>
              </a:rPr>
              <a:t>&amp;</a:t>
            </a:r>
            <a:r>
              <a:rPr lang="zh-CN" altLang="en-US" sz="6000" b="1" dirty="0">
                <a:latin typeface="微软雅黑" panose="020B0503020204020204" pitchFamily="34" charset="-122"/>
                <a:ea typeface="微软雅黑" panose="020B0503020204020204" pitchFamily="34" charset="-122"/>
              </a:rPr>
              <a:t>汇报结构</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AAB17-3AD1-D038-4262-708A7A95D8AA}"/>
              </a:ext>
            </a:extLst>
          </p:cNvPr>
          <p:cNvSpPr>
            <a:spLocks noGrp="1"/>
          </p:cNvSpPr>
          <p:nvPr>
            <p:ph type="title"/>
          </p:nvPr>
        </p:nvSpPr>
        <p:spPr>
          <a:xfrm>
            <a:off x="677333" y="609600"/>
            <a:ext cx="10380755" cy="1320800"/>
          </a:xfrm>
        </p:spPr>
        <p:txBody>
          <a:bodyPr/>
          <a:lstStyle/>
          <a:p>
            <a:r>
              <a:rPr lang="en-US" altLang="zh-CN" dirty="0">
                <a:latin typeface="微软雅黑" panose="020B0503020204020204" pitchFamily="34" charset="-122"/>
                <a:ea typeface="微软雅黑" panose="020B0503020204020204" pitchFamily="34" charset="-122"/>
              </a:rPr>
              <a:t>2.1 </a:t>
            </a:r>
            <a:r>
              <a:rPr lang="zh-CN" altLang="en-US" dirty="0">
                <a:latin typeface="微软雅黑" panose="020B0503020204020204" pitchFamily="34" charset="-122"/>
                <a:ea typeface="微软雅黑" panose="020B0503020204020204" pitchFamily="34" charset="-122"/>
              </a:rPr>
              <a:t>业务洞察：履约效率和质量是决定的目标达成的关键</a:t>
            </a:r>
          </a:p>
        </p:txBody>
      </p:sp>
      <p:sp>
        <p:nvSpPr>
          <p:cNvPr id="6" name="灯片编号占位符 5">
            <a:extLst>
              <a:ext uri="{FF2B5EF4-FFF2-40B4-BE49-F238E27FC236}">
                <a16:creationId xmlns:a16="http://schemas.microsoft.com/office/drawing/2014/main" id="{41A036B1-AC24-3350-DFC4-1B2625DAD51D}"/>
              </a:ext>
            </a:extLst>
          </p:cNvPr>
          <p:cNvSpPr>
            <a:spLocks noGrp="1"/>
          </p:cNvSpPr>
          <p:nvPr>
            <p:ph type="sldNum" sz="quarter" idx="12"/>
          </p:nvPr>
        </p:nvSpPr>
        <p:spPr/>
        <p:txBody>
          <a:bodyPr/>
          <a:lstStyle/>
          <a:p>
            <a:fld id="{B5CEABB6-07DC-46E8-9B57-56EC44A396E5}" type="slidenum">
              <a:rPr lang="en-US" altLang="zh-CN" noProof="0" smtClean="0">
                <a:latin typeface="微软雅黑" panose="020B0503020204020204" pitchFamily="34" charset="-122"/>
                <a:ea typeface="微软雅黑" panose="020B0503020204020204" pitchFamily="34" charset="-122"/>
              </a:rPr>
              <a:pPr/>
              <a:t>10</a:t>
            </a:fld>
            <a:endParaRPr lang="zh-CN" altLang="en-US" noProof="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503ABCF9-86DD-A001-CAAE-F7177030D4EE}"/>
              </a:ext>
            </a:extLst>
          </p:cNvPr>
          <p:cNvSpPr txBox="1"/>
          <p:nvPr/>
        </p:nvSpPr>
        <p:spPr>
          <a:xfrm>
            <a:off x="1560352" y="1367522"/>
            <a:ext cx="9731230"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对目标达成好的城市进一步分析，发现这些城市用户活跃和留存好于其他城市，进一步下探发现，履约速度和好评度远高于其他城市。</a:t>
            </a:r>
          </a:p>
        </p:txBody>
      </p:sp>
      <p:sp>
        <p:nvSpPr>
          <p:cNvPr id="3" name="文本框 2">
            <a:extLst>
              <a:ext uri="{FF2B5EF4-FFF2-40B4-BE49-F238E27FC236}">
                <a16:creationId xmlns:a16="http://schemas.microsoft.com/office/drawing/2014/main" id="{EE29CDED-EEB1-B1C6-9263-1D85CDF097DF}"/>
              </a:ext>
            </a:extLst>
          </p:cNvPr>
          <p:cNvSpPr txBox="1"/>
          <p:nvPr/>
        </p:nvSpPr>
        <p:spPr>
          <a:xfrm>
            <a:off x="1326859" y="3908381"/>
            <a:ext cx="9731230" cy="369332"/>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放城市交易额和城市履约速度质量评分趋势折线图说明以上结论</a:t>
            </a:r>
          </a:p>
        </p:txBody>
      </p:sp>
    </p:spTree>
    <p:extLst>
      <p:ext uri="{BB962C8B-B14F-4D97-AF65-F5344CB8AC3E}">
        <p14:creationId xmlns:p14="http://schemas.microsoft.com/office/powerpoint/2010/main" val="177915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AAB17-3AD1-D038-4262-708A7A95D8AA}"/>
              </a:ext>
            </a:extLst>
          </p:cNvPr>
          <p:cNvSpPr>
            <a:spLocks noGrp="1"/>
          </p:cNvSpPr>
          <p:nvPr>
            <p:ph type="title"/>
          </p:nvPr>
        </p:nvSpPr>
        <p:spPr/>
        <p:txBody>
          <a:bodyPr/>
          <a:lstStyle/>
          <a:p>
            <a:pPr algn="l"/>
            <a:r>
              <a:rPr lang="en-US" altLang="zh-CN" dirty="0">
                <a:latin typeface="微软雅黑" panose="020B0503020204020204" pitchFamily="34" charset="-122"/>
                <a:ea typeface="微软雅黑" panose="020B0503020204020204" pitchFamily="34" charset="-122"/>
              </a:rPr>
              <a:t>2.2 </a:t>
            </a:r>
            <a:r>
              <a:rPr lang="zh-CN" altLang="en-US" dirty="0">
                <a:latin typeface="微软雅黑" panose="020B0503020204020204" pitchFamily="34" charset="-122"/>
                <a:ea typeface="微软雅黑" panose="020B0503020204020204" pitchFamily="34" charset="-122"/>
              </a:rPr>
              <a:t>方法论沉淀：如何有效提升履约速度</a:t>
            </a:r>
          </a:p>
        </p:txBody>
      </p:sp>
      <p:sp>
        <p:nvSpPr>
          <p:cNvPr id="6" name="灯片编号占位符 5">
            <a:extLst>
              <a:ext uri="{FF2B5EF4-FFF2-40B4-BE49-F238E27FC236}">
                <a16:creationId xmlns:a16="http://schemas.microsoft.com/office/drawing/2014/main" id="{41A036B1-AC24-3350-DFC4-1B2625DAD51D}"/>
              </a:ext>
            </a:extLst>
          </p:cNvPr>
          <p:cNvSpPr>
            <a:spLocks noGrp="1"/>
          </p:cNvSpPr>
          <p:nvPr>
            <p:ph type="sldNum" sz="quarter" idx="12"/>
          </p:nvPr>
        </p:nvSpPr>
        <p:spPr/>
        <p:txBody>
          <a:bodyPr/>
          <a:lstStyle/>
          <a:p>
            <a:fld id="{B5CEABB6-07DC-46E8-9B57-56EC44A396E5}" type="slidenum">
              <a:rPr lang="en-US" altLang="zh-CN" noProof="0" smtClean="0">
                <a:latin typeface="微软雅黑" panose="020B0503020204020204" pitchFamily="34" charset="-122"/>
                <a:ea typeface="微软雅黑" panose="020B0503020204020204" pitchFamily="34" charset="-122"/>
              </a:rPr>
              <a:pPr/>
              <a:t>11</a:t>
            </a:fld>
            <a:endParaRPr lang="zh-CN" altLang="en-US" noProof="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EE29CDED-EEB1-B1C6-9263-1D85CDF097DF}"/>
              </a:ext>
            </a:extLst>
          </p:cNvPr>
          <p:cNvSpPr txBox="1"/>
          <p:nvPr/>
        </p:nvSpPr>
        <p:spPr>
          <a:xfrm>
            <a:off x="1167468" y="2062803"/>
            <a:ext cx="9731230"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大数据学习对于履约的预判在某些城市更精准</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履约团队的培训</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商品供给质量</a:t>
            </a:r>
          </a:p>
        </p:txBody>
      </p:sp>
      <p:sp>
        <p:nvSpPr>
          <p:cNvPr id="8" name="文本框 7">
            <a:extLst>
              <a:ext uri="{FF2B5EF4-FFF2-40B4-BE49-F238E27FC236}">
                <a16:creationId xmlns:a16="http://schemas.microsoft.com/office/drawing/2014/main" id="{34916F60-3DB5-C450-EE39-BA0C9E1032F9}"/>
              </a:ext>
            </a:extLst>
          </p:cNvPr>
          <p:cNvSpPr txBox="1"/>
          <p:nvPr/>
        </p:nvSpPr>
        <p:spPr>
          <a:xfrm>
            <a:off x="1311479" y="4209576"/>
            <a:ext cx="973123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FF0000"/>
                </a:solidFill>
                <a:latin typeface="微软雅黑" panose="020B0503020204020204" pitchFamily="34" charset="-122"/>
                <a:ea typeface="微软雅黑" panose="020B0503020204020204" pitchFamily="34" charset="-122"/>
              </a:rPr>
              <a:t>配数据或者图表支持以上结论</a:t>
            </a:r>
          </a:p>
        </p:txBody>
      </p:sp>
    </p:spTree>
    <p:extLst>
      <p:ext uri="{BB962C8B-B14F-4D97-AF65-F5344CB8AC3E}">
        <p14:creationId xmlns:p14="http://schemas.microsoft.com/office/powerpoint/2010/main" val="898716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AAB17-3AD1-D038-4262-708A7A95D8AA}"/>
              </a:ext>
            </a:extLst>
          </p:cNvPr>
          <p:cNvSpPr>
            <a:spLocks noGrp="1"/>
          </p:cNvSpPr>
          <p:nvPr>
            <p:ph type="title"/>
          </p:nvPr>
        </p:nvSpPr>
        <p:spPr/>
        <p:txBody>
          <a:bodyPr/>
          <a:lstStyle/>
          <a:p>
            <a:pPr algn="l"/>
            <a:r>
              <a:rPr lang="en-US" altLang="zh-CN" dirty="0">
                <a:latin typeface="微软雅黑" panose="020B0503020204020204" pitchFamily="34" charset="-122"/>
                <a:ea typeface="微软雅黑" panose="020B0503020204020204" pitchFamily="34" charset="-122"/>
              </a:rPr>
              <a:t>3.1</a:t>
            </a:r>
            <a:r>
              <a:rPr lang="zh-CN" altLang="en-US" sz="2800" dirty="0">
                <a:latin typeface="微软雅黑" panose="020B0503020204020204" pitchFamily="34" charset="-122"/>
                <a:ea typeface="微软雅黑" panose="020B0503020204020204" pitchFamily="34" charset="-122"/>
              </a:rPr>
              <a:t>下一步计划：跑通</a:t>
            </a:r>
            <a:r>
              <a:rPr lang="en-US" altLang="zh-CN" sz="2800" dirty="0">
                <a:latin typeface="微软雅黑" panose="020B0503020204020204" pitchFamily="34" charset="-122"/>
                <a:ea typeface="微软雅黑" panose="020B0503020204020204" pitchFamily="34" charset="-122"/>
              </a:rPr>
              <a:t>0-1</a:t>
            </a:r>
            <a:r>
              <a:rPr lang="zh-CN" altLang="en-US" sz="2800" dirty="0">
                <a:latin typeface="微软雅黑" panose="020B0503020204020204" pitchFamily="34" charset="-122"/>
                <a:ea typeface="微软雅黑" panose="020B0503020204020204" pitchFamily="34" charset="-122"/>
              </a:rPr>
              <a:t>后，扩大测试范围</a:t>
            </a:r>
            <a:endParaRPr lang="zh-CN" altLang="en-US" dirty="0">
              <a:latin typeface="微软雅黑" panose="020B0503020204020204" pitchFamily="34" charset="-122"/>
              <a:ea typeface="微软雅黑" panose="020B0503020204020204" pitchFamily="34" charset="-122"/>
            </a:endParaRPr>
          </a:p>
        </p:txBody>
      </p:sp>
      <p:sp>
        <p:nvSpPr>
          <p:cNvPr id="6" name="灯片编号占位符 5">
            <a:extLst>
              <a:ext uri="{FF2B5EF4-FFF2-40B4-BE49-F238E27FC236}">
                <a16:creationId xmlns:a16="http://schemas.microsoft.com/office/drawing/2014/main" id="{41A036B1-AC24-3350-DFC4-1B2625DAD51D}"/>
              </a:ext>
            </a:extLst>
          </p:cNvPr>
          <p:cNvSpPr>
            <a:spLocks noGrp="1"/>
          </p:cNvSpPr>
          <p:nvPr>
            <p:ph type="sldNum" sz="quarter" idx="12"/>
          </p:nvPr>
        </p:nvSpPr>
        <p:spPr/>
        <p:txBody>
          <a:bodyPr/>
          <a:lstStyle/>
          <a:p>
            <a:fld id="{B5CEABB6-07DC-46E8-9B57-56EC44A396E5}" type="slidenum">
              <a:rPr lang="en-US" altLang="zh-CN" noProof="0" smtClean="0">
                <a:latin typeface="微软雅黑" panose="020B0503020204020204" pitchFamily="34" charset="-122"/>
                <a:ea typeface="微软雅黑" panose="020B0503020204020204" pitchFamily="34" charset="-122"/>
              </a:rPr>
              <a:pPr/>
              <a:t>12</a:t>
            </a:fld>
            <a:endParaRPr lang="zh-CN" altLang="en-US" noProof="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EE29CDED-EEB1-B1C6-9263-1D85CDF097DF}"/>
              </a:ext>
            </a:extLst>
          </p:cNvPr>
          <p:cNvSpPr txBox="1"/>
          <p:nvPr/>
        </p:nvSpPr>
        <p:spPr>
          <a:xfrm>
            <a:off x="1167468" y="2062803"/>
            <a:ext cx="9731230"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以下城市业务模型已经跑通，财务</a:t>
            </a:r>
            <a:r>
              <a:rPr lang="en-US" altLang="zh-CN" dirty="0">
                <a:latin typeface="微软雅黑" panose="020B0503020204020204" pitchFamily="34" charset="-122"/>
                <a:ea typeface="微软雅黑" panose="020B0503020204020204" pitchFamily="34" charset="-122"/>
              </a:rPr>
              <a:t>UE</a:t>
            </a:r>
            <a:r>
              <a:rPr lang="zh-CN" altLang="en-US" dirty="0">
                <a:latin typeface="微软雅黑" panose="020B0503020204020204" pitchFamily="34" charset="-122"/>
                <a:ea typeface="微软雅黑" panose="020B0503020204020204" pitchFamily="34" charset="-122"/>
              </a:rPr>
              <a:t>模型实现盈利，建议尽快扩大战果</a:t>
            </a:r>
          </a:p>
        </p:txBody>
      </p:sp>
      <p:sp>
        <p:nvSpPr>
          <p:cNvPr id="8" name="文本框 7">
            <a:extLst>
              <a:ext uri="{FF2B5EF4-FFF2-40B4-BE49-F238E27FC236}">
                <a16:creationId xmlns:a16="http://schemas.microsoft.com/office/drawing/2014/main" id="{34916F60-3DB5-C450-EE39-BA0C9E1032F9}"/>
              </a:ext>
            </a:extLst>
          </p:cNvPr>
          <p:cNvSpPr txBox="1"/>
          <p:nvPr/>
        </p:nvSpPr>
        <p:spPr>
          <a:xfrm>
            <a:off x="1230385" y="2909283"/>
            <a:ext cx="9731230" cy="369332"/>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放城市柱状图，列出单城市上个月单位经济模型</a:t>
            </a:r>
            <a:r>
              <a:rPr lang="en-US" altLang="zh-CN" dirty="0">
                <a:solidFill>
                  <a:srgbClr val="FF0000"/>
                </a:solidFill>
                <a:latin typeface="微软雅黑" panose="020B0503020204020204" pitchFamily="34" charset="-122"/>
                <a:ea typeface="微软雅黑" panose="020B0503020204020204" pitchFamily="34" charset="-122"/>
              </a:rPr>
              <a:t>UE</a:t>
            </a:r>
            <a:r>
              <a:rPr lang="zh-CN" altLang="en-US" dirty="0">
                <a:solidFill>
                  <a:srgbClr val="FF0000"/>
                </a:solidFill>
                <a:latin typeface="微软雅黑" panose="020B0503020204020204" pitchFamily="34" charset="-122"/>
                <a:ea typeface="微软雅黑" panose="020B0503020204020204" pitchFamily="34" charset="-122"/>
              </a:rPr>
              <a:t>的金额，及这些城市交易额</a:t>
            </a:r>
          </a:p>
        </p:txBody>
      </p:sp>
    </p:spTree>
    <p:extLst>
      <p:ext uri="{BB962C8B-B14F-4D97-AF65-F5344CB8AC3E}">
        <p14:creationId xmlns:p14="http://schemas.microsoft.com/office/powerpoint/2010/main" val="2190182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AAB17-3AD1-D038-4262-708A7A95D8AA}"/>
              </a:ext>
            </a:extLst>
          </p:cNvPr>
          <p:cNvSpPr>
            <a:spLocks noGrp="1"/>
          </p:cNvSpPr>
          <p:nvPr>
            <p:ph type="title"/>
          </p:nvPr>
        </p:nvSpPr>
        <p:spPr/>
        <p:txBody>
          <a:bodyPr/>
          <a:lstStyle/>
          <a:p>
            <a:pPr algn="l"/>
            <a:r>
              <a:rPr lang="en-US" altLang="zh-CN" dirty="0">
                <a:latin typeface="微软雅黑" panose="020B0503020204020204" pitchFamily="34" charset="-122"/>
                <a:ea typeface="微软雅黑" panose="020B0503020204020204" pitchFamily="34" charset="-122"/>
              </a:rPr>
              <a:t>3.2</a:t>
            </a:r>
            <a:r>
              <a:rPr lang="zh-CN" altLang="en-US" sz="2800" dirty="0">
                <a:latin typeface="微软雅黑" panose="020B0503020204020204" pitchFamily="34" charset="-122"/>
                <a:ea typeface="微软雅黑" panose="020B0503020204020204" pitchFamily="34" charset="-122"/>
              </a:rPr>
              <a:t>下一步目标：以下城市下阶段市占目标</a:t>
            </a:r>
            <a:endParaRPr lang="zh-CN" altLang="en-US" dirty="0">
              <a:latin typeface="微软雅黑" panose="020B0503020204020204" pitchFamily="34" charset="-122"/>
              <a:ea typeface="微软雅黑" panose="020B0503020204020204" pitchFamily="34" charset="-122"/>
            </a:endParaRPr>
          </a:p>
        </p:txBody>
      </p:sp>
      <p:sp>
        <p:nvSpPr>
          <p:cNvPr id="6" name="灯片编号占位符 5">
            <a:extLst>
              <a:ext uri="{FF2B5EF4-FFF2-40B4-BE49-F238E27FC236}">
                <a16:creationId xmlns:a16="http://schemas.microsoft.com/office/drawing/2014/main" id="{41A036B1-AC24-3350-DFC4-1B2625DAD51D}"/>
              </a:ext>
            </a:extLst>
          </p:cNvPr>
          <p:cNvSpPr>
            <a:spLocks noGrp="1"/>
          </p:cNvSpPr>
          <p:nvPr>
            <p:ph type="sldNum" sz="quarter" idx="12"/>
          </p:nvPr>
        </p:nvSpPr>
        <p:spPr/>
        <p:txBody>
          <a:bodyPr/>
          <a:lstStyle/>
          <a:p>
            <a:fld id="{B5CEABB6-07DC-46E8-9B57-56EC44A396E5}" type="slidenum">
              <a:rPr lang="en-US" altLang="zh-CN" noProof="0" smtClean="0">
                <a:latin typeface="微软雅黑" panose="020B0503020204020204" pitchFamily="34" charset="-122"/>
                <a:ea typeface="微软雅黑" panose="020B0503020204020204" pitchFamily="34" charset="-122"/>
              </a:rPr>
              <a:pPr/>
              <a:t>13</a:t>
            </a:fld>
            <a:endParaRPr lang="zh-CN" altLang="en-US" noProof="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EE29CDED-EEB1-B1C6-9263-1D85CDF097DF}"/>
              </a:ext>
            </a:extLst>
          </p:cNvPr>
          <p:cNvSpPr txBox="1"/>
          <p:nvPr/>
        </p:nvSpPr>
        <p:spPr>
          <a:xfrm>
            <a:off x="1167468" y="2062803"/>
            <a:ext cx="9731230"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以下城市下阶段放量后争取实现反超竞对</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通过竞对数据给出下阶段以下城市交易目标</a:t>
            </a:r>
          </a:p>
        </p:txBody>
      </p:sp>
      <p:sp>
        <p:nvSpPr>
          <p:cNvPr id="8" name="文本框 7">
            <a:extLst>
              <a:ext uri="{FF2B5EF4-FFF2-40B4-BE49-F238E27FC236}">
                <a16:creationId xmlns:a16="http://schemas.microsoft.com/office/drawing/2014/main" id="{34916F60-3DB5-C450-EE39-BA0C9E1032F9}"/>
              </a:ext>
            </a:extLst>
          </p:cNvPr>
          <p:cNvSpPr txBox="1"/>
          <p:nvPr/>
        </p:nvSpPr>
        <p:spPr>
          <a:xfrm>
            <a:off x="987104" y="3283463"/>
            <a:ext cx="9731230" cy="646331"/>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放城市柱状图，放出目前该城市实际达成和竞对达成；再放下阶段这些城市业务目标和竞对预测，可以明显看出市占变化。</a:t>
            </a:r>
          </a:p>
        </p:txBody>
      </p:sp>
    </p:spTree>
    <p:extLst>
      <p:ext uri="{BB962C8B-B14F-4D97-AF65-F5344CB8AC3E}">
        <p14:creationId xmlns:p14="http://schemas.microsoft.com/office/powerpoint/2010/main" val="650699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AAB17-3AD1-D038-4262-708A7A95D8AA}"/>
              </a:ext>
            </a:extLst>
          </p:cNvPr>
          <p:cNvSpPr>
            <a:spLocks noGrp="1"/>
          </p:cNvSpPr>
          <p:nvPr>
            <p:ph type="title"/>
          </p:nvPr>
        </p:nvSpPr>
        <p:spPr/>
        <p:txBody>
          <a:bodyPr/>
          <a:lstStyle/>
          <a:p>
            <a:pPr algn="l"/>
            <a:r>
              <a:rPr lang="en-US" altLang="zh-CN"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需要的支持：对于已跑通城市需增加补贴预算</a:t>
            </a:r>
            <a:r>
              <a:rPr lang="en-US" altLang="zh-CN" sz="2800" dirty="0">
                <a:latin typeface="微软雅黑" panose="020B0503020204020204" pitchFamily="34" charset="-122"/>
                <a:ea typeface="微软雅黑" panose="020B0503020204020204" pitchFamily="34" charset="-122"/>
              </a:rPr>
              <a:t>XX</a:t>
            </a:r>
            <a:r>
              <a:rPr lang="zh-CN" altLang="en-US" dirty="0">
                <a:latin typeface="微软雅黑" panose="020B0503020204020204" pitchFamily="34" charset="-122"/>
                <a:ea typeface="微软雅黑" panose="020B0503020204020204" pitchFamily="34" charset="-122"/>
              </a:rPr>
              <a:t>元、</a:t>
            </a:r>
            <a:r>
              <a:rPr lang="en-US" altLang="zh-CN" dirty="0">
                <a:latin typeface="微软雅黑" panose="020B0503020204020204" pitchFamily="34" charset="-122"/>
                <a:ea typeface="微软雅黑" panose="020B0503020204020204" pitchFamily="34" charset="-122"/>
              </a:rPr>
              <a:t>XXHC</a:t>
            </a:r>
            <a:endParaRPr lang="zh-CN" altLang="en-US" sz="2800" dirty="0">
              <a:latin typeface="微软雅黑" panose="020B0503020204020204" pitchFamily="34" charset="-122"/>
              <a:ea typeface="微软雅黑" panose="020B0503020204020204" pitchFamily="34" charset="-122"/>
            </a:endParaRPr>
          </a:p>
        </p:txBody>
      </p:sp>
      <p:sp>
        <p:nvSpPr>
          <p:cNvPr id="6" name="灯片编号占位符 5">
            <a:extLst>
              <a:ext uri="{FF2B5EF4-FFF2-40B4-BE49-F238E27FC236}">
                <a16:creationId xmlns:a16="http://schemas.microsoft.com/office/drawing/2014/main" id="{41A036B1-AC24-3350-DFC4-1B2625DAD51D}"/>
              </a:ext>
            </a:extLst>
          </p:cNvPr>
          <p:cNvSpPr>
            <a:spLocks noGrp="1"/>
          </p:cNvSpPr>
          <p:nvPr>
            <p:ph type="sldNum" sz="quarter" idx="12"/>
          </p:nvPr>
        </p:nvSpPr>
        <p:spPr/>
        <p:txBody>
          <a:bodyPr/>
          <a:lstStyle/>
          <a:p>
            <a:fld id="{B5CEABB6-07DC-46E8-9B57-56EC44A396E5}" type="slidenum">
              <a:rPr lang="en-US" altLang="zh-CN" noProof="0" smtClean="0">
                <a:latin typeface="微软雅黑" panose="020B0503020204020204" pitchFamily="34" charset="-122"/>
                <a:ea typeface="微软雅黑" panose="020B0503020204020204" pitchFamily="34" charset="-122"/>
              </a:rPr>
              <a:pPr/>
              <a:t>14</a:t>
            </a:fld>
            <a:endParaRPr lang="zh-CN" altLang="en-US" noProof="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EE29CDED-EEB1-B1C6-9263-1D85CDF097DF}"/>
              </a:ext>
            </a:extLst>
          </p:cNvPr>
          <p:cNvSpPr txBox="1"/>
          <p:nvPr/>
        </p:nvSpPr>
        <p:spPr>
          <a:xfrm>
            <a:off x="1167468" y="2062803"/>
            <a:ext cx="9731230" cy="646331"/>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一张表格，计算出已经跑通模型的城市，通过上一页业务目标，反推放大用户补贴需要的金额预算，或者需要增加的员工数量</a:t>
            </a:r>
            <a:r>
              <a:rPr lang="zh-CN" altLang="en-US" dirty="0">
                <a:latin typeface="微软雅黑" panose="020B0503020204020204" pitchFamily="34" charset="-122"/>
                <a:ea typeface="微软雅黑" panose="020B0503020204020204" pitchFamily="34" charset="-122"/>
              </a:rPr>
              <a:t>。</a:t>
            </a:r>
          </a:p>
        </p:txBody>
      </p:sp>
      <p:sp>
        <p:nvSpPr>
          <p:cNvPr id="8" name="文本框 7">
            <a:extLst>
              <a:ext uri="{FF2B5EF4-FFF2-40B4-BE49-F238E27FC236}">
                <a16:creationId xmlns:a16="http://schemas.microsoft.com/office/drawing/2014/main" id="{34916F60-3DB5-C450-EE39-BA0C9E1032F9}"/>
              </a:ext>
            </a:extLst>
          </p:cNvPr>
          <p:cNvSpPr txBox="1"/>
          <p:nvPr/>
        </p:nvSpPr>
        <p:spPr>
          <a:xfrm>
            <a:off x="987104" y="3283463"/>
            <a:ext cx="9731230" cy="369332"/>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一张简明扼要的计算表，最好汇报前和财务、</a:t>
            </a:r>
            <a:r>
              <a:rPr lang="en-US" altLang="zh-CN" dirty="0">
                <a:solidFill>
                  <a:srgbClr val="FF0000"/>
                </a:solidFill>
                <a:latin typeface="微软雅黑" panose="020B0503020204020204" pitchFamily="34" charset="-122"/>
                <a:ea typeface="微软雅黑" panose="020B0503020204020204" pitchFamily="34" charset="-122"/>
              </a:rPr>
              <a:t>HR</a:t>
            </a:r>
            <a:r>
              <a:rPr lang="zh-CN" altLang="en-US" dirty="0">
                <a:solidFill>
                  <a:srgbClr val="FF0000"/>
                </a:solidFill>
                <a:latin typeface="微软雅黑" panose="020B0503020204020204" pitchFamily="34" charset="-122"/>
                <a:ea typeface="微软雅黑" panose="020B0503020204020204" pitchFamily="34" charset="-122"/>
              </a:rPr>
              <a:t>对焦过数据来源。</a:t>
            </a:r>
          </a:p>
        </p:txBody>
      </p:sp>
    </p:spTree>
    <p:extLst>
      <p:ext uri="{BB962C8B-B14F-4D97-AF65-F5344CB8AC3E}">
        <p14:creationId xmlns:p14="http://schemas.microsoft.com/office/powerpoint/2010/main" val="2642995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38051-5EF4-F40D-065E-730343BC70FD}"/>
              </a:ext>
            </a:extLst>
          </p:cNvPr>
          <p:cNvSpPr>
            <a:spLocks noGrp="1"/>
          </p:cNvSpPr>
          <p:nvPr>
            <p:ph type="ctrTitle"/>
          </p:nvPr>
        </p:nvSpPr>
        <p:spPr/>
        <p:txBody>
          <a:bodyPr/>
          <a:lstStyle/>
          <a:p>
            <a:r>
              <a:rPr lang="en-US" altLang="zh-CN" dirty="0">
                <a:latin typeface="微软雅黑" panose="020B0503020204020204" pitchFamily="34" charset="-122"/>
                <a:ea typeface="微软雅黑" panose="020B0503020204020204" pitchFamily="34" charset="-122"/>
              </a:rPr>
              <a:t>PART1: </a:t>
            </a:r>
            <a:r>
              <a:rPr lang="zh-CN" altLang="en-US" dirty="0">
                <a:latin typeface="微软雅黑" panose="020B0503020204020204" pitchFamily="34" charset="-122"/>
                <a:ea typeface="微软雅黑" panose="020B0503020204020204" pitchFamily="34" charset="-122"/>
              </a:rPr>
              <a:t>汇报话术</a:t>
            </a:r>
            <a:br>
              <a:rPr lang="en-US" altLang="zh-CN" dirty="0">
                <a:latin typeface="微软雅黑" panose="020B0503020204020204" pitchFamily="34" charset="-122"/>
                <a:ea typeface="微软雅黑" panose="020B0503020204020204" pitchFamily="34" charset="-122"/>
              </a:rPr>
            </a:b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PART2: </a:t>
            </a:r>
            <a:r>
              <a:rPr lang="zh-CN" altLang="en-US" dirty="0">
                <a:latin typeface="微软雅黑" panose="020B0503020204020204" pitchFamily="34" charset="-122"/>
                <a:ea typeface="微软雅黑" panose="020B0503020204020204" pitchFamily="34" charset="-122"/>
              </a:rPr>
              <a:t>汇报结构</a:t>
            </a:r>
          </a:p>
        </p:txBody>
      </p:sp>
    </p:spTree>
    <p:extLst>
      <p:ext uri="{BB962C8B-B14F-4D97-AF65-F5344CB8AC3E}">
        <p14:creationId xmlns:p14="http://schemas.microsoft.com/office/powerpoint/2010/main" val="216585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87DD6ED9-517B-E10D-072E-57952DCB3050}"/>
              </a:ext>
            </a:extLst>
          </p:cNvPr>
          <p:cNvSpPr>
            <a:spLocks noGrp="1"/>
          </p:cNvSpPr>
          <p:nvPr>
            <p:ph type="title"/>
          </p:nvPr>
        </p:nvSpPr>
        <p:spPr/>
        <p:txBody>
          <a:bodyPr/>
          <a:lstStyle/>
          <a:p>
            <a:r>
              <a:rPr lang="en-US" altLang="zh-CN" dirty="0"/>
              <a:t>Part1: </a:t>
            </a:r>
            <a:r>
              <a:rPr lang="zh-CN" altLang="en-US" dirty="0"/>
              <a:t>汇报话术</a:t>
            </a:r>
            <a:r>
              <a:rPr lang="en-US" altLang="zh-CN" dirty="0"/>
              <a:t>-</a:t>
            </a:r>
            <a:r>
              <a:rPr lang="zh-CN" altLang="en-US" dirty="0"/>
              <a:t>点题部分</a:t>
            </a:r>
          </a:p>
        </p:txBody>
      </p:sp>
      <p:sp>
        <p:nvSpPr>
          <p:cNvPr id="6" name="灯片编号占位符 5">
            <a:extLst>
              <a:ext uri="{FF2B5EF4-FFF2-40B4-BE49-F238E27FC236}">
                <a16:creationId xmlns:a16="http://schemas.microsoft.com/office/drawing/2014/main" id="{851D1FCE-32A7-3E80-3254-B73C10AE877A}"/>
              </a:ext>
            </a:extLst>
          </p:cNvPr>
          <p:cNvSpPr>
            <a:spLocks noGrp="1"/>
          </p:cNvSpPr>
          <p:nvPr>
            <p:ph type="sldNum" sz="quarter" idx="12"/>
          </p:nvPr>
        </p:nvSpPr>
        <p:spPr/>
        <p:txBody>
          <a:bodyPr/>
          <a:lstStyle/>
          <a:p>
            <a:fld id="{B5CEABB6-07DC-46E8-9B57-56EC44A396E5}" type="slidenum">
              <a:rPr lang="en-US" altLang="zh-CN" noProof="0" smtClean="0"/>
              <a:pPr/>
              <a:t>3</a:t>
            </a:fld>
            <a:endParaRPr lang="zh-CN" altLang="en-US" noProof="0"/>
          </a:p>
        </p:txBody>
      </p:sp>
      <p:sp>
        <p:nvSpPr>
          <p:cNvPr id="9" name="文本框 8">
            <a:extLst>
              <a:ext uri="{FF2B5EF4-FFF2-40B4-BE49-F238E27FC236}">
                <a16:creationId xmlns:a16="http://schemas.microsoft.com/office/drawing/2014/main" id="{DC89D8CF-1AC3-08E3-D3F5-78AC39C2469F}"/>
              </a:ext>
            </a:extLst>
          </p:cNvPr>
          <p:cNvSpPr txBox="1"/>
          <p:nvPr/>
        </p:nvSpPr>
        <p:spPr>
          <a:xfrm>
            <a:off x="1140903" y="1753299"/>
            <a:ext cx="10212897" cy="2585323"/>
          </a:xfrm>
          <a:prstGeom prst="rect">
            <a:avLst/>
          </a:prstGeom>
          <a:noFill/>
        </p:spPr>
        <p:txBody>
          <a:bodyPr wrap="square" rtlCol="0">
            <a:spAutoFit/>
          </a:bodyPr>
          <a:lstStyle/>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）称呼</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XX</a:t>
            </a:r>
            <a:r>
              <a:rPr lang="zh-CN" altLang="en-US" dirty="0">
                <a:latin typeface="微软雅黑" panose="020B0503020204020204" pitchFamily="34" charset="-122"/>
                <a:ea typeface="微软雅黑" panose="020B0503020204020204" pitchFamily="34" charset="-122"/>
              </a:rPr>
              <a:t>（互联网叫花名或者英文名，国企叫老师或者称呼级别）您好！</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）自我介绍</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我是</a:t>
            </a:r>
            <a:r>
              <a:rPr lang="en-US" altLang="zh-CN" dirty="0">
                <a:latin typeface="微软雅黑" panose="020B0503020204020204" pitchFamily="34" charset="-122"/>
                <a:ea typeface="微软雅黑" panose="020B0503020204020204" pitchFamily="34" charset="-122"/>
              </a:rPr>
              <a:t>XX</a:t>
            </a:r>
            <a:r>
              <a:rPr lang="zh-CN" altLang="en-US" dirty="0">
                <a:latin typeface="微软雅黑" panose="020B0503020204020204" pitchFamily="34" charset="-122"/>
                <a:ea typeface="微软雅黑" panose="020B0503020204020204" pitchFamily="34" charset="-122"/>
              </a:rPr>
              <a:t>部门的</a:t>
            </a:r>
            <a:r>
              <a:rPr lang="en-US" altLang="zh-CN" dirty="0">
                <a:latin typeface="微软雅黑" panose="020B0503020204020204" pitchFamily="34" charset="-122"/>
                <a:ea typeface="微软雅黑" panose="020B0503020204020204" pitchFamily="34" charset="-122"/>
              </a:rPr>
              <a:t>XX</a:t>
            </a:r>
          </a:p>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）汇报内容</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今天来和您汇报的主题是</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）汇报目的</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邀请您来听是为了请您针对项目进展给反馈，针对最终方案拍板</a:t>
            </a:r>
          </a:p>
        </p:txBody>
      </p:sp>
    </p:spTree>
    <p:extLst>
      <p:ext uri="{BB962C8B-B14F-4D97-AF65-F5344CB8AC3E}">
        <p14:creationId xmlns:p14="http://schemas.microsoft.com/office/powerpoint/2010/main" val="1562214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87DD6ED9-517B-E10D-072E-57952DCB3050}"/>
              </a:ext>
            </a:extLst>
          </p:cNvPr>
          <p:cNvSpPr>
            <a:spLocks noGrp="1"/>
          </p:cNvSpPr>
          <p:nvPr>
            <p:ph type="title"/>
          </p:nvPr>
        </p:nvSpPr>
        <p:spPr/>
        <p:txBody>
          <a:bodyPr/>
          <a:lstStyle/>
          <a:p>
            <a:r>
              <a:rPr lang="en-US" altLang="zh-CN" dirty="0"/>
              <a:t>Part1:</a:t>
            </a:r>
            <a:r>
              <a:rPr lang="zh-CN" altLang="en-US" dirty="0"/>
              <a:t>汇报话术</a:t>
            </a:r>
            <a:r>
              <a:rPr lang="en-US" altLang="zh-CN" dirty="0"/>
              <a:t>-</a:t>
            </a:r>
            <a:r>
              <a:rPr lang="zh-CN" altLang="en-US" dirty="0"/>
              <a:t>开篇部分</a:t>
            </a:r>
          </a:p>
        </p:txBody>
      </p:sp>
      <p:sp>
        <p:nvSpPr>
          <p:cNvPr id="6" name="灯片编号占位符 5">
            <a:extLst>
              <a:ext uri="{FF2B5EF4-FFF2-40B4-BE49-F238E27FC236}">
                <a16:creationId xmlns:a16="http://schemas.microsoft.com/office/drawing/2014/main" id="{851D1FCE-32A7-3E80-3254-B73C10AE877A}"/>
              </a:ext>
            </a:extLst>
          </p:cNvPr>
          <p:cNvSpPr>
            <a:spLocks noGrp="1"/>
          </p:cNvSpPr>
          <p:nvPr>
            <p:ph type="sldNum" sz="quarter" idx="12"/>
          </p:nvPr>
        </p:nvSpPr>
        <p:spPr/>
        <p:txBody>
          <a:bodyPr/>
          <a:lstStyle/>
          <a:p>
            <a:fld id="{B5CEABB6-07DC-46E8-9B57-56EC44A396E5}" type="slidenum">
              <a:rPr lang="en-US" altLang="zh-CN" noProof="0" smtClean="0"/>
              <a:pPr/>
              <a:t>4</a:t>
            </a:fld>
            <a:endParaRPr lang="zh-CN" altLang="en-US" noProof="0"/>
          </a:p>
        </p:txBody>
      </p:sp>
      <p:sp>
        <p:nvSpPr>
          <p:cNvPr id="9" name="文本框 8">
            <a:extLst>
              <a:ext uri="{FF2B5EF4-FFF2-40B4-BE49-F238E27FC236}">
                <a16:creationId xmlns:a16="http://schemas.microsoft.com/office/drawing/2014/main" id="{DC89D8CF-1AC3-08E3-D3F5-78AC39C2469F}"/>
              </a:ext>
            </a:extLst>
          </p:cNvPr>
          <p:cNvSpPr txBox="1"/>
          <p:nvPr/>
        </p:nvSpPr>
        <p:spPr>
          <a:xfrm>
            <a:off x="1140903" y="1753299"/>
            <a:ext cx="10212897" cy="3477875"/>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开门见山式</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适合请领导决策或者要资源</a:t>
            </a:r>
            <a:endParaRPr lang="en-US" altLang="zh-CN" sz="2800" b="1"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XX</a:t>
            </a:r>
            <a:r>
              <a:rPr lang="zh-CN" altLang="en-US" dirty="0">
                <a:latin typeface="微软雅黑" panose="020B0503020204020204" pitchFamily="34" charset="-122"/>
                <a:ea typeface="微软雅黑" panose="020B0503020204020204" pitchFamily="34" charset="-122"/>
              </a:rPr>
              <a:t>领导，接下来我将用</a:t>
            </a:r>
            <a:r>
              <a:rPr lang="en-US" altLang="zh-CN" dirty="0">
                <a:latin typeface="微软雅黑" panose="020B0503020204020204" pitchFamily="34" charset="-122"/>
                <a:ea typeface="微软雅黑" panose="020B0503020204020204" pitchFamily="34" charset="-122"/>
              </a:rPr>
              <a:t>XX</a:t>
            </a: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PPT</a:t>
            </a:r>
            <a:r>
              <a:rPr lang="zh-CN" altLang="en-US" dirty="0">
                <a:latin typeface="微软雅黑" panose="020B0503020204020204" pitchFamily="34" charset="-122"/>
                <a:ea typeface="微软雅黑" panose="020B0503020204020204" pitchFamily="34" charset="-122"/>
              </a:rPr>
              <a:t>分</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部分说明项目的进展、目前结论和下一步计划请您反馈和进一步决策，如果过程中您有任何问题或者想跳过一些细节欢迎随时打断我！</a:t>
            </a:r>
            <a:endParaRPr lang="en-US" altLang="zh-CN" dirty="0">
              <a:latin typeface="微软雅黑" panose="020B0503020204020204" pitchFamily="34" charset="-122"/>
              <a:ea typeface="微软雅黑" panose="020B0503020204020204" pitchFamily="34" charset="-122"/>
            </a:endParaRPr>
          </a:p>
          <a:p>
            <a:endParaRPr lang="en-US" altLang="zh-CN" sz="2800" b="1" dirty="0">
              <a:latin typeface="微软雅黑" panose="020B0503020204020204" pitchFamily="34" charset="-122"/>
              <a:ea typeface="微软雅黑" panose="020B0503020204020204" pitchFamily="34" charset="-122"/>
            </a:endParaRPr>
          </a:p>
          <a:p>
            <a:endParaRPr lang="en-US" altLang="zh-CN" sz="2800" b="1" dirty="0">
              <a:latin typeface="微软雅黑" panose="020B0503020204020204" pitchFamily="34" charset="-122"/>
              <a:ea typeface="微软雅黑" panose="020B0503020204020204" pitchFamily="34" charset="-122"/>
            </a:endParaRPr>
          </a:p>
          <a:p>
            <a:r>
              <a:rPr lang="zh-CN" altLang="en-US" sz="2800" b="1" dirty="0">
                <a:latin typeface="微软雅黑" panose="020B0503020204020204" pitchFamily="34" charset="-122"/>
                <a:ea typeface="微软雅黑" panose="020B0503020204020204" pitchFamily="34" charset="-122"/>
              </a:rPr>
              <a:t>先抑后扬式</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适合述职时候展现自己成绩</a:t>
            </a:r>
            <a:endParaRPr lang="en-US" altLang="zh-CN" sz="2800" b="1"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XX</a:t>
            </a:r>
            <a:r>
              <a:rPr lang="zh-CN" altLang="en-US" dirty="0">
                <a:latin typeface="微软雅黑" panose="020B0503020204020204" pitchFamily="34" charset="-122"/>
                <a:ea typeface="微软雅黑" panose="020B0503020204020204" pitchFamily="34" charset="-122"/>
              </a:rPr>
              <a:t>领导，您可能还不知道，其实我们这个项目在刚刚开始的时候遇到过一次重大危机，差点导致</a:t>
            </a:r>
            <a:r>
              <a:rPr lang="en-US" altLang="zh-CN" dirty="0">
                <a:latin typeface="微软雅黑" panose="020B0503020204020204" pitchFamily="34" charset="-122"/>
                <a:ea typeface="微软雅黑" panose="020B0503020204020204" pitchFamily="34" charset="-122"/>
              </a:rPr>
              <a:t>XX</a:t>
            </a:r>
            <a:r>
              <a:rPr lang="zh-CN" altLang="en-US" dirty="0">
                <a:latin typeface="微软雅黑" panose="020B0503020204020204" pitchFamily="34" charset="-122"/>
                <a:ea typeface="微软雅黑" panose="020B0503020204020204" pitchFamily="34" charset="-122"/>
              </a:rPr>
              <a:t>后果，我们后来是用了</a:t>
            </a:r>
            <a:r>
              <a:rPr lang="en-US" altLang="zh-CN" dirty="0">
                <a:latin typeface="微软雅黑" panose="020B0503020204020204" pitchFamily="34" charset="-122"/>
                <a:ea typeface="微软雅黑" panose="020B0503020204020204" pitchFamily="34" charset="-122"/>
              </a:rPr>
              <a:t>XX</a:t>
            </a:r>
            <a:r>
              <a:rPr lang="zh-CN" altLang="en-US" dirty="0">
                <a:latin typeface="微软雅黑" panose="020B0503020204020204" pitchFamily="34" charset="-122"/>
                <a:ea typeface="微软雅黑" panose="020B0503020204020204" pitchFamily="34" charset="-122"/>
              </a:rPr>
              <a:t>方法最终确保项目如期上线的。今天我讲究这个项目的事实数据达成和方法论沉淀及项目管理经验分</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部分来和您进行分享，也期待您能给一些输入，让我们后期可以把成功经验放大。</a:t>
            </a:r>
          </a:p>
        </p:txBody>
      </p:sp>
    </p:spTree>
    <p:extLst>
      <p:ext uri="{BB962C8B-B14F-4D97-AF65-F5344CB8AC3E}">
        <p14:creationId xmlns:p14="http://schemas.microsoft.com/office/powerpoint/2010/main" val="3082512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87DD6ED9-517B-E10D-072E-57952DCB3050}"/>
              </a:ext>
            </a:extLst>
          </p:cNvPr>
          <p:cNvSpPr>
            <a:spLocks noGrp="1"/>
          </p:cNvSpPr>
          <p:nvPr>
            <p:ph type="title"/>
          </p:nvPr>
        </p:nvSpPr>
        <p:spPr/>
        <p:txBody>
          <a:bodyPr/>
          <a:lstStyle/>
          <a:p>
            <a:r>
              <a:rPr lang="en-US" altLang="zh-CN" dirty="0"/>
              <a:t>Part1:</a:t>
            </a:r>
            <a:r>
              <a:rPr lang="zh-CN" altLang="en-US" dirty="0"/>
              <a:t>汇报话术</a:t>
            </a:r>
            <a:r>
              <a:rPr lang="en-US" altLang="zh-CN" dirty="0"/>
              <a:t>-</a:t>
            </a:r>
            <a:r>
              <a:rPr lang="zh-CN" altLang="en-US" dirty="0"/>
              <a:t>互动部分</a:t>
            </a:r>
          </a:p>
        </p:txBody>
      </p:sp>
      <p:sp>
        <p:nvSpPr>
          <p:cNvPr id="6" name="灯片编号占位符 5">
            <a:extLst>
              <a:ext uri="{FF2B5EF4-FFF2-40B4-BE49-F238E27FC236}">
                <a16:creationId xmlns:a16="http://schemas.microsoft.com/office/drawing/2014/main" id="{851D1FCE-32A7-3E80-3254-B73C10AE877A}"/>
              </a:ext>
            </a:extLst>
          </p:cNvPr>
          <p:cNvSpPr>
            <a:spLocks noGrp="1"/>
          </p:cNvSpPr>
          <p:nvPr>
            <p:ph type="sldNum" sz="quarter" idx="12"/>
          </p:nvPr>
        </p:nvSpPr>
        <p:spPr/>
        <p:txBody>
          <a:bodyPr/>
          <a:lstStyle/>
          <a:p>
            <a:fld id="{B5CEABB6-07DC-46E8-9B57-56EC44A396E5}" type="slidenum">
              <a:rPr lang="en-US" altLang="zh-CN" noProof="0" smtClean="0"/>
              <a:pPr/>
              <a:t>5</a:t>
            </a:fld>
            <a:endParaRPr lang="zh-CN" altLang="en-US" noProof="0"/>
          </a:p>
        </p:txBody>
      </p:sp>
      <p:sp>
        <p:nvSpPr>
          <p:cNvPr id="9" name="文本框 8">
            <a:extLst>
              <a:ext uri="{FF2B5EF4-FFF2-40B4-BE49-F238E27FC236}">
                <a16:creationId xmlns:a16="http://schemas.microsoft.com/office/drawing/2014/main" id="{DC89D8CF-1AC3-08E3-D3F5-78AC39C2469F}"/>
              </a:ext>
            </a:extLst>
          </p:cNvPr>
          <p:cNvSpPr txBox="1"/>
          <p:nvPr/>
        </p:nvSpPr>
        <p:spPr>
          <a:xfrm>
            <a:off x="1140903" y="1753299"/>
            <a:ext cx="10212897" cy="4124206"/>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遇到不懂问题，不要不懂装懂：</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我能再确认一下，您是不是想问</a:t>
            </a:r>
            <a:r>
              <a:rPr lang="en-US" altLang="zh-CN" sz="2000" dirty="0">
                <a:latin typeface="微软雅黑" panose="020B0503020204020204" pitchFamily="34" charset="-122"/>
                <a:ea typeface="微软雅黑" panose="020B0503020204020204" pitchFamily="34" charset="-122"/>
              </a:rPr>
              <a:t>XXX?</a:t>
            </a:r>
          </a:p>
          <a:p>
            <a:r>
              <a:rPr lang="zh-CN" altLang="en-US" sz="2000" dirty="0">
                <a:latin typeface="微软雅黑" panose="020B0503020204020204" pitchFamily="34" charset="-122"/>
                <a:ea typeface="微软雅黑" panose="020B0503020204020204" pitchFamily="34" charset="-122"/>
              </a:rPr>
              <a:t>抱歉，这个问题我能否会后思考和调取一下数据后再给您另外时间汇报？</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您的问题我平时确实没有关注到，感谢您的反馈，我会后做一下功课再给你发个邮件</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800" b="1" dirty="0">
                <a:latin typeface="微软雅黑" panose="020B0503020204020204" pitchFamily="34" charset="-122"/>
                <a:ea typeface="微软雅黑" panose="020B0503020204020204" pitchFamily="34" charset="-122"/>
              </a:rPr>
              <a:t>所有回复结构化表达：</a:t>
            </a:r>
            <a:endParaRPr lang="en-US" altLang="zh-CN" sz="2800" b="1"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我主要从</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个方面进行的思考</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有</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个原因</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这个项目之所以业务目标达成是</a:t>
            </a:r>
            <a:r>
              <a:rPr lang="en-US" altLang="zh-CN" sz="2000" dirty="0">
                <a:latin typeface="微软雅黑" panose="020B0503020204020204" pitchFamily="34" charset="-122"/>
                <a:ea typeface="微软雅黑" panose="020B0503020204020204" pitchFamily="34" charset="-122"/>
              </a:rPr>
              <a:t>XX%, </a:t>
            </a:r>
            <a:r>
              <a:rPr lang="zh-CN" altLang="en-US" sz="2000" dirty="0">
                <a:latin typeface="微软雅黑" panose="020B0503020204020204" pitchFamily="34" charset="-122"/>
                <a:ea typeface="微软雅黑" panose="020B0503020204020204" pitchFamily="34" charset="-122"/>
              </a:rPr>
              <a:t>受以下</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个因素影响</a:t>
            </a:r>
            <a:endParaRPr lang="en-US" altLang="zh-CN" sz="20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6509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87DD6ED9-517B-E10D-072E-57952DCB3050}"/>
              </a:ext>
            </a:extLst>
          </p:cNvPr>
          <p:cNvSpPr>
            <a:spLocks noGrp="1"/>
          </p:cNvSpPr>
          <p:nvPr>
            <p:ph type="title"/>
          </p:nvPr>
        </p:nvSpPr>
        <p:spPr/>
        <p:txBody>
          <a:bodyPr/>
          <a:lstStyle/>
          <a:p>
            <a:r>
              <a:rPr lang="en-US" altLang="zh-CN" dirty="0"/>
              <a:t>Part1:</a:t>
            </a:r>
            <a:r>
              <a:rPr lang="zh-CN" altLang="en-US" dirty="0"/>
              <a:t>汇报话术</a:t>
            </a:r>
            <a:r>
              <a:rPr lang="en-US" altLang="zh-CN" dirty="0"/>
              <a:t>-</a:t>
            </a:r>
            <a:r>
              <a:rPr lang="zh-CN" altLang="en-US" dirty="0"/>
              <a:t>结尾部分</a:t>
            </a:r>
          </a:p>
        </p:txBody>
      </p:sp>
      <p:sp>
        <p:nvSpPr>
          <p:cNvPr id="6" name="灯片编号占位符 5">
            <a:extLst>
              <a:ext uri="{FF2B5EF4-FFF2-40B4-BE49-F238E27FC236}">
                <a16:creationId xmlns:a16="http://schemas.microsoft.com/office/drawing/2014/main" id="{851D1FCE-32A7-3E80-3254-B73C10AE877A}"/>
              </a:ext>
            </a:extLst>
          </p:cNvPr>
          <p:cNvSpPr>
            <a:spLocks noGrp="1"/>
          </p:cNvSpPr>
          <p:nvPr>
            <p:ph type="sldNum" sz="quarter" idx="12"/>
          </p:nvPr>
        </p:nvSpPr>
        <p:spPr/>
        <p:txBody>
          <a:bodyPr/>
          <a:lstStyle/>
          <a:p>
            <a:fld id="{B5CEABB6-07DC-46E8-9B57-56EC44A396E5}" type="slidenum">
              <a:rPr lang="en-US" altLang="zh-CN" noProof="0" smtClean="0"/>
              <a:pPr/>
              <a:t>6</a:t>
            </a:fld>
            <a:endParaRPr lang="zh-CN" altLang="en-US" noProof="0"/>
          </a:p>
        </p:txBody>
      </p:sp>
      <p:sp>
        <p:nvSpPr>
          <p:cNvPr id="9" name="文本框 8">
            <a:extLst>
              <a:ext uri="{FF2B5EF4-FFF2-40B4-BE49-F238E27FC236}">
                <a16:creationId xmlns:a16="http://schemas.microsoft.com/office/drawing/2014/main" id="{DC89D8CF-1AC3-08E3-D3F5-78AC39C2469F}"/>
              </a:ext>
            </a:extLst>
          </p:cNvPr>
          <p:cNvSpPr txBox="1"/>
          <p:nvPr/>
        </p:nvSpPr>
        <p:spPr>
          <a:xfrm>
            <a:off x="729843" y="1837189"/>
            <a:ext cx="10212897" cy="2523768"/>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以上就是我今天的汇报，期待您就这个项目进行一些输入</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我就我的数据和沉淀进行了，项目风险受益拆解，建议如上，不知在您视角来看，这几个方案应该如何决策？</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以上是我过去一年在这个岗位上沉淀的经验和方法，希望对各位同事有价值，也期待大家的反馈和输入</a:t>
            </a:r>
            <a:endParaRPr lang="en-US" altLang="zh-CN" sz="2000"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2464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0C0AFD-B222-2F91-BB7E-27A50D71123D}"/>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PART2</a:t>
            </a:r>
            <a:r>
              <a:rPr lang="zh-CN" altLang="en-US" dirty="0">
                <a:latin typeface="微软雅黑" panose="020B0503020204020204" pitchFamily="34" charset="-122"/>
                <a:ea typeface="微软雅黑" panose="020B0503020204020204" pitchFamily="34" charset="-122"/>
              </a:rPr>
              <a:t>：汇报结构目录</a:t>
            </a:r>
          </a:p>
        </p:txBody>
      </p:sp>
      <p:sp>
        <p:nvSpPr>
          <p:cNvPr id="3" name="文本占位符 2">
            <a:extLst>
              <a:ext uri="{FF2B5EF4-FFF2-40B4-BE49-F238E27FC236}">
                <a16:creationId xmlns:a16="http://schemas.microsoft.com/office/drawing/2014/main" id="{D370B8C3-AC20-7458-39C6-71CE39B4274B}"/>
              </a:ext>
            </a:extLst>
          </p:cNvPr>
          <p:cNvSpPr>
            <a:spLocks noGrp="1"/>
          </p:cNvSpPr>
          <p:nvPr>
            <p:ph type="body" sz="quarter" idx="13"/>
          </p:nvPr>
        </p:nvSpPr>
        <p:spPr>
          <a:xfrm>
            <a:off x="5919680" y="1771962"/>
            <a:ext cx="5433204" cy="365125"/>
          </a:xfrm>
        </p:spPr>
        <p:txBody>
          <a:bodyPr>
            <a:normAutofit fontScale="92500" lnSpcReduction="10000"/>
          </a:bodyPr>
          <a:lstStyle/>
          <a:p>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业绩达成</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取得局部胜利</a:t>
            </a:r>
          </a:p>
        </p:txBody>
      </p:sp>
      <p:sp>
        <p:nvSpPr>
          <p:cNvPr id="4" name="文本占位符 3">
            <a:extLst>
              <a:ext uri="{FF2B5EF4-FFF2-40B4-BE49-F238E27FC236}">
                <a16:creationId xmlns:a16="http://schemas.microsoft.com/office/drawing/2014/main" id="{E38EFB0D-4143-CC85-2588-732EF0600D4B}"/>
              </a:ext>
            </a:extLst>
          </p:cNvPr>
          <p:cNvSpPr>
            <a:spLocks noGrp="1"/>
          </p:cNvSpPr>
          <p:nvPr>
            <p:ph type="body" sz="quarter" idx="15"/>
          </p:nvPr>
        </p:nvSpPr>
        <p:spPr>
          <a:xfrm>
            <a:off x="5919254" y="2101387"/>
            <a:ext cx="5431971" cy="557950"/>
          </a:xfrm>
        </p:spPr>
        <p:txBody>
          <a:bodyPr/>
          <a:lstStyle/>
          <a:p>
            <a:r>
              <a:rPr lang="zh-CN" altLang="en-US" dirty="0">
                <a:latin typeface="微软雅黑" panose="020B0503020204020204" pitchFamily="34" charset="-122"/>
                <a:ea typeface="微软雅黑" panose="020B0503020204020204" pitchFamily="34" charset="-122"/>
              </a:rPr>
              <a:t>达成原地目标的</a:t>
            </a:r>
            <a:r>
              <a:rPr lang="en-US" altLang="zh-CN" dirty="0">
                <a:latin typeface="微软雅黑" panose="020B0503020204020204" pitchFamily="34" charset="-122"/>
                <a:ea typeface="微软雅黑" panose="020B0503020204020204" pitchFamily="34" charset="-122"/>
              </a:rPr>
              <a:t>XX%</a:t>
            </a:r>
            <a:r>
              <a:rPr lang="zh-CN" altLang="en-US" dirty="0">
                <a:latin typeface="微软雅黑" panose="020B0503020204020204" pitchFamily="34" charset="-122"/>
                <a:ea typeface="微软雅黑" panose="020B0503020204020204" pitchFamily="34" charset="-122"/>
              </a:rPr>
              <a:t>， 在</a:t>
            </a:r>
            <a:r>
              <a:rPr lang="en-US" altLang="zh-CN" dirty="0">
                <a:latin typeface="微软雅黑" panose="020B0503020204020204" pitchFamily="34" charset="-122"/>
                <a:ea typeface="微软雅黑" panose="020B0503020204020204" pitchFamily="34" charset="-122"/>
              </a:rPr>
              <a:t>XX</a:t>
            </a:r>
            <a:r>
              <a:rPr lang="zh-CN" altLang="en-US" dirty="0">
                <a:latin typeface="微软雅黑" panose="020B0503020204020204" pitchFamily="34" charset="-122"/>
                <a:ea typeface="微软雅黑" panose="020B0503020204020204" pitchFamily="34" charset="-122"/>
              </a:rPr>
              <a:t>城市实现竞对反超，暴露了</a:t>
            </a:r>
            <a:r>
              <a:rPr lang="en-US" altLang="zh-CN" dirty="0">
                <a:latin typeface="微软雅黑" panose="020B0503020204020204" pitchFamily="34" charset="-122"/>
                <a:ea typeface="微软雅黑" panose="020B0503020204020204" pitchFamily="34" charset="-122"/>
              </a:rPr>
              <a:t>XX</a:t>
            </a:r>
            <a:r>
              <a:rPr lang="zh-CN" altLang="en-US" dirty="0">
                <a:latin typeface="微软雅黑" panose="020B0503020204020204" pitchFamily="34" charset="-122"/>
                <a:ea typeface="微软雅黑" panose="020B0503020204020204" pitchFamily="34" charset="-122"/>
              </a:rPr>
              <a:t>问题</a:t>
            </a:r>
          </a:p>
        </p:txBody>
      </p:sp>
      <p:sp>
        <p:nvSpPr>
          <p:cNvPr id="5" name="文本占位符 4">
            <a:extLst>
              <a:ext uri="{FF2B5EF4-FFF2-40B4-BE49-F238E27FC236}">
                <a16:creationId xmlns:a16="http://schemas.microsoft.com/office/drawing/2014/main" id="{72B790B6-4843-D14E-F0DC-8C1225810E3A}"/>
              </a:ext>
            </a:extLst>
          </p:cNvPr>
          <p:cNvSpPr>
            <a:spLocks noGrp="1"/>
          </p:cNvSpPr>
          <p:nvPr>
            <p:ph type="body" sz="quarter" idx="23"/>
          </p:nvPr>
        </p:nvSpPr>
        <p:spPr>
          <a:xfrm>
            <a:off x="5919680" y="2871759"/>
            <a:ext cx="5548070" cy="511986"/>
          </a:xfrm>
        </p:spPr>
        <p:txBody>
          <a:bodyPr>
            <a:normAutofit fontScale="92500"/>
          </a:bodyPr>
          <a:lstStyle/>
          <a:p>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业务洞察和方法论沉淀：履约体验有待加强</a:t>
            </a:r>
          </a:p>
        </p:txBody>
      </p:sp>
      <p:sp>
        <p:nvSpPr>
          <p:cNvPr id="6" name="文本占位符 5">
            <a:extLst>
              <a:ext uri="{FF2B5EF4-FFF2-40B4-BE49-F238E27FC236}">
                <a16:creationId xmlns:a16="http://schemas.microsoft.com/office/drawing/2014/main" id="{DF6A4B86-DFFB-F8BD-F0D4-3745C1C9EC54}"/>
              </a:ext>
            </a:extLst>
          </p:cNvPr>
          <p:cNvSpPr>
            <a:spLocks noGrp="1"/>
          </p:cNvSpPr>
          <p:nvPr>
            <p:ph type="body" sz="quarter" idx="24"/>
          </p:nvPr>
        </p:nvSpPr>
        <p:spPr>
          <a:xfrm>
            <a:off x="5919254" y="3201183"/>
            <a:ext cx="5431971" cy="557950"/>
          </a:xfrm>
        </p:spPr>
        <p:txBody>
          <a:bodyPr/>
          <a:lstStyle/>
          <a:p>
            <a:r>
              <a:rPr lang="zh-CN" altLang="en-US" dirty="0">
                <a:latin typeface="微软雅黑" panose="020B0503020204020204" pitchFamily="34" charset="-122"/>
                <a:ea typeface="微软雅黑" panose="020B0503020204020204" pitchFamily="34" charset="-122"/>
              </a:rPr>
              <a:t>履约效率和质量是用户留存的关键</a:t>
            </a:r>
          </a:p>
        </p:txBody>
      </p:sp>
      <p:sp>
        <p:nvSpPr>
          <p:cNvPr id="7" name="文本占位符 6">
            <a:extLst>
              <a:ext uri="{FF2B5EF4-FFF2-40B4-BE49-F238E27FC236}">
                <a16:creationId xmlns:a16="http://schemas.microsoft.com/office/drawing/2014/main" id="{89759D93-98B7-E8CA-13D8-F25E4E76B6CF}"/>
              </a:ext>
            </a:extLst>
          </p:cNvPr>
          <p:cNvSpPr>
            <a:spLocks noGrp="1"/>
          </p:cNvSpPr>
          <p:nvPr>
            <p:ph type="body" sz="quarter" idx="25"/>
          </p:nvPr>
        </p:nvSpPr>
        <p:spPr>
          <a:xfrm>
            <a:off x="5919680" y="3971554"/>
            <a:ext cx="5433204" cy="365125"/>
          </a:xfrm>
        </p:spPr>
        <p:txBody>
          <a:bodyPr>
            <a:normAutofit fontScale="92500" lnSpcReduction="10000"/>
          </a:bodyPr>
          <a:lstStyle/>
          <a:p>
            <a:r>
              <a:rPr lang="en-US" altLang="zh-CN" dirty="0">
                <a:latin typeface="微软雅黑" panose="020B0503020204020204" pitchFamily="34" charset="-122"/>
                <a:ea typeface="微软雅黑" panose="020B0503020204020204" pitchFamily="34" charset="-122"/>
              </a:rPr>
              <a:t>3. </a:t>
            </a:r>
            <a:r>
              <a:rPr lang="zh-CN" altLang="en-US" sz="1700" dirty="0">
                <a:latin typeface="微软雅黑" panose="020B0503020204020204" pitchFamily="34" charset="-122"/>
                <a:ea typeface="微软雅黑" panose="020B0503020204020204" pitchFamily="34" charset="-122"/>
              </a:rPr>
              <a:t>下一步计划：跑通</a:t>
            </a:r>
            <a:r>
              <a:rPr lang="en-US" altLang="zh-CN" sz="1700" dirty="0">
                <a:latin typeface="微软雅黑" panose="020B0503020204020204" pitchFamily="34" charset="-122"/>
                <a:ea typeface="微软雅黑" panose="020B0503020204020204" pitchFamily="34" charset="-122"/>
              </a:rPr>
              <a:t>0-1</a:t>
            </a:r>
            <a:r>
              <a:rPr lang="zh-CN" altLang="en-US" sz="1700" dirty="0">
                <a:latin typeface="微软雅黑" panose="020B0503020204020204" pitchFamily="34" charset="-122"/>
                <a:ea typeface="微软雅黑" panose="020B0503020204020204" pitchFamily="34" charset="-122"/>
              </a:rPr>
              <a:t>后，扩大测试范围</a:t>
            </a:r>
          </a:p>
        </p:txBody>
      </p:sp>
      <p:sp>
        <p:nvSpPr>
          <p:cNvPr id="8" name="文本占位符 7">
            <a:extLst>
              <a:ext uri="{FF2B5EF4-FFF2-40B4-BE49-F238E27FC236}">
                <a16:creationId xmlns:a16="http://schemas.microsoft.com/office/drawing/2014/main" id="{8D7268EF-89AC-9145-5511-019F6F87D59A}"/>
              </a:ext>
            </a:extLst>
          </p:cNvPr>
          <p:cNvSpPr>
            <a:spLocks noGrp="1"/>
          </p:cNvSpPr>
          <p:nvPr>
            <p:ph type="body" sz="quarter" idx="26"/>
          </p:nvPr>
        </p:nvSpPr>
        <p:spPr>
          <a:xfrm>
            <a:off x="5919254" y="4300979"/>
            <a:ext cx="5431971" cy="557950"/>
          </a:xfrm>
        </p:spPr>
        <p:txBody>
          <a:bodyPr/>
          <a:lstStyle/>
          <a:p>
            <a:r>
              <a:rPr lang="zh-CN" altLang="en-US" dirty="0">
                <a:latin typeface="微软雅黑" panose="020B0503020204020204" pitchFamily="34" charset="-122"/>
                <a:ea typeface="微软雅黑" panose="020B0503020204020204" pitchFamily="34" charset="-122"/>
              </a:rPr>
              <a:t>优化具体城市模型后，扩大测试范围到</a:t>
            </a:r>
            <a:r>
              <a:rPr lang="en-US" altLang="zh-CN" dirty="0">
                <a:latin typeface="微软雅黑" panose="020B0503020204020204" pitchFamily="34" charset="-122"/>
                <a:ea typeface="微软雅黑" panose="020B0503020204020204" pitchFamily="34" charset="-122"/>
              </a:rPr>
              <a:t>XX</a:t>
            </a:r>
            <a:r>
              <a:rPr lang="zh-CN" altLang="en-US" dirty="0">
                <a:latin typeface="微软雅黑" panose="020B0503020204020204" pitchFamily="34" charset="-122"/>
                <a:ea typeface="微软雅黑" panose="020B0503020204020204" pitchFamily="34" charset="-122"/>
              </a:rPr>
              <a:t>城</a:t>
            </a:r>
          </a:p>
        </p:txBody>
      </p:sp>
      <p:sp>
        <p:nvSpPr>
          <p:cNvPr id="11" name="灯片编号占位符 10">
            <a:extLst>
              <a:ext uri="{FF2B5EF4-FFF2-40B4-BE49-F238E27FC236}">
                <a16:creationId xmlns:a16="http://schemas.microsoft.com/office/drawing/2014/main" id="{743B2CFE-A523-D083-7EE6-EBE2FEDF279B}"/>
              </a:ext>
            </a:extLst>
          </p:cNvPr>
          <p:cNvSpPr>
            <a:spLocks noGrp="1"/>
          </p:cNvSpPr>
          <p:nvPr>
            <p:ph type="sldNum" sz="quarter" idx="22"/>
          </p:nvPr>
        </p:nvSpPr>
        <p:spPr/>
        <p:txBody>
          <a:bodyPr/>
          <a:lstStyle/>
          <a:p>
            <a:fld id="{B5CEABB6-07DC-46E8-9B57-56EC44A396E5}" type="slidenum">
              <a:rPr lang="en-US" altLang="zh-CN" noProof="0" smtClean="0">
                <a:latin typeface="微软雅黑" panose="020B0503020204020204" pitchFamily="34" charset="-122"/>
                <a:ea typeface="微软雅黑" panose="020B0503020204020204" pitchFamily="34" charset="-122"/>
              </a:rPr>
              <a:pPr/>
              <a:t>7</a:t>
            </a:fld>
            <a:endParaRPr lang="zh-CN" altLang="en-US" noProof="0">
              <a:latin typeface="微软雅黑" panose="020B0503020204020204" pitchFamily="34" charset="-122"/>
              <a:ea typeface="微软雅黑" panose="020B0503020204020204" pitchFamily="34" charset="-122"/>
            </a:endParaRPr>
          </a:p>
        </p:txBody>
      </p:sp>
      <p:sp>
        <p:nvSpPr>
          <p:cNvPr id="12" name="文本占位符 6">
            <a:extLst>
              <a:ext uri="{FF2B5EF4-FFF2-40B4-BE49-F238E27FC236}">
                <a16:creationId xmlns:a16="http://schemas.microsoft.com/office/drawing/2014/main" id="{EC62F962-0AA3-D40F-6B35-FC8D41CE7BCF}"/>
              </a:ext>
            </a:extLst>
          </p:cNvPr>
          <p:cNvSpPr txBox="1">
            <a:spLocks/>
          </p:cNvSpPr>
          <p:nvPr/>
        </p:nvSpPr>
        <p:spPr>
          <a:xfrm>
            <a:off x="5953729" y="5005791"/>
            <a:ext cx="5639855" cy="51198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Microsoft YaHei UI" panose="020B0503020204020204" pitchFamily="34" charset="-122"/>
                <a:ea typeface="Microsoft YaHei UI" panose="020B0503020204020204" pitchFamily="34" charset="-122"/>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stStyle>
          <a:p>
            <a:r>
              <a:rPr lang="en-US" altLang="zh-CN" dirty="0">
                <a:latin typeface="微软雅黑" panose="020B0503020204020204" pitchFamily="34" charset="-122"/>
                <a:ea typeface="微软雅黑" panose="020B0503020204020204" pitchFamily="34" charset="-122"/>
              </a:rPr>
              <a:t>4. </a:t>
            </a:r>
            <a:r>
              <a:rPr lang="zh-CN" altLang="en-US" sz="1700" dirty="0">
                <a:latin typeface="微软雅黑" panose="020B0503020204020204" pitchFamily="34" charset="-122"/>
                <a:ea typeface="微软雅黑" panose="020B0503020204020204" pitchFamily="34" charset="-122"/>
              </a:rPr>
              <a:t>需要的支持：对于已跑通城市加大用户补贴力度</a:t>
            </a:r>
          </a:p>
        </p:txBody>
      </p:sp>
      <p:sp>
        <p:nvSpPr>
          <p:cNvPr id="13" name="文本占位符 7">
            <a:extLst>
              <a:ext uri="{FF2B5EF4-FFF2-40B4-BE49-F238E27FC236}">
                <a16:creationId xmlns:a16="http://schemas.microsoft.com/office/drawing/2014/main" id="{81B54287-80D9-8AFF-2543-34C05E791021}"/>
              </a:ext>
            </a:extLst>
          </p:cNvPr>
          <p:cNvSpPr txBox="1">
            <a:spLocks/>
          </p:cNvSpPr>
          <p:nvPr/>
        </p:nvSpPr>
        <p:spPr>
          <a:xfrm>
            <a:off x="5954963" y="5387081"/>
            <a:ext cx="5431971" cy="55795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stStyle>
          <a:p>
            <a:r>
              <a:rPr lang="zh-CN" altLang="en-US" dirty="0">
                <a:latin typeface="微软雅黑" panose="020B0503020204020204" pitchFamily="34" charset="-122"/>
                <a:ea typeface="微软雅黑" panose="020B0503020204020204" pitchFamily="34" charset="-122"/>
              </a:rPr>
              <a:t>尽快扩大战果</a:t>
            </a:r>
          </a:p>
        </p:txBody>
      </p:sp>
    </p:spTree>
    <p:extLst>
      <p:ext uri="{BB962C8B-B14F-4D97-AF65-F5344CB8AC3E}">
        <p14:creationId xmlns:p14="http://schemas.microsoft.com/office/powerpoint/2010/main" val="2093870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AAB17-3AD1-D038-4262-708A7A95D8AA}"/>
              </a:ext>
            </a:extLst>
          </p:cNvPr>
          <p:cNvSpPr>
            <a:spLocks noGrp="1"/>
          </p:cNvSpPr>
          <p:nvPr>
            <p:ph type="title"/>
          </p:nvPr>
        </p:nvSpPr>
        <p:spPr/>
        <p:txBody>
          <a:bodyPr/>
          <a:lstStyle/>
          <a:p>
            <a:pPr algn="l"/>
            <a:r>
              <a:rPr lang="en-US" altLang="zh-CN" dirty="0">
                <a:latin typeface="微软雅黑" panose="020B0503020204020204" pitchFamily="34" charset="-122"/>
                <a:ea typeface="微软雅黑" panose="020B0503020204020204" pitchFamily="34" charset="-122"/>
              </a:rPr>
              <a:t>1.1 </a:t>
            </a:r>
            <a:r>
              <a:rPr lang="zh-CN" altLang="en-US" dirty="0">
                <a:latin typeface="微软雅黑" panose="020B0503020204020204" pitchFamily="34" charset="-122"/>
                <a:ea typeface="微软雅黑" panose="020B0503020204020204" pitchFamily="34" charset="-122"/>
              </a:rPr>
              <a:t>业绩达成</a:t>
            </a:r>
            <a:r>
              <a:rPr lang="en-US" altLang="zh-CN" dirty="0">
                <a:latin typeface="微软雅黑" panose="020B0503020204020204" pitchFamily="34" charset="-122"/>
                <a:ea typeface="微软雅黑" panose="020B0503020204020204" pitchFamily="34" charset="-122"/>
              </a:rPr>
              <a:t>XX%, </a:t>
            </a:r>
            <a:r>
              <a:rPr lang="zh-CN" altLang="en-US" dirty="0">
                <a:latin typeface="微软雅黑" panose="020B0503020204020204" pitchFamily="34" charset="-122"/>
                <a:ea typeface="微软雅黑" panose="020B0503020204020204" pitchFamily="34" charset="-122"/>
              </a:rPr>
              <a:t>基本实现原定目标</a:t>
            </a:r>
          </a:p>
        </p:txBody>
      </p:sp>
      <p:sp>
        <p:nvSpPr>
          <p:cNvPr id="6" name="灯片编号占位符 5">
            <a:extLst>
              <a:ext uri="{FF2B5EF4-FFF2-40B4-BE49-F238E27FC236}">
                <a16:creationId xmlns:a16="http://schemas.microsoft.com/office/drawing/2014/main" id="{41A036B1-AC24-3350-DFC4-1B2625DAD51D}"/>
              </a:ext>
            </a:extLst>
          </p:cNvPr>
          <p:cNvSpPr>
            <a:spLocks noGrp="1"/>
          </p:cNvSpPr>
          <p:nvPr>
            <p:ph type="sldNum" sz="quarter" idx="12"/>
          </p:nvPr>
        </p:nvSpPr>
        <p:spPr/>
        <p:txBody>
          <a:bodyPr/>
          <a:lstStyle/>
          <a:p>
            <a:fld id="{B5CEABB6-07DC-46E8-9B57-56EC44A396E5}" type="slidenum">
              <a:rPr lang="en-US" altLang="zh-CN" noProof="0" smtClean="0">
                <a:latin typeface="微软雅黑" panose="020B0503020204020204" pitchFamily="34" charset="-122"/>
                <a:ea typeface="微软雅黑" panose="020B0503020204020204" pitchFamily="34" charset="-122"/>
              </a:rPr>
              <a:pPr/>
              <a:t>8</a:t>
            </a:fld>
            <a:endParaRPr lang="zh-CN" altLang="en-US" noProof="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503ABCF9-86DD-A001-CAAE-F7177030D4EE}"/>
              </a:ext>
            </a:extLst>
          </p:cNvPr>
          <p:cNvSpPr txBox="1"/>
          <p:nvPr/>
        </p:nvSpPr>
        <p:spPr>
          <a:xfrm>
            <a:off x="1384183" y="2239861"/>
            <a:ext cx="9731230" cy="369332"/>
          </a:xfrm>
          <a:prstGeom prst="rect">
            <a:avLst/>
          </a:prstGeom>
          <a:noFill/>
        </p:spPr>
        <p:txBody>
          <a:bodyPr wrap="square" rtlCol="0">
            <a:spAutoFit/>
          </a:bodyPr>
          <a:lstStyle/>
          <a:p>
            <a:r>
              <a:rPr lang="en-US" altLang="zh-CN" dirty="0">
                <a:solidFill>
                  <a:srgbClr val="FF0000"/>
                </a:solidFill>
                <a:latin typeface="微软雅黑" panose="020B0503020204020204" pitchFamily="34" charset="-122"/>
                <a:ea typeface="微软雅黑" panose="020B0503020204020204" pitchFamily="34" charset="-122"/>
              </a:rPr>
              <a:t>vs</a:t>
            </a:r>
            <a:r>
              <a:rPr lang="zh-CN" altLang="en-US" dirty="0">
                <a:solidFill>
                  <a:srgbClr val="FF0000"/>
                </a:solidFill>
                <a:latin typeface="微软雅黑" panose="020B0503020204020204" pitchFamily="34" charset="-122"/>
                <a:ea typeface="微软雅黑" panose="020B0503020204020204" pitchFamily="34" charset="-122"/>
              </a:rPr>
              <a:t>目标</a:t>
            </a:r>
            <a:r>
              <a:rPr lang="en-US" altLang="zh-CN" dirty="0">
                <a:solidFill>
                  <a:srgbClr val="FF0000"/>
                </a:solidFill>
                <a:latin typeface="微软雅黑" panose="020B0503020204020204" pitchFamily="34" charset="-122"/>
                <a:ea typeface="微软雅黑" panose="020B0503020204020204" pitchFamily="34" charset="-122"/>
              </a:rPr>
              <a:t>vs</a:t>
            </a:r>
            <a:r>
              <a:rPr lang="zh-CN" altLang="en-US" dirty="0">
                <a:solidFill>
                  <a:srgbClr val="FF0000"/>
                </a:solidFill>
                <a:latin typeface="微软雅黑" panose="020B0503020204020204" pitchFamily="34" charset="-122"/>
                <a:ea typeface="微软雅黑" panose="020B0503020204020204" pitchFamily="34" charset="-122"/>
              </a:rPr>
              <a:t>去年同期</a:t>
            </a:r>
            <a:r>
              <a:rPr lang="en-US" altLang="zh-CN" dirty="0">
                <a:solidFill>
                  <a:srgbClr val="FF0000"/>
                </a:solidFill>
                <a:latin typeface="微软雅黑" panose="020B0503020204020204" pitchFamily="34" charset="-122"/>
                <a:ea typeface="微软雅黑" panose="020B0503020204020204" pitchFamily="34" charset="-122"/>
              </a:rPr>
              <a:t>vs</a:t>
            </a:r>
            <a:r>
              <a:rPr lang="zh-CN" altLang="en-US" dirty="0">
                <a:solidFill>
                  <a:srgbClr val="FF0000"/>
                </a:solidFill>
                <a:latin typeface="微软雅黑" panose="020B0503020204020204" pitchFamily="34" charset="-122"/>
                <a:ea typeface="微软雅黑" panose="020B0503020204020204" pitchFamily="34" charset="-122"/>
              </a:rPr>
              <a:t>上月，放柱状对比图或折线图</a:t>
            </a:r>
          </a:p>
        </p:txBody>
      </p:sp>
    </p:spTree>
    <p:extLst>
      <p:ext uri="{BB962C8B-B14F-4D97-AF65-F5344CB8AC3E}">
        <p14:creationId xmlns:p14="http://schemas.microsoft.com/office/powerpoint/2010/main" val="2840081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AAB17-3AD1-D038-4262-708A7A95D8AA}"/>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对一个大结论从其他维度展开分析（</a:t>
            </a:r>
            <a:r>
              <a:rPr lang="zh-CN" altLang="en-US" sz="1800" dirty="0">
                <a:latin typeface="微软雅黑" panose="020B0503020204020204" pitchFamily="34" charset="-122"/>
                <a:ea typeface="微软雅黑" panose="020B0503020204020204" pitchFamily="34" charset="-122"/>
              </a:rPr>
              <a:t>如城市、团队维度业绩对比</a:t>
            </a:r>
            <a:r>
              <a:rPr lang="zh-CN" altLang="en-US" dirty="0">
                <a:latin typeface="微软雅黑" panose="020B0503020204020204" pitchFamily="34" charset="-122"/>
                <a:ea typeface="微软雅黑" panose="020B0503020204020204" pitchFamily="34" charset="-122"/>
              </a:rPr>
              <a:t>）</a:t>
            </a:r>
          </a:p>
        </p:txBody>
      </p:sp>
      <p:sp>
        <p:nvSpPr>
          <p:cNvPr id="6" name="灯片编号占位符 5">
            <a:extLst>
              <a:ext uri="{FF2B5EF4-FFF2-40B4-BE49-F238E27FC236}">
                <a16:creationId xmlns:a16="http://schemas.microsoft.com/office/drawing/2014/main" id="{41A036B1-AC24-3350-DFC4-1B2625DAD51D}"/>
              </a:ext>
            </a:extLst>
          </p:cNvPr>
          <p:cNvSpPr>
            <a:spLocks noGrp="1"/>
          </p:cNvSpPr>
          <p:nvPr>
            <p:ph type="sldNum" sz="quarter" idx="12"/>
          </p:nvPr>
        </p:nvSpPr>
        <p:spPr/>
        <p:txBody>
          <a:bodyPr/>
          <a:lstStyle/>
          <a:p>
            <a:fld id="{B5CEABB6-07DC-46E8-9B57-56EC44A396E5}" type="slidenum">
              <a:rPr lang="en-US" altLang="zh-CN" noProof="0" smtClean="0">
                <a:latin typeface="微软雅黑" panose="020B0503020204020204" pitchFamily="34" charset="-122"/>
                <a:ea typeface="微软雅黑" panose="020B0503020204020204" pitchFamily="34" charset="-122"/>
              </a:rPr>
              <a:pPr/>
              <a:t>9</a:t>
            </a:fld>
            <a:endParaRPr lang="zh-CN" altLang="en-US" noProof="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503ABCF9-86DD-A001-CAAE-F7177030D4EE}"/>
              </a:ext>
            </a:extLst>
          </p:cNvPr>
          <p:cNvSpPr txBox="1"/>
          <p:nvPr/>
        </p:nvSpPr>
        <p:spPr>
          <a:xfrm>
            <a:off x="1295386" y="2568615"/>
            <a:ext cx="9731230" cy="369332"/>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此处是对上一页的展开，如果汇报的时候听众不感兴趣，可以快速过，根据现在反馈来。</a:t>
            </a:r>
          </a:p>
        </p:txBody>
      </p:sp>
    </p:spTree>
    <p:extLst>
      <p:ext uri="{BB962C8B-B14F-4D97-AF65-F5344CB8AC3E}">
        <p14:creationId xmlns:p14="http://schemas.microsoft.com/office/powerpoint/2010/main" val="4062377412"/>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BA3906-9696-4247-AC0D-DD5C26B2A70A}">
  <ds:schemaRefs>
    <ds:schemaRef ds:uri="230e9df3-be65-4c73-a93b-d1236ebd677e"/>
    <ds:schemaRef ds:uri="http://schemas.microsoft.com/office/2006/documentManagement/types"/>
    <ds:schemaRef ds:uri="http://purl.org/dc/elements/1.1/"/>
    <ds:schemaRef ds:uri="http://purl.org/dc/dcmitype/"/>
    <ds:schemaRef ds:uri="http://schemas.microsoft.com/office/infopath/2007/PartnerControls"/>
    <ds:schemaRef ds:uri="http://purl.org/dc/terms/"/>
    <ds:schemaRef ds:uri="http://schemas.microsoft.com/office/2006/metadata/properties"/>
    <ds:schemaRef ds:uri="http://schemas.openxmlformats.org/package/2006/metadata/core-properties"/>
    <ds:schemaRef ds:uri="16c05727-aa75-4e4a-9b5f-8a80a1165891"/>
    <ds:schemaRef ds:uri="71af3243-3dd4-4a8d-8c0d-dd76da1f02a5"/>
    <ds:schemaRef ds:uri="http://schemas.microsoft.com/sharepoint/v3"/>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Facet</Template>
  <TotalTime>97</TotalTime>
  <Words>934</Words>
  <Application>Microsoft Office PowerPoint</Application>
  <PresentationFormat>宽屏</PresentationFormat>
  <Paragraphs>83</Paragraphs>
  <Slides>14</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Microsoft YaHei UI</vt:lpstr>
      <vt:lpstr>微软雅黑</vt:lpstr>
      <vt:lpstr>Arial</vt:lpstr>
      <vt:lpstr>Trebuchet MS</vt:lpstr>
      <vt:lpstr>Wingdings 3</vt:lpstr>
      <vt:lpstr>平面</vt:lpstr>
      <vt:lpstr>年薪百万 汇报话术&amp;汇报结构</vt:lpstr>
      <vt:lpstr>PART1: 汇报话术  PART2: 汇报结构</vt:lpstr>
      <vt:lpstr>Part1: 汇报话术-点题部分</vt:lpstr>
      <vt:lpstr>Part1:汇报话术-开篇部分</vt:lpstr>
      <vt:lpstr>Part1:汇报话术-互动部分</vt:lpstr>
      <vt:lpstr>Part1:汇报话术-结尾部分</vt:lpstr>
      <vt:lpstr>PART2：汇报结构目录</vt:lpstr>
      <vt:lpstr>1.1 业绩达成XX%, 基本实现原定目标</vt:lpstr>
      <vt:lpstr>1.2对一个大结论从其他维度展开分析（如城市、团队维度业绩对比）</vt:lpstr>
      <vt:lpstr>2.1 业务洞察：履约效率和质量是决定的目标达成的关键</vt:lpstr>
      <vt:lpstr>2.2 方法论沉淀：如何有效提升履约速度</vt:lpstr>
      <vt:lpstr>3.1下一步计划：跑通0-1后，扩大测试范围</vt:lpstr>
      <vt:lpstr>3.2下一步目标：以下城市下阶段市占目标</vt:lpstr>
      <vt:lpstr>4. 需要的支持：对于已跑通城市需增加补贴预算XX元、XXHC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工作汇报模板</dc:title>
  <dc:creator>1206168911@qq.com</dc:creator>
  <cp:lastModifiedBy>1206168911@qq.com</cp:lastModifiedBy>
  <cp:revision>5</cp:revision>
  <cp:lastPrinted>2022-10-28T09:33:21Z</cp:lastPrinted>
  <dcterms:created xsi:type="dcterms:W3CDTF">2022-10-09T09:43:00Z</dcterms:created>
  <dcterms:modified xsi:type="dcterms:W3CDTF">2022-10-28T09:35:55Z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