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59" r:id="rId3"/>
    <p:sldId id="333" r:id="rId4"/>
    <p:sldId id="305" r:id="rId5"/>
    <p:sldId id="307" r:id="rId6"/>
    <p:sldId id="308" r:id="rId7"/>
    <p:sldId id="332" r:id="rId8"/>
    <p:sldId id="309" r:id="rId9"/>
    <p:sldId id="310" r:id="rId10"/>
    <p:sldId id="304" r:id="rId11"/>
    <p:sldId id="314" r:id="rId12"/>
    <p:sldId id="313" r:id="rId13"/>
    <p:sldId id="319" r:id="rId14"/>
    <p:sldId id="320" r:id="rId15"/>
    <p:sldId id="312" r:id="rId16"/>
    <p:sldId id="315" r:id="rId17"/>
    <p:sldId id="326" r:id="rId18"/>
    <p:sldId id="334" r:id="rId19"/>
    <p:sldId id="328" r:id="rId20"/>
    <p:sldId id="274" r:id="rId21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23"/>
      <p:bold r:id="rId24"/>
      <p:italic r:id="rId25"/>
      <p:boldItalic r:id="rId26"/>
    </p:embeddedFont>
    <p:embeddedFont>
      <p:font typeface="Lora" panose="02020500000000000000" charset="0"/>
      <p:regular r:id="rId27"/>
      <p:bold r:id="rId28"/>
      <p:italic r:id="rId29"/>
      <p:boldItalic r:id="rId30"/>
    </p:embeddedFont>
    <p:embeddedFont>
      <p:font typeface="Quattrocento Sans" panose="02020500000000000000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9BB41A-2870-4B3A-AB21-5EB9C0B0E9A0}">
  <a:tblStyle styleId="{AB9BB41A-2870-4B3A-AB21-5EB9C0B0E9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819910A-672D-4861-8308-E6955C71115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84324" autoAdjust="0"/>
  </p:normalViewPr>
  <p:slideViewPr>
    <p:cSldViewPr snapToGrid="0">
      <p:cViewPr varScale="1">
        <p:scale>
          <a:sx n="88" d="100"/>
          <a:sy n="88" d="100"/>
        </p:scale>
        <p:origin x="6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731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822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104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466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770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396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495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225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429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僅列出前</a:t>
            </a:r>
            <a:r>
              <a:rPr lang="en-US" altLang="zh-TW" dirty="0"/>
              <a:t>20</a:t>
            </a:r>
            <a:r>
              <a:rPr lang="zh-TW" altLang="en-US" dirty="0"/>
              <a:t>間廠商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3997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721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灰底：市場集中度高（前</a:t>
            </a:r>
            <a:r>
              <a:rPr lang="en-US" altLang="zh-TW" dirty="0"/>
              <a:t>8</a:t>
            </a:r>
            <a:r>
              <a:rPr lang="zh-TW" altLang="en-US" dirty="0"/>
              <a:t>大企業佔該業比率），</a:t>
            </a:r>
            <a:r>
              <a:rPr lang="en-US" altLang="zh-TW" dirty="0"/>
              <a:t>110</a:t>
            </a:r>
            <a:r>
              <a:rPr lang="zh-TW" altLang="en-US" dirty="0"/>
              <a:t>年工商普查初步統計結果提要分析。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dirty="0"/>
              <a:t>藍字：前十大中行業，利潤成長率高（</a:t>
            </a:r>
            <a:r>
              <a:rPr lang="en-US" altLang="zh-TW" dirty="0"/>
              <a:t>5</a:t>
            </a:r>
            <a:r>
              <a:rPr lang="zh-TW" altLang="en-US" dirty="0"/>
              <a:t>年增減百分點），</a:t>
            </a:r>
            <a:r>
              <a:rPr lang="en-US" altLang="zh-TW" dirty="0"/>
              <a:t>110</a:t>
            </a:r>
            <a:r>
              <a:rPr lang="zh-TW" altLang="en-US" dirty="0"/>
              <a:t>年工商普查初步統計結果提要分析。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90677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僅列出倒數</a:t>
            </a:r>
            <a:r>
              <a:rPr lang="en-US" altLang="zh-TW" dirty="0"/>
              <a:t>20</a:t>
            </a:r>
            <a:r>
              <a:rPr lang="zh-TW" altLang="en-US" dirty="0"/>
              <a:t>間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2750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475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262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>
            <a:cxnSpLocks/>
          </p:cNvCxnSpPr>
          <p:nvPr/>
        </p:nvCxnSpPr>
        <p:spPr>
          <a:xfrm>
            <a:off x="-364340" y="374487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453135" y="171529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016910" y="138874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>
            <a:cxnSpLocks/>
          </p:cNvCxnSpPr>
          <p:nvPr/>
        </p:nvCxnSpPr>
        <p:spPr>
          <a:xfrm>
            <a:off x="4901310" y="374487"/>
            <a:ext cx="4364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srn.com/abstract=470226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x.doi.org/10.2139/ssrn.4702263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9" y="2003888"/>
            <a:ext cx="791445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Industrial Characteristic Analysis based on ESG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0977A48C-D659-4495-90B3-FEC493FABDB4}"/>
              </a:ext>
            </a:extLst>
          </p:cNvPr>
          <p:cNvSpPr txBox="1"/>
          <p:nvPr/>
        </p:nvSpPr>
        <p:spPr>
          <a:xfrm>
            <a:off x="3967270" y="3142092"/>
            <a:ext cx="160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latin typeface="Lora" panose="02020500000000000000" charset="0"/>
              </a:rPr>
              <a:t>2024/03/22</a:t>
            </a:r>
            <a:endParaRPr lang="zh-TW" altLang="en-US" sz="1800" dirty="0">
              <a:latin typeface="Lora" panose="0202050000000000000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K-means Cluster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TW" dirty="0"/>
              <a:t>Divide factories into 3 groups by ESG score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dirty="0"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2832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ESG</a:t>
            </a:r>
            <a:r>
              <a:rPr lang="zh-TW" altLang="en-US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分群 </a:t>
            </a:r>
            <a:r>
              <a:rPr lang="en-US" altLang="zh-TW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(cluster=3)</a:t>
            </a:r>
            <a:endParaRPr dirty="0"/>
          </a:p>
        </p:txBody>
      </p:sp>
      <p:sp>
        <p:nvSpPr>
          <p:cNvPr id="207" name="Google Shape;207;p23"/>
          <p:cNvSpPr/>
          <p:nvPr/>
        </p:nvSpPr>
        <p:spPr>
          <a:xfrm>
            <a:off x="3290541" y="1808525"/>
            <a:ext cx="3008665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latin typeface="Noto Serif CJK TC" panose="02020400000000000000" pitchFamily="18" charset="-120"/>
                <a:ea typeface="Noto Serif CJK TC" panose="02020400000000000000" pitchFamily="18" charset="-120"/>
                <a:cs typeface="Quattrocento Sans"/>
                <a:sym typeface="Quattrocento Sans"/>
              </a:rPr>
              <a:t>中段班</a:t>
            </a:r>
            <a:endParaRPr lang="en-US" altLang="zh-TW" sz="1800" dirty="0">
              <a:latin typeface="Noto Serif CJK TC" panose="02020400000000000000" pitchFamily="18" charset="-120"/>
              <a:ea typeface="Noto Serif CJK TC" panose="02020400000000000000" pitchFamily="18" charset="-120"/>
              <a:cs typeface="Quattrocento Sans"/>
              <a:sym typeface="Quattrocento Sans"/>
            </a:endParaRPr>
          </a:p>
          <a:p>
            <a:pPr algn="ctr"/>
            <a:r>
              <a:rPr lang="en-US" altLang="zh-TW" sz="1800" dirty="0">
                <a:latin typeface="Noto Serif CJK TC" panose="02020400000000000000" pitchFamily="18" charset="-120"/>
                <a:ea typeface="Noto Serif CJK TC" panose="02020400000000000000" pitchFamily="18" charset="-120"/>
                <a:cs typeface="Quattrocento Sans"/>
                <a:sym typeface="Quattrocento Sans"/>
              </a:rPr>
              <a:t>(1.74</a:t>
            </a:r>
            <a:r>
              <a:rPr lang="zh-TW" altLang="en-US" sz="1800" dirty="0">
                <a:latin typeface="Noto Serif CJK TC" panose="02020400000000000000" pitchFamily="18" charset="-120"/>
                <a:ea typeface="Noto Serif CJK TC" panose="02020400000000000000" pitchFamily="18" charset="-120"/>
                <a:cs typeface="Quattrocento Sans"/>
                <a:sym typeface="Quattrocento Sans"/>
              </a:rPr>
              <a:t> </a:t>
            </a:r>
            <a:r>
              <a:rPr lang="en-US" altLang="zh-TW" sz="1800" dirty="0">
                <a:latin typeface="Noto Serif CJK TC" panose="02020400000000000000" pitchFamily="18" charset="-120"/>
                <a:ea typeface="Noto Serif CJK TC" panose="02020400000000000000" pitchFamily="18" charset="-120"/>
                <a:cs typeface="Quattrocento Sans"/>
                <a:sym typeface="Quattrocento Sans"/>
              </a:rPr>
              <a:t>&lt;</a:t>
            </a:r>
            <a:r>
              <a:rPr lang="zh-TW" altLang="en-US" sz="1800" dirty="0">
                <a:latin typeface="Noto Serif CJK TC" panose="02020400000000000000" pitchFamily="18" charset="-120"/>
                <a:ea typeface="Noto Serif CJK TC" panose="02020400000000000000" pitchFamily="18" charset="-120"/>
                <a:cs typeface="Quattrocento Sans"/>
                <a:sym typeface="Quattrocento Sans"/>
              </a:rPr>
              <a:t> </a:t>
            </a:r>
            <a:r>
              <a:rPr lang="en-US" altLang="zh-TW" sz="1800" dirty="0">
                <a:latin typeface="Noto Serif CJK TC" panose="02020400000000000000" pitchFamily="18" charset="-120"/>
                <a:ea typeface="Noto Serif CJK TC" panose="02020400000000000000" pitchFamily="18" charset="-120"/>
                <a:cs typeface="Quattrocento Sans"/>
                <a:sym typeface="Quattrocento Sans"/>
              </a:rPr>
              <a:t>ESG &lt; 2.71)</a:t>
            </a:r>
          </a:p>
        </p:txBody>
      </p:sp>
      <p:sp>
        <p:nvSpPr>
          <p:cNvPr id="208" name="Google Shape;208;p23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latin typeface="Noto Serif CJK TC" panose="02020400000000000000" pitchFamily="18" charset="-120"/>
                <a:ea typeface="Noto Serif CJK TC" panose="02020400000000000000" pitchFamily="18" charset="-120"/>
                <a:cs typeface="Quattrocento Sans"/>
                <a:sym typeface="Quattrocento Sans"/>
              </a:rPr>
              <a:t>後段班</a:t>
            </a:r>
            <a:endParaRPr lang="en-US" altLang="zh-TW" sz="1800" dirty="0">
              <a:latin typeface="Noto Serif CJK TC" panose="02020400000000000000" pitchFamily="18" charset="-120"/>
              <a:ea typeface="Noto Serif CJK TC" panose="02020400000000000000" pitchFamily="18" charset="-120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latin typeface="Noto Serif CJK TC" panose="02020400000000000000" pitchFamily="18" charset="-120"/>
                <a:ea typeface="Noto Serif CJK TC" panose="02020400000000000000" pitchFamily="18" charset="-120"/>
                <a:cs typeface="Quattrocento Sans"/>
                <a:sym typeface="Quattrocento Sans"/>
              </a:rPr>
              <a:t>(ESG</a:t>
            </a:r>
            <a:r>
              <a:rPr lang="zh-TW" altLang="en-US" sz="1800" dirty="0">
                <a:latin typeface="Noto Serif CJK TC" panose="02020400000000000000" pitchFamily="18" charset="-120"/>
                <a:ea typeface="Noto Serif CJK TC" panose="02020400000000000000" pitchFamily="18" charset="-120"/>
                <a:cs typeface="Quattrocento Sans"/>
                <a:sym typeface="Quattrocento Sans"/>
              </a:rPr>
              <a:t> </a:t>
            </a:r>
            <a:r>
              <a:rPr lang="en-US" altLang="zh-TW" sz="1800" dirty="0">
                <a:latin typeface="Noto Serif CJK TC" panose="02020400000000000000" pitchFamily="18" charset="-120"/>
                <a:ea typeface="Noto Serif CJK TC" panose="02020400000000000000" pitchFamily="18" charset="-120"/>
                <a:cs typeface="Quattrocento Sans"/>
                <a:sym typeface="Quattrocento Sans"/>
              </a:rPr>
              <a:t>&lt;</a:t>
            </a:r>
            <a:r>
              <a:rPr lang="zh-TW" altLang="en-US" sz="1800" dirty="0">
                <a:latin typeface="Noto Serif CJK TC" panose="02020400000000000000" pitchFamily="18" charset="-120"/>
                <a:ea typeface="Noto Serif CJK TC" panose="02020400000000000000" pitchFamily="18" charset="-120"/>
                <a:cs typeface="Quattrocento Sans"/>
                <a:sym typeface="Quattrocento Sans"/>
              </a:rPr>
              <a:t> </a:t>
            </a:r>
            <a:r>
              <a:rPr lang="en-US" altLang="zh-TW" sz="1800" dirty="0">
                <a:latin typeface="Noto Serif CJK TC" panose="02020400000000000000" pitchFamily="18" charset="-120"/>
                <a:ea typeface="Noto Serif CJK TC" panose="02020400000000000000" pitchFamily="18" charset="-120"/>
                <a:cs typeface="Quattrocento Sans"/>
                <a:sym typeface="Quattrocento Sans"/>
              </a:rPr>
              <a:t>1.74)</a:t>
            </a:r>
            <a:endParaRPr sz="1800" dirty="0">
              <a:latin typeface="Noto Serif CJK TC" panose="02020400000000000000" pitchFamily="18" charset="-120"/>
              <a:ea typeface="Noto Serif CJK TC" panose="02020400000000000000" pitchFamily="18" charset="-120"/>
              <a:cs typeface="Quattrocento Sans"/>
              <a:sym typeface="Quattrocento Sans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latin typeface="Noto Serif CJK TC" panose="02020400000000000000" pitchFamily="18" charset="-120"/>
                <a:ea typeface="Noto Serif CJK TC" panose="02020400000000000000" pitchFamily="18" charset="-120"/>
                <a:cs typeface="Quattrocento Sans"/>
                <a:sym typeface="Quattrocento Sans"/>
              </a:rPr>
              <a:t>前段班</a:t>
            </a:r>
            <a:endParaRPr lang="en-US" altLang="zh-TW" sz="1800" dirty="0">
              <a:latin typeface="Noto Serif CJK TC" panose="02020400000000000000" pitchFamily="18" charset="-120"/>
              <a:ea typeface="Noto Serif CJK TC" panose="02020400000000000000" pitchFamily="18" charset="-120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latin typeface="Noto Serif CJK TC" panose="02020400000000000000" pitchFamily="18" charset="-120"/>
                <a:ea typeface="Noto Serif CJK TC" panose="02020400000000000000" pitchFamily="18" charset="-120"/>
                <a:cs typeface="Quattrocento Sans"/>
                <a:sym typeface="Quattrocento Sans"/>
              </a:rPr>
              <a:t>(ESG</a:t>
            </a:r>
            <a:r>
              <a:rPr lang="zh-TW" altLang="en-US" sz="1800" dirty="0">
                <a:latin typeface="Noto Serif CJK TC" panose="02020400000000000000" pitchFamily="18" charset="-120"/>
                <a:ea typeface="Noto Serif CJK TC" panose="02020400000000000000" pitchFamily="18" charset="-120"/>
                <a:cs typeface="Quattrocento Sans"/>
                <a:sym typeface="Quattrocento Sans"/>
              </a:rPr>
              <a:t> </a:t>
            </a:r>
            <a:r>
              <a:rPr lang="en-US" altLang="zh-TW" sz="1800" dirty="0">
                <a:latin typeface="Noto Serif CJK TC" panose="02020400000000000000" pitchFamily="18" charset="-120"/>
                <a:ea typeface="Noto Serif CJK TC" panose="02020400000000000000" pitchFamily="18" charset="-120"/>
                <a:cs typeface="Quattrocento Sans"/>
                <a:sym typeface="Quattrocento Sans"/>
              </a:rPr>
              <a:t>&gt;</a:t>
            </a:r>
            <a:r>
              <a:rPr lang="zh-TW" altLang="en-US" sz="1800" dirty="0">
                <a:latin typeface="Noto Serif CJK TC" panose="02020400000000000000" pitchFamily="18" charset="-120"/>
                <a:ea typeface="Noto Serif CJK TC" panose="02020400000000000000" pitchFamily="18" charset="-120"/>
                <a:cs typeface="Quattrocento Sans"/>
                <a:sym typeface="Quattrocento Sans"/>
              </a:rPr>
              <a:t> </a:t>
            </a:r>
            <a:r>
              <a:rPr lang="en-US" altLang="zh-TW" sz="1800" dirty="0">
                <a:latin typeface="Noto Serif CJK TC" panose="02020400000000000000" pitchFamily="18" charset="-120"/>
                <a:ea typeface="Noto Serif CJK TC" panose="02020400000000000000" pitchFamily="18" charset="-120"/>
                <a:cs typeface="Quattrocento Sans"/>
                <a:sym typeface="Quattrocento Sans"/>
              </a:rPr>
              <a:t>2.71)</a:t>
            </a:r>
            <a:endParaRPr sz="1800" dirty="0">
              <a:latin typeface="Noto Serif CJK TC" panose="02020400000000000000" pitchFamily="18" charset="-120"/>
              <a:ea typeface="Noto Serif CJK TC" panose="02020400000000000000" pitchFamily="18" charset="-120"/>
              <a:cs typeface="Quattrocento Sans"/>
              <a:sym typeface="Quattrocento Sans"/>
            </a:endParaRPr>
          </a:p>
        </p:txBody>
      </p:sp>
      <p:grpSp>
        <p:nvGrpSpPr>
          <p:cNvPr id="210" name="Google Shape;210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1" name="Google Shape;211;p2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6968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045264" y="143596"/>
            <a:ext cx="6100887" cy="461042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r>
              <a:rPr lang="zh-TW" altLang="en-US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依產業類別</a:t>
            </a:r>
            <a:r>
              <a:rPr lang="en-US" altLang="zh-TW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(</a:t>
            </a:r>
            <a:r>
              <a:rPr lang="en-US" altLang="zh-TW" dirty="0" err="1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industry_id</a:t>
            </a:r>
            <a:r>
              <a:rPr lang="en-US" altLang="zh-TW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)</a:t>
            </a: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562993" y="251347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872E18E-8417-4473-83E4-12130ED88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339" y="604638"/>
            <a:ext cx="6215321" cy="402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61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562993" y="251347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A19DDA7-06D9-49BE-9748-017FDDC79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32684"/>
              </p:ext>
            </p:extLst>
          </p:nvPr>
        </p:nvGraphicFramePr>
        <p:xfrm>
          <a:off x="856770" y="626984"/>
          <a:ext cx="7753190" cy="388953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758568">
                  <a:extLst>
                    <a:ext uri="{9D8B030D-6E8A-4147-A177-3AD203B41FA5}">
                      <a16:colId xmlns:a16="http://schemas.microsoft.com/office/drawing/2014/main" val="3818665305"/>
                    </a:ext>
                  </a:extLst>
                </a:gridCol>
                <a:gridCol w="1214078">
                  <a:extLst>
                    <a:ext uri="{9D8B030D-6E8A-4147-A177-3AD203B41FA5}">
                      <a16:colId xmlns:a16="http://schemas.microsoft.com/office/drawing/2014/main" val="2710017258"/>
                    </a:ext>
                  </a:extLst>
                </a:gridCol>
                <a:gridCol w="1229445">
                  <a:extLst>
                    <a:ext uri="{9D8B030D-6E8A-4147-A177-3AD203B41FA5}">
                      <a16:colId xmlns:a16="http://schemas.microsoft.com/office/drawing/2014/main" val="2579066205"/>
                    </a:ext>
                  </a:extLst>
                </a:gridCol>
                <a:gridCol w="1233809">
                  <a:extLst>
                    <a:ext uri="{9D8B030D-6E8A-4147-A177-3AD203B41FA5}">
                      <a16:colId xmlns:a16="http://schemas.microsoft.com/office/drawing/2014/main" val="1287883755"/>
                    </a:ext>
                  </a:extLst>
                </a:gridCol>
                <a:gridCol w="1317290">
                  <a:extLst>
                    <a:ext uri="{9D8B030D-6E8A-4147-A177-3AD203B41FA5}">
                      <a16:colId xmlns:a16="http://schemas.microsoft.com/office/drawing/2014/main" val="1088895104"/>
                    </a:ext>
                  </a:extLst>
                </a:gridCol>
              </a:tblGrid>
              <a:tr h="30390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產業類別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3628" marR="3628" marT="362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ESG </a:t>
                      </a:r>
                      <a:r>
                        <a:rPr lang="zh-TW" altLang="en-US" sz="1600" b="1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後段班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3628" marR="3628" marT="362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ESG </a:t>
                      </a:r>
                      <a:r>
                        <a:rPr lang="zh-TW" altLang="en-US" sz="1600" b="1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中段班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3628" marR="3628" marT="362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ESG </a:t>
                      </a:r>
                      <a:r>
                        <a:rPr lang="zh-TW" altLang="en-US" sz="1600" b="1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前段班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3628" marR="3628" marT="362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樣本數</a:t>
                      </a:r>
                    </a:p>
                  </a:txBody>
                  <a:tcPr marL="3628" marR="3628" marT="362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938782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(1)</a:t>
                      </a:r>
                      <a:r>
                        <a:rPr lang="zh-TW" altLang="en-US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食品製造業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3628" marR="3628" marT="36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13.46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19.23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67.31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52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459644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(2)</a:t>
                      </a:r>
                      <a:r>
                        <a:rPr lang="zh-TW" altLang="en-US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飲料製造業</a:t>
                      </a:r>
                      <a:r>
                        <a:rPr lang="en-US" altLang="zh-TW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/</a:t>
                      </a:r>
                      <a:r>
                        <a:rPr lang="zh-TW" altLang="en-US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菸草製造業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3628" marR="3628" marT="36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37.50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62.50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8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494173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(3)</a:t>
                      </a:r>
                      <a:r>
                        <a:rPr lang="zh-TW" altLang="en-US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紡織業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3628" marR="3628" marT="36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19.44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41.67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38.89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36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243185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(4)</a:t>
                      </a:r>
                      <a:r>
                        <a:rPr lang="zh-TW" altLang="en-US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成衣及服飾品製造業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3628" marR="3628" marT="36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33.33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44.44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22.22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9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98621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(5)</a:t>
                      </a:r>
                      <a:r>
                        <a:rPr lang="zh-TW" altLang="en-US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皮革、毛皮及其製品製造業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3628" marR="3628" marT="36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56.00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40.00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25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261226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(6)</a:t>
                      </a:r>
                      <a:r>
                        <a:rPr lang="zh-TW" altLang="en-US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木竹製品製造業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3628" marR="3628" marT="36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64.29</a:t>
                      </a:r>
                    </a:p>
                  </a:txBody>
                  <a:tcPr marL="6350" marR="6350" marT="635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32.14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3.57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28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902861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(7)</a:t>
                      </a:r>
                      <a:r>
                        <a:rPr lang="zh-TW" altLang="en-US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紙漿、紙及紙製品製造業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3628" marR="3628" marT="36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61.29</a:t>
                      </a:r>
                    </a:p>
                  </a:txBody>
                  <a:tcPr marL="6350" marR="6350" marT="635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29.03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9.68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31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363371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(8)</a:t>
                      </a:r>
                      <a:r>
                        <a:rPr lang="zh-TW" altLang="en-US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印刷及資料儲存媒體複製業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3628" marR="3628" marT="36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65.00</a:t>
                      </a:r>
                    </a:p>
                  </a:txBody>
                  <a:tcPr marL="6350" marR="6350" marT="635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34.17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120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240225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(9)</a:t>
                      </a:r>
                      <a:r>
                        <a:rPr lang="zh-TW" altLang="en-US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石油及煤製品製造業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3628" marR="3628" marT="36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50.00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50.00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2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150552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(10)</a:t>
                      </a:r>
                      <a:r>
                        <a:rPr lang="zh-TW" altLang="en-US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化學材料及肥料製造業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3628" marR="3628" marT="36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21.74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13.04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65.22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23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770110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(11)</a:t>
                      </a:r>
                      <a:r>
                        <a:rPr lang="zh-TW" altLang="en-US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其他化學製品製造業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3628" marR="3628" marT="36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0.00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72.73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27.27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67561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(13)</a:t>
                      </a:r>
                      <a:r>
                        <a:rPr lang="zh-TW" altLang="en-US" sz="16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橡膠製品製造業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3628" marR="3628" marT="36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20.00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40.00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40.00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30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712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76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562993" y="251347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A19DDA7-06D9-49BE-9748-017FDDC79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528297"/>
              </p:ext>
            </p:extLst>
          </p:nvPr>
        </p:nvGraphicFramePr>
        <p:xfrm>
          <a:off x="866985" y="536152"/>
          <a:ext cx="7950592" cy="4195577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455432">
                  <a:extLst>
                    <a:ext uri="{9D8B030D-6E8A-4147-A177-3AD203B41FA5}">
                      <a16:colId xmlns:a16="http://schemas.microsoft.com/office/drawing/2014/main" val="3818665305"/>
                    </a:ext>
                  </a:extLst>
                </a:gridCol>
                <a:gridCol w="1137237">
                  <a:extLst>
                    <a:ext uri="{9D8B030D-6E8A-4147-A177-3AD203B41FA5}">
                      <a16:colId xmlns:a16="http://schemas.microsoft.com/office/drawing/2014/main" val="2710017258"/>
                    </a:ext>
                  </a:extLst>
                </a:gridCol>
                <a:gridCol w="1137237">
                  <a:extLst>
                    <a:ext uri="{9D8B030D-6E8A-4147-A177-3AD203B41FA5}">
                      <a16:colId xmlns:a16="http://schemas.microsoft.com/office/drawing/2014/main" val="2579066205"/>
                    </a:ext>
                  </a:extLst>
                </a:gridCol>
                <a:gridCol w="1283234">
                  <a:extLst>
                    <a:ext uri="{9D8B030D-6E8A-4147-A177-3AD203B41FA5}">
                      <a16:colId xmlns:a16="http://schemas.microsoft.com/office/drawing/2014/main" val="1287883755"/>
                    </a:ext>
                  </a:extLst>
                </a:gridCol>
                <a:gridCol w="937452">
                  <a:extLst>
                    <a:ext uri="{9D8B030D-6E8A-4147-A177-3AD203B41FA5}">
                      <a16:colId xmlns:a16="http://schemas.microsoft.com/office/drawing/2014/main" val="1413927591"/>
                    </a:ext>
                  </a:extLst>
                </a:gridCol>
              </a:tblGrid>
              <a:tr h="29880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產業類別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3628" marR="3628" marT="362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ESG </a:t>
                      </a:r>
                      <a:r>
                        <a:rPr lang="zh-TW" altLang="en-US" sz="1600" b="1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後段班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3628" marR="3628" marT="362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ESG </a:t>
                      </a:r>
                      <a:r>
                        <a:rPr lang="zh-TW" altLang="en-US" sz="1600" b="1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中段班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3628" marR="3628" marT="362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ESG </a:t>
                      </a:r>
                      <a:r>
                        <a:rPr lang="zh-TW" altLang="en-US" sz="1600" b="1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前段班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3628" marR="3628" marT="362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樣本數</a:t>
                      </a:r>
                    </a:p>
                  </a:txBody>
                  <a:tcPr marL="3628" marR="3628" marT="3628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938782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(14)</a:t>
                      </a:r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非金屬礦物製品製造業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71.43</a:t>
                      </a:r>
                    </a:p>
                  </a:txBody>
                  <a:tcPr marL="6350" marR="6350" marT="635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14.29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14.29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76459644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(15)</a:t>
                      </a:r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塑膠製品製造業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29.85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56.72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13.43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67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494173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(16)</a:t>
                      </a:r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基本金屬製造業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36.67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53.33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30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243185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(17)</a:t>
                      </a:r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金屬製品製造業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15.29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51.76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32.94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255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98621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(18)</a:t>
                      </a:r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電子零組件製造業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3.03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36.36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60.61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33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261226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(19)</a:t>
                      </a:r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電腦、電子產品及</a:t>
                      </a:r>
                      <a:r>
                        <a:rPr lang="zh-TW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光學製品製造業</a:t>
                      </a:r>
                      <a:endParaRPr lang="zh-TW" altLang="en-US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35.00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60.00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20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902861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(20)</a:t>
                      </a:r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電力設備及配備製造業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41.07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46.43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12.50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56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363371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(21)</a:t>
                      </a:r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機械設備製造業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12.75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65.69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21.57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102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240225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(22)</a:t>
                      </a:r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汽車及其零件製造業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12.50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18.75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68.75</a:t>
                      </a: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16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150552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(23)</a:t>
                      </a:r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其他運輸工具及</a:t>
                      </a:r>
                      <a:r>
                        <a:rPr lang="zh-TW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其零件製造業</a:t>
                      </a:r>
                      <a:endParaRPr 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11.11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50.00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38.89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18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770110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(24)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家具製造業</a:t>
                      </a:r>
                      <a:endParaRPr 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39.58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47.92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12.50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48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67561"/>
                  </a:ext>
                </a:extLst>
              </a:tr>
              <a:tr h="31115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(25)</a:t>
                      </a:r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其他製造業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9.09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72.73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18.18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47712076"/>
                  </a:ext>
                </a:extLst>
              </a:tr>
              <a:tr h="298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(26)</a:t>
                      </a:r>
                      <a:r>
                        <a:rPr lang="zh-TW" altLang="zh-TW" sz="1600" kern="100" dirty="0">
                          <a:effectLst/>
                          <a:latin typeface="Georgia" panose="02040502050405020303" pitchFamily="18" charset="0"/>
                          <a:ea typeface="+mn-ea"/>
                          <a:cs typeface="Times New Roman" panose="02020603050405020304" pitchFamily="18" charset="0"/>
                        </a:rPr>
                        <a:t>產業用機械設備維修及安裝業</a:t>
                      </a:r>
                      <a:endParaRPr 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56.67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33.33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30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20314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745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038176" y="143596"/>
            <a:ext cx="6100887" cy="461042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r>
              <a:rPr lang="zh-TW" altLang="en-US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依在台工廠數</a:t>
            </a:r>
            <a:r>
              <a:rPr lang="en-US" altLang="zh-TW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(</a:t>
            </a:r>
            <a:r>
              <a:rPr lang="en-US" altLang="zh-TW" dirty="0" err="1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num_factory</a:t>
            </a:r>
            <a:r>
              <a:rPr lang="en-US" altLang="zh-TW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)</a:t>
            </a: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562993" y="251347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9F4537C-8022-4DE1-B9B1-56E3F992C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557" y="656670"/>
            <a:ext cx="6100886" cy="395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38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038176" y="143596"/>
            <a:ext cx="6100887" cy="461042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r>
              <a:rPr lang="zh-TW" altLang="en-US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依在台員工數</a:t>
            </a:r>
            <a:r>
              <a:rPr lang="en-US" altLang="zh-TW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(</a:t>
            </a:r>
            <a:r>
              <a:rPr lang="en-US" altLang="zh-TW" dirty="0" err="1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num_employee</a:t>
            </a:r>
            <a:r>
              <a:rPr lang="en-US" altLang="zh-TW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)</a:t>
            </a: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562993" y="251347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A753C63-C5BA-42FB-BAE0-96F280AFE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35" y="681369"/>
            <a:ext cx="6137729" cy="39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05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39477" y="1991850"/>
            <a:ext cx="460286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The External Environmental Factors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dirty="0"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5177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038176" y="143596"/>
            <a:ext cx="6100887" cy="461042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r>
              <a:rPr lang="zh-TW" altLang="en-US" dirty="0">
                <a:latin typeface="Noto Serif CJK TC Medium" panose="02020500000000000000" pitchFamily="18" charset="-120"/>
                <a:ea typeface="Noto Serif CJK TC Medium" panose="02020500000000000000" pitchFamily="18" charset="-120"/>
              </a:rPr>
              <a:t>考慮外在環境因子</a:t>
            </a:r>
            <a:endParaRPr lang="en-US" altLang="zh-TW" dirty="0">
              <a:latin typeface="Noto Serif CJK TC Medium" panose="02020500000000000000" pitchFamily="18" charset="-120"/>
              <a:ea typeface="Noto Serif CJK TC Medium" panose="02020500000000000000" pitchFamily="18" charset="-120"/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562993" y="251347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1220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Some Questions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dirty="0">
                <a:latin typeface="Lora"/>
                <a:ea typeface="Lora"/>
                <a:cs typeface="Lora"/>
                <a:sym typeface="Lora"/>
              </a:rPr>
              <a:t>5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024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43;p37">
            <a:extLst>
              <a:ext uri="{FF2B5EF4-FFF2-40B4-BE49-F238E27FC236}">
                <a16:creationId xmlns:a16="http://schemas.microsoft.com/office/drawing/2014/main" id="{D1B8CCCA-C269-49A8-ACD4-3E15DEA5431D}"/>
              </a:ext>
            </a:extLst>
          </p:cNvPr>
          <p:cNvSpPr/>
          <p:nvPr/>
        </p:nvSpPr>
        <p:spPr>
          <a:xfrm>
            <a:off x="5650" y="4358550"/>
            <a:ext cx="9144000" cy="78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Introduction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TW" dirty="0"/>
              <a:t>Dive into the data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46654BD-5766-42C9-95A0-E54E09A61EFD}"/>
              </a:ext>
            </a:extLst>
          </p:cNvPr>
          <p:cNvSpPr/>
          <p:nvPr/>
        </p:nvSpPr>
        <p:spPr>
          <a:xfrm>
            <a:off x="52073" y="4426685"/>
            <a:ext cx="85386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505050"/>
                </a:solidFill>
                <a:latin typeface="Noto Serif CJK TC Light" panose="02020300000000000000" pitchFamily="18" charset="-120"/>
                <a:ea typeface="Noto Serif CJK TC Light" panose="02020300000000000000" pitchFamily="18" charset="-120"/>
              </a:rPr>
              <a:t>Barro, Diana and </a:t>
            </a:r>
            <a:r>
              <a:rPr lang="en-US" altLang="zh-TW" sz="1200" dirty="0" err="1">
                <a:solidFill>
                  <a:srgbClr val="505050"/>
                </a:solidFill>
                <a:latin typeface="Noto Serif CJK TC Light" panose="02020300000000000000" pitchFamily="18" charset="-120"/>
                <a:ea typeface="Noto Serif CJK TC Light" panose="02020300000000000000" pitchFamily="18" charset="-120"/>
              </a:rPr>
              <a:t>Corazza</a:t>
            </a:r>
            <a:r>
              <a:rPr lang="en-US" altLang="zh-TW" sz="1200" dirty="0">
                <a:solidFill>
                  <a:srgbClr val="505050"/>
                </a:solidFill>
                <a:latin typeface="Noto Serif CJK TC Light" panose="02020300000000000000" pitchFamily="18" charset="-120"/>
                <a:ea typeface="Noto Serif CJK TC Light" panose="02020300000000000000" pitchFamily="18" charset="-120"/>
              </a:rPr>
              <a:t>, Marco and </a:t>
            </a:r>
            <a:r>
              <a:rPr lang="en-US" altLang="zh-TW" sz="1200" dirty="0" err="1">
                <a:solidFill>
                  <a:srgbClr val="505050"/>
                </a:solidFill>
                <a:latin typeface="Noto Serif CJK TC Light" panose="02020300000000000000" pitchFamily="18" charset="-120"/>
                <a:ea typeface="Noto Serif CJK TC Light" panose="02020300000000000000" pitchFamily="18" charset="-120"/>
              </a:rPr>
              <a:t>Filograsso</a:t>
            </a:r>
            <a:r>
              <a:rPr lang="en-US" altLang="zh-TW" sz="1200" dirty="0">
                <a:solidFill>
                  <a:srgbClr val="505050"/>
                </a:solidFill>
                <a:latin typeface="Noto Serif CJK TC Light" panose="02020300000000000000" pitchFamily="18" charset="-120"/>
                <a:ea typeface="Noto Serif CJK TC Light" panose="02020300000000000000" pitchFamily="18" charset="-120"/>
              </a:rPr>
              <a:t>, Gianni, A ESG Rating Model for European SMEs using Multi-criteria Decision Aiding (October 27, 2023). University Ca' Foscari of Venice, Dept. of Economics Research Paper Series No. 27/2023, Available at SSRN: </a:t>
            </a:r>
            <a:r>
              <a:rPr lang="en-US" altLang="zh-TW" sz="1200" u="sng" dirty="0">
                <a:solidFill>
                  <a:srgbClr val="505050"/>
                </a:solidFill>
                <a:latin typeface="Noto Serif CJK TC Light" panose="02020300000000000000" pitchFamily="18" charset="-120"/>
                <a:ea typeface="Noto Serif CJK TC Light" panose="02020300000000000000" pitchFamily="18" charset="-120"/>
                <a:hlinkClick r:id="rId3"/>
              </a:rPr>
              <a:t>https://ssrn.com/abstract=4702263</a:t>
            </a:r>
            <a:r>
              <a:rPr lang="en-US" altLang="zh-TW" sz="1200" dirty="0">
                <a:solidFill>
                  <a:srgbClr val="505050"/>
                </a:solidFill>
                <a:latin typeface="Noto Serif CJK TC Light" panose="02020300000000000000" pitchFamily="18" charset="-120"/>
                <a:ea typeface="Noto Serif CJK TC Light" panose="02020300000000000000" pitchFamily="18" charset="-120"/>
              </a:rPr>
              <a:t> or </a:t>
            </a:r>
            <a:r>
              <a:rPr lang="en-US" altLang="zh-TW" sz="1200" u="sng" dirty="0">
                <a:solidFill>
                  <a:srgbClr val="505050"/>
                </a:solidFill>
                <a:latin typeface="Noto Serif CJK TC Light" panose="02020300000000000000" pitchFamily="18" charset="-120"/>
                <a:ea typeface="Noto Serif CJK TC Light" panose="02020300000000000000" pitchFamily="18" charset="-120"/>
                <a:hlinkClick r:id="rId4"/>
              </a:rPr>
              <a:t>http://dx.doi.org/10.2139/ssrn.4702263</a:t>
            </a:r>
            <a:endParaRPr lang="zh-TW" altLang="en-US" sz="1200" dirty="0">
              <a:latin typeface="Noto Serif CJK TC Light" panose="02020300000000000000" pitchFamily="18" charset="-120"/>
              <a:ea typeface="Noto Serif CJK TC Light" panose="02020300000000000000" pitchFamily="18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" name="Google Shape;323;p3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25" name="Google Shape;325;p30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045264" y="127839"/>
            <a:ext cx="6100887" cy="461042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ESG and Firm Values</a:t>
            </a: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562993" y="251347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D2B46D5-CBBD-466D-AFE8-5C94EEFC4540}"/>
              </a:ext>
            </a:extLst>
          </p:cNvPr>
          <p:cNvSpPr txBox="1"/>
          <p:nvPr/>
        </p:nvSpPr>
        <p:spPr>
          <a:xfrm>
            <a:off x="1335312" y="1074057"/>
            <a:ext cx="67564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TW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Positive relationship between corporate sustainability and market value. </a:t>
            </a:r>
            <a:br>
              <a:rPr lang="en-US" altLang="zh-TW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</a:br>
            <a:endParaRPr lang="en-US" altLang="zh-TW" dirty="0"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TW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ESG rating has positive effect on corporate credit ratings.</a:t>
            </a:r>
            <a:br>
              <a:rPr lang="en-US" altLang="zh-TW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</a:br>
            <a:endParaRPr lang="en-US" altLang="zh-TW" dirty="0"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TW" dirty="0">
                <a:latin typeface="Noto Serif CJK TC ExtraLight" panose="02020200000000000000" pitchFamily="18" charset="-120"/>
                <a:ea typeface="Noto Serif CJK TC ExtraLight" panose="02020200000000000000" pitchFamily="18" charset="-120"/>
              </a:rPr>
              <a:t>Positive relationship between ESG and financial performance.</a:t>
            </a:r>
            <a:endParaRPr lang="zh-TW" altLang="en-US" dirty="0">
              <a:latin typeface="Noto Serif CJK TC ExtraLight" panose="02020200000000000000" pitchFamily="18" charset="-120"/>
              <a:ea typeface="Noto Serif CJK TC ExtraLight" panose="020202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566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045264" y="127839"/>
            <a:ext cx="6100887" cy="461042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The </a:t>
            </a:r>
            <a:r>
              <a:rPr lang="en-US" dirty="0">
                <a:highlight>
                  <a:schemeClr val="accent1"/>
                </a:highlight>
                <a:latin typeface="Lora" panose="02020500000000000000" charset="0"/>
              </a:rPr>
              <a:t>top</a:t>
            </a:r>
            <a:r>
              <a:rPr lang="en-US" dirty="0"/>
              <a:t> and the worst performers (10%)</a:t>
            </a: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562993" y="251347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E17F1C5-CBC3-4950-914A-9598838F8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707340"/>
              </p:ext>
            </p:extLst>
          </p:nvPr>
        </p:nvGraphicFramePr>
        <p:xfrm>
          <a:off x="828496" y="687572"/>
          <a:ext cx="7635021" cy="4062282"/>
        </p:xfrm>
        <a:graphic>
          <a:graphicData uri="http://schemas.openxmlformats.org/drawingml/2006/table">
            <a:tbl>
              <a:tblPr>
                <a:tableStyleId>{AB9BB41A-2870-4B3A-AB21-5EB9C0B0E9A0}</a:tableStyleId>
              </a:tblPr>
              <a:tblGrid>
                <a:gridCol w="553039">
                  <a:extLst>
                    <a:ext uri="{9D8B030D-6E8A-4147-A177-3AD203B41FA5}">
                      <a16:colId xmlns:a16="http://schemas.microsoft.com/office/drawing/2014/main" val="3306440086"/>
                    </a:ext>
                  </a:extLst>
                </a:gridCol>
                <a:gridCol w="2657662">
                  <a:extLst>
                    <a:ext uri="{9D8B030D-6E8A-4147-A177-3AD203B41FA5}">
                      <a16:colId xmlns:a16="http://schemas.microsoft.com/office/drawing/2014/main" val="2536661485"/>
                    </a:ext>
                  </a:extLst>
                </a:gridCol>
                <a:gridCol w="906371">
                  <a:extLst>
                    <a:ext uri="{9D8B030D-6E8A-4147-A177-3AD203B41FA5}">
                      <a16:colId xmlns:a16="http://schemas.microsoft.com/office/drawing/2014/main" val="544825192"/>
                    </a:ext>
                  </a:extLst>
                </a:gridCol>
                <a:gridCol w="675938">
                  <a:extLst>
                    <a:ext uri="{9D8B030D-6E8A-4147-A177-3AD203B41FA5}">
                      <a16:colId xmlns:a16="http://schemas.microsoft.com/office/drawing/2014/main" val="2904156173"/>
                    </a:ext>
                  </a:extLst>
                </a:gridCol>
                <a:gridCol w="814197">
                  <a:extLst>
                    <a:ext uri="{9D8B030D-6E8A-4147-A177-3AD203B41FA5}">
                      <a16:colId xmlns:a16="http://schemas.microsoft.com/office/drawing/2014/main" val="2211330185"/>
                    </a:ext>
                  </a:extLst>
                </a:gridCol>
                <a:gridCol w="675938">
                  <a:extLst>
                    <a:ext uri="{9D8B030D-6E8A-4147-A177-3AD203B41FA5}">
                      <a16:colId xmlns:a16="http://schemas.microsoft.com/office/drawing/2014/main" val="3166007438"/>
                    </a:ext>
                  </a:extLst>
                </a:gridCol>
                <a:gridCol w="675938">
                  <a:extLst>
                    <a:ext uri="{9D8B030D-6E8A-4147-A177-3AD203B41FA5}">
                      <a16:colId xmlns:a16="http://schemas.microsoft.com/office/drawing/2014/main" val="2722707420"/>
                    </a:ext>
                  </a:extLst>
                </a:gridCol>
                <a:gridCol w="675938">
                  <a:extLst>
                    <a:ext uri="{9D8B030D-6E8A-4147-A177-3AD203B41FA5}">
                      <a16:colId xmlns:a16="http://schemas.microsoft.com/office/drawing/2014/main" val="669590373"/>
                    </a:ext>
                  </a:extLst>
                </a:gridCol>
              </a:tblGrid>
              <a:tr h="19344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Rank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 err="1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factory_name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 err="1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industry_id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county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 err="1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ESG_score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 err="1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Escore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 err="1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Sscore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 err="1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Gscore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289372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圓安生技股份有限公司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臺南市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4.9333333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extLst>
                  <a:ext uri="{0D108BD9-81ED-4DB2-BD59-A6C34878D82A}">
                    <a16:rowId xmlns:a16="http://schemas.microsoft.com/office/drawing/2014/main" val="2595513044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申成興業股份有限公司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嘉義縣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4.6333333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extLst>
                  <a:ext uri="{0D108BD9-81ED-4DB2-BD59-A6C34878D82A}">
                    <a16:rowId xmlns:a16="http://schemas.microsoft.com/office/drawing/2014/main" val="1498385524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政茂金屬工業股份有限公司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屏東縣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4.4833333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4.25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extLst>
                  <a:ext uri="{0D108BD9-81ED-4DB2-BD59-A6C34878D82A}">
                    <a16:rowId xmlns:a16="http://schemas.microsoft.com/office/drawing/2014/main" val="418707826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新和興海洋企業股份有限公司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臺北市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4.4833333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4.25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extLst>
                  <a:ext uri="{0D108BD9-81ED-4DB2-BD59-A6C34878D82A}">
                    <a16:rowId xmlns:a16="http://schemas.microsoft.com/office/drawing/2014/main" val="2106444980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三五橡膠廠股份有限公司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彰化縣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4.4166667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4.25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extLst>
                  <a:ext uri="{0D108BD9-81ED-4DB2-BD59-A6C34878D82A}">
                    <a16:rowId xmlns:a16="http://schemas.microsoft.com/office/drawing/2014/main" val="639664599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6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慧國工業股份有限公司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臺中市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4.3333333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3.8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extLst>
                  <a:ext uri="{0D108BD9-81ED-4DB2-BD59-A6C34878D82A}">
                    <a16:rowId xmlns:a16="http://schemas.microsoft.com/office/drawing/2014/main" val="2804390807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7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志昱科技股份有限公司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18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高雄市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4.3166667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3.75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extLst>
                  <a:ext uri="{0D108BD9-81ED-4DB2-BD59-A6C34878D82A}">
                    <a16:rowId xmlns:a16="http://schemas.microsoft.com/office/drawing/2014/main" val="4132419975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8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台灣扣具工業股份有限公司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桃園市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4.2666667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extLst>
                  <a:ext uri="{0D108BD9-81ED-4DB2-BD59-A6C34878D82A}">
                    <a16:rowId xmlns:a16="http://schemas.microsoft.com/office/drawing/2014/main" val="84335560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9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英特愷科技股份有限公司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雲林縣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4.2333333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3.5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extLst>
                  <a:ext uri="{0D108BD9-81ED-4DB2-BD59-A6C34878D82A}">
                    <a16:rowId xmlns:a16="http://schemas.microsoft.com/office/drawing/2014/main" val="792182208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力漢企業股份有限公司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高雄市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4.2166667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4.25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extLst>
                  <a:ext uri="{0D108BD9-81ED-4DB2-BD59-A6C34878D82A}">
                    <a16:rowId xmlns:a16="http://schemas.microsoft.com/office/drawing/2014/main" val="1832274664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11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金嘉隆企業股份有限公司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臺南市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4.15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3.8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4.25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extLst>
                  <a:ext uri="{0D108BD9-81ED-4DB2-BD59-A6C34878D82A}">
                    <a16:rowId xmlns:a16="http://schemas.microsoft.com/office/drawing/2014/main" val="453277461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12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李長榮實業股份有限公司製桶工廠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屏東縣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4.1333333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extLst>
                  <a:ext uri="{0D108BD9-81ED-4DB2-BD59-A6C34878D82A}">
                    <a16:rowId xmlns:a16="http://schemas.microsoft.com/office/drawing/2014/main" val="1224479006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13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震南鐵線股份有限公司二廠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高雄市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4.0833333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4.25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extLst>
                  <a:ext uri="{0D108BD9-81ED-4DB2-BD59-A6C34878D82A}">
                    <a16:rowId xmlns:a16="http://schemas.microsoft.com/office/drawing/2014/main" val="1277696563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14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文鯕水產股份有限公司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屏東縣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4.0666667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2.4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4.8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extLst>
                  <a:ext uri="{0D108BD9-81ED-4DB2-BD59-A6C34878D82A}">
                    <a16:rowId xmlns:a16="http://schemas.microsoft.com/office/drawing/2014/main" val="360817649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15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智威科技股份有限公司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新北市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4.0666667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3.8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extLst>
                  <a:ext uri="{0D108BD9-81ED-4DB2-BD59-A6C34878D82A}">
                    <a16:rowId xmlns:a16="http://schemas.microsoft.com/office/drawing/2014/main" val="1873837475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16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台灣寶理塑膠股份有限公司大發廠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高雄市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4.05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3.8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3.75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extLst>
                  <a:ext uri="{0D108BD9-81ED-4DB2-BD59-A6C34878D82A}">
                    <a16:rowId xmlns:a16="http://schemas.microsoft.com/office/drawing/2014/main" val="50206205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17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今口香調理食品股份有限公司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臺中市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3.9666667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3.5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extLst>
                  <a:ext uri="{0D108BD9-81ED-4DB2-BD59-A6C34878D82A}">
                    <a16:rowId xmlns:a16="http://schemas.microsoft.com/office/drawing/2014/main" val="1967774995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18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中鋼機械股份有限公司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高雄市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3.9333333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3.8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extLst>
                  <a:ext uri="{0D108BD9-81ED-4DB2-BD59-A6C34878D82A}">
                    <a16:rowId xmlns:a16="http://schemas.microsoft.com/office/drawing/2014/main" val="2693130795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19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世紀離岸風電設備股份有限公司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新北市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3.9166667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3.8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3.75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extLst>
                  <a:ext uri="{0D108BD9-81ED-4DB2-BD59-A6C34878D82A}">
                    <a16:rowId xmlns:a16="http://schemas.microsoft.com/office/drawing/2014/main" val="3455873429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20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格得電子工業股份有限公司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高雄市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3.8833333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4.25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marL="5112" marR="5112" marT="5112" marB="0" anchor="b"/>
                </a:tc>
                <a:extLst>
                  <a:ext uri="{0D108BD9-81ED-4DB2-BD59-A6C34878D82A}">
                    <a16:rowId xmlns:a16="http://schemas.microsoft.com/office/drawing/2014/main" val="2876406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77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045264" y="127839"/>
            <a:ext cx="6100887" cy="461042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The </a:t>
            </a:r>
            <a:r>
              <a:rPr lang="en-US" dirty="0">
                <a:highlight>
                  <a:schemeClr val="accent1"/>
                </a:highlight>
                <a:latin typeface="Lora" panose="02020500000000000000" charset="0"/>
              </a:rPr>
              <a:t>top</a:t>
            </a:r>
            <a:r>
              <a:rPr lang="en-US" dirty="0"/>
              <a:t> and the worst performers (10%)</a:t>
            </a: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562993" y="251347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F98062C-AA1B-4871-8798-9F5AE8ABD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836162"/>
              </p:ext>
            </p:extLst>
          </p:nvPr>
        </p:nvGraphicFramePr>
        <p:xfrm>
          <a:off x="1318083" y="665152"/>
          <a:ext cx="6507833" cy="381319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76849">
                  <a:extLst>
                    <a:ext uri="{9D8B030D-6E8A-4147-A177-3AD203B41FA5}">
                      <a16:colId xmlns:a16="http://schemas.microsoft.com/office/drawing/2014/main" val="3262678611"/>
                    </a:ext>
                  </a:extLst>
                </a:gridCol>
                <a:gridCol w="1965492">
                  <a:extLst>
                    <a:ext uri="{9D8B030D-6E8A-4147-A177-3AD203B41FA5}">
                      <a16:colId xmlns:a16="http://schemas.microsoft.com/office/drawing/2014/main" val="3263013747"/>
                    </a:ext>
                  </a:extLst>
                </a:gridCol>
                <a:gridCol w="1965492">
                  <a:extLst>
                    <a:ext uri="{9D8B030D-6E8A-4147-A177-3AD203B41FA5}">
                      <a16:colId xmlns:a16="http://schemas.microsoft.com/office/drawing/2014/main" val="1867779577"/>
                    </a:ext>
                  </a:extLst>
                </a:gridCol>
              </a:tblGrid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產業類別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排名在前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10%(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依數量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)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總樣本數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321422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u="none" strike="noStrike" cap="non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sym typeface="Arial"/>
                        </a:rPr>
                        <a:t>金屬製品製造業</a:t>
                      </a:r>
                      <a:endParaRPr lang="zh-TW" altLang="en-US" sz="2000" b="1" i="0" u="none" strike="noStrike" cap="none" dirty="0">
                        <a:solidFill>
                          <a:schemeClr val="tx1"/>
                        </a:solidFill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  <a:sym typeface="Lor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35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255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666374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u="sng" strike="noStrike" cap="non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sym typeface="Arial"/>
                        </a:rPr>
                        <a:t>食品製造業</a:t>
                      </a:r>
                      <a:endParaRPr lang="zh-TW" altLang="en-US" b="1" u="sng" dirty="0"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20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52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975713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u="sng" strike="noStrike" cap="non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sym typeface="Arial"/>
                        </a:rPr>
                        <a:t>化學材料及肥料製造業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7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23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095128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u="sng" strike="noStrike" cap="non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sym typeface="Arial"/>
                        </a:rPr>
                        <a:t>紡織業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6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36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924582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u="sng" strike="noStrike" cap="non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sym typeface="Arial"/>
                        </a:rPr>
                        <a:t>橡膠製品製造業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6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30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373844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u="sng" strike="noStrike" cap="non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sym typeface="Arial"/>
                        </a:rPr>
                        <a:t>電子零組件製造業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6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33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376279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u="none" strike="noStrike" cap="non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sym typeface="Arial"/>
                        </a:rPr>
                        <a:t>基本金屬製造業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30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636111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u="sng" strike="noStrike" cap="non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sym typeface="Arial"/>
                        </a:rPr>
                        <a:t>汽車及其零件製造業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16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038777"/>
                  </a:ext>
                </a:extLst>
              </a:tr>
              <a:tr h="511557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u="sng" strike="noStrike" cap="non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sym typeface="Arial"/>
                        </a:rPr>
                        <a:t>電腦、電子產品及</a:t>
                      </a:r>
                      <a:br>
                        <a:rPr lang="en-US" altLang="zh-TW" sz="1400" b="1" u="sng" strike="noStrike" cap="non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sym typeface="Arial"/>
                        </a:rPr>
                      </a:br>
                      <a:r>
                        <a:rPr lang="zh-TW" altLang="zh-TW" sz="1400" b="1" u="sng" strike="noStrike" cap="non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sym typeface="Arial"/>
                        </a:rPr>
                        <a:t>光學製品製造業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20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442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88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045264" y="127839"/>
            <a:ext cx="6100887" cy="461042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The </a:t>
            </a:r>
            <a:r>
              <a:rPr lang="en-US" dirty="0">
                <a:highlight>
                  <a:schemeClr val="accent1"/>
                </a:highlight>
                <a:latin typeface="Lora" panose="02020500000000000000" charset="0"/>
              </a:rPr>
              <a:t>top</a:t>
            </a:r>
            <a:r>
              <a:rPr lang="en-US" dirty="0"/>
              <a:t> and the </a:t>
            </a:r>
            <a:r>
              <a:rPr lang="en-US" dirty="0">
                <a:latin typeface="Lora" panose="02020500000000000000" charset="0"/>
              </a:rPr>
              <a:t>worst</a:t>
            </a:r>
            <a:r>
              <a:rPr lang="en-US" dirty="0"/>
              <a:t> performers (10%)</a:t>
            </a: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562993" y="251347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F98062C-AA1B-4871-8798-9F5AE8ABD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671417"/>
              </p:ext>
            </p:extLst>
          </p:nvPr>
        </p:nvGraphicFramePr>
        <p:xfrm>
          <a:off x="1222887" y="648079"/>
          <a:ext cx="6698226" cy="42454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06596">
                  <a:extLst>
                    <a:ext uri="{9D8B030D-6E8A-4147-A177-3AD203B41FA5}">
                      <a16:colId xmlns:a16="http://schemas.microsoft.com/office/drawing/2014/main" val="3262678611"/>
                    </a:ext>
                  </a:extLst>
                </a:gridCol>
                <a:gridCol w="2297145">
                  <a:extLst>
                    <a:ext uri="{9D8B030D-6E8A-4147-A177-3AD203B41FA5}">
                      <a16:colId xmlns:a16="http://schemas.microsoft.com/office/drawing/2014/main" val="3263013747"/>
                    </a:ext>
                  </a:extLst>
                </a:gridCol>
                <a:gridCol w="1794485">
                  <a:extLst>
                    <a:ext uri="{9D8B030D-6E8A-4147-A177-3AD203B41FA5}">
                      <a16:colId xmlns:a16="http://schemas.microsoft.com/office/drawing/2014/main" val="3528786047"/>
                    </a:ext>
                  </a:extLst>
                </a:gridCol>
              </a:tblGrid>
              <a:tr h="36975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產業類別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排名在前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10%(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依比例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)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總樣本數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321422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石油及煤製品製造業</a:t>
                      </a:r>
                      <a:b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</a:br>
                      <a:r>
                        <a:rPr lang="en-US" altLang="zh-TW" sz="14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-9.7%</a:t>
                      </a:r>
                      <a:endParaRPr lang="zh-TW" altLang="en-US" sz="2000" b="0" i="0" u="none" strike="noStrike" cap="none" dirty="0">
                        <a:solidFill>
                          <a:srgbClr val="0070C0"/>
                        </a:solidFill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  <a:sym typeface="Lor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50%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666374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u="sng" strike="noStrike" cap="non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sym typeface="Arial"/>
                        </a:rPr>
                        <a:t>食品製造業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38.5%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52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975713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u="sng" strike="noStrike" cap="non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sym typeface="Arial"/>
                        </a:rPr>
                        <a:t>汽車及其零件製造業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31.3%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16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095128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u="sng" strike="noStrike" cap="none" dirty="0">
                          <a:solidFill>
                            <a:srgbClr val="0070C0"/>
                          </a:solidFill>
                          <a:effectLst/>
                          <a:highlight>
                            <a:srgbClr val="C0C0C0"/>
                          </a:highlight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sym typeface="Arial"/>
                        </a:rPr>
                        <a:t>化學材料及肥料製造業</a:t>
                      </a:r>
                      <a:br>
                        <a:rPr lang="en-US" altLang="zh-TW" sz="1400" b="1" u="sng" strike="noStrike" cap="none" dirty="0">
                          <a:solidFill>
                            <a:srgbClr val="0070C0"/>
                          </a:solidFill>
                          <a:effectLst/>
                          <a:highlight>
                            <a:srgbClr val="C0C0C0"/>
                          </a:highlight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sym typeface="Arial"/>
                        </a:rPr>
                      </a:br>
                      <a:r>
                        <a:rPr lang="en-US" altLang="zh-TW" sz="1400" b="0" u="none" strike="noStrike" cap="none" dirty="0">
                          <a:solidFill>
                            <a:srgbClr val="0070C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sym typeface="Arial"/>
                        </a:rPr>
                        <a:t>10.3%</a:t>
                      </a:r>
                      <a:endParaRPr lang="zh-TW" altLang="en-US" b="0" u="none" dirty="0">
                        <a:solidFill>
                          <a:srgbClr val="0070C0"/>
                        </a:solidFill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30.4%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23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924582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u="sng" strike="noStrike" cap="none" dirty="0"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sym typeface="Arial"/>
                        </a:rPr>
                        <a:t>橡膠製品製造業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20%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30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373844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u="sng" strike="noStrike" cap="none" dirty="0">
                          <a:effectLst/>
                          <a:highlight>
                            <a:srgbClr val="C0C0C0"/>
                          </a:highlight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sym typeface="Arial"/>
                        </a:rPr>
                        <a:t>電腦、電子產品及</a:t>
                      </a:r>
                      <a:br>
                        <a:rPr lang="en-US" altLang="zh-TW" sz="1400" b="1" u="sng" strike="noStrike" cap="none" dirty="0">
                          <a:effectLst/>
                          <a:highlight>
                            <a:srgbClr val="C0C0C0"/>
                          </a:highlight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sym typeface="Arial"/>
                        </a:rPr>
                      </a:br>
                      <a:r>
                        <a:rPr lang="zh-TW" altLang="zh-TW" sz="1400" b="1" u="sng" strike="noStrike" cap="none" dirty="0">
                          <a:effectLst/>
                          <a:highlight>
                            <a:srgbClr val="C0C0C0"/>
                          </a:highlight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sym typeface="Arial"/>
                        </a:rPr>
                        <a:t>光學製品製造業</a:t>
                      </a:r>
                      <a:endParaRPr lang="zh-TW" altLang="en-US" b="1" u="sng" dirty="0">
                        <a:highlight>
                          <a:srgbClr val="C0C0C0"/>
                        </a:highlight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20%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20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376279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其他化學製品製造業</a:t>
                      </a:r>
                      <a:endParaRPr lang="zh-TW" altLang="en-US" b="0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18.2%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11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636111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i="0" u="sng" strike="noStrike" cap="none" dirty="0">
                          <a:solidFill>
                            <a:srgbClr val="0070C0"/>
                          </a:solidFill>
                          <a:effectLst/>
                          <a:highlight>
                            <a:srgbClr val="C0C0C0"/>
                          </a:highlight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電子零組件製造業</a:t>
                      </a:r>
                      <a:br>
                        <a:rPr lang="en-US" altLang="zh-TW" sz="1400" b="1" i="0" u="sng" strike="noStrike" cap="none" dirty="0">
                          <a:solidFill>
                            <a:srgbClr val="0070C0"/>
                          </a:solidFill>
                          <a:effectLst/>
                          <a:highlight>
                            <a:srgbClr val="C0C0C0"/>
                          </a:highlight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</a:br>
                      <a:r>
                        <a:rPr lang="en-US" altLang="zh-TW" sz="14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9.7%</a:t>
                      </a:r>
                      <a:endParaRPr lang="zh-TW" altLang="en-US" sz="1400" b="0" i="0" u="none" strike="noStrike" cap="none" dirty="0">
                        <a:solidFill>
                          <a:srgbClr val="0070C0"/>
                        </a:solidFill>
                        <a:effectLst/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18.2%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33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038777"/>
                  </a:ext>
                </a:extLst>
              </a:tr>
              <a:tr h="33857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i="0" u="sng" strike="noStrike" cap="non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紡織業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16.7%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36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442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6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045264" y="127839"/>
            <a:ext cx="6100887" cy="461042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dirty="0"/>
              <a:t>The </a:t>
            </a:r>
            <a:r>
              <a:rPr lang="en-US" altLang="zh-TW" dirty="0">
                <a:latin typeface="Lora" panose="02020500000000000000" charset="0"/>
              </a:rPr>
              <a:t>top</a:t>
            </a:r>
            <a:r>
              <a:rPr lang="en-US" altLang="zh-TW" dirty="0"/>
              <a:t> and the </a:t>
            </a:r>
            <a:r>
              <a:rPr lang="en-US" altLang="zh-TW" dirty="0">
                <a:highlight>
                  <a:schemeClr val="accent1"/>
                </a:highlight>
                <a:latin typeface="Lora" panose="02020500000000000000" charset="0"/>
              </a:rPr>
              <a:t>worst</a:t>
            </a:r>
            <a:r>
              <a:rPr lang="en-US" altLang="zh-TW" dirty="0"/>
              <a:t> </a:t>
            </a:r>
            <a:r>
              <a:rPr lang="en-US" dirty="0"/>
              <a:t>performers (10%)</a:t>
            </a: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562993" y="251347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E17F1C5-CBC3-4950-914A-9598838F8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288997"/>
              </p:ext>
            </p:extLst>
          </p:nvPr>
        </p:nvGraphicFramePr>
        <p:xfrm>
          <a:off x="828496" y="687572"/>
          <a:ext cx="7635021" cy="4062282"/>
        </p:xfrm>
        <a:graphic>
          <a:graphicData uri="http://schemas.openxmlformats.org/drawingml/2006/table">
            <a:tbl>
              <a:tblPr>
                <a:tableStyleId>{AB9BB41A-2870-4B3A-AB21-5EB9C0B0E9A0}</a:tableStyleId>
              </a:tblPr>
              <a:tblGrid>
                <a:gridCol w="553039">
                  <a:extLst>
                    <a:ext uri="{9D8B030D-6E8A-4147-A177-3AD203B41FA5}">
                      <a16:colId xmlns:a16="http://schemas.microsoft.com/office/drawing/2014/main" val="3306440086"/>
                    </a:ext>
                  </a:extLst>
                </a:gridCol>
                <a:gridCol w="2657662">
                  <a:extLst>
                    <a:ext uri="{9D8B030D-6E8A-4147-A177-3AD203B41FA5}">
                      <a16:colId xmlns:a16="http://schemas.microsoft.com/office/drawing/2014/main" val="2536661485"/>
                    </a:ext>
                  </a:extLst>
                </a:gridCol>
                <a:gridCol w="906371">
                  <a:extLst>
                    <a:ext uri="{9D8B030D-6E8A-4147-A177-3AD203B41FA5}">
                      <a16:colId xmlns:a16="http://schemas.microsoft.com/office/drawing/2014/main" val="544825192"/>
                    </a:ext>
                  </a:extLst>
                </a:gridCol>
                <a:gridCol w="675938">
                  <a:extLst>
                    <a:ext uri="{9D8B030D-6E8A-4147-A177-3AD203B41FA5}">
                      <a16:colId xmlns:a16="http://schemas.microsoft.com/office/drawing/2014/main" val="2904156173"/>
                    </a:ext>
                  </a:extLst>
                </a:gridCol>
                <a:gridCol w="814197">
                  <a:extLst>
                    <a:ext uri="{9D8B030D-6E8A-4147-A177-3AD203B41FA5}">
                      <a16:colId xmlns:a16="http://schemas.microsoft.com/office/drawing/2014/main" val="2211330185"/>
                    </a:ext>
                  </a:extLst>
                </a:gridCol>
                <a:gridCol w="675938">
                  <a:extLst>
                    <a:ext uri="{9D8B030D-6E8A-4147-A177-3AD203B41FA5}">
                      <a16:colId xmlns:a16="http://schemas.microsoft.com/office/drawing/2014/main" val="3166007438"/>
                    </a:ext>
                  </a:extLst>
                </a:gridCol>
                <a:gridCol w="675938">
                  <a:extLst>
                    <a:ext uri="{9D8B030D-6E8A-4147-A177-3AD203B41FA5}">
                      <a16:colId xmlns:a16="http://schemas.microsoft.com/office/drawing/2014/main" val="2722707420"/>
                    </a:ext>
                  </a:extLst>
                </a:gridCol>
                <a:gridCol w="675938">
                  <a:extLst>
                    <a:ext uri="{9D8B030D-6E8A-4147-A177-3AD203B41FA5}">
                      <a16:colId xmlns:a16="http://schemas.microsoft.com/office/drawing/2014/main" val="669590373"/>
                    </a:ext>
                  </a:extLst>
                </a:gridCol>
              </a:tblGrid>
              <a:tr h="19344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20500000000000000" charset="0"/>
                          <a:ea typeface="新細明體" panose="02020500000000000000" pitchFamily="18" charset="-120"/>
                        </a:rPr>
                        <a:t>Rank</a:t>
                      </a:r>
                    </a:p>
                  </a:txBody>
                  <a:tcPr marL="6350" marR="6350" marT="635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ora" panose="02020500000000000000" charset="0"/>
                          <a:ea typeface="新細明體" panose="02020500000000000000" pitchFamily="18" charset="-120"/>
                        </a:rPr>
                        <a:t>factory_name</a:t>
                      </a:r>
                    </a:p>
                  </a:txBody>
                  <a:tcPr marL="6350" marR="6350" marT="635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ora" panose="02020500000000000000" charset="0"/>
                          <a:ea typeface="新細明體" panose="02020500000000000000" pitchFamily="18" charset="-120"/>
                        </a:rPr>
                        <a:t>industry_id</a:t>
                      </a:r>
                    </a:p>
                  </a:txBody>
                  <a:tcPr marL="6350" marR="6350" marT="635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Lora" panose="02020500000000000000" charset="0"/>
                          <a:ea typeface="新細明體" panose="02020500000000000000" pitchFamily="18" charset="-120"/>
                        </a:rPr>
                        <a:t>county</a:t>
                      </a:r>
                    </a:p>
                  </a:txBody>
                  <a:tcPr marL="6350" marR="6350" marT="635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ora" panose="02020500000000000000" charset="0"/>
                          <a:ea typeface="新細明體" panose="02020500000000000000" pitchFamily="18" charset="-120"/>
                        </a:rPr>
                        <a:t>ESG_score</a:t>
                      </a:r>
                    </a:p>
                  </a:txBody>
                  <a:tcPr marL="6350" marR="6350" marT="635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ora" panose="02020500000000000000" charset="0"/>
                          <a:ea typeface="新細明體" panose="02020500000000000000" pitchFamily="18" charset="-120"/>
                        </a:rPr>
                        <a:t>Escore</a:t>
                      </a:r>
                    </a:p>
                  </a:txBody>
                  <a:tcPr marL="6350" marR="6350" marT="635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ora" panose="02020500000000000000" charset="0"/>
                          <a:ea typeface="新細明體" panose="02020500000000000000" pitchFamily="18" charset="-120"/>
                        </a:rPr>
                        <a:t>Sscore</a:t>
                      </a:r>
                    </a:p>
                  </a:txBody>
                  <a:tcPr marL="6350" marR="6350" marT="635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ora" panose="02020500000000000000" charset="0"/>
                          <a:ea typeface="新細明體" panose="02020500000000000000" pitchFamily="18" charset="-120"/>
                        </a:rPr>
                        <a:t>Gscore</a:t>
                      </a:r>
                    </a:p>
                  </a:txBody>
                  <a:tcPr marL="6350" marR="6350" marT="635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289372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1049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再振企業股份有限公司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高雄市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0.733333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1.2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95513044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1050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波羅蜜印刷有限公司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新北市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0.666667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98385524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1051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永昌紙器印刷廠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高雄市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0.666667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707826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1052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米那有限公司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高雄市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0.666667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06444980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1053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永光鋸木工廠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嘉義市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0.666667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39664599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1054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利順昌實業股份有限公司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高雄市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0.666667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4390807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1055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景盈企業股份有限公司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屏東縣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0.633333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1.5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32419975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1056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永順昌企業有限公司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新北市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4335560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1057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勤發特殊氣體股份有限公司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屏東縣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2182208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1058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名亮彩色製版有限公司立德廠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新北市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2274664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1059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名冠彩色印刷有限公司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新北市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53277461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1060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金瑞興機械工程股份有限公司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高雄市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24479006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1061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全富印刷有限公司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臺南市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0.583333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1.75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77696563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1062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振東印刷廠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彰化縣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0.533333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0817649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1063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緯曜企業有限公司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新北市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0.466667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73837475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1064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文鼎印刷製版有限公司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新北市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0.466667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206205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1065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子吟數位彩色印刷有限公司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高雄市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0.466667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67774995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1066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易達盛股份有限公司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高雄市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0.466667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93130795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1067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東永欣企業股份有限公司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高雄市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0.333333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55873429"/>
                  </a:ext>
                </a:extLst>
              </a:tr>
              <a:tr h="1934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1068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本業股份有限公司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高雄市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0.75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76406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74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045264" y="127839"/>
            <a:ext cx="6100887" cy="461042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The </a:t>
            </a:r>
            <a:r>
              <a:rPr lang="en-US" dirty="0">
                <a:latin typeface="Lora" panose="02020500000000000000" charset="0"/>
              </a:rPr>
              <a:t>top</a:t>
            </a:r>
            <a:r>
              <a:rPr lang="en-US" dirty="0"/>
              <a:t> and the </a:t>
            </a:r>
            <a:r>
              <a:rPr lang="en-US" dirty="0">
                <a:highlight>
                  <a:schemeClr val="accent1"/>
                </a:highlight>
                <a:latin typeface="Lora" panose="02020500000000000000" charset="0"/>
              </a:rPr>
              <a:t>worst</a:t>
            </a:r>
            <a:r>
              <a:rPr lang="en-US" dirty="0"/>
              <a:t> performers (10%)</a:t>
            </a: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562993" y="251347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F98062C-AA1B-4871-8798-9F5AE8ABD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710483"/>
              </p:ext>
            </p:extLst>
          </p:nvPr>
        </p:nvGraphicFramePr>
        <p:xfrm>
          <a:off x="1407839" y="735284"/>
          <a:ext cx="6328322" cy="36729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05770">
                  <a:extLst>
                    <a:ext uri="{9D8B030D-6E8A-4147-A177-3AD203B41FA5}">
                      <a16:colId xmlns:a16="http://schemas.microsoft.com/office/drawing/2014/main" val="3262678611"/>
                    </a:ext>
                  </a:extLst>
                </a:gridCol>
                <a:gridCol w="1911276">
                  <a:extLst>
                    <a:ext uri="{9D8B030D-6E8A-4147-A177-3AD203B41FA5}">
                      <a16:colId xmlns:a16="http://schemas.microsoft.com/office/drawing/2014/main" val="3263013747"/>
                    </a:ext>
                  </a:extLst>
                </a:gridCol>
                <a:gridCol w="1911276">
                  <a:extLst>
                    <a:ext uri="{9D8B030D-6E8A-4147-A177-3AD203B41FA5}">
                      <a16:colId xmlns:a16="http://schemas.microsoft.com/office/drawing/2014/main" val="1738782582"/>
                    </a:ext>
                  </a:extLst>
                </a:gridCol>
              </a:tblGrid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產業類別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排名在後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10%(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依數量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)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總樣本數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321422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zh-TW" sz="1400" b="1" i="0" u="sng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印刷及資料儲存媒體複製業</a:t>
                      </a:r>
                      <a:endParaRPr lang="zh-TW" altLang="en-US" sz="1400" b="1" i="0" u="sng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Lor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33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120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666374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i="0" u="sng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電力設備及配備製造業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11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56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975713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i="0" u="sng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塑膠製品製造業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9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67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095128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i="0" u="sng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家具製造業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9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48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924582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金屬製品製造業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8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255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373844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i="0" u="sng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木竹製品製造業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7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28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376279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機械設備製造業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6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102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636111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i="0" u="sng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紙漿、紙及紙製品製造業</a:t>
                      </a:r>
                      <a:endParaRPr lang="zh-TW" altLang="en-US" b="1" u="sng" dirty="0">
                        <a:solidFill>
                          <a:schemeClr val="tx1"/>
                        </a:solidFill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31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038777"/>
                  </a:ext>
                </a:extLst>
              </a:tr>
              <a:tr h="377897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i="0" u="sng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橡膠製品製造業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30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442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801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045264" y="127839"/>
            <a:ext cx="6100887" cy="461042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The </a:t>
            </a:r>
            <a:r>
              <a:rPr lang="en-US" dirty="0">
                <a:latin typeface="Lora" panose="02020500000000000000" charset="0"/>
              </a:rPr>
              <a:t>top</a:t>
            </a:r>
            <a:r>
              <a:rPr lang="en-US" dirty="0"/>
              <a:t> and the </a:t>
            </a:r>
            <a:r>
              <a:rPr lang="en-US" dirty="0">
                <a:highlight>
                  <a:schemeClr val="accent1"/>
                </a:highlight>
                <a:latin typeface="Lora" panose="02020500000000000000" charset="0"/>
              </a:rPr>
              <a:t>worst</a:t>
            </a:r>
            <a:r>
              <a:rPr lang="en-US" dirty="0"/>
              <a:t> performers (10%)</a:t>
            </a: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562993" y="251347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F98062C-AA1B-4871-8798-9F5AE8ABD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136417"/>
              </p:ext>
            </p:extLst>
          </p:nvPr>
        </p:nvGraphicFramePr>
        <p:xfrm>
          <a:off x="1410728" y="718305"/>
          <a:ext cx="6322543" cy="3706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51314">
                  <a:extLst>
                    <a:ext uri="{9D8B030D-6E8A-4147-A177-3AD203B41FA5}">
                      <a16:colId xmlns:a16="http://schemas.microsoft.com/office/drawing/2014/main" val="3262678611"/>
                    </a:ext>
                  </a:extLst>
                </a:gridCol>
                <a:gridCol w="2081496">
                  <a:extLst>
                    <a:ext uri="{9D8B030D-6E8A-4147-A177-3AD203B41FA5}">
                      <a16:colId xmlns:a16="http://schemas.microsoft.com/office/drawing/2014/main" val="3263013747"/>
                    </a:ext>
                  </a:extLst>
                </a:gridCol>
                <a:gridCol w="1889733">
                  <a:extLst>
                    <a:ext uri="{9D8B030D-6E8A-4147-A177-3AD203B41FA5}">
                      <a16:colId xmlns:a16="http://schemas.microsoft.com/office/drawing/2014/main" val="2553491820"/>
                    </a:ext>
                  </a:extLst>
                </a:gridCol>
              </a:tblGrid>
              <a:tr h="36975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產業類別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排名在後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10%(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依比例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)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/>
                          </a:solidFill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總樣本數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321422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  <a:cs typeface="+mn-cs"/>
                          <a:sym typeface="Arial"/>
                        </a:rPr>
                        <a:t>石油及煤製品製造業</a:t>
                      </a:r>
                      <a:endParaRPr lang="zh-TW" altLang="en-US" sz="2000" b="0" i="0" u="none" strike="noStrike" cap="none" dirty="0">
                        <a:solidFill>
                          <a:schemeClr val="tx1"/>
                        </a:solidFill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  <a:sym typeface="Lor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50%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666374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i="0" u="sng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印刷及資料儲存媒體複製業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27.5%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120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975713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i="0" u="sng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木竹製品製造業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25%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28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095128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i="0" u="sng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電力設備及配備製造業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19.6%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56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924582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i="0" u="sng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家具製造業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18.8%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48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373844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i="0" u="sng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紙漿、紙及紙製品製造業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16.1%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31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376279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非金屬礦物製品製造業</a:t>
                      </a:r>
                      <a:endParaRPr lang="zh-TW" altLang="en-US" b="0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14.3%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7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636111"/>
                  </a:ext>
                </a:extLst>
              </a:tr>
              <a:tr h="366115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i="0" u="sng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塑膠製品製造業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13.4%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67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038777"/>
                  </a:ext>
                </a:extLst>
              </a:tr>
              <a:tr h="40822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400" b="1" i="0" u="sng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橡膠製品製造業</a:t>
                      </a:r>
                      <a:endParaRPr lang="zh-TW" altLang="en-US" b="1" u="sng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13.3%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Noto Serif CJK TC ExtraLight" panose="02020200000000000000" pitchFamily="18" charset="-120"/>
                          <a:ea typeface="Noto Serif CJK TC ExtraLight" panose="02020200000000000000" pitchFamily="18" charset="-120"/>
                        </a:rPr>
                        <a:t>30</a:t>
                      </a:r>
                      <a:endParaRPr lang="zh-TW" altLang="en-US" dirty="0">
                        <a:latin typeface="Noto Serif CJK TC ExtraLight" panose="02020200000000000000" pitchFamily="18" charset="-120"/>
                        <a:ea typeface="Noto Serif CJK TC ExtraLight" panose="020202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442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247770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1613</Words>
  <Application>Microsoft Office PowerPoint</Application>
  <PresentationFormat>如螢幕大小 (16:9)</PresentationFormat>
  <Paragraphs>649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1" baseType="lpstr">
      <vt:lpstr>Times New Roman</vt:lpstr>
      <vt:lpstr>新細明體</vt:lpstr>
      <vt:lpstr>Quattrocento Sans</vt:lpstr>
      <vt:lpstr>Noto Serif CJK TC Medium</vt:lpstr>
      <vt:lpstr>Noto Serif CJK TC ExtraLight</vt:lpstr>
      <vt:lpstr>Arial</vt:lpstr>
      <vt:lpstr>Georgia</vt:lpstr>
      <vt:lpstr>Noto Serif CJK TC</vt:lpstr>
      <vt:lpstr>Lora</vt:lpstr>
      <vt:lpstr>Noto Serif CJK TC Light</vt:lpstr>
      <vt:lpstr>Viola template</vt:lpstr>
      <vt:lpstr>Industrial Characteristic Analysis based on ESG</vt:lpstr>
      <vt:lpstr>Introduction</vt:lpstr>
      <vt:lpstr>ESG and Firm Values</vt:lpstr>
      <vt:lpstr>The top and the worst performers (10%)</vt:lpstr>
      <vt:lpstr>The top and the worst performers (10%)</vt:lpstr>
      <vt:lpstr>The top and the worst performers (10%)</vt:lpstr>
      <vt:lpstr>The top and the worst performers (10%)</vt:lpstr>
      <vt:lpstr>The top and the worst performers (10%)</vt:lpstr>
      <vt:lpstr>The top and the worst performers (10%)</vt:lpstr>
      <vt:lpstr>K-means Cluster</vt:lpstr>
      <vt:lpstr>ESG分群 (cluster=3)</vt:lpstr>
      <vt:lpstr>依產業類別(industry_id)</vt:lpstr>
      <vt:lpstr>PowerPoint 簡報</vt:lpstr>
      <vt:lpstr>PowerPoint 簡報</vt:lpstr>
      <vt:lpstr>依在台工廠數(num_factory)</vt:lpstr>
      <vt:lpstr>依在台員工數(num_employee)</vt:lpstr>
      <vt:lpstr>The External Environmental Factors</vt:lpstr>
      <vt:lpstr>考慮外在環境因子</vt:lpstr>
      <vt:lpstr>Some Questions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 #1</dc:title>
  <dc:creator>歐陽萱</dc:creator>
  <cp:lastModifiedBy>歐陽萱</cp:lastModifiedBy>
  <cp:revision>47</cp:revision>
  <dcterms:modified xsi:type="dcterms:W3CDTF">2024-03-15T09:34:21Z</dcterms:modified>
</cp:coreProperties>
</file>