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9" r:id="rId3"/>
    <p:sldId id="261" r:id="rId4"/>
    <p:sldId id="333" r:id="rId5"/>
    <p:sldId id="334" r:id="rId6"/>
    <p:sldId id="301" r:id="rId7"/>
    <p:sldId id="305" r:id="rId8"/>
    <p:sldId id="307" r:id="rId9"/>
    <p:sldId id="308" r:id="rId10"/>
    <p:sldId id="332" r:id="rId11"/>
    <p:sldId id="309" r:id="rId12"/>
    <p:sldId id="310" r:id="rId13"/>
    <p:sldId id="304" r:id="rId14"/>
    <p:sldId id="314" r:id="rId15"/>
    <p:sldId id="313" r:id="rId16"/>
    <p:sldId id="319" r:id="rId17"/>
    <p:sldId id="320" r:id="rId18"/>
    <p:sldId id="325" r:id="rId19"/>
    <p:sldId id="312" r:id="rId20"/>
    <p:sldId id="315" r:id="rId21"/>
    <p:sldId id="317" r:id="rId22"/>
    <p:sldId id="316" r:id="rId23"/>
    <p:sldId id="321" r:id="rId24"/>
    <p:sldId id="260" r:id="rId25"/>
    <p:sldId id="322" r:id="rId26"/>
    <p:sldId id="323" r:id="rId27"/>
    <p:sldId id="324" r:id="rId28"/>
    <p:sldId id="326" r:id="rId29"/>
    <p:sldId id="329" r:id="rId30"/>
    <p:sldId id="331" r:id="rId31"/>
    <p:sldId id="328" r:id="rId32"/>
    <p:sldId id="330" r:id="rId33"/>
    <p:sldId id="274" r:id="rId3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Lora" panose="02020500000000000000" charset="0"/>
      <p:regular r:id="rId40"/>
      <p:bold r:id="rId41"/>
      <p:italic r:id="rId42"/>
      <p:boldItalic r:id="rId43"/>
    </p:embeddedFont>
    <p:embeddedFont>
      <p:font typeface="Quattrocento Sans" panose="02020500000000000000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BB41A-2870-4B3A-AB21-5EB9C0B0E9A0}">
  <a:tblStyle styleId="{AB9BB41A-2870-4B3A-AB21-5EB9C0B0E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19910A-672D-4861-8308-E6955C7111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4" autoAdjust="0"/>
  </p:normalViewPr>
  <p:slideViewPr>
    <p:cSldViewPr snapToGrid="0">
      <p:cViewPr varScale="1">
        <p:scale>
          <a:sx n="74" d="100"/>
          <a:sy n="74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僅列出倒數</a:t>
            </a:r>
            <a:r>
              <a:rPr lang="en-US" altLang="zh-TW" dirty="0"/>
              <a:t>20</a:t>
            </a:r>
            <a:r>
              <a:rPr lang="zh-TW" altLang="en-US" dirty="0"/>
              <a:t>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5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7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6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31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82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04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4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770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80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9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95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41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349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282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882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43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線性的相關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64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25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01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65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29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642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46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0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3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僅列出前</a:t>
            </a:r>
            <a:r>
              <a:rPr lang="en-US" altLang="zh-TW" dirty="0"/>
              <a:t>20</a:t>
            </a:r>
            <a:r>
              <a:rPr lang="zh-TW" altLang="en-US" dirty="0"/>
              <a:t>間廠商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99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2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灰底：市場集中度高（前</a:t>
            </a:r>
            <a:r>
              <a:rPr lang="en-US" altLang="zh-TW" dirty="0"/>
              <a:t>8</a:t>
            </a:r>
            <a:r>
              <a:rPr lang="zh-TW" altLang="en-US" dirty="0"/>
              <a:t>大企業佔該業比率），</a:t>
            </a:r>
            <a:r>
              <a:rPr lang="en-US" altLang="zh-TW" dirty="0"/>
              <a:t>110</a:t>
            </a:r>
            <a:r>
              <a:rPr lang="zh-TW" altLang="en-US" dirty="0"/>
              <a:t>年工商普查初步統計結果提要分析。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藍</a:t>
            </a:r>
            <a:r>
              <a:rPr lang="zh-TW" altLang="en-US"/>
              <a:t>字：前十大中行業，利潤</a:t>
            </a:r>
            <a:r>
              <a:rPr lang="zh-TW" altLang="en-US" dirty="0"/>
              <a:t>成長率高（</a:t>
            </a:r>
            <a:r>
              <a:rPr lang="en-US" altLang="zh-TW" dirty="0"/>
              <a:t>5</a:t>
            </a:r>
            <a:r>
              <a:rPr lang="zh-TW" altLang="en-US" dirty="0"/>
              <a:t>年增減百分點），</a:t>
            </a:r>
            <a:r>
              <a:rPr lang="en-US" altLang="zh-TW" dirty="0"/>
              <a:t>110</a:t>
            </a:r>
            <a:r>
              <a:rPr lang="zh-TW" altLang="en-US" dirty="0"/>
              <a:t>年工商普查初步統計結果提要分析。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6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>
            <a:cxnSpLocks/>
          </p:cNvCxnSpPr>
          <p:nvPr/>
        </p:nvCxnSpPr>
        <p:spPr>
          <a:xfrm>
            <a:off x="-364340" y="374487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453135" y="171529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16910" y="13887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>
            <a:cxnSpLocks/>
          </p:cNvCxnSpPr>
          <p:nvPr/>
        </p:nvCxnSpPr>
        <p:spPr>
          <a:xfrm>
            <a:off x="4901310" y="374487"/>
            <a:ext cx="4364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47022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2139/ssrn.470226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agora.com/wp-content/uploads/PanAgoraJPMAug21TheQuantitativeApproach-2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Progress Update #1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77A48C-D659-4495-90B3-FEC493FABDB4}"/>
              </a:ext>
            </a:extLst>
          </p:cNvPr>
          <p:cNvSpPr txBox="1"/>
          <p:nvPr/>
        </p:nvSpPr>
        <p:spPr>
          <a:xfrm>
            <a:off x="3944079" y="3139958"/>
            <a:ext cx="14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Lora" panose="02020500000000000000" charset="0"/>
              </a:rPr>
              <a:t>2024/03/15</a:t>
            </a:r>
            <a:endParaRPr lang="zh-TW" altLang="en-US" sz="1800" dirty="0">
              <a:latin typeface="Lora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The </a:t>
            </a:r>
            <a:r>
              <a:rPr lang="en-US" altLang="zh-TW" dirty="0">
                <a:latin typeface="Lora" panose="02020500000000000000" charset="0"/>
              </a:rPr>
              <a:t>top</a:t>
            </a:r>
            <a:r>
              <a:rPr lang="en-US" altLang="zh-TW" dirty="0"/>
              <a:t> and the </a:t>
            </a:r>
            <a:r>
              <a:rPr lang="en-US" altLang="zh-TW" dirty="0">
                <a:highlight>
                  <a:schemeClr val="accent1"/>
                </a:highlight>
                <a:latin typeface="Lora" panose="02020500000000000000" charset="0"/>
              </a:rPr>
              <a:t>worst</a:t>
            </a:r>
            <a:r>
              <a:rPr lang="en-US" altLang="zh-TW" dirty="0"/>
              <a:t> </a:t>
            </a:r>
            <a:r>
              <a:rPr lang="en-US" dirty="0"/>
              <a:t>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17F1C5-CBC3-4950-914A-9598838F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16588"/>
              </p:ext>
            </p:extLst>
          </p:nvPr>
        </p:nvGraphicFramePr>
        <p:xfrm>
          <a:off x="828496" y="687572"/>
          <a:ext cx="7635021" cy="4062282"/>
        </p:xfrm>
        <a:graphic>
          <a:graphicData uri="http://schemas.openxmlformats.org/drawingml/2006/table">
            <a:tbl>
              <a:tblPr>
                <a:tableStyleId>{AB9BB41A-2870-4B3A-AB21-5EB9C0B0E9A0}</a:tableStyleId>
              </a:tblPr>
              <a:tblGrid>
                <a:gridCol w="553039">
                  <a:extLst>
                    <a:ext uri="{9D8B030D-6E8A-4147-A177-3AD203B41FA5}">
                      <a16:colId xmlns:a16="http://schemas.microsoft.com/office/drawing/2014/main" val="3306440086"/>
                    </a:ext>
                  </a:extLst>
                </a:gridCol>
                <a:gridCol w="2657662">
                  <a:extLst>
                    <a:ext uri="{9D8B030D-6E8A-4147-A177-3AD203B41FA5}">
                      <a16:colId xmlns:a16="http://schemas.microsoft.com/office/drawing/2014/main" val="2536661485"/>
                    </a:ext>
                  </a:extLst>
                </a:gridCol>
                <a:gridCol w="906371">
                  <a:extLst>
                    <a:ext uri="{9D8B030D-6E8A-4147-A177-3AD203B41FA5}">
                      <a16:colId xmlns:a16="http://schemas.microsoft.com/office/drawing/2014/main" val="544825192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904156173"/>
                    </a:ext>
                  </a:extLst>
                </a:gridCol>
                <a:gridCol w="814197">
                  <a:extLst>
                    <a:ext uri="{9D8B030D-6E8A-4147-A177-3AD203B41FA5}">
                      <a16:colId xmlns:a16="http://schemas.microsoft.com/office/drawing/2014/main" val="2211330185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3166007438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722707420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669590373"/>
                    </a:ext>
                  </a:extLst>
                </a:gridCol>
              </a:tblGrid>
              <a:tr h="1934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Rank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factory_name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industry_id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county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ESG_score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Escore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Sscore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Gscore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89372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1049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再振企業股份有限公司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0.733333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551304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波羅蜜印刷有限公司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838552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永昌紙器印刷廠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70782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米那有限公司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644498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永光鋸木工廠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嘉義市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66459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利順昌實業股份有限公司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390807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景盈企業股份有限公司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4199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1056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永順昌企業有限公司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33556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勤發特殊氣體股份有限公司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182208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名亮彩色製版有限公司立德廠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7466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1059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名冠彩色印刷有限公司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3277461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金瑞興機械工程股份有限公司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447900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全富印刷有限公司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0.583333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1.75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7696563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振東印刷廠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彰化縣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0.533333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764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緯曜企業有限公司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38374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文鼎印刷製版有限公司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20620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子吟數位彩色印刷有限公司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77749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1066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易達盛股份有限公司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31307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東永欣企業股份有限公司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0.333333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587342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本業股份有限公司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640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4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latin typeface="Lora" panose="02020500000000000000" charset="0"/>
              </a:rPr>
              <a:t>top</a:t>
            </a:r>
            <a:r>
              <a:rPr lang="en-US" dirty="0"/>
              <a:t> and 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worst</a:t>
            </a:r>
            <a:r>
              <a:rPr lang="en-US" dirty="0"/>
              <a:t>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63198"/>
              </p:ext>
            </p:extLst>
          </p:nvPr>
        </p:nvGraphicFramePr>
        <p:xfrm>
          <a:off x="746116" y="735284"/>
          <a:ext cx="7651768" cy="36729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3446">
                  <a:extLst>
                    <a:ext uri="{9D8B030D-6E8A-4147-A177-3AD203B41FA5}">
                      <a16:colId xmlns:a16="http://schemas.microsoft.com/office/drawing/2014/main" val="3394222979"/>
                    </a:ext>
                  </a:extLst>
                </a:gridCol>
                <a:gridCol w="2505770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1911276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911276">
                  <a:extLst>
                    <a:ext uri="{9D8B030D-6E8A-4147-A177-3AD203B41FA5}">
                      <a16:colId xmlns:a16="http://schemas.microsoft.com/office/drawing/2014/main" val="1738782582"/>
                    </a:ext>
                  </a:extLst>
                </a:gridCol>
              </a:tblGrid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Industry_id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依數量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印刷及資料儲存媒體複製業</a:t>
                      </a:r>
                      <a:endParaRPr lang="zh-TW" altLang="en-US" sz="1400" b="1" i="0" u="sng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電力設備及配備製造業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塑膠製品製造業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家具製造業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金屬製品製造業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255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木竹製品製造業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機械設備製造業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紙漿、紙及紙製品製造業</a:t>
                      </a:r>
                      <a:endParaRPr lang="zh-TW" altLang="en-US" b="1" u="sng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latin typeface="Lora" panose="02020500000000000000" charset="0"/>
              </a:rPr>
              <a:t>top</a:t>
            </a:r>
            <a:r>
              <a:rPr lang="en-US" dirty="0"/>
              <a:t> and 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worst</a:t>
            </a:r>
            <a:r>
              <a:rPr lang="en-US" dirty="0"/>
              <a:t>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57123"/>
              </p:ext>
            </p:extLst>
          </p:nvPr>
        </p:nvGraphicFramePr>
        <p:xfrm>
          <a:off x="788321" y="718305"/>
          <a:ext cx="7567357" cy="3706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4814">
                  <a:extLst>
                    <a:ext uri="{9D8B030D-6E8A-4147-A177-3AD203B41FA5}">
                      <a16:colId xmlns:a16="http://schemas.microsoft.com/office/drawing/2014/main" val="3394222979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2081496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889733">
                  <a:extLst>
                    <a:ext uri="{9D8B030D-6E8A-4147-A177-3AD203B41FA5}">
                      <a16:colId xmlns:a16="http://schemas.microsoft.com/office/drawing/2014/main" val="2553491820"/>
                    </a:ext>
                  </a:extLst>
                </a:gridCol>
              </a:tblGrid>
              <a:tr h="369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Industry_id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依比例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石油及煤製品製造業</a:t>
                      </a:r>
                      <a:endParaRPr lang="zh-TW" altLang="en-US" sz="2000" b="0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印刷及資料儲存媒體複製業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27.5%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木竹製品製造業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25%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電力設備及配備製造業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19.6%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家具製造業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18.8%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紙漿、紙及紙製品製造業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16.1%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非金屬礦物製品製造業</a:t>
                      </a:r>
                      <a:endParaRPr lang="zh-TW" altLang="en-US" b="0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14.3%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塑膠製品製造業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13.4%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408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13.3%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24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Divide factories into 3 groups by ESG score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3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ESG</a:t>
            </a:r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分群 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(cluster=3)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3290541" y="1808525"/>
            <a:ext cx="3008665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中段班</a:t>
            </a: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  <a:p>
            <a:pPr algn="ctr"/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(1.74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&lt;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ESG &lt; 2.71)</a:t>
            </a: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後段班</a:t>
            </a: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(ESG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&lt;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1.74)</a:t>
            </a:r>
            <a:endParaRPr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前段班</a:t>
            </a: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(ESG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&gt;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2.71)</a:t>
            </a:r>
            <a:endParaRPr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96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依產業類別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industry_id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72E18E-8417-4473-83E4-12130ED8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39" y="604638"/>
            <a:ext cx="6215321" cy="4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6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19DDA7-06D9-49BE-9748-017FDDC7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32684"/>
              </p:ext>
            </p:extLst>
          </p:nvPr>
        </p:nvGraphicFramePr>
        <p:xfrm>
          <a:off x="856770" y="626984"/>
          <a:ext cx="7753190" cy="38895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758568">
                  <a:extLst>
                    <a:ext uri="{9D8B030D-6E8A-4147-A177-3AD203B41FA5}">
                      <a16:colId xmlns:a16="http://schemas.microsoft.com/office/drawing/2014/main" val="3818665305"/>
                    </a:ext>
                  </a:extLst>
                </a:gridCol>
                <a:gridCol w="1214078">
                  <a:extLst>
                    <a:ext uri="{9D8B030D-6E8A-4147-A177-3AD203B41FA5}">
                      <a16:colId xmlns:a16="http://schemas.microsoft.com/office/drawing/2014/main" val="2710017258"/>
                    </a:ext>
                  </a:extLst>
                </a:gridCol>
                <a:gridCol w="1229445">
                  <a:extLst>
                    <a:ext uri="{9D8B030D-6E8A-4147-A177-3AD203B41FA5}">
                      <a16:colId xmlns:a16="http://schemas.microsoft.com/office/drawing/2014/main" val="2579066205"/>
                    </a:ext>
                  </a:extLst>
                </a:gridCol>
                <a:gridCol w="1233809">
                  <a:extLst>
                    <a:ext uri="{9D8B030D-6E8A-4147-A177-3AD203B41FA5}">
                      <a16:colId xmlns:a16="http://schemas.microsoft.com/office/drawing/2014/main" val="1287883755"/>
                    </a:ext>
                  </a:extLst>
                </a:gridCol>
                <a:gridCol w="1317290">
                  <a:extLst>
                    <a:ext uri="{9D8B030D-6E8A-4147-A177-3AD203B41FA5}">
                      <a16:colId xmlns:a16="http://schemas.microsoft.com/office/drawing/2014/main" val="1088895104"/>
                    </a:ext>
                  </a:extLst>
                </a:gridCol>
              </a:tblGrid>
              <a:tr h="30390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後段班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中段班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前段班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樣本數</a:t>
                      </a: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3878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食品製造業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67.31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59644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飲料製造業</a:t>
                      </a:r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菸草製造業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37.50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62.50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4173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(3)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紡織業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41.67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38.89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4318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(4)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成衣及服飾品製造業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44.44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22.22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9862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(5)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皮革、毛皮及其製品製造業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261226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(6)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木竹製品製造業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64.29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32.14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0286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(7)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紙漿、紙及紙製品製造業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61.29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29.03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6337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(8)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印刷及資料儲存媒體複製業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65.00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34.17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120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4022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(9)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石油及煤製品製造業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5055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(10)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化學材料及肥料製造業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65.22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70110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(11)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其他化學製品製造業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0.00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72.73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27.27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56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(13)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橡膠製品製造業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1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19DDA7-06D9-49BE-9748-017FDDC7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28297"/>
              </p:ext>
            </p:extLst>
          </p:nvPr>
        </p:nvGraphicFramePr>
        <p:xfrm>
          <a:off x="866985" y="536152"/>
          <a:ext cx="7950592" cy="419557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455432">
                  <a:extLst>
                    <a:ext uri="{9D8B030D-6E8A-4147-A177-3AD203B41FA5}">
                      <a16:colId xmlns:a16="http://schemas.microsoft.com/office/drawing/2014/main" val="3818665305"/>
                    </a:ext>
                  </a:extLst>
                </a:gridCol>
                <a:gridCol w="1137237">
                  <a:extLst>
                    <a:ext uri="{9D8B030D-6E8A-4147-A177-3AD203B41FA5}">
                      <a16:colId xmlns:a16="http://schemas.microsoft.com/office/drawing/2014/main" val="2710017258"/>
                    </a:ext>
                  </a:extLst>
                </a:gridCol>
                <a:gridCol w="1137237">
                  <a:extLst>
                    <a:ext uri="{9D8B030D-6E8A-4147-A177-3AD203B41FA5}">
                      <a16:colId xmlns:a16="http://schemas.microsoft.com/office/drawing/2014/main" val="2579066205"/>
                    </a:ext>
                  </a:extLst>
                </a:gridCol>
                <a:gridCol w="1283234">
                  <a:extLst>
                    <a:ext uri="{9D8B030D-6E8A-4147-A177-3AD203B41FA5}">
                      <a16:colId xmlns:a16="http://schemas.microsoft.com/office/drawing/2014/main" val="1287883755"/>
                    </a:ext>
                  </a:extLst>
                </a:gridCol>
                <a:gridCol w="937452">
                  <a:extLst>
                    <a:ext uri="{9D8B030D-6E8A-4147-A177-3AD203B41FA5}">
                      <a16:colId xmlns:a16="http://schemas.microsoft.com/office/drawing/2014/main" val="1413927591"/>
                    </a:ext>
                  </a:extLst>
                </a:gridCol>
              </a:tblGrid>
              <a:tr h="2988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後段班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中段班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前段班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樣本數</a:t>
                      </a: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3878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(14)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非金屬礦物製品製造業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71.43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6459644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(15)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塑膠製品製造業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29.85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56.72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4173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(16)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基本金屬製造業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4318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(17)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金屬製品製造業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51.76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32.94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9862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(18)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電子零組件製造業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60.61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261226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(19)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電腦、電子產品及</a:t>
                      </a:r>
                      <a:r>
                        <a:rPr lang="zh-TW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光學製品製造業</a:t>
                      </a:r>
                      <a:endParaRPr lang="zh-TW" alt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60.00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0286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(20)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電力設備及配備製造業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46.43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6337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(21)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機械設備製造業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65.69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4022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(22)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汽車及其零件製造業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68.75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5055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(23)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其他運輸工具及</a:t>
                      </a:r>
                      <a:r>
                        <a:rPr lang="zh-TW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其零件製造業</a:t>
                      </a:r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38.89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70110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(24)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家具製造業</a:t>
                      </a:r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39.58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47.92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561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(25)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其他製造業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72.73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7712076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(26)</a:t>
                      </a:r>
                      <a:r>
                        <a:rPr lang="zh-TW" altLang="zh-TW" sz="1600" kern="100" dirty="0">
                          <a:effectLst/>
                          <a:latin typeface="Georgia" panose="02040502050405020303" pitchFamily="18" charset="0"/>
                          <a:ea typeface="+mn-ea"/>
                          <a:cs typeface="Times New Roman" panose="02020603050405020304" pitchFamily="18" charset="0"/>
                        </a:rPr>
                        <a:t>產業用機械設備維修及安裝業</a:t>
                      </a:r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031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74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6F8165-D1E6-4DFD-B450-8D23506D009B}"/>
              </a:ext>
            </a:extLst>
          </p:cNvPr>
          <p:cNvSpPr txBox="1"/>
          <p:nvPr/>
        </p:nvSpPr>
        <p:spPr>
          <a:xfrm>
            <a:off x="1219200" y="174062"/>
            <a:ext cx="23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Lora" panose="02020500000000000000" charset="0"/>
              </a:rPr>
              <a:t>Robustness Check</a:t>
            </a:r>
            <a:endParaRPr lang="zh-TW" altLang="en-US" sz="2000" dirty="0">
              <a:latin typeface="Lora" panose="02020500000000000000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153CCD-C416-4FE0-A929-4D6FEAB3234D}"/>
              </a:ext>
            </a:extLst>
          </p:cNvPr>
          <p:cNvSpPr txBox="1"/>
          <p:nvPr/>
        </p:nvSpPr>
        <p:spPr>
          <a:xfrm>
            <a:off x="1460204" y="1176670"/>
            <a:ext cx="5323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如果使用不同的權重或者是其他的模型，</a:t>
            </a:r>
            <a:br>
              <a:rPr lang="en-US" altLang="zh-TW" sz="20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r>
              <a:rPr lang="en-US" altLang="zh-TW" sz="20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top and bottom</a:t>
            </a:r>
            <a:r>
              <a:rPr lang="zh-TW" altLang="en-US" sz="20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不一定會是同樣的廠商。</a:t>
            </a:r>
            <a:br>
              <a:rPr lang="en-US" altLang="zh-TW" sz="20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20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不同產業類別的樣本數差距大。</a:t>
            </a:r>
          </a:p>
        </p:txBody>
      </p:sp>
    </p:spTree>
    <p:extLst>
      <p:ext uri="{BB962C8B-B14F-4D97-AF65-F5344CB8AC3E}">
        <p14:creationId xmlns:p14="http://schemas.microsoft.com/office/powerpoint/2010/main" val="347515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依在台工廠數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num_factory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F4537C-8022-4DE1-B9B1-56E3F992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57" y="656670"/>
            <a:ext cx="6100886" cy="39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43;p37">
            <a:extLst>
              <a:ext uri="{FF2B5EF4-FFF2-40B4-BE49-F238E27FC236}">
                <a16:creationId xmlns:a16="http://schemas.microsoft.com/office/drawing/2014/main" id="{D1B8CCCA-C269-49A8-ACD4-3E15DEA5431D}"/>
              </a:ext>
            </a:extLst>
          </p:cNvPr>
          <p:cNvSpPr/>
          <p:nvPr/>
        </p:nvSpPr>
        <p:spPr>
          <a:xfrm>
            <a:off x="5650" y="4358550"/>
            <a:ext cx="9144000" cy="7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Dive into the data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Descriptive Statistic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6654BD-5766-42C9-95A0-E54E09A61EFD}"/>
              </a:ext>
            </a:extLst>
          </p:cNvPr>
          <p:cNvSpPr/>
          <p:nvPr/>
        </p:nvSpPr>
        <p:spPr>
          <a:xfrm>
            <a:off x="52073" y="4426685"/>
            <a:ext cx="8538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Barro, Diana and </a:t>
            </a:r>
            <a:r>
              <a:rPr lang="en-US" altLang="zh-TW" sz="1200" dirty="0" err="1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Corazza</a:t>
            </a:r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, Marco and </a:t>
            </a:r>
            <a:r>
              <a:rPr lang="en-US" altLang="zh-TW" sz="1200" dirty="0" err="1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Filograsso</a:t>
            </a:r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, Gianni, A ESG Rating Model for European SMEs using Multi-criteria Decision Aiding (October 27, 2023). University Ca' Foscari of Venice, Dept. of Economics Research Paper Series No. 27/2023, Available at SSRN: </a:t>
            </a:r>
            <a:r>
              <a:rPr lang="en-US" altLang="zh-TW" sz="1200" u="sng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  <a:hlinkClick r:id="rId3"/>
              </a:rPr>
              <a:t>https://ssrn.com/abstract=4702263</a:t>
            </a:r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 or </a:t>
            </a:r>
            <a:r>
              <a:rPr lang="en-US" altLang="zh-TW" sz="1200" u="sng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  <a:hlinkClick r:id="rId4"/>
              </a:rPr>
              <a:t>http://dx.doi.org/10.2139/ssrn.4702263</a:t>
            </a:r>
            <a:endParaRPr lang="zh-TW" altLang="en-US" sz="1200" dirty="0">
              <a:latin typeface="Noto Serif CJK TC Light" panose="02020300000000000000" pitchFamily="18" charset="-120"/>
              <a:ea typeface="Noto Serif CJK TC Light" panose="020203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依在台員工數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num_employee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753C63-C5BA-42FB-BAE0-96F280AF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35" y="681369"/>
            <a:ext cx="6137729" cy="39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依營業額規模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(revenue)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4D89B4-63D0-4E5F-8739-A54C1723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407" y="693220"/>
            <a:ext cx="6177185" cy="39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依外銷比例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export_ratio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BAF5C38-F0FF-446B-BA2C-49E3E3D5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52" y="660104"/>
            <a:ext cx="6170096" cy="39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6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Normalized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Normalized data by industry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87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917944" y="1368056"/>
            <a:ext cx="7308111" cy="1427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Data are </a:t>
            </a:r>
            <a:r>
              <a:rPr lang="en-US" sz="2000" b="1" dirty="0">
                <a:solidFill>
                  <a:schemeClr val="accent3"/>
                </a:solidFill>
                <a:latin typeface="Lora" panose="02020500000000000000" charset="0"/>
                <a:sym typeface="Quattrocento Sans"/>
              </a:rPr>
              <a:t>normalized by sector</a:t>
            </a:r>
            <a:r>
              <a:rPr lang="en-US" sz="2000" dirty="0">
                <a:solidFill>
                  <a:schemeClr val="accent3"/>
                </a:solidFill>
                <a:latin typeface="Lora" panose="02020500000000000000" charset="0"/>
                <a:sym typeface="Quattrocento Sans"/>
              </a:rPr>
              <a:t> </a:t>
            </a:r>
            <a:r>
              <a:rPr lang="en-US" sz="2000" dirty="0"/>
              <a:t>in a range [0, 1], </a:t>
            </a:r>
            <a:br>
              <a:rPr lang="en-US" sz="2000" dirty="0"/>
            </a:br>
            <a:r>
              <a:rPr lang="en-US" sz="2000" dirty="0"/>
              <a:t>in order to </a:t>
            </a:r>
            <a:r>
              <a:rPr lang="en-US" sz="2000" b="1" u="sng" dirty="0">
                <a:solidFill>
                  <a:schemeClr val="accent3"/>
                </a:solidFill>
              </a:rPr>
              <a:t>neutralize the impact of sector-specific features</a:t>
            </a:r>
            <a:r>
              <a:rPr lang="en-US" sz="2000" dirty="0"/>
              <a:t>, which is  a  common practice </a:t>
            </a:r>
            <a:br>
              <a:rPr lang="en-US" sz="2000" dirty="0"/>
            </a:br>
            <a:r>
              <a:rPr lang="en-US" sz="2000" dirty="0"/>
              <a:t>in financial economics and in the ESG literature.</a:t>
            </a:r>
            <a:endParaRPr sz="2000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79BAAA-0443-4CBA-AD01-A98102607CEC}"/>
              </a:ext>
            </a:extLst>
          </p:cNvPr>
          <p:cNvSpPr txBox="1"/>
          <p:nvPr/>
        </p:nvSpPr>
        <p:spPr>
          <a:xfrm>
            <a:off x="3508742" y="2970028"/>
            <a:ext cx="212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Lora" panose="02020500000000000000" charset="0"/>
                <a:hlinkClick r:id="rId3"/>
              </a:rPr>
              <a:t>(Sorensen et al. 2021)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Lora" panose="02020500000000000000" charset="0"/>
            </a:endParaRPr>
          </a:p>
        </p:txBody>
      </p:sp>
      <p:sp>
        <p:nvSpPr>
          <p:cNvPr id="5" name="Google Shape;443;p37">
            <a:extLst>
              <a:ext uri="{FF2B5EF4-FFF2-40B4-BE49-F238E27FC236}">
                <a16:creationId xmlns:a16="http://schemas.microsoft.com/office/drawing/2014/main" id="{E725B846-68ED-45EF-8420-02B6FCCDFC5E}"/>
              </a:ext>
            </a:extLst>
          </p:cNvPr>
          <p:cNvSpPr/>
          <p:nvPr/>
        </p:nvSpPr>
        <p:spPr>
          <a:xfrm>
            <a:off x="5650" y="4602736"/>
            <a:ext cx="9144000" cy="540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03A6A-8DE2-48D9-97D1-3BDD450C7E8D}"/>
              </a:ext>
            </a:extLst>
          </p:cNvPr>
          <p:cNvSpPr/>
          <p:nvPr/>
        </p:nvSpPr>
        <p:spPr>
          <a:xfrm>
            <a:off x="0" y="4654023"/>
            <a:ext cx="9138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2">
                    <a:lumMod val="50000"/>
                  </a:schemeClr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Sorensen, E., Chen, M., and </a:t>
            </a:r>
            <a:r>
              <a:rPr lang="en-US" altLang="zh-TW" sz="1200" dirty="0" err="1">
                <a:solidFill>
                  <a:schemeClr val="bg2">
                    <a:lumMod val="50000"/>
                  </a:schemeClr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Mussalli</a:t>
            </a:r>
            <a:r>
              <a:rPr lang="en-US" altLang="zh-TW" sz="1200" dirty="0">
                <a:solidFill>
                  <a:schemeClr val="bg2">
                    <a:lumMod val="50000"/>
                  </a:schemeClr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, G. (2021). The quantitative approach for sustainable investing. </a:t>
            </a:r>
            <a:br>
              <a:rPr lang="en-US" altLang="zh-TW" sz="1200" dirty="0">
                <a:solidFill>
                  <a:schemeClr val="bg2">
                    <a:lumMod val="50000"/>
                  </a:schemeClr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</a:br>
            <a:r>
              <a:rPr lang="en-US" altLang="zh-TW" sz="1200" dirty="0">
                <a:solidFill>
                  <a:schemeClr val="bg2">
                    <a:lumMod val="50000"/>
                  </a:schemeClr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The Journal of Portfolio Management, 47(8):38–49.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  <a:latin typeface="Noto Serif CJK TC Light" panose="02020300000000000000" pitchFamily="18" charset="-120"/>
              <a:ea typeface="Noto Serif CJK TC Light" panose="020203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依產業別標準化後分群：在台工廠數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num_factory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57A78B-AD0C-490D-8DCF-78B9518B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723900"/>
            <a:ext cx="5705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659796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依產業別標準化後分群：在台員工數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num_employee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2413CB-C852-41F9-B736-52A14D37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723900"/>
            <a:ext cx="5705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659796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標準化後，對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ESG score</a:t>
            </a:r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有顯著影響的變數</a:t>
            </a:r>
            <a:endParaRPr lang="en-US" altLang="zh-TW" dirty="0"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99B46C-F5F9-4BA0-8729-8283B0CCA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4075"/>
              </p:ext>
            </p:extLst>
          </p:nvPr>
        </p:nvGraphicFramePr>
        <p:xfrm>
          <a:off x="1198710" y="770890"/>
          <a:ext cx="6746580" cy="3601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8279">
                  <a:extLst>
                    <a:ext uri="{9D8B030D-6E8A-4147-A177-3AD203B41FA5}">
                      <a16:colId xmlns:a16="http://schemas.microsoft.com/office/drawing/2014/main" val="3041610817"/>
                    </a:ext>
                  </a:extLst>
                </a:gridCol>
                <a:gridCol w="2950668">
                  <a:extLst>
                    <a:ext uri="{9D8B030D-6E8A-4147-A177-3AD203B41FA5}">
                      <a16:colId xmlns:a16="http://schemas.microsoft.com/office/drawing/2014/main" val="674942844"/>
                    </a:ext>
                  </a:extLst>
                </a:gridCol>
                <a:gridCol w="2197633">
                  <a:extLst>
                    <a:ext uri="{9D8B030D-6E8A-4147-A177-3AD203B41FA5}">
                      <a16:colId xmlns:a16="http://schemas.microsoft.com/office/drawing/2014/main" val="128397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Variable</a:t>
                      </a:r>
                      <a:endParaRPr lang="zh-TW" altLang="en-US" b="1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Original question</a:t>
                      </a:r>
                      <a:endParaRPr lang="zh-TW" altLang="en-US" b="1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Pearson Correlation</a:t>
                      </a:r>
                      <a:endParaRPr lang="zh-TW" altLang="en-US" b="1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6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Q4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請問，貴公司針對辦公室或廠區，是否有</a:t>
                      </a:r>
                      <a:r>
                        <a:rPr lang="zh-TW" altLang="zh-TW" sz="1400" u="sng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降低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溫室氣體排放量？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0.4785***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0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Q25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請問，貴公司是否有</a:t>
                      </a:r>
                      <a:r>
                        <a:rPr lang="zh-TW" altLang="zh-TW" sz="1400" u="sng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關注或支持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保障原住民、外籍勞工或其他弱勢族群的</a:t>
                      </a:r>
                      <a:r>
                        <a:rPr lang="zh-TW" altLang="zh-TW" sz="1400" u="sng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人權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相關議題的行為？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0.4756***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34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Q24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請問，貴公司是否有</a:t>
                      </a:r>
                      <a:r>
                        <a:rPr lang="zh-TW" altLang="zh-TW" sz="1400" u="sng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制定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員工言論自由</a:t>
                      </a:r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(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如內部溝通管道</a:t>
                      </a:r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)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或資料隱私</a:t>
                      </a:r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(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如客戶隱私權保護</a:t>
                      </a:r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)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的相關政策或宣導措施？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0.4489***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2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Q23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請問，貴公司針對員工專業領域，是否採取相關措施</a:t>
                      </a:r>
                      <a:r>
                        <a:rPr lang="zh-TW" altLang="zh-TW" sz="1400" u="sng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培訓</a:t>
                      </a:r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員工？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0.4419***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3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</a:rPr>
                        <a:t>num_employee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請問，貴公司在台經常雇用員工人數約有多少人？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strike="noStrike" cap="none" dirty="0">
                          <a:effectLst/>
                          <a:latin typeface="Noto Serif CJK TC Light" panose="02020300000000000000" pitchFamily="18" charset="-120"/>
                          <a:ea typeface="Noto Serif CJK TC Light" panose="02020300000000000000" pitchFamily="18" charset="-120"/>
                          <a:sym typeface="Arial"/>
                        </a:rPr>
                        <a:t>0.4182***</a:t>
                      </a:r>
                      <a:endParaRPr lang="zh-TW" altLang="en-US" dirty="0">
                        <a:latin typeface="Noto Serif CJK TC Light" panose="02020300000000000000" pitchFamily="18" charset="-120"/>
                        <a:ea typeface="Noto Serif CJK TC Light" panose="020203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45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9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Next Step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7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521093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給定現有母體資料，預測樣本的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ESG score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184FE5-DFA7-43C7-B92E-E9004A0FA8DB}"/>
              </a:ext>
            </a:extLst>
          </p:cNvPr>
          <p:cNvSpPr txBox="1"/>
          <p:nvPr/>
        </p:nvSpPr>
        <p:spPr>
          <a:xfrm>
            <a:off x="1502735" y="1431851"/>
            <a:ext cx="4834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OLS model with penalized approach (or other models)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lvl="5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機器學習方法不一定能提供經濟直覺的解釋。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lvl="5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latin typeface="Noto Serif CJK TC" panose="02020400000000000000" pitchFamily="18" charset="-120"/>
                <a:ea typeface="Noto Serif CJK TC" panose="02020400000000000000" pitchFamily="18" charset="-120"/>
              </a:rPr>
              <a:t>NaN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值的處理。</a:t>
            </a:r>
          </a:p>
        </p:txBody>
      </p:sp>
    </p:spTree>
    <p:extLst>
      <p:ext uri="{BB962C8B-B14F-4D97-AF65-F5344CB8AC3E}">
        <p14:creationId xmlns:p14="http://schemas.microsoft.com/office/powerpoint/2010/main" val="263222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76324" y="1436914"/>
            <a:ext cx="493072" cy="1529123"/>
          </a:xfrm>
          <a:prstGeom prst="rect">
            <a:avLst/>
          </a:prstGeom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ESG</a:t>
            </a:r>
            <a:r>
              <a:rPr lang="zh-TW" altLang="en-US" dirty="0"/>
              <a:t> </a:t>
            </a:r>
            <a:r>
              <a:rPr lang="zh-TW" altLang="en-US" dirty="0">
                <a:highlight>
                  <a:schemeClr val="accent1"/>
                </a:highlight>
              </a:rPr>
              <a:t>直方圖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1699" y="23597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501653-0248-4B36-B3EB-120DC752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38" y="0"/>
            <a:ext cx="640141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543776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將母體資料以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ESG</a:t>
            </a:r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 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score</a:t>
            </a:r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分群後進行特徵分析</a:t>
            </a:r>
            <a:endParaRPr dirty="0"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184FE5-DFA7-43C7-B92E-E9004A0FA8DB}"/>
              </a:ext>
            </a:extLst>
          </p:cNvPr>
          <p:cNvSpPr txBox="1"/>
          <p:nvPr/>
        </p:nvSpPr>
        <p:spPr>
          <a:xfrm>
            <a:off x="1481470" y="1424763"/>
            <a:ext cx="4834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將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E, S, G 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和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ESG score 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分開整理分析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嘗試其他種分群方式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(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目前是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K-means)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幫助不同產業類別設置主題權重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zh-TW" altLang="en-US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151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Some Questions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4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521093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問卷與母體資料相關問題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184FE5-DFA7-43C7-B92E-E9004A0FA8DB}"/>
              </a:ext>
            </a:extLst>
          </p:cNvPr>
          <p:cNvSpPr txBox="1"/>
          <p:nvPr/>
        </p:nvSpPr>
        <p:spPr>
          <a:xfrm>
            <a:off x="1488558" y="1446028"/>
            <a:ext cx="4834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當初問卷宣傳推廣的方式。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(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為什麼不同產業的樣本數差距很大？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)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設計問卷時，主題支柱類別的挑選標準。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  <a:t>看得到跟其他公司相比，自己的排名落點嗎？</a:t>
            </a:r>
            <a:b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</a:rPr>
            </a:br>
            <a:endParaRPr lang="zh-TW" altLang="en-US" sz="1800" dirty="0">
              <a:latin typeface="Noto Serif CJK TC" panose="02020400000000000000" pitchFamily="18" charset="-120"/>
              <a:ea typeface="Noto Serif CJK TC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Descriptive statistic of data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96D3972-B060-408F-A314-656DAAB74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33934"/>
              </p:ext>
            </p:extLst>
          </p:nvPr>
        </p:nvGraphicFramePr>
        <p:xfrm>
          <a:off x="1045264" y="588881"/>
          <a:ext cx="6723294" cy="4226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0549">
                  <a:extLst>
                    <a:ext uri="{9D8B030D-6E8A-4147-A177-3AD203B41FA5}">
                      <a16:colId xmlns:a16="http://schemas.microsoft.com/office/drawing/2014/main" val="3221269118"/>
                    </a:ext>
                  </a:extLst>
                </a:gridCol>
                <a:gridCol w="1120549">
                  <a:extLst>
                    <a:ext uri="{9D8B030D-6E8A-4147-A177-3AD203B41FA5}">
                      <a16:colId xmlns:a16="http://schemas.microsoft.com/office/drawing/2014/main" val="138465693"/>
                    </a:ext>
                  </a:extLst>
                </a:gridCol>
                <a:gridCol w="1120549">
                  <a:extLst>
                    <a:ext uri="{9D8B030D-6E8A-4147-A177-3AD203B41FA5}">
                      <a16:colId xmlns:a16="http://schemas.microsoft.com/office/drawing/2014/main" val="3268860936"/>
                    </a:ext>
                  </a:extLst>
                </a:gridCol>
                <a:gridCol w="1120549">
                  <a:extLst>
                    <a:ext uri="{9D8B030D-6E8A-4147-A177-3AD203B41FA5}">
                      <a16:colId xmlns:a16="http://schemas.microsoft.com/office/drawing/2014/main" val="2168495994"/>
                    </a:ext>
                  </a:extLst>
                </a:gridCol>
                <a:gridCol w="1120549">
                  <a:extLst>
                    <a:ext uri="{9D8B030D-6E8A-4147-A177-3AD203B41FA5}">
                      <a16:colId xmlns:a16="http://schemas.microsoft.com/office/drawing/2014/main" val="2442190317"/>
                    </a:ext>
                  </a:extLst>
                </a:gridCol>
                <a:gridCol w="1120549">
                  <a:extLst>
                    <a:ext uri="{9D8B030D-6E8A-4147-A177-3AD203B41FA5}">
                      <a16:colId xmlns:a16="http://schemas.microsoft.com/office/drawing/2014/main" val="30314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</a:rPr>
                        <a:t>Criterion</a:t>
                      </a:r>
                      <a:endParaRPr lang="zh-TW" altLang="en-US" b="1" dirty="0"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</a:rPr>
                        <a:t>Mean</a:t>
                      </a:r>
                      <a:endParaRPr lang="zh-TW" altLang="en-US" b="1" dirty="0"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</a:rPr>
                        <a:t>St.dev</a:t>
                      </a:r>
                      <a:endParaRPr lang="zh-TW" altLang="en-US" b="1" dirty="0"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</a:rPr>
                        <a:t>Skewness</a:t>
                      </a:r>
                      <a:endParaRPr lang="zh-TW" altLang="en-US" b="1" dirty="0"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</a:rPr>
                        <a:t>Kurtosis</a:t>
                      </a:r>
                      <a:endParaRPr lang="zh-TW" altLang="en-US" b="1" dirty="0"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</a:rPr>
                        <a:t>Normality test</a:t>
                      </a:r>
                      <a:endParaRPr lang="zh-TW" altLang="en-US" b="1" dirty="0"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3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E1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1.4841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1.4446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0.4055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-0.8569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61.9884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16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E2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1.4476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1.7377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0.5118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-1.4217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136.2968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012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E3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2.5393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1.2993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-0.9495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0.1552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160.9982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183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E4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0.4541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0.9933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2.0817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3.5657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1327.9096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359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E5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2.0684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2.0056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-0.0388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-1.9539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169.5495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794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S1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2.8567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0.9706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-1.3803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3.6204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914.1844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2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S2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2.7341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1.5647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-0.7362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-0.7805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123.4449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441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S3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2.3858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1.9136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-0.3724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-1.7301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157.4388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96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S4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2.6639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1.0799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-0.5857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0.7944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88.3274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01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S5</a:t>
                      </a:r>
                      <a:endParaRPr lang="zh-TW" altLang="en-US" b="1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1.4888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1.3006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0.2232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-0.7561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34.4182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604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6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Descriptive statistic of data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96D3972-B060-408F-A314-656DAAB74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68385"/>
              </p:ext>
            </p:extLst>
          </p:nvPr>
        </p:nvGraphicFramePr>
        <p:xfrm>
          <a:off x="1045264" y="806937"/>
          <a:ext cx="6784768" cy="35296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5818">
                  <a:extLst>
                    <a:ext uri="{9D8B030D-6E8A-4147-A177-3AD203B41FA5}">
                      <a16:colId xmlns:a16="http://schemas.microsoft.com/office/drawing/2014/main" val="3221269118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138465693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3268860936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2168495994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2442190317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303140862"/>
                    </a:ext>
                  </a:extLst>
                </a:gridCol>
              </a:tblGrid>
              <a:tr h="53659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  <a:cs typeface="+mn-cs"/>
                          <a:sym typeface="Arial"/>
                        </a:rPr>
                        <a:t>Criterion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  <a:cs typeface="+mn-cs"/>
                          <a:sym typeface="Arial"/>
                        </a:rPr>
                        <a:t>Mean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 err="1">
                          <a:solidFill>
                            <a:schemeClr val="bg1"/>
                          </a:solidFill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  <a:cs typeface="+mn-cs"/>
                          <a:sym typeface="Arial"/>
                        </a:rPr>
                        <a:t>St.dev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  <a:cs typeface="+mn-cs"/>
                          <a:sym typeface="Arial"/>
                        </a:rPr>
                        <a:t>Skewness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  <a:cs typeface="+mn-cs"/>
                          <a:sym typeface="Arial"/>
                        </a:rPr>
                        <a:t>Kurtosis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Noto Serif CJK TC Medium" panose="02020500000000000000" pitchFamily="18" charset="-120"/>
                          <a:ea typeface="Noto Serif CJK TC Medium" panose="02020500000000000000" pitchFamily="18" charset="-120"/>
                          <a:cs typeface="+mn-cs"/>
                          <a:sym typeface="Arial"/>
                        </a:rPr>
                        <a:t>Normality test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Noto Serif CJK TC Medium" panose="02020500000000000000" pitchFamily="18" charset="-120"/>
                        <a:ea typeface="Noto Serif CJK TC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39673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G1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2.3464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1.1903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-0.9240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0.1426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152.3715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1662541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G2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1.6573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1.8487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0.2845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-1.8042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158.7687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0124726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G3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3.9991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0.3196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-6.9219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93.4571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393505.0608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1837071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G4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2.5066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1.4976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-0.7365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-0.7864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123.9312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3599605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E Score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1.5987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0.9634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0.5450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0.1176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53.2770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7940429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S Score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2.4258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1.0227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-0.1765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-0.8362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36.7727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299007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G Score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2.6273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0.8957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-0.1294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-0.8932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38.5901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4418373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1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ESG Score</a:t>
                      </a:r>
                      <a:endParaRPr lang="zh-TW" altLang="en-US" sz="14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2.2173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0.7924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0.1895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-0.3035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10.5866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96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4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Correlation between criteria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AEB813-3C44-42FF-B74E-9FE3052A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194" y="471608"/>
            <a:ext cx="5461611" cy="46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0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top</a:t>
            </a:r>
            <a:r>
              <a:rPr lang="en-US" dirty="0"/>
              <a:t> and the worst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17F1C5-CBC3-4950-914A-9598838F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07340"/>
              </p:ext>
            </p:extLst>
          </p:nvPr>
        </p:nvGraphicFramePr>
        <p:xfrm>
          <a:off x="828496" y="687572"/>
          <a:ext cx="7635021" cy="4062282"/>
        </p:xfrm>
        <a:graphic>
          <a:graphicData uri="http://schemas.openxmlformats.org/drawingml/2006/table">
            <a:tbl>
              <a:tblPr>
                <a:tableStyleId>{AB9BB41A-2870-4B3A-AB21-5EB9C0B0E9A0}</a:tableStyleId>
              </a:tblPr>
              <a:tblGrid>
                <a:gridCol w="553039">
                  <a:extLst>
                    <a:ext uri="{9D8B030D-6E8A-4147-A177-3AD203B41FA5}">
                      <a16:colId xmlns:a16="http://schemas.microsoft.com/office/drawing/2014/main" val="3306440086"/>
                    </a:ext>
                  </a:extLst>
                </a:gridCol>
                <a:gridCol w="2657662">
                  <a:extLst>
                    <a:ext uri="{9D8B030D-6E8A-4147-A177-3AD203B41FA5}">
                      <a16:colId xmlns:a16="http://schemas.microsoft.com/office/drawing/2014/main" val="2536661485"/>
                    </a:ext>
                  </a:extLst>
                </a:gridCol>
                <a:gridCol w="906371">
                  <a:extLst>
                    <a:ext uri="{9D8B030D-6E8A-4147-A177-3AD203B41FA5}">
                      <a16:colId xmlns:a16="http://schemas.microsoft.com/office/drawing/2014/main" val="544825192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904156173"/>
                    </a:ext>
                  </a:extLst>
                </a:gridCol>
                <a:gridCol w="814197">
                  <a:extLst>
                    <a:ext uri="{9D8B030D-6E8A-4147-A177-3AD203B41FA5}">
                      <a16:colId xmlns:a16="http://schemas.microsoft.com/office/drawing/2014/main" val="2211330185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3166007438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722707420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669590373"/>
                    </a:ext>
                  </a:extLst>
                </a:gridCol>
              </a:tblGrid>
              <a:tr h="1934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factory_name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industry_id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county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ESG_score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Gscore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89372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圓安生技股份有限公司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4.9333333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59551304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申成興業股份有限公司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嘉義縣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49838552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政茂金屬工業股份有限公司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41870782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新和興海洋企業股份有限公司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10644498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三五橡膠廠股份有限公司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彰化縣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63966459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慧國工業股份有限公司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臺中市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4.3333333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804390807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志昱科技股份有限公司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4.3166667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41324199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台灣扣具工業股份有限公司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桃園市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8433556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英特愷科技股份有限公司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雲林縣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792182208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力漢企業股份有限公司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83227466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金嘉隆企業股份有限公司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臺南市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4.15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453277461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李長榮實業股份有限公司製桶工廠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4.1333333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22447900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震南鐵線股份有限公司二廠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277696563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文鯕水產股份有限公司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36081764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智威科技股份有限公司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8738374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台灣寶理塑膠股份有限公司大發廠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3.75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5020620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今口香調理食品股份有限公司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臺中市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3.9666667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9677749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中鋼機械股份有限公司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3.9333333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6931307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世紀離岸風電設備股份有限公司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3.9166667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3.75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345587342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格得電子工業股份有限公司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87640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7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top</a:t>
            </a:r>
            <a:r>
              <a:rPr lang="en-US" dirty="0"/>
              <a:t> and the worst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15608"/>
              </p:ext>
            </p:extLst>
          </p:nvPr>
        </p:nvGraphicFramePr>
        <p:xfrm>
          <a:off x="749311" y="665152"/>
          <a:ext cx="7645378" cy="38131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2341">
                  <a:extLst>
                    <a:ext uri="{9D8B030D-6E8A-4147-A177-3AD203B41FA5}">
                      <a16:colId xmlns:a16="http://schemas.microsoft.com/office/drawing/2014/main" val="3394222979"/>
                    </a:ext>
                  </a:extLst>
                </a:gridCol>
                <a:gridCol w="2503677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1909680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909680">
                  <a:extLst>
                    <a:ext uri="{9D8B030D-6E8A-4147-A177-3AD203B41FA5}">
                      <a16:colId xmlns:a16="http://schemas.microsoft.com/office/drawing/2014/main" val="1867779577"/>
                    </a:ext>
                  </a:extLst>
                </a:gridCol>
              </a:tblGrid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Industry_id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依數量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u="none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金屬製品製造業</a:t>
                      </a:r>
                      <a:endParaRPr lang="zh-TW" altLang="en-US" sz="20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255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食品製造業</a:t>
                      </a:r>
                      <a:endParaRPr lang="zh-TW" altLang="en-US" b="1" u="sng" dirty="0"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化學材料及肥料製造業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紡織業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電子零組件製造業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u="none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基本金屬製造業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汽車及其零件製造業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5115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電腦、電子產品及</a:t>
                      </a:r>
                      <a:br>
                        <a:rPr lang="en-US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</a:br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光學製品製造業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88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top</a:t>
            </a:r>
            <a:r>
              <a:rPr lang="en-US" dirty="0"/>
              <a:t> and the </a:t>
            </a:r>
            <a:r>
              <a:rPr lang="en-US" dirty="0">
                <a:latin typeface="Lora" panose="02020500000000000000" charset="0"/>
              </a:rPr>
              <a:t>worst</a:t>
            </a:r>
            <a:r>
              <a:rPr lang="en-US" dirty="0"/>
              <a:t>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4373"/>
              </p:ext>
            </p:extLst>
          </p:nvPr>
        </p:nvGraphicFramePr>
        <p:xfrm>
          <a:off x="1110460" y="677107"/>
          <a:ext cx="6923080" cy="4245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1284">
                  <a:extLst>
                    <a:ext uri="{9D8B030D-6E8A-4147-A177-3AD203B41FA5}">
                      <a16:colId xmlns:a16="http://schemas.microsoft.com/office/drawing/2014/main" val="3394222979"/>
                    </a:ext>
                  </a:extLst>
                </a:gridCol>
                <a:gridCol w="2203272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1941703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516821">
                  <a:extLst>
                    <a:ext uri="{9D8B030D-6E8A-4147-A177-3AD203B41FA5}">
                      <a16:colId xmlns:a16="http://schemas.microsoft.com/office/drawing/2014/main" val="3528786047"/>
                    </a:ext>
                  </a:extLst>
                </a:gridCol>
              </a:tblGrid>
              <a:tr h="369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Industry_id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依比例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石油及煤製品製造業</a:t>
                      </a:r>
                      <a:b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-9.7%</a:t>
                      </a:r>
                      <a:endParaRPr lang="zh-TW" altLang="en-US" sz="2000" b="0" i="0" u="none" strike="noStrike" cap="none" dirty="0">
                        <a:solidFill>
                          <a:srgbClr val="0070C0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食品製造業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38.5%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汽車及其零件製造業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31.3%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化學材料及肥料製造業</a:t>
                      </a:r>
                      <a:br>
                        <a:rPr lang="en-US" altLang="zh-TW" sz="1400" b="1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</a:br>
                      <a:r>
                        <a:rPr lang="en-US" altLang="zh-TW" sz="1400" b="0" u="none" strike="noStrike" cap="none" dirty="0">
                          <a:solidFill>
                            <a:srgbClr val="0070C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10.3%</a:t>
                      </a:r>
                      <a:endParaRPr lang="zh-TW" altLang="en-US" b="0" u="none" dirty="0">
                        <a:solidFill>
                          <a:srgbClr val="0070C0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30.4%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電腦、電子產品及</a:t>
                      </a:r>
                      <a:br>
                        <a:rPr lang="en-US" altLang="zh-TW" sz="1400" b="1" u="sng" strike="noStrike" cap="none" dirty="0"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</a:br>
                      <a:r>
                        <a:rPr lang="zh-TW" altLang="zh-TW" sz="1400" b="1" u="sng" strike="noStrike" cap="none" dirty="0"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光學製品製造業</a:t>
                      </a:r>
                      <a:endParaRPr lang="zh-TW" altLang="en-US" b="1" u="sng" dirty="0">
                        <a:highlight>
                          <a:srgbClr val="C0C0C0"/>
                        </a:highlight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其他化學製品製造業</a:t>
                      </a:r>
                      <a:endParaRPr lang="zh-TW" altLang="en-US" b="0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18.2%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電子零組件製造業</a:t>
                      </a:r>
                      <a:br>
                        <a:rPr lang="en-US" altLang="zh-TW" sz="1400" b="1" i="0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9.7%</a:t>
                      </a:r>
                      <a:endParaRPr lang="zh-TW" altLang="en-US" sz="1400" b="0" i="0" u="none" strike="noStrike" cap="none" dirty="0">
                        <a:solidFill>
                          <a:srgbClr val="0070C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18.2%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3385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紡織業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16.7%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349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2244</Words>
  <Application>Microsoft Office PowerPoint</Application>
  <PresentationFormat>如螢幕大小 (16:9)</PresentationFormat>
  <Paragraphs>866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Lora</vt:lpstr>
      <vt:lpstr>新細明體</vt:lpstr>
      <vt:lpstr>Noto Serif CJK TC Light</vt:lpstr>
      <vt:lpstr>Arial</vt:lpstr>
      <vt:lpstr>Georgia</vt:lpstr>
      <vt:lpstr>Noto Serif CJK TC</vt:lpstr>
      <vt:lpstr>Noto Serif CJK TC Medium</vt:lpstr>
      <vt:lpstr>Noto Serif CJK TC ExtraLight</vt:lpstr>
      <vt:lpstr>Quattrocento Sans</vt:lpstr>
      <vt:lpstr>Times New Roman</vt:lpstr>
      <vt:lpstr>Viola template</vt:lpstr>
      <vt:lpstr>Progress Update #1</vt:lpstr>
      <vt:lpstr>Dive into the data</vt:lpstr>
      <vt:lpstr>ESG 直方圖</vt:lpstr>
      <vt:lpstr>Descriptive statistic of data</vt:lpstr>
      <vt:lpstr>Descriptive statistic of data</vt:lpstr>
      <vt:lpstr>Correlation between criteria</vt:lpstr>
      <vt:lpstr>The top and the worst performers (10%)</vt:lpstr>
      <vt:lpstr>The top and the worst performers (10%)</vt:lpstr>
      <vt:lpstr>The top and the worst performers (10%)</vt:lpstr>
      <vt:lpstr>The top and the worst performers (10%)</vt:lpstr>
      <vt:lpstr>The top and the worst performers (10%)</vt:lpstr>
      <vt:lpstr>The top and the worst performers (10%)</vt:lpstr>
      <vt:lpstr>K-means Cluster</vt:lpstr>
      <vt:lpstr>ESG分群 (cluster=3)</vt:lpstr>
      <vt:lpstr>依產業類別(industry_id)</vt:lpstr>
      <vt:lpstr>PowerPoint 簡報</vt:lpstr>
      <vt:lpstr>PowerPoint 簡報</vt:lpstr>
      <vt:lpstr>PowerPoint 簡報</vt:lpstr>
      <vt:lpstr>依在台工廠數(num_factory)</vt:lpstr>
      <vt:lpstr>依在台員工數(num_employee)</vt:lpstr>
      <vt:lpstr>依營業額規模(revenue)</vt:lpstr>
      <vt:lpstr>依外銷比例(export_ratio)</vt:lpstr>
      <vt:lpstr>Normalized</vt:lpstr>
      <vt:lpstr>PowerPoint 簡報</vt:lpstr>
      <vt:lpstr>依產業別標準化後分群：在台工廠數(num_factory)</vt:lpstr>
      <vt:lpstr>依產業別標準化後分群：在台員工數(num_employee)</vt:lpstr>
      <vt:lpstr>標準化後，對ESG score有顯著影響的變數</vt:lpstr>
      <vt:lpstr>The Next Step</vt:lpstr>
      <vt:lpstr>給定現有母體資料，預測樣本的ESG score</vt:lpstr>
      <vt:lpstr>將母體資料以ESG score分群後進行特徵分析</vt:lpstr>
      <vt:lpstr>Some Questions</vt:lpstr>
      <vt:lpstr>問卷與母體資料相關問題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#1</dc:title>
  <dc:creator>歐陽萱</dc:creator>
  <cp:lastModifiedBy>歐陽萱</cp:lastModifiedBy>
  <cp:revision>38</cp:revision>
  <dcterms:modified xsi:type="dcterms:W3CDTF">2024-03-15T04:06:17Z</dcterms:modified>
</cp:coreProperties>
</file>