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73" r:id="rId9"/>
    <p:sldId id="265" r:id="rId10"/>
    <p:sldId id="264" r:id="rId11"/>
    <p:sldId id="271" r:id="rId12"/>
    <p:sldId id="269" r:id="rId13"/>
    <p:sldId id="279" r:id="rId14"/>
    <p:sldId id="270" r:id="rId15"/>
    <p:sldId id="272" r:id="rId16"/>
    <p:sldId id="281" r:id="rId17"/>
    <p:sldId id="267" r:id="rId18"/>
    <p:sldId id="266" r:id="rId19"/>
    <p:sldId id="275" r:id="rId20"/>
    <p:sldId id="276" r:id="rId21"/>
    <p:sldId id="277" r:id="rId22"/>
    <p:sldId id="278" r:id="rId23"/>
    <p:sldId id="268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741C-DE2C-4B6E-881F-976E9ED3CBC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8EE-8C37-4E53-A3DE-5D1804E4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97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741C-DE2C-4B6E-881F-976E9ED3CBC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8EE-8C37-4E53-A3DE-5D1804E4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9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741C-DE2C-4B6E-881F-976E9ED3CBC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8EE-8C37-4E53-A3DE-5D1804E4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5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741C-DE2C-4B6E-881F-976E9ED3CBC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8EE-8C37-4E53-A3DE-5D1804E4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1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741C-DE2C-4B6E-881F-976E9ED3CBC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8EE-8C37-4E53-A3DE-5D1804E4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86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741C-DE2C-4B6E-881F-976E9ED3CBC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8EE-8C37-4E53-A3DE-5D1804E4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1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741C-DE2C-4B6E-881F-976E9ED3CBC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8EE-8C37-4E53-A3DE-5D1804E4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95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741C-DE2C-4B6E-881F-976E9ED3CBC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8EE-8C37-4E53-A3DE-5D1804E4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0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741C-DE2C-4B6E-881F-976E9ED3CBC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8EE-8C37-4E53-A3DE-5D1804E4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7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741C-DE2C-4B6E-881F-976E9ED3CBC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8EE-8C37-4E53-A3DE-5D1804E4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741C-DE2C-4B6E-881F-976E9ED3CBC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8EE-8C37-4E53-A3DE-5D1804E4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4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9741C-DE2C-4B6E-881F-976E9ED3CBC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08EE-8C37-4E53-A3DE-5D1804E4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8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ualfc/litei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Programming with </a:t>
            </a:r>
            <a:r>
              <a:rPr lang="en-US" altLang="zh-CN" dirty="0" err="1" smtClean="0"/>
              <a:t>Golang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1676" y="4826976"/>
            <a:ext cx="2526323" cy="43082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shyangyong</a:t>
            </a:r>
            <a:r>
              <a:rPr lang="en-US" altLang="zh-CN" dirty="0" smtClean="0"/>
              <a:t> 2021/09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04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Struct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composition vs inheritance literals</a:t>
            </a:r>
          </a:p>
          <a:p>
            <a:pPr marL="0" indent="0">
              <a:buNone/>
            </a:pPr>
            <a:r>
              <a:rPr lang="en-US" altLang="zh-CN" dirty="0" smtClean="0"/>
              <a:t>  type A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{ x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type B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smtClean="0"/>
              <a:t>{ x </a:t>
            </a:r>
            <a:r>
              <a:rPr lang="en-US" altLang="zh-CN" dirty="0" err="1"/>
              <a:t>int</a:t>
            </a:r>
            <a:r>
              <a:rPr lang="en-US" altLang="zh-CN" dirty="0" smtClean="0"/>
              <a:t>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type C </a:t>
            </a:r>
            <a:r>
              <a:rPr lang="en-US" altLang="zh-CN" dirty="0" err="1"/>
              <a:t>struct</a:t>
            </a:r>
            <a:r>
              <a:rPr lang="en-US" altLang="zh-CN" dirty="0"/>
              <a:t> { </a:t>
            </a:r>
            <a:r>
              <a:rPr lang="en-US" altLang="zh-CN" dirty="0" smtClean="0"/>
              <a:t>A  \n  B }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 smtClean="0"/>
              <a:t>c.A.foo</a:t>
            </a:r>
            <a:r>
              <a:rPr lang="en-US" altLang="zh-CN" dirty="0" smtClean="0"/>
              <a:t>()   </a:t>
            </a:r>
            <a:r>
              <a:rPr lang="en-US" altLang="zh-CN" dirty="0" smtClean="0">
                <a:solidFill>
                  <a:srgbClr val="0070C0"/>
                </a:solidFill>
              </a:rPr>
              <a:t>// call </a:t>
            </a:r>
            <a:r>
              <a:rPr lang="en-US" altLang="zh-CN" dirty="0" err="1" smtClean="0">
                <a:solidFill>
                  <a:srgbClr val="0070C0"/>
                </a:solidFill>
              </a:rPr>
              <a:t>A.foo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c.foo</a:t>
            </a:r>
            <a:r>
              <a:rPr lang="en-US" altLang="zh-CN" dirty="0" smtClean="0"/>
              <a:t>()      </a:t>
            </a:r>
            <a:r>
              <a:rPr lang="en-US" altLang="zh-CN" dirty="0" smtClean="0">
                <a:solidFill>
                  <a:srgbClr val="0070C0"/>
                </a:solidFill>
              </a:rPr>
              <a:t>// call </a:t>
            </a:r>
            <a:r>
              <a:rPr lang="en-US" altLang="zh-CN" dirty="0" err="1" smtClean="0">
                <a:solidFill>
                  <a:srgbClr val="0070C0"/>
                </a:solidFill>
              </a:rPr>
              <a:t>C.foo</a:t>
            </a:r>
            <a:r>
              <a:rPr lang="en-US" altLang="zh-CN" dirty="0" smtClean="0">
                <a:solidFill>
                  <a:srgbClr val="0070C0"/>
                </a:solidFill>
              </a:rPr>
              <a:t>(), or explicit foo method of A or B,  or build ambiguous error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no constructor, no destructor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NewFile</a:t>
            </a:r>
            <a:r>
              <a:rPr lang="en-US" altLang="zh-CN" dirty="0" smtClean="0"/>
              <a:t>(name string) *File{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&amp;File{</a:t>
            </a:r>
            <a:r>
              <a:rPr lang="en-US" altLang="zh-CN" dirty="0" err="1" smtClean="0"/>
              <a:t>name:name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7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Struct</a:t>
            </a:r>
            <a:r>
              <a:rPr lang="en-US" altLang="zh-CN" b="1" dirty="0" smtClean="0"/>
              <a:t> method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define on value or pointer</a:t>
            </a:r>
          </a:p>
          <a:p>
            <a:pPr marL="0" indent="0">
              <a:buNone/>
            </a:pPr>
            <a:r>
              <a:rPr lang="en-US" altLang="zh-CN" dirty="0" err="1" smtClean="0"/>
              <a:t>func</a:t>
            </a:r>
            <a:r>
              <a:rPr lang="en-US" altLang="zh-CN" dirty="0" smtClean="0"/>
              <a:t> (f File) </a:t>
            </a:r>
            <a:r>
              <a:rPr lang="en-US" altLang="zh-CN" dirty="0" err="1" smtClean="0"/>
              <a:t>valueMethod</a:t>
            </a:r>
            <a:r>
              <a:rPr lang="en-US" altLang="zh-CN" dirty="0" smtClean="0"/>
              <a:t>{}       </a:t>
            </a:r>
            <a:r>
              <a:rPr lang="en-US" altLang="zh-CN" dirty="0" smtClean="0">
                <a:solidFill>
                  <a:srgbClr val="0070C0"/>
                </a:solidFill>
              </a:rPr>
              <a:t>// called with a copy of file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(f </a:t>
            </a:r>
            <a:r>
              <a:rPr lang="en-US" altLang="zh-CN" dirty="0" smtClean="0"/>
              <a:t>*File) </a:t>
            </a:r>
            <a:r>
              <a:rPr lang="en-US" altLang="zh-CN" dirty="0" err="1" smtClean="0"/>
              <a:t>pointerMethod</a:t>
            </a:r>
            <a:r>
              <a:rPr lang="en-US" altLang="zh-CN" dirty="0" smtClean="0"/>
              <a:t>{}  </a:t>
            </a: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en-US" altLang="zh-CN" dirty="0">
                <a:solidFill>
                  <a:srgbClr val="0070C0"/>
                </a:solidFill>
              </a:rPr>
              <a:t>caller will see the </a:t>
            </a:r>
            <a:r>
              <a:rPr lang="en-US" altLang="zh-CN" dirty="0" smtClean="0">
                <a:solidFill>
                  <a:srgbClr val="0070C0"/>
                </a:solidFill>
              </a:rPr>
              <a:t>changes</a:t>
            </a: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f :=File{}</a:t>
            </a:r>
          </a:p>
          <a:p>
            <a:pPr marL="0" indent="0">
              <a:buNone/>
            </a:pPr>
            <a:r>
              <a:rPr lang="en-US" altLang="zh-CN" dirty="0" err="1" smtClean="0"/>
              <a:t>f.pointerMethod</a:t>
            </a:r>
            <a:r>
              <a:rPr lang="en-US" altLang="zh-CN" dirty="0" smtClean="0"/>
              <a:t>()  </a:t>
            </a:r>
            <a:r>
              <a:rPr lang="en-US" altLang="zh-CN" dirty="0" smtClean="0">
                <a:solidFill>
                  <a:srgbClr val="0070C0"/>
                </a:solidFill>
              </a:rPr>
              <a:t>// OK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05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Interface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interface implement</a:t>
            </a:r>
          </a:p>
          <a:p>
            <a:pPr marL="0" indent="0">
              <a:buNone/>
            </a:pPr>
            <a:r>
              <a:rPr lang="en-US" altLang="zh-CN" dirty="0" smtClean="0"/>
              <a:t>type Reader interface{ read() }</a:t>
            </a:r>
          </a:p>
          <a:p>
            <a:pPr marL="0" indent="0">
              <a:buNone/>
            </a:pPr>
            <a:r>
              <a:rPr lang="en-US" altLang="zh-CN" dirty="0"/>
              <a:t>type </a:t>
            </a:r>
            <a:r>
              <a:rPr lang="en-US" altLang="zh-CN" dirty="0" smtClean="0"/>
              <a:t>Writer </a:t>
            </a:r>
            <a:r>
              <a:rPr lang="en-US" altLang="zh-CN" dirty="0"/>
              <a:t>interface{ </a:t>
            </a:r>
            <a:r>
              <a:rPr lang="en-US" altLang="zh-CN" dirty="0" smtClean="0"/>
              <a:t>write() 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type File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{}</a:t>
            </a:r>
          </a:p>
          <a:p>
            <a:pPr marL="0" indent="0">
              <a:buNone/>
            </a:pPr>
            <a:r>
              <a:rPr lang="en-US" altLang="zh-CN" dirty="0" err="1" smtClean="0"/>
              <a:t>func</a:t>
            </a:r>
            <a:r>
              <a:rPr lang="en-US" altLang="zh-CN" dirty="0" smtClean="0"/>
              <a:t> (c File) </a:t>
            </a:r>
            <a:r>
              <a:rPr lang="en-US" altLang="zh-CN" dirty="0"/>
              <a:t>read</a:t>
            </a:r>
            <a:r>
              <a:rPr lang="en-US" altLang="zh-CN" dirty="0" smtClean="0"/>
              <a:t>(){}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(c </a:t>
            </a:r>
            <a:r>
              <a:rPr lang="en-US" altLang="zh-CN" dirty="0" smtClean="0"/>
              <a:t>File</a:t>
            </a:r>
            <a:r>
              <a:rPr lang="en-US" altLang="zh-CN" dirty="0"/>
              <a:t>) write</a:t>
            </a:r>
            <a:r>
              <a:rPr lang="en-US" altLang="zh-CN" dirty="0" smtClean="0"/>
              <a:t>(){}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14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Nil interface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how to return nil ?</a:t>
            </a:r>
          </a:p>
          <a:p>
            <a:pPr marL="0" indent="0">
              <a:buNone/>
            </a:pPr>
            <a:r>
              <a:rPr lang="en-US" altLang="zh-CN" dirty="0" err="1" smtClean="0"/>
              <a:t>func</a:t>
            </a:r>
            <a:r>
              <a:rPr lang="en-US" altLang="zh-CN" dirty="0" smtClean="0"/>
              <a:t> foo1() *File{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f *File =nil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f }</a:t>
            </a:r>
          </a:p>
          <a:p>
            <a:pPr marL="0" indent="0">
              <a:buNone/>
            </a:pPr>
            <a:r>
              <a:rPr lang="en-US" altLang="zh-CN" dirty="0" err="1" smtClean="0"/>
              <a:t>func</a:t>
            </a:r>
            <a:r>
              <a:rPr lang="en-US" altLang="zh-CN" dirty="0" smtClean="0"/>
              <a:t> foo2() </a:t>
            </a:r>
            <a:r>
              <a:rPr lang="en-US" altLang="zh-CN" dirty="0" err="1" smtClean="0"/>
              <a:t>FileInterface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var</a:t>
            </a:r>
            <a:r>
              <a:rPr lang="en-US" altLang="zh-CN" dirty="0"/>
              <a:t> f *File =nil</a:t>
            </a:r>
          </a:p>
          <a:p>
            <a:pPr marL="0" indent="0">
              <a:buNone/>
            </a:pPr>
            <a:r>
              <a:rPr lang="en-US" altLang="zh-CN" dirty="0"/>
              <a:t>   return </a:t>
            </a:r>
            <a:r>
              <a:rPr lang="en-US" altLang="zh-CN" dirty="0" smtClean="0"/>
              <a:t>f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if (foo1() == nil)  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// ok</a:t>
            </a:r>
          </a:p>
          <a:p>
            <a:pPr marL="0" indent="0">
              <a:buNone/>
            </a:pPr>
            <a:r>
              <a:rPr lang="en-US" altLang="zh-CN" dirty="0"/>
              <a:t>if (</a:t>
            </a:r>
            <a:r>
              <a:rPr lang="en-US" altLang="zh-CN" dirty="0" smtClean="0"/>
              <a:t>foo2() </a:t>
            </a:r>
            <a:r>
              <a:rPr lang="en-US" altLang="zh-CN" dirty="0"/>
              <a:t>== nil)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// fail, need just return nil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Under the covers, interfaces are implemented as two elements, a type T and a value V. An </a:t>
            </a:r>
            <a:r>
              <a:rPr lang="en-US" altLang="zh-CN" dirty="0" smtClean="0"/>
              <a:t>interface </a:t>
            </a:r>
            <a:r>
              <a:rPr lang="en-US" altLang="zh-CN" dirty="0"/>
              <a:t>value is nil only if the V and T are both </a:t>
            </a:r>
            <a:r>
              <a:rPr lang="en-US" altLang="zh-CN" dirty="0" smtClean="0"/>
              <a:t>unset.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14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Conversion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&lt;1&gt;a := b.(int64)    </a:t>
            </a:r>
            <a:r>
              <a:rPr lang="en-US" altLang="zh-CN" dirty="0" smtClean="0">
                <a:solidFill>
                  <a:srgbClr val="0070C0"/>
                </a:solidFill>
              </a:rPr>
              <a:t>// may course panic</a:t>
            </a:r>
          </a:p>
          <a:p>
            <a:pPr marL="0" indent="0">
              <a:buNone/>
            </a:pPr>
            <a:r>
              <a:rPr lang="en-US" altLang="zh-CN" dirty="0" smtClean="0"/>
              <a:t>&lt;2&gt;a, ok := b.(*A),   if(ok){}</a:t>
            </a:r>
          </a:p>
          <a:p>
            <a:pPr marL="0" indent="0">
              <a:buNone/>
            </a:pPr>
            <a:r>
              <a:rPr lang="en-US" altLang="zh-CN" dirty="0" smtClean="0"/>
              <a:t>&lt;3&gt;switch b</a:t>
            </a:r>
            <a:r>
              <a:rPr lang="en-US" altLang="zh-CN" dirty="0"/>
              <a:t>.(type</a:t>
            </a:r>
            <a:r>
              <a:rPr lang="en-US" altLang="zh-CN" dirty="0" smtClean="0"/>
              <a:t>):{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case *B:{}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}</a:t>
            </a:r>
          </a:p>
          <a:p>
            <a:pPr marL="0" indent="0">
              <a:buNone/>
            </a:pPr>
            <a:r>
              <a:rPr lang="en-US" altLang="zh-CN" dirty="0" smtClean="0"/>
              <a:t>&lt;4&gt;</a:t>
            </a:r>
            <a:r>
              <a:rPr lang="en-US" altLang="zh-CN" dirty="0"/>
              <a:t>a := int64(1)</a:t>
            </a:r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en-US" altLang="zh-CN" dirty="0"/>
              <a:t> </a:t>
            </a:r>
            <a:r>
              <a:rPr lang="en-US" altLang="zh-CN" dirty="0" smtClean="0"/>
              <a:t> b</a:t>
            </a:r>
            <a:r>
              <a:rPr lang="en-US" altLang="zh-CN" dirty="0"/>
              <a:t> := (*[8]byte)(</a:t>
            </a:r>
            <a:r>
              <a:rPr lang="en-US" altLang="zh-CN" dirty="0" err="1"/>
              <a:t>unsafe.Pointer</a:t>
            </a:r>
            <a:r>
              <a:rPr lang="en-US" altLang="zh-CN" dirty="0"/>
              <a:t>(&amp;a))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1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Goroutine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goroutine</a:t>
            </a:r>
            <a:r>
              <a:rPr lang="en-US" altLang="zh-CN" dirty="0" smtClean="0"/>
              <a:t> </a:t>
            </a:r>
            <a:r>
              <a:rPr lang="en-US" altLang="zh-CN" dirty="0"/>
              <a:t>creation</a:t>
            </a:r>
          </a:p>
          <a:p>
            <a:pPr marL="0" indent="0">
              <a:buNone/>
            </a:pPr>
            <a:r>
              <a:rPr lang="en-US" altLang="zh-CN" dirty="0" smtClean="0"/>
              <a:t>go </a:t>
            </a:r>
            <a:r>
              <a:rPr lang="en-US" altLang="zh-CN" dirty="0" err="1" smtClean="0"/>
              <a:t>doAction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go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/>
              <a:t>param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){}(value)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sync.WaitGroup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Add, Done, Wait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GOMAXPROCS</a:t>
            </a:r>
          </a:p>
          <a:p>
            <a:pPr marL="0" indent="0">
              <a:buNone/>
            </a:pPr>
            <a:r>
              <a:rPr lang="en-US" altLang="zh-CN" dirty="0" smtClean="0"/>
              <a:t>Environment </a:t>
            </a:r>
            <a:r>
              <a:rPr lang="en-US" altLang="zh-CN" dirty="0"/>
              <a:t>variable </a:t>
            </a:r>
            <a:r>
              <a:rPr lang="en-US" altLang="zh-CN" dirty="0" smtClean="0"/>
              <a:t>of GOMAXPROCS affects how many </a:t>
            </a:r>
            <a:r>
              <a:rPr lang="en-US" altLang="zh-CN" dirty="0" err="1" smtClean="0"/>
              <a:t>goroutines</a:t>
            </a:r>
            <a:r>
              <a:rPr lang="en-US" altLang="zh-CN" dirty="0" smtClean="0"/>
              <a:t> can actually execute at once.</a:t>
            </a:r>
          </a:p>
          <a:p>
            <a:pPr marL="0" indent="0">
              <a:buNone/>
            </a:pPr>
            <a:r>
              <a:rPr lang="en-US" altLang="zh-CN" dirty="0" smtClean="0"/>
              <a:t>Default value equals to the number of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cores available.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57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Goroutine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1315671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GMP model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 descr="GMP principle and scheduling analysis of golang schedu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53" y="1901948"/>
            <a:ext cx="7942384" cy="471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Goroutine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There is no </a:t>
            </a:r>
            <a:r>
              <a:rPr lang="en-US" altLang="zh-CN" dirty="0" err="1" smtClean="0"/>
              <a:t>goroutine</a:t>
            </a:r>
            <a:r>
              <a:rPr lang="en-US" altLang="zh-CN" dirty="0" smtClean="0"/>
              <a:t> ID. All </a:t>
            </a:r>
            <a:r>
              <a:rPr lang="en-US" altLang="zh-CN" dirty="0" err="1" smtClean="0"/>
              <a:t>goroutines</a:t>
            </a:r>
            <a:r>
              <a:rPr lang="en-US" altLang="zh-CN" dirty="0" smtClean="0"/>
              <a:t> are anonymous for user.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Go scheduler may make context switching on four events:</a:t>
            </a:r>
          </a:p>
          <a:p>
            <a:pPr marL="0" indent="0">
              <a:buNone/>
            </a:pPr>
            <a:r>
              <a:rPr lang="en-US" altLang="zh-CN" dirty="0" smtClean="0"/>
              <a:t>&lt;1&gt;the use of keyword go</a:t>
            </a:r>
          </a:p>
          <a:p>
            <a:pPr marL="0" indent="0">
              <a:buNone/>
            </a:pPr>
            <a:r>
              <a:rPr lang="en-US" altLang="zh-CN" dirty="0" smtClean="0"/>
              <a:t>&lt;2&gt;garbage collection</a:t>
            </a:r>
          </a:p>
          <a:p>
            <a:pPr marL="0" indent="0">
              <a:buNone/>
            </a:pPr>
            <a:r>
              <a:rPr lang="en-US" altLang="zh-CN" dirty="0" smtClean="0"/>
              <a:t>&lt;3&gt;system calls</a:t>
            </a:r>
          </a:p>
          <a:p>
            <a:pPr marL="0" indent="0">
              <a:buNone/>
            </a:pPr>
            <a:r>
              <a:rPr lang="en-US" altLang="zh-CN" dirty="0" smtClean="0"/>
              <a:t>&lt;4&gt;synchronization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Compilers </a:t>
            </a:r>
            <a:r>
              <a:rPr lang="en-US" altLang="zh-CN" dirty="0"/>
              <a:t>and processors may reorder the reads and writes executed within a single </a:t>
            </a:r>
            <a:r>
              <a:rPr lang="en-US" altLang="zh-CN" dirty="0" err="1"/>
              <a:t>goroutine</a:t>
            </a:r>
            <a:r>
              <a:rPr lang="en-US" altLang="zh-CN" dirty="0"/>
              <a:t> only when the reordering does not change the behavior within that </a:t>
            </a:r>
            <a:r>
              <a:rPr lang="en-US" altLang="zh-CN" dirty="0" err="1"/>
              <a:t>goroutine</a:t>
            </a:r>
            <a:r>
              <a:rPr lang="en-US" altLang="zh-CN" dirty="0"/>
              <a:t> as defined by the language </a:t>
            </a:r>
            <a:r>
              <a:rPr lang="en-US" altLang="zh-CN" dirty="0" smtClean="0"/>
              <a:t>specification.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2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Channel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afe communication over </a:t>
            </a:r>
            <a:r>
              <a:rPr lang="en-US" altLang="zh-CN" dirty="0" err="1" smtClean="0"/>
              <a:t>goroutines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src</a:t>
            </a:r>
            <a:r>
              <a:rPr lang="en-US" altLang="zh-CN" dirty="0" smtClean="0"/>
              <a:t>/runtime/</a:t>
            </a:r>
            <a:r>
              <a:rPr lang="en-US" altLang="zh-CN" dirty="0" err="1" smtClean="0"/>
              <a:t>chan.go</a:t>
            </a:r>
            <a:r>
              <a:rPr lang="en-US" altLang="zh-CN" dirty="0" smtClean="0"/>
              <a:t> :</a:t>
            </a:r>
          </a:p>
          <a:p>
            <a:pPr marL="0" indent="0">
              <a:buNone/>
            </a:pPr>
            <a:r>
              <a:rPr lang="en-US" altLang="zh-CN" dirty="0" smtClean="0"/>
              <a:t>type </a:t>
            </a:r>
            <a:r>
              <a:rPr lang="en-US" altLang="zh-CN" dirty="0" err="1" smtClean="0"/>
              <a:t>hchan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dirty="0" err="1" smtClean="0"/>
              <a:t>buf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unsafe.Pointer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closed uint32</a:t>
            </a:r>
          </a:p>
          <a:p>
            <a:pPr marL="0" indent="0">
              <a:buNone/>
            </a:pP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dirty="0" err="1"/>
              <a:t>recvq</a:t>
            </a:r>
            <a:r>
              <a:rPr lang="en-US" altLang="zh-CN" dirty="0"/>
              <a:t>    </a:t>
            </a:r>
            <a:r>
              <a:rPr lang="en-US" altLang="zh-CN" dirty="0" err="1"/>
              <a:t>waitq</a:t>
            </a:r>
            <a:r>
              <a:rPr lang="en-US" altLang="zh-CN" dirty="0"/>
              <a:t>  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//</a:t>
            </a:r>
            <a:r>
              <a:rPr lang="en-US" altLang="zh-CN" dirty="0">
                <a:solidFill>
                  <a:srgbClr val="0070C0"/>
                </a:solidFill>
              </a:rPr>
              <a:t> list of </a:t>
            </a:r>
            <a:r>
              <a:rPr lang="en-US" altLang="zh-CN" dirty="0" err="1">
                <a:solidFill>
                  <a:srgbClr val="0070C0"/>
                </a:solidFill>
              </a:rPr>
              <a:t>recv</a:t>
            </a:r>
            <a:r>
              <a:rPr lang="en-US" altLang="zh-CN" dirty="0">
                <a:solidFill>
                  <a:srgbClr val="0070C0"/>
                </a:solidFill>
              </a:rPr>
              <a:t> waiters</a:t>
            </a:r>
          </a:p>
          <a:p>
            <a:pPr marL="0" indent="0">
              <a:buNone/>
            </a:pPr>
            <a:r>
              <a:rPr lang="en-US" altLang="zh-CN" dirty="0" err="1" smtClean="0"/>
              <a:t>sendq</a:t>
            </a:r>
            <a:r>
              <a:rPr lang="en-US" altLang="zh-CN" dirty="0"/>
              <a:t>   </a:t>
            </a:r>
            <a:r>
              <a:rPr lang="en-US" altLang="zh-CN" dirty="0" err="1" smtClean="0"/>
              <a:t>waitq</a:t>
            </a:r>
            <a:r>
              <a:rPr lang="en-US" altLang="zh-CN" dirty="0"/>
              <a:t>  </a:t>
            </a:r>
            <a:r>
              <a:rPr lang="en-US" altLang="zh-CN" dirty="0">
                <a:solidFill>
                  <a:srgbClr val="0070C0"/>
                </a:solidFill>
              </a:rPr>
              <a:t>// list of send </a:t>
            </a:r>
            <a:r>
              <a:rPr lang="en-US" altLang="zh-CN" dirty="0" smtClean="0">
                <a:solidFill>
                  <a:srgbClr val="0070C0"/>
                </a:solidFill>
              </a:rPr>
              <a:t>waiters</a:t>
            </a:r>
          </a:p>
          <a:p>
            <a:pPr marL="0" indent="0">
              <a:buNone/>
            </a:pPr>
            <a:r>
              <a:rPr lang="en-US" altLang="zh-CN" dirty="0" smtClean="0"/>
              <a:t>lock </a:t>
            </a:r>
            <a:r>
              <a:rPr lang="en-US" altLang="zh-CN" dirty="0" err="1" smtClean="0"/>
              <a:t>mutex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0070C0"/>
                </a:solidFill>
              </a:rPr>
              <a:t>// lock</a:t>
            </a:r>
            <a:r>
              <a:rPr lang="en-US" altLang="zh-CN" dirty="0">
                <a:solidFill>
                  <a:srgbClr val="0070C0"/>
                </a:solidFill>
              </a:rPr>
              <a:t> protects all fields in </a:t>
            </a:r>
            <a:r>
              <a:rPr lang="en-US" altLang="zh-CN" dirty="0" err="1" smtClean="0">
                <a:solidFill>
                  <a:srgbClr val="0070C0"/>
                </a:solidFill>
              </a:rPr>
              <a:t>hchan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89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Channel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channel creation</a:t>
            </a:r>
          </a:p>
          <a:p>
            <a:pPr marL="0" indent="0">
              <a:buNone/>
            </a:pPr>
            <a:r>
              <a:rPr lang="en-US" altLang="zh-CN" dirty="0" err="1" smtClean="0"/>
              <a:t>ch</a:t>
            </a:r>
            <a:r>
              <a:rPr lang="en-US" altLang="zh-CN" dirty="0" smtClean="0"/>
              <a:t> := make(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          </a:t>
            </a:r>
            <a:r>
              <a:rPr lang="en-US" altLang="zh-CN" dirty="0" smtClean="0">
                <a:solidFill>
                  <a:srgbClr val="0070C0"/>
                </a:solidFill>
              </a:rPr>
              <a:t>// blocks until others read</a:t>
            </a:r>
          </a:p>
          <a:p>
            <a:pPr marL="0" indent="0">
              <a:buNone/>
            </a:pPr>
            <a:r>
              <a:rPr lang="en-US" altLang="zh-CN" dirty="0" err="1"/>
              <a:t>ch</a:t>
            </a:r>
            <a:r>
              <a:rPr lang="en-US" altLang="zh-CN" dirty="0"/>
              <a:t> := make(</a:t>
            </a:r>
            <a:r>
              <a:rPr lang="en-US" altLang="zh-CN" dirty="0" err="1"/>
              <a:t>chan</a:t>
            </a:r>
            <a:r>
              <a:rPr lang="en-US" altLang="zh-CN" dirty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  </a:t>
            </a:r>
            <a:r>
              <a:rPr lang="en-US" altLang="zh-CN" dirty="0" smtClean="0">
                <a:solidFill>
                  <a:srgbClr val="0070C0"/>
                </a:solidFill>
              </a:rPr>
              <a:t>//  blocks if reached the threshold 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readCh</a:t>
            </a:r>
            <a:r>
              <a:rPr lang="en-US" altLang="zh-CN" dirty="0" smtClean="0"/>
              <a:t> &lt;-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// read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only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channel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 smtClean="0"/>
              <a:t>writeCh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&lt;- </a:t>
            </a:r>
            <a:r>
              <a:rPr lang="en-US" altLang="zh-CN" dirty="0" err="1"/>
              <a:t>int</a:t>
            </a:r>
            <a:r>
              <a:rPr lang="en-US" altLang="zh-CN" dirty="0"/>
              <a:t> = </a:t>
            </a:r>
            <a:r>
              <a:rPr lang="en-US" altLang="zh-CN" dirty="0" err="1"/>
              <a:t>ch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write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only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channel</a:t>
            </a:r>
          </a:p>
          <a:p>
            <a:pPr marL="0" indent="0">
              <a:buNone/>
            </a:pP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9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</a:t>
            </a:r>
            <a:r>
              <a:rPr lang="en-US" altLang="zh-CN" b="1" dirty="0" smtClean="0"/>
              <a:t>istory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Pre-go 1   </a:t>
            </a:r>
          </a:p>
          <a:p>
            <a:pPr marL="0" indent="0">
              <a:buNone/>
            </a:pPr>
            <a:r>
              <a:rPr lang="en-US" altLang="zh-CN" dirty="0" smtClean="0"/>
              <a:t>r56, r57, r58, r59, </a:t>
            </a:r>
            <a:r>
              <a:rPr lang="en-US" altLang="zh-CN" dirty="0"/>
              <a:t>r60 </a:t>
            </a:r>
            <a:r>
              <a:rPr lang="en-US" altLang="zh-CN" dirty="0" smtClean="0"/>
              <a:t>(Year 2011)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b="1" dirty="0" smtClean="0"/>
              <a:t>Go 1.0   </a:t>
            </a:r>
          </a:p>
          <a:p>
            <a:pPr marL="0" indent="0">
              <a:buNone/>
            </a:pPr>
            <a:r>
              <a:rPr lang="en-US" altLang="zh-CN" dirty="0"/>
              <a:t>G</a:t>
            </a:r>
            <a:r>
              <a:rPr lang="en-US" altLang="zh-CN" dirty="0" smtClean="0"/>
              <a:t>o1.0 released 2012-03-28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 smtClean="0"/>
              <a:t>Go 1.1 -&gt;Go 1.17   </a:t>
            </a:r>
          </a:p>
          <a:p>
            <a:pPr marL="0" indent="0">
              <a:buNone/>
            </a:pPr>
            <a:r>
              <a:rPr lang="en-US" altLang="zh-CN" dirty="0" smtClean="0"/>
              <a:t>Go1.17  released 2021-08-16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82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channel read</a:t>
            </a:r>
          </a:p>
          <a:p>
            <a:pPr marL="0" indent="0">
              <a:buNone/>
            </a:pPr>
            <a:r>
              <a:rPr lang="en-US" altLang="zh-CN" dirty="0" smtClean="0"/>
              <a:t>data &lt;- </a:t>
            </a:r>
            <a:r>
              <a:rPr lang="en-US" altLang="zh-CN" dirty="0" err="1" smtClean="0"/>
              <a:t>ch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// blocks until data arrived or channel closed</a:t>
            </a:r>
          </a:p>
          <a:p>
            <a:pPr marL="0" indent="0">
              <a:buNone/>
            </a:pPr>
            <a:r>
              <a:rPr lang="en-US" altLang="zh-CN" dirty="0" smtClean="0"/>
              <a:t>data, ok &lt;-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           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// ok is false if channel closed</a:t>
            </a:r>
          </a:p>
          <a:p>
            <a:pPr marL="0" indent="0">
              <a:buNone/>
            </a:pPr>
            <a:r>
              <a:rPr lang="en-US" altLang="zh-CN" dirty="0"/>
              <a:t>for data := range </a:t>
            </a:r>
            <a:r>
              <a:rPr lang="en-US" altLang="zh-CN" dirty="0" err="1"/>
              <a:t>ch</a:t>
            </a:r>
            <a:r>
              <a:rPr lang="en-US" altLang="zh-CN" dirty="0"/>
              <a:t> {}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// loop read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select{</a:t>
            </a:r>
          </a:p>
          <a:p>
            <a:pPr marL="0" indent="0">
              <a:buNone/>
            </a:pPr>
            <a:r>
              <a:rPr lang="en-US" altLang="zh-CN" dirty="0" smtClean="0"/>
              <a:t>	case data := &lt;-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:{}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case </a:t>
            </a:r>
            <a:r>
              <a:rPr lang="en-US" altLang="zh-CN" dirty="0"/>
              <a:t> &lt;-</a:t>
            </a:r>
            <a:r>
              <a:rPr lang="en-US" altLang="zh-CN" dirty="0" err="1" smtClean="0"/>
              <a:t>time.After</a:t>
            </a:r>
            <a:r>
              <a:rPr lang="en-US" altLang="zh-CN" dirty="0" smtClean="0"/>
              <a:t>(1000):{}  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// blocks until timeout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default:{}	                     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// not blocks if the default case existed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3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channel </a:t>
            </a:r>
            <a:r>
              <a:rPr lang="en-US" altLang="zh-CN" dirty="0" smtClean="0"/>
              <a:t>write</a:t>
            </a:r>
          </a:p>
          <a:p>
            <a:pPr marL="0" indent="0">
              <a:buNone/>
            </a:pPr>
            <a:r>
              <a:rPr lang="en-US" altLang="zh-CN" dirty="0" err="1" smtClean="0"/>
              <a:t>ch</a:t>
            </a:r>
            <a:r>
              <a:rPr lang="en-US" altLang="zh-CN" dirty="0" smtClean="0"/>
              <a:t> &lt;- data              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panic if channel closed , 				                          // panic(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plainError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("send on closed channel"))</a:t>
            </a:r>
          </a:p>
          <a:p>
            <a:pPr marL="0" indent="0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select{</a:t>
            </a:r>
          </a:p>
          <a:p>
            <a:pPr marL="0" indent="0">
              <a:buNone/>
            </a:pPr>
            <a:r>
              <a:rPr lang="en-US" altLang="zh-CN" dirty="0"/>
              <a:t>	case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&lt;- data:{}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case  &lt;-</a:t>
            </a:r>
            <a:r>
              <a:rPr lang="en-US" altLang="zh-CN" dirty="0" err="1"/>
              <a:t>time.After</a:t>
            </a:r>
            <a:r>
              <a:rPr lang="en-US" altLang="zh-CN" dirty="0"/>
              <a:t>(1000):{}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// blocks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until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timeout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	default:{}	                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not blocks if the default case existed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79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channel close</a:t>
            </a:r>
          </a:p>
          <a:p>
            <a:pPr marL="0" indent="0">
              <a:buNone/>
            </a:pPr>
            <a:r>
              <a:rPr lang="en-US" altLang="zh-CN" dirty="0" smtClean="0"/>
              <a:t>close(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                    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// panic if closed already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panic(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plainError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("close of closed channel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en-US" altLang="zh-CN" dirty="0" smtClean="0"/>
              <a:t>There is not build-in function nor universal way to check a channel status. By reading from a channel can get the status, and it’s not </a:t>
            </a:r>
            <a:r>
              <a:rPr lang="en-US" altLang="zh-CN" dirty="0" err="1" smtClean="0"/>
              <a:t>usefull</a:t>
            </a:r>
            <a:r>
              <a:rPr lang="en-US" altLang="zh-CN" dirty="0" smtClean="0"/>
              <a:t> as it’s not atomic.</a:t>
            </a:r>
          </a:p>
          <a:p>
            <a:r>
              <a:rPr lang="en-US" altLang="zh-CN" dirty="0" smtClean="0"/>
              <a:t>Closing channel principles :</a:t>
            </a:r>
          </a:p>
          <a:p>
            <a:pPr marL="0" indent="0">
              <a:buNone/>
            </a:pPr>
            <a:r>
              <a:rPr lang="en-US" altLang="zh-CN" dirty="0" smtClean="0"/>
              <a:t>&lt;1&gt;Writer side closes the channel.</a:t>
            </a:r>
          </a:p>
          <a:p>
            <a:pPr marL="0" indent="0">
              <a:buNone/>
            </a:pPr>
            <a:r>
              <a:rPr lang="en-US" altLang="zh-CN" dirty="0" smtClean="0"/>
              <a:t>&lt;2&gt;Choose one writer to do the job.</a:t>
            </a:r>
          </a:p>
          <a:p>
            <a:pPr marL="0" indent="0">
              <a:buNone/>
            </a:pPr>
            <a:r>
              <a:rPr lang="en-US" altLang="zh-CN" dirty="0" smtClean="0"/>
              <a:t>&lt;3&gt;Use </a:t>
            </a:r>
            <a:r>
              <a:rPr lang="en-US" altLang="zh-CN" dirty="0" err="1" smtClean="0"/>
              <a:t>sync.Once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Mutex</a:t>
            </a:r>
            <a:r>
              <a:rPr lang="en-US" altLang="zh-CN" dirty="0" smtClean="0"/>
              <a:t> to avoid race condition error.</a:t>
            </a:r>
          </a:p>
          <a:p>
            <a:pPr marL="0" indent="0">
              <a:buNone/>
            </a:pPr>
            <a:r>
              <a:rPr lang="en-US" altLang="zh-CN" dirty="0" smtClean="0"/>
              <a:t>&lt;4&gt;Recover can help to avoid crash but not graceful.</a:t>
            </a:r>
          </a:p>
        </p:txBody>
      </p:sp>
    </p:spTree>
    <p:extLst>
      <p:ext uri="{BB962C8B-B14F-4D97-AF65-F5344CB8AC3E}">
        <p14:creationId xmlns:p14="http://schemas.microsoft.com/office/powerpoint/2010/main" val="31882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Go tools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go </a:t>
            </a:r>
            <a:r>
              <a:rPr lang="en-US" altLang="zh-CN" dirty="0" err="1" smtClean="0"/>
              <a:t>fmt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go </a:t>
            </a:r>
            <a:r>
              <a:rPr lang="en-US" altLang="zh-CN" dirty="0" err="1" smtClean="0"/>
              <a:t>fmt</a:t>
            </a:r>
            <a:r>
              <a:rPr lang="en-US" altLang="zh-CN" dirty="0"/>
              <a:t> </a:t>
            </a:r>
            <a:r>
              <a:rPr lang="en-US" altLang="zh-CN" dirty="0" err="1" smtClean="0"/>
              <a:t>xx.go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It is pretty printer to enforce your codes layout. Everyone is in one style.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go mod</a:t>
            </a:r>
          </a:p>
          <a:p>
            <a:pPr marL="0" indent="0">
              <a:buNone/>
            </a:pPr>
            <a:r>
              <a:rPr lang="en-US" altLang="zh-CN" dirty="0" smtClean="0"/>
              <a:t>go mod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moduleName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It helps to organize the package import.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go race</a:t>
            </a:r>
          </a:p>
          <a:p>
            <a:pPr marL="0" indent="0">
              <a:buNone/>
            </a:pPr>
            <a:r>
              <a:rPr lang="en-US" altLang="zh-CN" dirty="0" smtClean="0"/>
              <a:t>go build –race </a:t>
            </a:r>
          </a:p>
          <a:p>
            <a:pPr marL="0" indent="0">
              <a:buNone/>
            </a:pPr>
            <a:r>
              <a:rPr lang="en-US" altLang="zh-CN" dirty="0" smtClean="0"/>
              <a:t>It helps to detect the race condition error.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5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Go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 </a:t>
            </a:r>
            <a:r>
              <a:rPr lang="en-US" altLang="zh-CN" dirty="0" err="1" smtClean="0"/>
              <a:t>pprof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go tool </a:t>
            </a:r>
            <a:r>
              <a:rPr lang="en-US" altLang="zh-CN" dirty="0" err="1" smtClean="0"/>
              <a:t>pprof</a:t>
            </a:r>
            <a:r>
              <a:rPr lang="en-US" altLang="zh-CN" dirty="0" smtClean="0"/>
              <a:t> xx </a:t>
            </a:r>
            <a:r>
              <a:rPr lang="en-US" altLang="zh-CN" dirty="0" err="1" smtClean="0"/>
              <a:t>xx.prof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A slight variant of Google’s </a:t>
            </a:r>
            <a:r>
              <a:rPr lang="en-US" altLang="zh-CN" dirty="0" err="1"/>
              <a:t>pprof</a:t>
            </a:r>
            <a:r>
              <a:rPr lang="en-US" altLang="zh-CN" dirty="0"/>
              <a:t> </a:t>
            </a:r>
            <a:r>
              <a:rPr lang="en-US" altLang="zh-CN" dirty="0" err="1"/>
              <a:t>c++</a:t>
            </a:r>
            <a:r>
              <a:rPr lang="en-US" altLang="zh-CN" dirty="0"/>
              <a:t> profiler. </a:t>
            </a:r>
            <a:r>
              <a:rPr lang="en-US" altLang="zh-CN" dirty="0" smtClean="0"/>
              <a:t>It helps to profile the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, blocking, memory.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2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</a:t>
            </a:r>
            <a:r>
              <a:rPr lang="en-US" altLang="zh-CN" b="1" dirty="0" smtClean="0"/>
              <a:t>nstallation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Cross platform</a:t>
            </a:r>
          </a:p>
          <a:p>
            <a:pPr marL="0" indent="0">
              <a:buNone/>
            </a:pPr>
            <a:r>
              <a:rPr lang="en-US" altLang="zh-CN" dirty="0" smtClean="0"/>
              <a:t>windows,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macos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Environment(version 1.17)</a:t>
            </a:r>
          </a:p>
          <a:p>
            <a:pPr marL="0" indent="0">
              <a:buNone/>
            </a:pPr>
            <a:r>
              <a:rPr lang="en-US" altLang="zh-CN" dirty="0" smtClean="0"/>
              <a:t>export GOROOT="/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/local/go"  (bin, </a:t>
            </a:r>
            <a:r>
              <a:rPr lang="en-US" altLang="zh-CN" dirty="0" err="1" smtClean="0"/>
              <a:t>pkg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..)</a:t>
            </a:r>
          </a:p>
          <a:p>
            <a:pPr marL="0" indent="0">
              <a:buNone/>
            </a:pPr>
            <a:r>
              <a:rPr lang="en-US" altLang="zh-CN" dirty="0"/>
              <a:t>e</a:t>
            </a:r>
            <a:r>
              <a:rPr lang="en-US" altLang="zh-CN" dirty="0" smtClean="0"/>
              <a:t>xport GOPATH="/home/xxx/go“ (</a:t>
            </a:r>
            <a:r>
              <a:rPr lang="en-US" altLang="zh-CN" dirty="0" smtClean="0"/>
              <a:t>third-party </a:t>
            </a:r>
            <a:r>
              <a:rPr lang="en-US" altLang="zh-CN" dirty="0" smtClean="0"/>
              <a:t>software directory, including </a:t>
            </a:r>
            <a:r>
              <a:rPr lang="en-US" altLang="zh-CN" dirty="0" err="1" smtClean="0"/>
              <a:t>bin,pkg,src</a:t>
            </a:r>
            <a:r>
              <a:rPr lang="en-US" altLang="zh-CN" dirty="0" smtClean="0"/>
              <a:t> ..)</a:t>
            </a:r>
          </a:p>
        </p:txBody>
      </p:sp>
    </p:spTree>
    <p:extLst>
      <p:ext uri="{BB962C8B-B14F-4D97-AF65-F5344CB8AC3E}">
        <p14:creationId xmlns:p14="http://schemas.microsoft.com/office/powerpoint/2010/main" val="29735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IDE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vscode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</a:t>
            </a:r>
            <a:r>
              <a:rPr lang="en-US" altLang="zh-CN" dirty="0" smtClean="0"/>
              <a:t>lugin of go-delve supports local debug/attach, remote debug/attach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 smtClean="0"/>
              <a:t>goland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err="1" smtClean="0"/>
              <a:t>Jetbrains</a:t>
            </a:r>
            <a:r>
              <a:rPr lang="en-US" altLang="zh-CN" dirty="0" smtClean="0"/>
              <a:t> Corp (not Free)</a:t>
            </a:r>
          </a:p>
          <a:p>
            <a:pPr marL="0" indent="0">
              <a:buNone/>
            </a:pPr>
            <a:r>
              <a:rPr lang="en-US" altLang="zh-CN" dirty="0" smtClean="0"/>
              <a:t>visible profiler on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, memory, </a:t>
            </a:r>
            <a:r>
              <a:rPr lang="en-US" altLang="zh-CN" dirty="0" err="1" smtClean="0"/>
              <a:t>mutex</a:t>
            </a:r>
            <a:r>
              <a:rPr lang="en-US" altLang="zh-CN" dirty="0" smtClean="0"/>
              <a:t>, blocking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 smtClean="0"/>
              <a:t>LiteIDE</a:t>
            </a:r>
            <a:r>
              <a:rPr lang="en-US" altLang="zh-CN" dirty="0" smtClean="0"/>
              <a:t> X</a:t>
            </a:r>
          </a:p>
          <a:p>
            <a:pPr marL="0" indent="0">
              <a:buNone/>
            </a:pPr>
            <a:r>
              <a:rPr lang="en-US" altLang="zh-CN" dirty="0" smtClean="0"/>
              <a:t>made in china (</a:t>
            </a:r>
            <a:r>
              <a:rPr lang="en-US" altLang="zh-CN" dirty="0" smtClean="0">
                <a:hlinkClick r:id="rId2"/>
              </a:rPr>
              <a:t>https://github.com/visualfc/liteide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eclipse, sublime , and so on 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6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</a:t>
            </a:r>
            <a:r>
              <a:rPr lang="en-US" altLang="zh-CN" b="1" dirty="0" smtClean="0"/>
              <a:t>ariable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k</a:t>
            </a:r>
            <a:r>
              <a:rPr lang="en-US" altLang="zh-CN" dirty="0" smtClean="0"/>
              <a:t>eywords</a:t>
            </a:r>
          </a:p>
          <a:p>
            <a:pPr marL="0" indent="0">
              <a:buNone/>
            </a:pPr>
            <a:r>
              <a:rPr lang="en-US" altLang="zh-CN" dirty="0" smtClean="0"/>
              <a:t>package, import,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, select, defer, </a:t>
            </a:r>
            <a:r>
              <a:rPr lang="en-US" altLang="zh-CN" dirty="0" err="1" smtClean="0"/>
              <a:t>fallthrough</a:t>
            </a:r>
            <a:r>
              <a:rPr lang="en-US" altLang="zh-CN" dirty="0" smtClean="0"/>
              <a:t>, range ..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const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true, false, nil, iota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basic types</a:t>
            </a:r>
          </a:p>
          <a:p>
            <a:pPr marL="0" indent="0">
              <a:buNone/>
            </a:pPr>
            <a:r>
              <a:rPr lang="en-US" altLang="zh-CN" dirty="0" smtClean="0"/>
              <a:t>(u)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(u)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(8/16/32/64), float(32/64), complex64(128)</a:t>
            </a:r>
          </a:p>
          <a:p>
            <a:pPr marL="0" indent="0">
              <a:buNone/>
            </a:pPr>
            <a:r>
              <a:rPr lang="en-US" altLang="zh-CN" dirty="0" smtClean="0"/>
              <a:t>bool, </a:t>
            </a:r>
            <a:r>
              <a:rPr lang="en-US" altLang="zh-CN" dirty="0" smtClean="0"/>
              <a:t>byte(uint8), </a:t>
            </a:r>
            <a:r>
              <a:rPr lang="en-US" altLang="zh-CN" dirty="0" smtClean="0"/>
              <a:t>string, </a:t>
            </a:r>
            <a:r>
              <a:rPr lang="en-US" altLang="zh-CN" dirty="0" smtClean="0"/>
              <a:t>rune(int32), </a:t>
            </a:r>
            <a:r>
              <a:rPr lang="en-US" altLang="zh-CN" dirty="0" smtClean="0"/>
              <a:t>error(interface)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0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assignment</a:t>
            </a:r>
          </a:p>
          <a:p>
            <a:pPr marL="0" indent="0">
              <a:buNone/>
            </a:pPr>
            <a:r>
              <a:rPr lang="en-US" altLang="zh-CN" dirty="0" smtClean="0"/>
              <a:t>&lt;1&gt;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x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// assign </a:t>
            </a:r>
            <a:r>
              <a:rPr lang="en-US" altLang="zh-CN" dirty="0" smtClean="0">
                <a:solidFill>
                  <a:srgbClr val="0070C0"/>
                </a:solidFill>
              </a:rPr>
              <a:t>x to default value </a:t>
            </a:r>
            <a:r>
              <a:rPr lang="en-US" altLang="zh-CN" dirty="0" smtClean="0">
                <a:solidFill>
                  <a:srgbClr val="0070C0"/>
                </a:solidFill>
              </a:rPr>
              <a:t>0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&lt;2&gt; x := 1, x := foo() 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// the </a:t>
            </a:r>
            <a:r>
              <a:rPr lang="en-US" altLang="zh-CN" dirty="0" smtClean="0">
                <a:solidFill>
                  <a:srgbClr val="0070C0"/>
                </a:solidFill>
              </a:rPr>
              <a:t>same as </a:t>
            </a:r>
            <a:r>
              <a:rPr lang="en-US" altLang="zh-CN" dirty="0" err="1" smtClean="0">
                <a:solidFill>
                  <a:srgbClr val="0070C0"/>
                </a:solidFill>
              </a:rPr>
              <a:t>c++</a:t>
            </a:r>
            <a:r>
              <a:rPr lang="en-US" altLang="zh-CN" dirty="0" smtClean="0">
                <a:solidFill>
                  <a:srgbClr val="0070C0"/>
                </a:solidFill>
              </a:rPr>
              <a:t>11 </a:t>
            </a:r>
            <a:r>
              <a:rPr lang="en-US" altLang="zh-CN" dirty="0" smtClean="0">
                <a:solidFill>
                  <a:srgbClr val="0070C0"/>
                </a:solidFill>
              </a:rPr>
              <a:t>auto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&lt;3&gt; x := 1, y := int32(1),  if ( x == y ) {} 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// compile </a:t>
            </a:r>
            <a:r>
              <a:rPr lang="en-US" altLang="zh-CN" dirty="0" smtClean="0">
                <a:solidFill>
                  <a:srgbClr val="0070C0"/>
                </a:solidFill>
              </a:rPr>
              <a:t>error, x == (</a:t>
            </a:r>
            <a:r>
              <a:rPr lang="en-US" altLang="zh-CN" dirty="0" err="1" smtClean="0">
                <a:solidFill>
                  <a:srgbClr val="0070C0"/>
                </a:solidFill>
              </a:rPr>
              <a:t>int</a:t>
            </a:r>
            <a:r>
              <a:rPr lang="en-US" altLang="zh-CN" dirty="0" smtClean="0">
                <a:solidFill>
                  <a:srgbClr val="0070C0"/>
                </a:solidFill>
              </a:rPr>
              <a:t>)y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&lt;4&gt; type </a:t>
            </a:r>
            <a:r>
              <a:rPr lang="en-US" altLang="zh-CN" dirty="0" err="1" smtClean="0"/>
              <a:t>ConnState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const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StateInit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ConnState</a:t>
            </a:r>
            <a:r>
              <a:rPr lang="en-US" altLang="zh-CN" dirty="0" smtClean="0"/>
              <a:t> = iota 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// value </a:t>
            </a:r>
            <a:r>
              <a:rPr lang="en-US" altLang="zh-CN" dirty="0" smtClean="0">
                <a:solidFill>
                  <a:srgbClr val="0070C0"/>
                </a:solidFill>
              </a:rPr>
              <a:t>of </a:t>
            </a:r>
            <a:r>
              <a:rPr lang="en-US" altLang="zh-CN" dirty="0" smtClean="0">
                <a:solidFill>
                  <a:srgbClr val="0070C0"/>
                </a:solidFill>
              </a:rPr>
              <a:t>0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StateConnected</a:t>
            </a:r>
            <a:r>
              <a:rPr lang="en-US" altLang="zh-CN" dirty="0" smtClean="0"/>
              <a:t>                  </a:t>
            </a:r>
            <a:r>
              <a:rPr lang="en-US" altLang="zh-CN" dirty="0" smtClean="0">
                <a:solidFill>
                  <a:srgbClr val="0070C0"/>
                </a:solidFill>
              </a:rPr>
              <a:t>// value </a:t>
            </a:r>
            <a:r>
              <a:rPr lang="en-US" altLang="zh-CN" dirty="0" smtClean="0">
                <a:solidFill>
                  <a:srgbClr val="0070C0"/>
                </a:solidFill>
              </a:rPr>
              <a:t>of 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StateClosed</a:t>
            </a:r>
            <a:r>
              <a:rPr lang="en-US" altLang="zh-CN" dirty="0" smtClean="0"/>
              <a:t>                        </a:t>
            </a:r>
            <a:r>
              <a:rPr lang="en-US" altLang="zh-CN" dirty="0" smtClean="0">
                <a:solidFill>
                  <a:srgbClr val="0070C0"/>
                </a:solidFill>
              </a:rPr>
              <a:t>// value </a:t>
            </a:r>
            <a:r>
              <a:rPr lang="en-US" altLang="zh-CN" dirty="0" smtClean="0">
                <a:solidFill>
                  <a:srgbClr val="0070C0"/>
                </a:solidFill>
              </a:rPr>
              <a:t>of 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&lt;5&gt; assign map/slice/channel is through reference, while array though value.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2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global function</a:t>
            </a:r>
          </a:p>
          <a:p>
            <a:pPr marL="0" indent="0">
              <a:buNone/>
            </a:pPr>
            <a:r>
              <a:rPr lang="en-US" altLang="zh-CN" dirty="0" smtClean="0"/>
              <a:t>make, new,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/cap, append, copy, delete, close</a:t>
            </a:r>
          </a:p>
          <a:p>
            <a:pPr marL="0" indent="0">
              <a:buNone/>
            </a:pPr>
            <a:r>
              <a:rPr lang="en-US" altLang="zh-CN" dirty="0" smtClean="0"/>
              <a:t>complex/real/</a:t>
            </a:r>
            <a:r>
              <a:rPr lang="en-US" altLang="zh-CN" dirty="0" err="1" smtClean="0"/>
              <a:t>imag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panic/recover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function </a:t>
            </a:r>
            <a:r>
              <a:rPr lang="en-US" altLang="zh-CN" dirty="0" smtClean="0"/>
              <a:t>defer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func</a:t>
            </a:r>
            <a:r>
              <a:rPr lang="en-US" altLang="zh-CN" dirty="0" smtClean="0"/>
              <a:t> process(a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error){</a:t>
            </a:r>
          </a:p>
          <a:p>
            <a:pPr marL="0" indent="0">
              <a:buNone/>
            </a:pPr>
            <a:r>
              <a:rPr lang="en-US" altLang="zh-CN" dirty="0" smtClean="0"/>
              <a:t>	defer </a:t>
            </a:r>
            <a:r>
              <a:rPr lang="en-US" altLang="zh-CN" dirty="0" err="1"/>
              <a:t>func</a:t>
            </a:r>
            <a:r>
              <a:rPr lang="en-US" altLang="zh-CN" dirty="0"/>
              <a:t>(){ r := </a:t>
            </a:r>
            <a:r>
              <a:rPr lang="en-US" altLang="zh-CN" dirty="0" smtClean="0"/>
              <a:t>recover</a:t>
            </a:r>
            <a:r>
              <a:rPr lang="en-US" altLang="zh-CN" dirty="0"/>
              <a:t>()  … </a:t>
            </a:r>
            <a:r>
              <a:rPr lang="en-US" altLang="zh-CN" dirty="0" smtClean="0"/>
              <a:t>}()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defer </a:t>
            </a:r>
            <a:r>
              <a:rPr lang="en-US" altLang="zh-CN" dirty="0" err="1" smtClean="0"/>
              <a:t>m.Unlock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m.Lock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New vs Make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new allocates zeroed memory storage</a:t>
            </a:r>
          </a:p>
          <a:p>
            <a:pPr marL="0" indent="0">
              <a:buNone/>
            </a:pPr>
            <a:r>
              <a:rPr lang="en-US" altLang="zh-CN" dirty="0" smtClean="0"/>
              <a:t>f := File{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: 1}  </a:t>
            </a:r>
            <a:r>
              <a:rPr lang="en-US" altLang="zh-CN" dirty="0" smtClean="0">
                <a:solidFill>
                  <a:srgbClr val="0070C0"/>
                </a:solidFill>
              </a:rPr>
              <a:t>// OK</a:t>
            </a:r>
          </a:p>
          <a:p>
            <a:pPr marL="0" indent="0">
              <a:buNone/>
            </a:pPr>
            <a:r>
              <a:rPr lang="en-US" altLang="zh-CN" dirty="0" smtClean="0"/>
              <a:t>f </a:t>
            </a:r>
            <a:r>
              <a:rPr lang="en-US" altLang="zh-CN" dirty="0"/>
              <a:t>:= </a:t>
            </a:r>
            <a:r>
              <a:rPr lang="en-US" altLang="zh-CN" dirty="0" smtClean="0"/>
              <a:t>new(File)          </a:t>
            </a: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en-US" altLang="zh-CN" dirty="0">
                <a:solidFill>
                  <a:srgbClr val="0070C0"/>
                </a:solidFill>
              </a:rPr>
              <a:t>OK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f := new(File{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: 1})  </a:t>
            </a:r>
            <a:r>
              <a:rPr lang="en-US" altLang="zh-CN" dirty="0" smtClean="0">
                <a:solidFill>
                  <a:srgbClr val="0070C0"/>
                </a:solidFill>
              </a:rPr>
              <a:t>// compile error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make can only initialize the slice, map, channel types</a:t>
            </a:r>
          </a:p>
          <a:p>
            <a:pPr marL="0" indent="0">
              <a:buNone/>
            </a:pPr>
            <a:r>
              <a:rPr lang="en-US" altLang="zh-CN" dirty="0" err="1" smtClean="0"/>
              <a:t>arr</a:t>
            </a:r>
            <a:r>
              <a:rPr lang="en-US" altLang="zh-CN" dirty="0"/>
              <a:t> </a:t>
            </a:r>
            <a:r>
              <a:rPr lang="en-US" altLang="zh-CN" dirty="0" smtClean="0"/>
              <a:t>:= make([]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length, capacity)</a:t>
            </a:r>
          </a:p>
          <a:p>
            <a:pPr marL="0" indent="0">
              <a:buNone/>
            </a:pPr>
            <a:r>
              <a:rPr lang="en-US" altLang="zh-CN" dirty="0" smtClean="0"/>
              <a:t>m := make(map[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capacity)  </a:t>
            </a:r>
          </a:p>
          <a:p>
            <a:pPr marL="0" indent="0">
              <a:buNone/>
            </a:pPr>
            <a:r>
              <a:rPr lang="en-US" altLang="zh-CN" dirty="0" err="1" smtClean="0"/>
              <a:t>ch</a:t>
            </a:r>
            <a:r>
              <a:rPr lang="en-US" altLang="zh-CN" dirty="0" smtClean="0"/>
              <a:t> := make(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buffLen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7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Memory escape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Each variable in Go exists as long as there are references to </a:t>
            </a:r>
            <a:r>
              <a:rPr lang="en-US" altLang="zh-CN" dirty="0" smtClean="0"/>
              <a:t>it.</a:t>
            </a:r>
          </a:p>
          <a:p>
            <a:endParaRPr lang="en-US" altLang="zh-CN" dirty="0"/>
          </a:p>
          <a:p>
            <a:r>
              <a:rPr lang="en-US" altLang="zh-CN" dirty="0"/>
              <a:t>When possible, the Go compilers will allocate variables that are local to a function in that function's stack </a:t>
            </a:r>
            <a:r>
              <a:rPr lang="en-US" altLang="zh-CN" dirty="0" smtClean="0"/>
              <a:t>frame.</a:t>
            </a:r>
          </a:p>
          <a:p>
            <a:endParaRPr lang="en-US" altLang="zh-CN" dirty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the compiler cannot prove that the variable is not referenced after the function returns, then the compiler must allocate the variable on the garbage-collected </a:t>
            </a:r>
            <a:r>
              <a:rPr lang="en-US" altLang="zh-CN" dirty="0" smtClean="0"/>
              <a:t>heap.</a:t>
            </a:r>
          </a:p>
          <a:p>
            <a:endParaRPr lang="en-US" altLang="zh-CN" dirty="0" smtClean="0"/>
          </a:p>
          <a:p>
            <a:r>
              <a:rPr lang="en-US" altLang="zh-CN" dirty="0"/>
              <a:t> </a:t>
            </a:r>
            <a:r>
              <a:rPr lang="en-US" altLang="zh-CN" dirty="0" smtClean="0"/>
              <a:t>If </a:t>
            </a:r>
            <a:r>
              <a:rPr lang="en-US" altLang="zh-CN" dirty="0"/>
              <a:t>a local variable is very large, it might make more sense to store it on the heap rather than the stack.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171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13431</TotalTime>
  <Words>1040</Words>
  <Application>Microsoft Office PowerPoint</Application>
  <PresentationFormat>宽屏</PresentationFormat>
  <Paragraphs>220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Programming with Golang</vt:lpstr>
      <vt:lpstr>History</vt:lpstr>
      <vt:lpstr>Installation</vt:lpstr>
      <vt:lpstr>IDE</vt:lpstr>
      <vt:lpstr>Variable</vt:lpstr>
      <vt:lpstr>Variable</vt:lpstr>
      <vt:lpstr>Function</vt:lpstr>
      <vt:lpstr>New vs Make</vt:lpstr>
      <vt:lpstr>Memory escape</vt:lpstr>
      <vt:lpstr>Struct</vt:lpstr>
      <vt:lpstr>Struct method</vt:lpstr>
      <vt:lpstr>Interface</vt:lpstr>
      <vt:lpstr>Nil interface</vt:lpstr>
      <vt:lpstr>Conversion</vt:lpstr>
      <vt:lpstr>Goroutine</vt:lpstr>
      <vt:lpstr>Goroutine</vt:lpstr>
      <vt:lpstr>Goroutine</vt:lpstr>
      <vt:lpstr>Channel</vt:lpstr>
      <vt:lpstr>Channel</vt:lpstr>
      <vt:lpstr>Channel</vt:lpstr>
      <vt:lpstr>Channel</vt:lpstr>
      <vt:lpstr>Channel</vt:lpstr>
      <vt:lpstr>Go tools</vt:lpstr>
      <vt:lpstr>Go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Golang编程分享</dc:title>
  <dc:creator>阳雍</dc:creator>
  <cp:lastModifiedBy>阳雍</cp:lastModifiedBy>
  <cp:revision>185</cp:revision>
  <dcterms:created xsi:type="dcterms:W3CDTF">2021-09-14T05:22:09Z</dcterms:created>
  <dcterms:modified xsi:type="dcterms:W3CDTF">2021-09-24T06:33:44Z</dcterms:modified>
</cp:coreProperties>
</file>