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293" r:id="rId4"/>
    <p:sldId id="257" r:id="rId5"/>
    <p:sldId id="259" r:id="rId6"/>
    <p:sldId id="265" r:id="rId7"/>
    <p:sldId id="263" r:id="rId8"/>
    <p:sldId id="267" r:id="rId9"/>
    <p:sldId id="277" r:id="rId10"/>
    <p:sldId id="278" r:id="rId11"/>
    <p:sldId id="269" r:id="rId12"/>
    <p:sldId id="270" r:id="rId13"/>
    <p:sldId id="272" r:id="rId14"/>
    <p:sldId id="276" r:id="rId15"/>
    <p:sldId id="271" r:id="rId16"/>
    <p:sldId id="286" r:id="rId17"/>
    <p:sldId id="284" r:id="rId18"/>
    <p:sldId id="283" r:id="rId19"/>
    <p:sldId id="285" r:id="rId20"/>
    <p:sldId id="287" r:id="rId21"/>
    <p:sldId id="291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99" d="100"/>
          <a:sy n="99" d="100"/>
        </p:scale>
        <p:origin x="-9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初体验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面向</a:t>
            </a:r>
            <a:r>
              <a:rPr lang="zh-CN" altLang="en-US" sz="2400" dirty="0" smtClean="0"/>
              <a:t>服务架构（</a:t>
            </a:r>
            <a:r>
              <a:rPr lang="en-US" altLang="zh-CN" sz="2400" dirty="0" smtClean="0"/>
              <a:t>SOA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VS </a:t>
            </a:r>
            <a:r>
              <a:rPr lang="zh-CN" altLang="en-US" sz="2400" dirty="0"/>
              <a:t>微服务</a:t>
            </a:r>
            <a:endParaRPr lang="en-US" altLang="zh-CN" sz="2400" dirty="0" smtClean="0"/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类同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面向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服务（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Service-Oriented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松耦合（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Loose-Coupling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模块化（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Modular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分布式计算（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Distributed Computing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平台无关性（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Independent Platform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差异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“原子性”（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Atomic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领域驱动设计（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DDD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开发运维体系（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DevOps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060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</a:t>
            </a:r>
            <a:r>
              <a:rPr lang="zh-CN" altLang="en-US" dirty="0" smtClean="0">
                <a:latin typeface="方正姚体" panose="02010601030101010101" pitchFamily="2" charset="-122"/>
              </a:rPr>
              <a:t>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459775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进程间通讯（</a:t>
            </a:r>
            <a:r>
              <a:rPr lang="en-US" altLang="zh-CN" sz="2400" dirty="0" smtClean="0"/>
              <a:t>Inter-Process Communication</a:t>
            </a:r>
            <a:r>
              <a:rPr lang="zh-CN" altLang="en-US" sz="24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200" dirty="0"/>
              <a:t>近端</a:t>
            </a:r>
            <a:r>
              <a:rPr lang="zh-CN" altLang="en-US" sz="2200" dirty="0" smtClean="0"/>
              <a:t>通讯</a:t>
            </a:r>
            <a:r>
              <a:rPr lang="zh-CN" altLang="en-US" sz="2200" dirty="0"/>
              <a:t>（</a:t>
            </a:r>
            <a:r>
              <a:rPr lang="en-US" altLang="zh-CN" sz="2200" dirty="0"/>
              <a:t>Local 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lvl="2"/>
            <a:r>
              <a:rPr lang="zh-CN" altLang="en-US" sz="2000" dirty="0" smtClean="0"/>
              <a:t>文件（</a:t>
            </a:r>
            <a:r>
              <a:rPr lang="en-US" altLang="zh-CN" sz="2000" dirty="0" smtClean="0"/>
              <a:t>File)</a:t>
            </a:r>
            <a:endParaRPr lang="en-US" altLang="zh-CN" sz="2000" dirty="0"/>
          </a:p>
          <a:p>
            <a:pPr lvl="2"/>
            <a:r>
              <a:rPr lang="zh-CN" altLang="en-US" sz="2000" dirty="0"/>
              <a:t>消息</a:t>
            </a:r>
            <a:r>
              <a:rPr lang="zh-CN" altLang="en-US" sz="2000" dirty="0" smtClean="0"/>
              <a:t>队列</a:t>
            </a:r>
            <a:r>
              <a:rPr lang="en-US" altLang="zh-CN" sz="2000" dirty="0" smtClean="0"/>
              <a:t>(Message)</a:t>
            </a:r>
            <a:endParaRPr lang="en-US" altLang="zh-CN" sz="2000" dirty="0"/>
          </a:p>
          <a:p>
            <a:pPr lvl="2"/>
            <a:r>
              <a:rPr lang="zh-CN" altLang="en-US" sz="2000" dirty="0"/>
              <a:t>共享</a:t>
            </a:r>
            <a:r>
              <a:rPr lang="zh-CN" altLang="en-US" sz="2000" dirty="0" smtClean="0"/>
              <a:t>内存（</a:t>
            </a:r>
            <a:r>
              <a:rPr lang="en-US" altLang="zh-CN" sz="2000" dirty="0"/>
              <a:t>Shared Memory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其他（</a:t>
            </a:r>
            <a:r>
              <a:rPr lang="en-US" altLang="zh-CN" sz="2000" dirty="0" smtClean="0"/>
              <a:t>Pipe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MMF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r>
              <a:rPr lang="zh-CN" altLang="en-US" sz="2200" dirty="0"/>
              <a:t>远端</a:t>
            </a:r>
            <a:r>
              <a:rPr lang="zh-CN" altLang="en-US" sz="2200" dirty="0" smtClean="0"/>
              <a:t>通讯（</a:t>
            </a:r>
            <a:r>
              <a:rPr lang="en-US" altLang="zh-CN" sz="2200" dirty="0"/>
              <a:t> Remote 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lvl="2"/>
            <a:r>
              <a:rPr lang="zh-CN" altLang="en-US" sz="2000" dirty="0"/>
              <a:t>套接</a:t>
            </a:r>
            <a:r>
              <a:rPr lang="zh-CN" altLang="en-US" sz="2000" dirty="0" smtClean="0"/>
              <a:t>字（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远程过程调用（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pic>
        <p:nvPicPr>
          <p:cNvPr id="4098" name="Picture 2" descr="File:ArchitectureCloudLinksSame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09" y="2299684"/>
            <a:ext cx="4119093" cy="30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姚体" panose="02010601030101010101" pitchFamily="2" charset="-122"/>
              </a:rPr>
              <a:t>微服务发展的历程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分布式计算（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Distributed Computing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/>
              <a:t>模型（</a:t>
            </a:r>
            <a:r>
              <a:rPr lang="en-US" altLang="zh-CN" sz="2200" dirty="0" smtClean="0"/>
              <a:t>Model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/>
            <a:r>
              <a:rPr lang="zh-CN" altLang="en-US" sz="2000" dirty="0"/>
              <a:t>客户端</a:t>
            </a:r>
            <a:r>
              <a:rPr lang="en-US" altLang="zh-CN" sz="2000" dirty="0"/>
              <a:t>-</a:t>
            </a:r>
            <a:r>
              <a:rPr lang="zh-CN" altLang="en-US" sz="2000" dirty="0"/>
              <a:t>服务端（</a:t>
            </a:r>
            <a:r>
              <a:rPr lang="en-US" altLang="zh-CN" sz="2000" dirty="0"/>
              <a:t>Client-Server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点对点</a:t>
            </a:r>
            <a:r>
              <a:rPr lang="zh-CN" altLang="en-US" sz="2000" dirty="0"/>
              <a:t>（</a:t>
            </a:r>
            <a:r>
              <a:rPr lang="en-US" altLang="zh-CN" sz="2000" dirty="0"/>
              <a:t>Peer To Peer</a:t>
            </a:r>
            <a:r>
              <a:rPr lang="zh-CN" altLang="en-US" sz="2000" dirty="0" smtClean="0"/>
              <a:t>）</a:t>
            </a:r>
            <a:endParaRPr lang="en-US" altLang="zh-CN" sz="2000" dirty="0"/>
          </a:p>
        </p:txBody>
      </p:sp>
      <p:sp>
        <p:nvSpPr>
          <p:cNvPr id="4" name="AutoShape 4" descr="https://upload.wikimedia.org/wikipedia/commons/thumb/f/fb/Server-based-network.svg/232px-Server-based-network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2" name="Picture 8" descr="https://upload.wikimedia.org/wikipedia/commons/thumb/f/fb/Server-based-network.svg/232px-Server-based-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08" y="2667606"/>
            <a:ext cx="2209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upload.wikimedia.org/wikipedia/commons/thumb/3/3f/P2P-network.svg/232px-P2P-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50" y="4670270"/>
            <a:ext cx="22098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分布式计算（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Distributed Computing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/>
              <a:t>分类（</a:t>
            </a:r>
            <a:r>
              <a:rPr lang="en-US" altLang="zh-CN" sz="2200" dirty="0" smtClean="0"/>
              <a:t>Type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/>
            <a:r>
              <a:rPr lang="zh-CN" altLang="en-US" sz="2000" dirty="0"/>
              <a:t>同步（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Synchronous 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异步（</a:t>
            </a:r>
            <a:r>
              <a:rPr lang="en-US" altLang="zh-CN" sz="2000" dirty="0"/>
              <a:t> Asynchronous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200" dirty="0"/>
              <a:t>通讯协议（</a:t>
            </a:r>
            <a:r>
              <a:rPr lang="en-US" altLang="zh-CN" sz="2200" dirty="0"/>
              <a:t>Communication Protocol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en-US" altLang="zh-CN" sz="1800" dirty="0">
                <a:latin typeface="+mn-ea"/>
              </a:rPr>
              <a:t>HTTP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/>
              <a:t>Hypertext Transfer Protocol 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2000" dirty="0"/>
          </a:p>
          <a:p>
            <a:pPr lvl="2"/>
            <a:r>
              <a:rPr lang="zh-CN" altLang="en-US" sz="1800" dirty="0">
                <a:latin typeface="+mn-ea"/>
              </a:rPr>
              <a:t>自定义</a:t>
            </a:r>
            <a:r>
              <a:rPr lang="zh-CN" altLang="en-US" sz="1800" dirty="0" smtClean="0">
                <a:latin typeface="+mn-ea"/>
              </a:rPr>
              <a:t>协议（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smtClean="0"/>
              <a:t>User-Defined </a:t>
            </a:r>
            <a:r>
              <a:rPr lang="en-US" altLang="zh-CN" sz="1800" dirty="0"/>
              <a:t>Protocol 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2200" dirty="0"/>
              <a:t>传输介质（</a:t>
            </a:r>
            <a:r>
              <a:rPr lang="en-US" altLang="zh-CN" sz="2200" dirty="0"/>
              <a:t>Media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000" dirty="0" smtClean="0"/>
              <a:t>文本（</a:t>
            </a:r>
            <a:r>
              <a:rPr lang="en-US" altLang="zh-CN" sz="2000" dirty="0" smtClean="0"/>
              <a:t>Text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二进制（</a:t>
            </a:r>
            <a:r>
              <a:rPr lang="en-US" altLang="zh-CN" sz="2000" dirty="0" smtClean="0"/>
              <a:t>Binary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endParaRPr lang="en-US" altLang="zh-CN" sz="1800" dirty="0">
              <a:latin typeface="+mn-ea"/>
            </a:endParaRPr>
          </a:p>
          <a:p>
            <a:endParaRPr lang="en-US" altLang="zh-CN" sz="2400" dirty="0" smtClean="0"/>
          </a:p>
          <a:p>
            <a:pPr lvl="2"/>
            <a:endParaRPr lang="en-US" altLang="zh-CN" sz="18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427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微服务发展的历程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SOA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2400" dirty="0"/>
              <a:t> Service-oriented </a:t>
            </a:r>
            <a:r>
              <a:rPr lang="en-US" altLang="zh-CN" sz="2400" dirty="0" smtClean="0"/>
              <a:t>architecture</a:t>
            </a:r>
            <a:r>
              <a:rPr lang="zh-CN" altLang="en-US" sz="2400" dirty="0" smtClean="0"/>
              <a:t>）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/>
              <a:t>层次划分</a:t>
            </a:r>
            <a:endParaRPr lang="en-US" altLang="zh-CN" sz="2200" dirty="0" smtClean="0"/>
          </a:p>
          <a:p>
            <a:pPr lvl="2"/>
            <a:r>
              <a:rPr lang="zh-CN" altLang="en-US" sz="2000" dirty="0" smtClean="0">
                <a:latin typeface="+mn-ea"/>
              </a:rPr>
              <a:t>消费</a:t>
            </a:r>
            <a:r>
              <a:rPr lang="zh-CN" altLang="en-US" sz="2000" dirty="0">
                <a:latin typeface="+mn-ea"/>
              </a:rPr>
              <a:t>接口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/>
              <a:t>Consumer </a:t>
            </a:r>
            <a:r>
              <a:rPr lang="en-US" altLang="zh-CN" sz="2000" dirty="0" smtClean="0"/>
              <a:t>Interface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+mn-ea"/>
              </a:rPr>
              <a:t>业务处理（</a:t>
            </a:r>
            <a:r>
              <a:rPr lang="en-US" altLang="zh-CN" sz="2000" dirty="0" smtClean="0"/>
              <a:t>Business Process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服务组件（</a:t>
            </a:r>
            <a:r>
              <a:rPr lang="en-US" altLang="zh-CN" sz="2000" dirty="0" smtClean="0"/>
              <a:t>Services Component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200" dirty="0" smtClean="0"/>
              <a:t>技术</a:t>
            </a:r>
            <a:endParaRPr lang="en-US" altLang="zh-CN" sz="2200" dirty="0" smtClean="0"/>
          </a:p>
          <a:p>
            <a:pPr lvl="2"/>
            <a:r>
              <a:rPr lang="en-US" altLang="zh-CN" sz="2000" dirty="0" smtClean="0"/>
              <a:t>SOAP</a:t>
            </a:r>
          </a:p>
          <a:p>
            <a:pPr lvl="2"/>
            <a:r>
              <a:rPr lang="en-US" altLang="zh-CN" sz="2000" dirty="0" smtClean="0"/>
              <a:t>CORBA</a:t>
            </a:r>
          </a:p>
          <a:p>
            <a:pPr lvl="2"/>
            <a:r>
              <a:rPr lang="en-US" altLang="zh-CN" sz="2000" dirty="0"/>
              <a:t>RMI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REST</a:t>
            </a:r>
          </a:p>
          <a:p>
            <a:pPr lvl="2"/>
            <a:r>
              <a:rPr lang="en-US" altLang="zh-CN" sz="2000" dirty="0"/>
              <a:t>ESB</a:t>
            </a:r>
            <a:endParaRPr lang="en-US" altLang="zh-CN" sz="2000" dirty="0" smtClean="0"/>
          </a:p>
          <a:p>
            <a:pPr lvl="2"/>
            <a:endParaRPr lang="en-US" altLang="zh-CN" sz="18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336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</a:t>
            </a:r>
            <a:r>
              <a:rPr lang="zh-CN" altLang="en-US" dirty="0" smtClean="0">
                <a:latin typeface="方正姚体" panose="02010601030101010101" pitchFamily="2" charset="-122"/>
              </a:rPr>
              <a:t>服务面临的挑战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21594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90C226"/>
              </a:buClr>
            </a:pPr>
            <a:r>
              <a:rPr lang="zh-CN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技术挑战</a:t>
            </a:r>
            <a:endParaRPr lang="en-US" altLang="zh-CN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注册</a:t>
            </a:r>
            <a:r>
              <a:rPr lang="zh-CN" altLang="en-US" sz="2200" dirty="0">
                <a:latin typeface="+mn-ea"/>
              </a:rPr>
              <a:t>与</a:t>
            </a:r>
            <a:r>
              <a:rPr lang="zh-CN" altLang="en-US" sz="2200" dirty="0" smtClean="0">
                <a:latin typeface="+mn-ea"/>
              </a:rPr>
              <a:t>发现（</a:t>
            </a:r>
            <a:r>
              <a:rPr lang="en-US" altLang="zh-CN" sz="2200" dirty="0" smtClean="0">
                <a:latin typeface="+mn-ea"/>
              </a:rPr>
              <a:t>Registry and Discovery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路由（</a:t>
            </a:r>
            <a:r>
              <a:rPr lang="en-US" altLang="zh-CN" sz="2200" dirty="0" smtClean="0">
                <a:latin typeface="+mn-ea"/>
              </a:rPr>
              <a:t>Routing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可靠性（</a:t>
            </a:r>
            <a:r>
              <a:rPr lang="en-US" altLang="zh-CN" sz="2200" dirty="0" smtClean="0">
                <a:latin typeface="+mn-ea"/>
              </a:rPr>
              <a:t> Reliability 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延迟（</a:t>
            </a:r>
            <a:r>
              <a:rPr lang="en-US" altLang="zh-CN" sz="2200" dirty="0" smtClean="0">
                <a:latin typeface="+mn-ea"/>
              </a:rPr>
              <a:t>Latency 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热点（</a:t>
            </a:r>
            <a:r>
              <a:rPr lang="en-US" altLang="zh-CN" sz="2200" dirty="0" smtClean="0">
                <a:latin typeface="+mn-ea"/>
              </a:rPr>
              <a:t>Hotspot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短路（</a:t>
            </a:r>
            <a:r>
              <a:rPr lang="en-US" altLang="zh-CN" sz="2200" dirty="0">
                <a:latin typeface="+mn-ea"/>
              </a:rPr>
              <a:t> </a:t>
            </a:r>
            <a:r>
              <a:rPr lang="en-US" altLang="zh-CN" sz="2200" dirty="0" smtClean="0">
                <a:latin typeface="+mn-ea"/>
              </a:rPr>
              <a:t>Circuit Break 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伸缩（</a:t>
            </a:r>
            <a:r>
              <a:rPr lang="en-US" altLang="zh-CN" sz="2200" dirty="0" smtClean="0">
                <a:latin typeface="+mn-ea"/>
              </a:rPr>
              <a:t>Scale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异步（</a:t>
            </a:r>
            <a:r>
              <a:rPr lang="en-US" altLang="zh-CN" sz="2200" dirty="0" err="1" smtClean="0">
                <a:latin typeface="+mn-ea"/>
              </a:rPr>
              <a:t>Async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监控（</a:t>
            </a:r>
            <a:r>
              <a:rPr lang="en-US" altLang="zh-CN" sz="2200" dirty="0" smtClean="0">
                <a:latin typeface="+mn-ea"/>
              </a:rPr>
              <a:t>Monitoring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配置（</a:t>
            </a:r>
            <a:r>
              <a:rPr lang="en-US" altLang="zh-CN" sz="2200" dirty="0" smtClean="0">
                <a:latin typeface="+mn-ea"/>
              </a:rPr>
              <a:t>Configuration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数据同步（</a:t>
            </a:r>
            <a:r>
              <a:rPr lang="en-US" altLang="zh-CN" sz="2200" dirty="0" smtClean="0">
                <a:latin typeface="+mn-ea"/>
              </a:rPr>
              <a:t>Data Sync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latin typeface="+mn-ea"/>
              </a:rPr>
              <a:t>安全（</a:t>
            </a:r>
            <a:r>
              <a:rPr lang="en-US" altLang="zh-CN" sz="2200" dirty="0" smtClean="0">
                <a:latin typeface="+mn-ea"/>
              </a:rPr>
              <a:t>Security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/>
          </a:p>
          <a:p>
            <a:pPr lvl="2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700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元编程（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Meta Programming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000" dirty="0">
              <a:latin typeface="+mn-ea"/>
            </a:endParaRPr>
          </a:p>
          <a:p>
            <a:pPr marL="457200" lvl="1" indent="0">
              <a:buClr>
                <a:srgbClr val="90C226"/>
              </a:buClr>
              <a:buNone/>
            </a:pP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在</a:t>
            </a: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Java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编程语言中，元编程是一种新型的变成模式，目的是减少代码行数，得到事半功倍的效果。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主要模式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注解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驱动（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Annotation-Driven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反射驱动（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Reflection-Driven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表达式驱动（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Expression-Driven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Lambda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Java 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8 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Introduced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2">
              <a:buClr>
                <a:srgbClr val="90C226"/>
              </a:buClr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Script On JVM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Groovy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、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JavaScript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等）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接口编程（</a:t>
            </a:r>
            <a:r>
              <a:rPr lang="en-US" altLang="zh-CN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Interface Programming</a:t>
            </a:r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）</a:t>
            </a: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457200" lvl="1" indent="0">
              <a:buClr>
                <a:srgbClr val="90C226"/>
              </a:buClr>
              <a:buNone/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又称之为契约编程，在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OOP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语言中，其契约范围包括方法名称、方法入参（类型和顺序）、方法返回值（类型）以及异常情况等元数据。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100033"/>
          </a:xfrm>
        </p:spPr>
        <p:txBody>
          <a:bodyPr>
            <a:normAutofit/>
          </a:bodyPr>
          <a:lstStyle/>
          <a:p>
            <a:pPr>
              <a:buClr>
                <a:srgbClr val="90C226"/>
              </a:buClr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监控（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Monitoring And 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Control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0" indent="0">
              <a:buClr>
                <a:srgbClr val="90C226"/>
              </a:buCl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DevOps  =  Dev  + Ops  </a:t>
            </a: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Dev In </a:t>
            </a:r>
            <a:r>
              <a:rPr lang="en-US" altLang="zh-CN" sz="2000" dirty="0">
                <a:latin typeface="+mn-ea"/>
              </a:rPr>
              <a:t>Spring Boot</a:t>
            </a:r>
            <a:r>
              <a:rPr lang="en-US" altLang="zh-CN" sz="2000" dirty="0" smtClean="0">
                <a:latin typeface="+mn-ea"/>
              </a:rPr>
              <a:t>  = </a:t>
            </a:r>
            <a:r>
              <a:rPr lang="en-US" altLang="zh-CN" sz="2000" dirty="0">
                <a:latin typeface="+mn-ea"/>
              </a:rPr>
              <a:t>Services 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>
                <a:latin typeface="+mn-ea"/>
              </a:rPr>
              <a:t>Ops </a:t>
            </a:r>
            <a:r>
              <a:rPr lang="en-US" altLang="zh-CN" sz="2000" dirty="0" smtClean="0">
                <a:latin typeface="+mn-ea"/>
              </a:rPr>
              <a:t> In Spring Boot = </a:t>
            </a:r>
            <a:r>
              <a:rPr lang="en-US" altLang="zh-CN" sz="2000" dirty="0">
                <a:latin typeface="+mn-ea"/>
              </a:rPr>
              <a:t>Management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Management = Endpoints</a:t>
            </a: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  <a:p>
            <a:pPr>
              <a:buClr>
                <a:srgbClr val="90C226"/>
              </a:buClr>
            </a:pPr>
            <a:r>
              <a:rPr lang="en-US" altLang="zh-CN" sz="2000" dirty="0" smtClean="0">
                <a:latin typeface="+mn-ea"/>
              </a:rPr>
              <a:t>Endpoints </a:t>
            </a:r>
            <a:r>
              <a:rPr lang="en-US" altLang="zh-CN" sz="2000" dirty="0">
                <a:latin typeface="+mn-ea"/>
              </a:rPr>
              <a:t>= Monitoring And Control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90C226"/>
              </a:buClr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15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0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90C226"/>
              </a:buClr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JVM</a:t>
            </a: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通用（</a:t>
            </a:r>
            <a:r>
              <a:rPr lang="en-US" altLang="zh-CN" sz="2200" dirty="0" smtClean="0">
                <a:latin typeface="+mn-ea"/>
              </a:rPr>
              <a:t>General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线程（</a:t>
            </a:r>
            <a:r>
              <a:rPr lang="en-US" altLang="zh-CN" sz="2200" dirty="0" smtClean="0">
                <a:latin typeface="+mn-ea"/>
              </a:rPr>
              <a:t>Threading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内存（</a:t>
            </a:r>
            <a:r>
              <a:rPr lang="en-US" altLang="zh-CN" sz="2200" dirty="0" smtClean="0">
                <a:latin typeface="+mn-ea"/>
              </a:rPr>
              <a:t>Memory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lvl="1">
              <a:buClr>
                <a:srgbClr val="90C226"/>
              </a:buClr>
            </a:pPr>
            <a:r>
              <a:rPr lang="zh-CN" altLang="en-US" sz="2200" dirty="0" smtClean="0">
                <a:latin typeface="+mn-ea"/>
              </a:rPr>
              <a:t>日志（</a:t>
            </a:r>
            <a:r>
              <a:rPr lang="en-US" altLang="zh-CN" sz="2200" dirty="0" smtClean="0">
                <a:latin typeface="+mn-ea"/>
              </a:rPr>
              <a:t>Logging</a:t>
            </a:r>
            <a:r>
              <a:rPr lang="zh-CN" altLang="en-US" sz="2200" dirty="0" smtClean="0">
                <a:latin typeface="+mn-ea"/>
              </a:rPr>
              <a:t>）</a:t>
            </a:r>
            <a:endParaRPr lang="en-US" altLang="zh-CN" sz="2200" dirty="0" smtClean="0">
              <a:latin typeface="+mn-ea"/>
            </a:endParaRPr>
          </a:p>
          <a:p>
            <a:pPr marL="457200">
              <a:buClr>
                <a:srgbClr val="90C226"/>
              </a:buClr>
            </a:pPr>
            <a:r>
              <a:rPr lang="zh-CN" altLang="en-US" sz="2800" dirty="0" smtClean="0">
                <a:latin typeface="+mn-ea"/>
              </a:rPr>
              <a:t>指标（</a:t>
            </a:r>
            <a:r>
              <a:rPr lang="en-US" altLang="zh-CN" sz="2800" dirty="0" smtClean="0">
                <a:latin typeface="+mn-ea"/>
              </a:rPr>
              <a:t>Metrics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Counter: </a:t>
            </a:r>
            <a:r>
              <a:rPr lang="zh-CN" altLang="en-US" sz="2200" dirty="0">
                <a:latin typeface="+mn-ea"/>
              </a:rPr>
              <a:t>计数器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事件发生的总次数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会员登录的总次数</a:t>
            </a:r>
            <a:r>
              <a:rPr lang="en-US" altLang="zh-CN" sz="2200" dirty="0">
                <a:latin typeface="+mn-ea"/>
              </a:rPr>
              <a:t>, cache</a:t>
            </a:r>
            <a:r>
              <a:rPr lang="zh-CN" altLang="en-US" sz="2200" dirty="0">
                <a:latin typeface="+mn-ea"/>
              </a:rPr>
              <a:t>请求的总次数等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Gauge: </a:t>
            </a:r>
            <a:r>
              <a:rPr lang="zh-CN" altLang="en-US" sz="2200" dirty="0">
                <a:latin typeface="+mn-ea"/>
              </a:rPr>
              <a:t>计量表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某一时刻的数据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如仪表盘上的温度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速度等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网络上如内存</a:t>
            </a:r>
            <a:r>
              <a:rPr lang="en-US" altLang="zh-CN" sz="2200" dirty="0">
                <a:latin typeface="+mn-ea"/>
              </a:rPr>
              <a:t>,</a:t>
            </a:r>
            <a:r>
              <a:rPr lang="en-US" altLang="zh-CN" sz="2200" dirty="0" err="1">
                <a:latin typeface="+mn-ea"/>
              </a:rPr>
              <a:t>cpu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网络等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Meters: </a:t>
            </a:r>
            <a:r>
              <a:rPr lang="zh-CN" altLang="en-US" sz="2200" dirty="0">
                <a:latin typeface="+mn-ea"/>
              </a:rPr>
              <a:t>事件发生的频率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分钟</a:t>
            </a:r>
            <a:r>
              <a:rPr lang="en-US" altLang="zh-CN" sz="2200" dirty="0">
                <a:latin typeface="+mn-ea"/>
              </a:rPr>
              <a:t>,5</a:t>
            </a:r>
            <a:r>
              <a:rPr lang="zh-CN" altLang="en-US" sz="2200" dirty="0">
                <a:latin typeface="+mn-ea"/>
              </a:rPr>
              <a:t>分钟和</a:t>
            </a:r>
            <a:r>
              <a:rPr lang="en-US" altLang="zh-CN" sz="2200" dirty="0">
                <a:latin typeface="+mn-ea"/>
              </a:rPr>
              <a:t>15</a:t>
            </a:r>
            <a:r>
              <a:rPr lang="zh-CN" altLang="en-US" sz="2200" dirty="0">
                <a:latin typeface="+mn-ea"/>
              </a:rPr>
              <a:t>分钟总共发生多少次</a:t>
            </a:r>
            <a:r>
              <a:rPr lang="en-US" altLang="zh-CN" sz="2200" dirty="0">
                <a:latin typeface="+mn-ea"/>
              </a:rPr>
              <a:t>. 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分钟我们消费了多少消息</a:t>
            </a:r>
            <a:r>
              <a:rPr lang="en-US" altLang="zh-CN" sz="2200" dirty="0">
                <a:latin typeface="+mn-ea"/>
              </a:rPr>
              <a:t>, 5</a:t>
            </a:r>
            <a:r>
              <a:rPr lang="zh-CN" altLang="en-US" sz="2200" dirty="0">
                <a:latin typeface="+mn-ea"/>
              </a:rPr>
              <a:t>分钟发送了多少消息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 err="1">
                <a:latin typeface="+mn-ea"/>
              </a:rPr>
              <a:t>linux</a:t>
            </a:r>
            <a:r>
              <a:rPr lang="zh-CN" altLang="en-US" sz="2200" dirty="0">
                <a:latin typeface="+mn-ea"/>
              </a:rPr>
              <a:t>下的</a:t>
            </a:r>
            <a:r>
              <a:rPr lang="en-US" altLang="zh-CN" sz="2200" dirty="0">
                <a:latin typeface="+mn-ea"/>
              </a:rPr>
              <a:t>uptime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top</a:t>
            </a:r>
            <a:r>
              <a:rPr lang="zh-CN" altLang="en-US" sz="2200" dirty="0">
                <a:latin typeface="+mn-ea"/>
              </a:rPr>
              <a:t>工具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Histogram: </a:t>
            </a:r>
            <a:r>
              <a:rPr lang="zh-CN" altLang="en-US" sz="2200" dirty="0">
                <a:latin typeface="+mn-ea"/>
              </a:rPr>
              <a:t>柱状图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主要是处理事件值的区间值</a:t>
            </a:r>
            <a:r>
              <a:rPr lang="en-US" altLang="zh-CN" sz="2200" dirty="0">
                <a:latin typeface="+mn-ea"/>
              </a:rPr>
              <a:t>, </a:t>
            </a:r>
            <a:r>
              <a:rPr lang="zh-CN" altLang="en-US" sz="2200" dirty="0">
                <a:latin typeface="+mn-ea"/>
              </a:rPr>
              <a:t>如最大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最小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平均</a:t>
            </a:r>
            <a:r>
              <a:rPr lang="en-US" altLang="zh-CN" sz="2200" dirty="0">
                <a:latin typeface="+mn-ea"/>
              </a:rPr>
              <a:t>, 95%</a:t>
            </a:r>
            <a:r>
              <a:rPr lang="zh-CN" altLang="en-US" sz="2200" dirty="0">
                <a:latin typeface="+mn-ea"/>
              </a:rPr>
              <a:t>的标准偏差</a:t>
            </a:r>
            <a:r>
              <a:rPr lang="en-US" altLang="zh-CN" sz="2200" dirty="0">
                <a:latin typeface="+mn-ea"/>
              </a:rPr>
              <a:t>. </a:t>
            </a:r>
            <a:r>
              <a:rPr lang="zh-CN" altLang="en-US" sz="2200" dirty="0">
                <a:latin typeface="+mn-ea"/>
              </a:rPr>
              <a:t>通常和处理的时长或个数有关联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如处理某一类任务耗费的事件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单位事件处理的任务数等</a:t>
            </a:r>
            <a:r>
              <a:rPr lang="en-US" altLang="zh-CN" sz="2200" dirty="0">
                <a:latin typeface="+mn-ea"/>
              </a:rPr>
              <a:t>.</a:t>
            </a:r>
          </a:p>
          <a:p>
            <a:pPr marL="857250" lvl="1" indent="-342900">
              <a:buClr>
                <a:srgbClr val="90C226"/>
              </a:buClr>
            </a:pPr>
            <a:r>
              <a:rPr lang="en-US" altLang="zh-CN" sz="2200" dirty="0">
                <a:latin typeface="+mn-ea"/>
              </a:rPr>
              <a:t>Timers: timer</a:t>
            </a:r>
            <a:r>
              <a:rPr lang="zh-CN" altLang="en-US" sz="2200" dirty="0">
                <a:latin typeface="+mn-ea"/>
              </a:rPr>
              <a:t>是发生频率和柱状图的组合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如</a:t>
            </a:r>
            <a:r>
              <a:rPr lang="en-US" altLang="zh-CN" sz="2200" dirty="0">
                <a:latin typeface="+mn-ea"/>
              </a:rPr>
              <a:t>QPS,</a:t>
            </a:r>
            <a:r>
              <a:rPr lang="zh-CN" altLang="en-US" sz="2200" dirty="0">
                <a:latin typeface="+mn-ea"/>
              </a:rPr>
              <a:t>我们要统计请求的频率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同时在统计每次请求的时间等</a:t>
            </a:r>
            <a:r>
              <a:rPr lang="en-US" altLang="zh-CN" sz="2200" dirty="0" smtClean="0">
                <a:latin typeface="+mn-ea"/>
              </a:rPr>
              <a:t>.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FF0000"/>
                </a:solidFill>
              </a:rPr>
              <a:t>DEMO</a:t>
            </a:r>
            <a:endParaRPr lang="en-US" altLang="zh-CN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3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</a:rPr>
              <a:t>Java </a:t>
            </a:r>
            <a:r>
              <a:rPr lang="zh-CN" altLang="en-US" dirty="0" smtClean="0">
                <a:latin typeface="方正姚体" panose="02010601030101010101" pitchFamily="2" charset="-122"/>
              </a:rPr>
              <a:t>微</a:t>
            </a:r>
            <a:r>
              <a:rPr lang="zh-CN" altLang="en-US" dirty="0">
                <a:latin typeface="方正姚体" panose="02010601030101010101" pitchFamily="2" charset="-122"/>
              </a:rPr>
              <a:t>服务实践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98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微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服务的介绍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微服务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发展的历程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微服务面临的挑战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微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服务实践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概念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err="1" smtClean="0">
                <a:latin typeface="+mn-ea"/>
              </a:rPr>
              <a:t>Microservices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are a more concrete and modern interpretation of service-oriented architectures (SOA) used to build distributed software </a:t>
            </a:r>
            <a:r>
              <a:rPr lang="en-US" altLang="zh-CN" sz="2000" dirty="0" smtClean="0">
                <a:latin typeface="+mn-ea"/>
              </a:rPr>
              <a:t>systems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err="1" smtClean="0">
                <a:latin typeface="+mn-ea"/>
              </a:rPr>
              <a:t>Source:wikipedia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目的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解决</a:t>
            </a:r>
            <a:r>
              <a:rPr lang="zh-CN" altLang="en-US" sz="2000" dirty="0"/>
              <a:t>单体</a:t>
            </a:r>
            <a:r>
              <a:rPr lang="zh-CN" altLang="en-US" sz="2000" dirty="0" smtClean="0">
                <a:latin typeface="+mn-ea"/>
              </a:rPr>
              <a:t>应用（</a:t>
            </a:r>
            <a:r>
              <a:rPr lang="en-US" altLang="zh-CN" sz="2000" dirty="0" smtClean="0">
                <a:latin typeface="+mn-ea"/>
              </a:rPr>
              <a:t>Monolithic Application</a:t>
            </a:r>
            <a:r>
              <a:rPr lang="zh-CN" altLang="en-US" sz="2000" dirty="0" smtClean="0">
                <a:latin typeface="+mn-ea"/>
              </a:rPr>
              <a:t>）规模增加时所带来的问题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关键字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Monolithic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SOA</a:t>
            </a:r>
            <a:r>
              <a:rPr lang="zh-CN" altLang="en-US" sz="2000" dirty="0" smtClean="0">
                <a:latin typeface="+mn-ea"/>
              </a:rPr>
              <a:t>、架构、分布式系统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单体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Monolithic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92" y="1994795"/>
            <a:ext cx="8465243" cy="463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2" y="1943145"/>
            <a:ext cx="8155100" cy="46637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单体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Monolithic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VS </a:t>
            </a:r>
            <a:r>
              <a:rPr lang="zh-CN" altLang="en-US" sz="2400" dirty="0"/>
              <a:t>微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9308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单体</a:t>
            </a:r>
            <a:r>
              <a:rPr lang="zh-CN" altLang="en-US" sz="2400" dirty="0" smtClean="0"/>
              <a:t>应用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Monolithic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VS </a:t>
            </a:r>
            <a:r>
              <a:rPr lang="zh-CN" altLang="en-US" sz="2400" dirty="0"/>
              <a:t>微服务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优势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开发（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Development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稳定（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Stability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性能（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Performance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部署（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Deployment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不足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中心化（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Centralization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耦合（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Coupling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学习成本（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Learning Cost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伸缩（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Scale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持续交付（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Continuous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Delivery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1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7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</a:rPr>
              <a:t>微服务</a:t>
            </a:r>
            <a:r>
              <a:rPr lang="zh-CN" altLang="en-US" dirty="0" smtClean="0">
                <a:latin typeface="方正姚体" panose="02010601030101010101" pitchFamily="2" charset="-122"/>
              </a:rPr>
              <a:t>的介绍</a:t>
            </a:r>
            <a:r>
              <a:rPr lang="en-US" altLang="zh-CN" dirty="0">
                <a:latin typeface="方正姚体" panose="02010601030101010101" pitchFamily="2" charset="-122"/>
              </a:rPr>
              <a:t/>
            </a:r>
            <a:br>
              <a:rPr lang="en-US" altLang="zh-CN" dirty="0">
                <a:latin typeface="方正姚体" panose="02010601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5466"/>
            <a:ext cx="8596668" cy="531253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面向</a:t>
            </a:r>
            <a:r>
              <a:rPr lang="zh-CN" altLang="en-US" sz="2400" dirty="0" smtClean="0"/>
              <a:t>服务架构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2400" dirty="0"/>
              <a:t> Service-oriented </a:t>
            </a:r>
            <a:r>
              <a:rPr lang="en-US" altLang="zh-CN" sz="2400" dirty="0" smtClean="0"/>
              <a:t>architecture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050" name="Picture 2" descr="https://upload.wikimedia.org/wikipedia/commons/thumb/d/d4/SOA_Elements.png/640px-SOA_El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68" y="2196720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4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1420</TotalTime>
  <Words>740</Words>
  <Application>Microsoft Macintosh PowerPoint</Application>
  <PresentationFormat>自定义</PresentationFormat>
  <Paragraphs>177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平面</vt:lpstr>
      <vt:lpstr>Java微服务实践  Spring Boot 初体验</vt:lpstr>
      <vt:lpstr>Java 微服务实战系列课堂</vt:lpstr>
      <vt:lpstr>Java 微服务实战系列课堂</vt:lpstr>
      <vt:lpstr>议题</vt:lpstr>
      <vt:lpstr>微服务的介绍</vt:lpstr>
      <vt:lpstr>微服务的介绍 </vt:lpstr>
      <vt:lpstr>微服务的介绍 </vt:lpstr>
      <vt:lpstr>微服务的介绍 </vt:lpstr>
      <vt:lpstr>微服务的介绍 </vt:lpstr>
      <vt:lpstr>微服务的介绍 </vt:lpstr>
      <vt:lpstr>微服务发展的历程 </vt:lpstr>
      <vt:lpstr>微服务发展的历程 </vt:lpstr>
      <vt:lpstr>微服务发展的历程 </vt:lpstr>
      <vt:lpstr>微服务发展的历程 </vt:lpstr>
      <vt:lpstr>微服务面临的挑战 </vt:lpstr>
      <vt:lpstr>Java 微服务实践</vt:lpstr>
      <vt:lpstr>Java 微服务实践</vt:lpstr>
      <vt:lpstr>Java 微服务实践</vt:lpstr>
      <vt:lpstr>Java 微服务实践</vt:lpstr>
      <vt:lpstr>Java 微服务实践</vt:lpstr>
      <vt:lpstr>Java 微服务实践</vt:lpstr>
      <vt:lpstr>Java 微服务实践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121</cp:revision>
  <dcterms:created xsi:type="dcterms:W3CDTF">2016-07-12T22:52:49Z</dcterms:created>
  <dcterms:modified xsi:type="dcterms:W3CDTF">2017-08-12T15:24:03Z</dcterms:modified>
</cp:coreProperties>
</file>