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90" r:id="rId4"/>
    <p:sldId id="291" r:id="rId5"/>
    <p:sldId id="306" r:id="rId6"/>
    <p:sldId id="304" r:id="rId7"/>
    <p:sldId id="311" r:id="rId8"/>
    <p:sldId id="312" r:id="rId9"/>
    <p:sldId id="307" r:id="rId10"/>
    <p:sldId id="257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CEEF"/>
    <a:srgbClr val="FEF200"/>
    <a:srgbClr val="EA5642"/>
    <a:srgbClr val="FFFCDA"/>
    <a:srgbClr val="EAAA76"/>
    <a:srgbClr val="EF4746"/>
    <a:srgbClr val="FBA51C"/>
    <a:srgbClr val="95C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5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 bwMode="auto">
          <a:xfrm>
            <a:off x="0" y="0"/>
            <a:ext cx="9156700" cy="5143500"/>
          </a:xfrm>
          <a:prstGeom prst="rect">
            <a:avLst/>
          </a:prstGeom>
          <a:solidFill>
            <a:srgbClr val="7EC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1" t="31424" r="30871" b="25397"/>
          <a:stretch>
            <a:fillRect/>
          </a:stretch>
        </p:blipFill>
        <p:spPr>
          <a:xfrm>
            <a:off x="0" y="-6681"/>
            <a:ext cx="9158514" cy="515018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45" y="319346"/>
            <a:ext cx="945105" cy="67337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6" y="1185383"/>
            <a:ext cx="7582302" cy="248098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579">
            <a:off x="5790272" y="2419435"/>
            <a:ext cx="2613503" cy="83920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2171">
            <a:off x="71130" y="1094165"/>
            <a:ext cx="3551889" cy="81610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8804"/>
            <a:ext cx="2981325" cy="2657475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/>
        </p:nvCxnSpPr>
        <p:spPr>
          <a:xfrm>
            <a:off x="2276475" y="-6681"/>
            <a:ext cx="0" cy="1839053"/>
          </a:xfrm>
          <a:prstGeom prst="line">
            <a:avLst/>
          </a:prstGeom>
          <a:ln w="38100">
            <a:solidFill>
              <a:srgbClr val="EA56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>
            <a:off x="6965633" y="-6680"/>
            <a:ext cx="0" cy="1517585"/>
          </a:xfrm>
          <a:prstGeom prst="line">
            <a:avLst/>
          </a:prstGeom>
          <a:ln w="38100">
            <a:solidFill>
              <a:srgbClr val="EA56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980" y="3448833"/>
            <a:ext cx="1935820" cy="191088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2148"/>
            <a:ext cx="9144000" cy="32135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25" y="3688118"/>
            <a:ext cx="1286986" cy="3200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 userDrawn="1"/>
        </p:nvSpPr>
        <p:spPr>
          <a:xfrm>
            <a:off x="0" y="4886327"/>
            <a:ext cx="7391400" cy="257174"/>
          </a:xfrm>
          <a:prstGeom prst="rect">
            <a:avLst/>
          </a:prstGeom>
          <a:solidFill>
            <a:srgbClr val="EA5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矩形 11"/>
          <p:cNvSpPr/>
          <p:nvPr userDrawn="1"/>
        </p:nvSpPr>
        <p:spPr>
          <a:xfrm>
            <a:off x="7343775" y="4886327"/>
            <a:ext cx="1800225" cy="257174"/>
          </a:xfrm>
          <a:prstGeom prst="rect">
            <a:avLst/>
          </a:prstGeom>
          <a:solidFill>
            <a:srgbClr val="FE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/>
          <p:cNvSpPr/>
          <p:nvPr userDrawn="1"/>
        </p:nvSpPr>
        <p:spPr>
          <a:xfrm>
            <a:off x="2" y="357189"/>
            <a:ext cx="333375" cy="492919"/>
          </a:xfrm>
          <a:prstGeom prst="rect">
            <a:avLst/>
          </a:prstGeom>
          <a:solidFill>
            <a:srgbClr val="EA5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0" y="0"/>
            <a:ext cx="9156700" cy="5143500"/>
          </a:xfrm>
          <a:prstGeom prst="rect">
            <a:avLst/>
          </a:prstGeom>
          <a:solidFill>
            <a:srgbClr val="7EC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01" y="1084115"/>
            <a:ext cx="6113550" cy="1923405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3108884" y="-7143"/>
            <a:ext cx="0" cy="1660922"/>
          </a:xfrm>
          <a:prstGeom prst="line">
            <a:avLst/>
          </a:prstGeom>
          <a:ln w="38100">
            <a:solidFill>
              <a:srgbClr val="EA56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5930583" y="-3571"/>
            <a:ext cx="0" cy="1425179"/>
          </a:xfrm>
          <a:prstGeom prst="line">
            <a:avLst/>
          </a:prstGeom>
          <a:ln w="38100">
            <a:solidFill>
              <a:srgbClr val="EA56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 userDrawn="1"/>
        </p:nvSpPr>
        <p:spPr>
          <a:xfrm rot="21135601">
            <a:off x="2086855" y="1527537"/>
            <a:ext cx="51588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谢谢观赏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4" y="1976743"/>
            <a:ext cx="885825" cy="633089"/>
          </a:xfrm>
          <a:prstGeom prst="rect">
            <a:avLst/>
          </a:prstGeom>
          <a:solidFill>
            <a:srgbClr val="EA5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8258179" y="1976743"/>
            <a:ext cx="885825" cy="633089"/>
          </a:xfrm>
          <a:prstGeom prst="rect">
            <a:avLst/>
          </a:prstGeom>
          <a:solidFill>
            <a:srgbClr val="EA5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5"/>
          <a:stretch>
            <a:fillRect/>
          </a:stretch>
        </p:blipFill>
        <p:spPr>
          <a:xfrm>
            <a:off x="-1" y="2588322"/>
            <a:ext cx="9153526" cy="25838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rot="21104876">
            <a:off x="1382645" y="2089052"/>
            <a:ext cx="695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 1 Part A</a:t>
            </a:r>
            <a:r>
              <a:rPr lang="en-US" altLang="zh-CN" sz="3600" b="1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600" b="1"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 day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rot="21325098">
            <a:off x="6285760" y="2755402"/>
            <a:ext cx="1639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五年级</a:t>
            </a:r>
            <a:r>
              <a:rPr lang="en-US" altLang="zh-CN" sz="240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sz="240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下</a:t>
            </a:r>
            <a:r>
              <a:rPr lang="en-US" altLang="zh-CN" sz="2400">
                <a:solidFill>
                  <a:schemeClr val="bg1"/>
                </a:solidFill>
                <a:latin typeface="+mn-ea"/>
              </a:rPr>
              <a:t>)</a:t>
            </a:r>
            <a:endParaRPr lang="zh-CN" altLang="en-US" sz="2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3402" y="4071068"/>
            <a:ext cx="227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4098"/>
          <p:cNvSpPr txBox="1">
            <a:spLocks noChangeArrowheads="1"/>
          </p:cNvSpPr>
          <p:nvPr/>
        </p:nvSpPr>
        <p:spPr bwMode="auto">
          <a:xfrm>
            <a:off x="2096373" y="615183"/>
            <a:ext cx="4951254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600" b="0" i="0" u="none" strike="noStrike" kern="0" cap="none" spc="0" normalizeH="0" baseline="0">
                <a:ln>
                  <a:noFill/>
                </a:ln>
                <a:solidFill>
                  <a:srgbClr val="00A8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 you do on the weekend?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often…</a:t>
            </a:r>
          </a:p>
        </p:txBody>
      </p:sp>
      <p:grpSp>
        <p:nvGrpSpPr>
          <p:cNvPr id="5" name="组合 12"/>
          <p:cNvGrpSpPr/>
          <p:nvPr/>
        </p:nvGrpSpPr>
        <p:grpSpPr bwMode="auto">
          <a:xfrm>
            <a:off x="1266883" y="2222910"/>
            <a:ext cx="6864292" cy="1588110"/>
            <a:chOff x="261795" y="1755097"/>
            <a:chExt cx="11413583" cy="2640631"/>
          </a:xfrm>
        </p:grpSpPr>
        <p:pic>
          <p:nvPicPr>
            <p:cNvPr id="6" name="Picture 5" descr="200841813567265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AFFFF"/>
                </a:clrFrom>
                <a:clrTo>
                  <a:srgbClr val="FA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0963" y="2008387"/>
              <a:ext cx="2833175" cy="2134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259489-14040G416305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035" y="1755097"/>
              <a:ext cx="2640627" cy="2640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9" descr="09040830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53"/>
            <a:stretch>
              <a:fillRect/>
            </a:stretch>
          </p:blipFill>
          <p:spPr bwMode="auto">
            <a:xfrm>
              <a:off x="9683438" y="1931581"/>
              <a:ext cx="1991940" cy="2287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7" descr="235006-14032Q1335977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795" y="1810112"/>
              <a:ext cx="1489940" cy="2530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180272" y="1065820"/>
            <a:ext cx="47834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300" b="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242060" y="1819546"/>
            <a:ext cx="6560820" cy="1860914"/>
            <a:chOff x="1242060" y="1819546"/>
            <a:chExt cx="6560820" cy="1860914"/>
          </a:xfrm>
        </p:grpSpPr>
        <p:sp>
          <p:nvSpPr>
            <p:cNvPr id="2" name="矩形: 圆角 1"/>
            <p:cNvSpPr/>
            <p:nvPr/>
          </p:nvSpPr>
          <p:spPr>
            <a:xfrm>
              <a:off x="1242060" y="1819546"/>
              <a:ext cx="6560820" cy="186091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1438592" y="2026947"/>
              <a:ext cx="6308408" cy="1314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kumimoji="0" sz="3300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always </a:t>
              </a:r>
              <a:r>
                <a:rPr lang="zh-CN" altLang="en-US"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表示约</a:t>
              </a:r>
              <a:r>
                <a:rPr lang="zh-CN" altLang="en-US"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100%</a:t>
              </a:r>
              <a:r>
                <a:rPr lang="zh-CN" altLang="en-US"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　　</a:t>
              </a:r>
              <a:r>
                <a:rPr lang="en-US" altLang="zh-CN"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usually </a:t>
              </a:r>
              <a:r>
                <a:rPr lang="zh-CN" altLang="en-US"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表示约</a:t>
              </a:r>
              <a:r>
                <a:rPr lang="en-US" altLang="zh-CN"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80</a:t>
              </a: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%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often </a:t>
              </a:r>
              <a:r>
                <a:rPr lang="zh-CN" altLang="en-US"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表示约</a:t>
              </a:r>
              <a:r>
                <a:rPr lang="en-US" altLang="zh-CN"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60%</a:t>
              </a:r>
              <a:r>
                <a:rPr lang="zh-CN" altLang="en-US"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　　　 </a:t>
              </a:r>
              <a:r>
                <a:rPr lang="en-US" altLang="zh-CN"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sometimes </a:t>
              </a:r>
              <a:r>
                <a:rPr lang="zh-CN" altLang="en-US"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表示约</a:t>
              </a:r>
              <a:r>
                <a:rPr lang="en-US" altLang="zh-CN"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40</a:t>
              </a: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%</a:t>
              </a:r>
              <a:endPara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74554" y="708662"/>
            <a:ext cx="6394892" cy="96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 b="0">
                <a:latin typeface="+mn-ea"/>
              </a:defRPr>
            </a:lvl1pPr>
            <a:lvl2pPr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What do you do on Saturday/on Sunday/on the weekend?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I always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/usually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/often/sometimes…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31184" y="1889624"/>
          <a:ext cx="2835075" cy="22099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34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987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 for a walk</a:t>
                      </a:r>
                      <a:endParaRPr lang="en-US" altLang="zh-CN" sz="18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5" marB="3429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80%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5" marB="3429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87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 the room</a:t>
                      </a:r>
                      <a:endParaRPr lang="en-US" altLang="zh-CN" sz="18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5" marB="3429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5" marB="3429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87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 shopping</a:t>
                      </a:r>
                      <a:endParaRPr lang="en-US" altLang="zh-CN" sz="18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5" marB="3429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  <a:endParaRPr lang="en-US" altLang="zh-CN" sz="18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5" marB="3429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87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 football</a:t>
                      </a:r>
                      <a:endParaRPr lang="en-US" altLang="zh-CN" sz="18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5" marB="3429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5" marB="3429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87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 cartoons</a:t>
                      </a:r>
                      <a:endParaRPr lang="en-US" altLang="zh-CN" sz="18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5" marB="3429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80%</a:t>
                      </a:r>
                      <a:endParaRPr lang="en-US" altLang="zh-CN" sz="18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5" marB="3429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16780" y="1889624"/>
          <a:ext cx="2997000" cy="22099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48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987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take a dancing class</a:t>
                      </a:r>
                      <a:endParaRPr lang="en-US" altLang="zh-CN" sz="18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5" marB="3429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altLang="zh-CN" sz="18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5" marB="3429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87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books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5" marB="3429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5" marB="3429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87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homework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5" marB="3429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5" marB="3429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87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watch TV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5" marB="3429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80%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5" marB="3429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87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 the </a:t>
                      </a:r>
                      <a:r>
                        <a:rPr lang="en-US" altLang="zh-CN" sz="1800" b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pipa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5" marB="3429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  <a:endParaRPr lang="en-US" altLang="zh-CN" sz="18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5" marB="3429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6235" y="348616"/>
            <a:ext cx="1567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Let's try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81025" y="1875370"/>
            <a:ext cx="7981950" cy="1860914"/>
            <a:chOff x="581025" y="1418170"/>
            <a:chExt cx="7981950" cy="1860914"/>
          </a:xfrm>
        </p:grpSpPr>
        <p:sp>
          <p:nvSpPr>
            <p:cNvPr id="5" name="矩形: 圆角 4"/>
            <p:cNvSpPr/>
            <p:nvPr/>
          </p:nvSpPr>
          <p:spPr>
            <a:xfrm>
              <a:off x="581025" y="1418170"/>
              <a:ext cx="7981950" cy="1860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04778" y="1563529"/>
              <a:ext cx="7734444" cy="1570196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1358899" y="1088847"/>
            <a:ext cx="642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are Zhang Peng and Pedro? Listen and tick.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6868" y="1181100"/>
            <a:ext cx="5910264" cy="2781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文本框 3"/>
          <p:cNvSpPr txBox="1"/>
          <p:nvPr/>
        </p:nvSpPr>
        <p:spPr>
          <a:xfrm>
            <a:off x="356235" y="348616"/>
            <a:ext cx="182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Let's talk 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4098"/>
          <p:cNvSpPr txBox="1">
            <a:spLocks noChangeArrowheads="1"/>
          </p:cNvSpPr>
          <p:nvPr/>
        </p:nvSpPr>
        <p:spPr bwMode="auto">
          <a:xfrm>
            <a:off x="4472940" y="1708347"/>
            <a:ext cx="2697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600" b="0" i="0" u="none" strike="noStrike" kern="0" cap="none" spc="0" normalizeH="0" baseline="0">
                <a:ln>
                  <a:noFill/>
                </a:ln>
                <a:solidFill>
                  <a:srgbClr val="00A8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play ping-pong at 4:00.</a:t>
            </a: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4472940" y="2875753"/>
            <a:ext cx="24594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read books at 9:30.</a:t>
            </a: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4472940" y="4001630"/>
            <a:ext cx="19041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cook at 17:30.</a:t>
            </a:r>
          </a:p>
        </p:txBody>
      </p:sp>
      <p:pic>
        <p:nvPicPr>
          <p:cNvPr id="27" name="图片 26" descr="E:\办公用\课件\图片\sy_20100619210259867043.jpgsy_201006192102598670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6770" y="1385180"/>
            <a:ext cx="1576780" cy="1038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3333751" y="1719888"/>
            <a:ext cx="13490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4:00 p.m.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635591" y="2623243"/>
            <a:ext cx="1567748" cy="897434"/>
            <a:chOff x="2267744" y="3493703"/>
            <a:chExt cx="2442740" cy="1398310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3493703"/>
              <a:ext cx="2442740" cy="1398310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872" y="4109915"/>
              <a:ext cx="926484" cy="597570"/>
            </a:xfrm>
            <a:prstGeom prst="rect">
              <a:avLst/>
            </a:prstGeom>
          </p:spPr>
        </p:pic>
      </p:grp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3333751" y="2887294"/>
            <a:ext cx="134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9:30 a.m.</a:t>
            </a:r>
          </a:p>
        </p:txBody>
      </p:sp>
      <p:pic>
        <p:nvPicPr>
          <p:cNvPr id="30" name="图片 29" descr="E:\办公用\课件\图片\6608733_090041577000_2.jpg6608733_090041577000_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508" y="3624953"/>
            <a:ext cx="1119912" cy="106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3333751" y="4023751"/>
            <a:ext cx="1274150" cy="34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628" tIns="35243" rIns="67628" bIns="3524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17:30 p.m.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56235" y="348616"/>
            <a:ext cx="182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Let's talk </a:t>
            </a:r>
          </a:p>
        </p:txBody>
      </p:sp>
      <p:sp>
        <p:nvSpPr>
          <p:cNvPr id="4" name="矩形 3"/>
          <p:cNvSpPr/>
          <p:nvPr/>
        </p:nvSpPr>
        <p:spPr>
          <a:xfrm>
            <a:off x="3425063" y="631984"/>
            <a:ext cx="2363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do you… ?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93865" y="740489"/>
            <a:ext cx="4156269" cy="100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600" b="0" i="0" u="none" strike="noStrike" kern="0" cap="none" spc="0" normalizeH="0" baseline="0">
                <a:ln>
                  <a:noFill/>
                </a:ln>
                <a:solidFill>
                  <a:srgbClr val="00A8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——When do you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?</a:t>
            </a:r>
            <a:b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——I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内容占位符 5123"/>
          <p:cNvSpPr txBox="1">
            <a:spLocks noChangeArrowheads="1"/>
          </p:cNvSpPr>
          <p:nvPr/>
        </p:nvSpPr>
        <p:spPr bwMode="auto">
          <a:xfrm>
            <a:off x="652517" y="1818972"/>
            <a:ext cx="2372623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600" b="0" i="0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95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两人一组进行对话</a:t>
            </a:r>
          </a:p>
        </p:txBody>
      </p:sp>
      <p:sp>
        <p:nvSpPr>
          <p:cNvPr id="46" name="文本框 45"/>
          <p:cNvSpPr txBox="1">
            <a:spLocks noChangeArrowheads="1"/>
          </p:cNvSpPr>
          <p:nvPr/>
        </p:nvSpPr>
        <p:spPr bwMode="auto">
          <a:xfrm>
            <a:off x="1400088" y="3973864"/>
            <a:ext cx="160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600" b="0" i="0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bed</a:t>
            </a:r>
          </a:p>
        </p:txBody>
      </p:sp>
      <p:sp>
        <p:nvSpPr>
          <p:cNvPr id="47" name="文本框 46"/>
          <p:cNvSpPr txBox="1">
            <a:spLocks noChangeArrowheads="1"/>
          </p:cNvSpPr>
          <p:nvPr/>
        </p:nvSpPr>
        <p:spPr bwMode="auto">
          <a:xfrm>
            <a:off x="3813812" y="3973864"/>
            <a:ext cx="160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600" b="0" i="0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eat lunch</a:t>
            </a:r>
          </a:p>
        </p:txBody>
      </p:sp>
      <p:sp>
        <p:nvSpPr>
          <p:cNvPr id="48" name="文本框 47"/>
          <p:cNvSpPr txBox="1">
            <a:spLocks noChangeArrowheads="1"/>
          </p:cNvSpPr>
          <p:nvPr/>
        </p:nvSpPr>
        <p:spPr bwMode="auto">
          <a:xfrm>
            <a:off x="6405761" y="3973864"/>
            <a:ext cx="1428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600" b="0" i="0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up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91543" y="2380730"/>
            <a:ext cx="6389512" cy="1397154"/>
            <a:chOff x="878188" y="3321185"/>
            <a:chExt cx="8231826" cy="1800000"/>
          </a:xfrm>
        </p:grpSpPr>
        <p:pic>
          <p:nvPicPr>
            <p:cNvPr id="43" name="图片 42" descr="E:\办公用\课件\图片\136.jpg13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263" y="3321185"/>
              <a:ext cx="1383673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图片 44" descr="E:\办公用\课件\图片\6608733_090032830000_2.jpg6608733_090032830000_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188" y="3321185"/>
              <a:ext cx="1800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8010" y="3321185"/>
              <a:ext cx="2002004" cy="1800000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356235" y="348616"/>
            <a:ext cx="182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Let's talk 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1475" y="269260"/>
            <a:ext cx="169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Role-play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16731" y="1021080"/>
            <a:ext cx="8110537" cy="3063240"/>
            <a:chOff x="516731" y="1066800"/>
            <a:chExt cx="8110537" cy="3063240"/>
          </a:xfrm>
        </p:grpSpPr>
        <p:sp>
          <p:nvSpPr>
            <p:cNvPr id="5" name="矩形: 圆角 4"/>
            <p:cNvSpPr/>
            <p:nvPr/>
          </p:nvSpPr>
          <p:spPr>
            <a:xfrm>
              <a:off x="516731" y="1066800"/>
              <a:ext cx="8110537" cy="3063240"/>
            </a:xfrm>
            <a:prstGeom prst="roundRect">
              <a:avLst>
                <a:gd name="adj" fmla="val 8976"/>
              </a:avLst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75844" y="1127999"/>
              <a:ext cx="7592312" cy="2887502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207</Words>
  <Application>Microsoft Office PowerPoint</Application>
  <PresentationFormat>全屏显示(16:9)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黑体</vt:lpstr>
      <vt:lpstr>思源黑体 CN Regular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</cp:revision>
  <dcterms:created xsi:type="dcterms:W3CDTF">2018-09-04T08:11:00Z</dcterms:created>
  <dcterms:modified xsi:type="dcterms:W3CDTF">2019-12-23T05:46:58Z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