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2" r:id="rId4"/>
  </p:sldMasterIdLst>
  <p:notesMasterIdLst>
    <p:notesMasterId r:id="rId14"/>
  </p:notesMasterIdLst>
  <p:handoutMasterIdLst>
    <p:handoutMasterId r:id="rId15"/>
  </p:handoutMasterIdLst>
  <p:sldIdLst>
    <p:sldId id="262" r:id="rId5"/>
    <p:sldId id="269" r:id="rId6"/>
    <p:sldId id="268" r:id="rId7"/>
    <p:sldId id="271" r:id="rId8"/>
    <p:sldId id="273" r:id="rId9"/>
    <p:sldId id="275" r:id="rId10"/>
    <p:sldId id="274" r:id="rId11"/>
    <p:sldId id="27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87"/>
  </p:normalViewPr>
  <p:slideViewPr>
    <p:cSldViewPr snapToGrid="0" snapToObjects="1">
      <p:cViewPr varScale="1">
        <p:scale>
          <a:sx n="67" d="100"/>
          <a:sy n="67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C34577-ED4A-4FFD-9393-9D9267A76C7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815CC2-6029-471C-959B-FBE126378B1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200" b="1" dirty="0">
              <a:latin typeface="Poppins" panose="00000500000000000000" pitchFamily="2" charset="0"/>
              <a:cs typeface="Poppins" panose="00000500000000000000" pitchFamily="2" charset="0"/>
            </a:rPr>
            <a:t>Customer ratings </a:t>
          </a:r>
          <a:r>
            <a:rPr lang="en-GB" sz="1200" dirty="0">
              <a:latin typeface="Poppins" panose="00000500000000000000" pitchFamily="2" charset="0"/>
              <a:cs typeface="Poppins" panose="00000500000000000000" pitchFamily="2" charset="0"/>
            </a:rPr>
            <a:t>can </a:t>
          </a:r>
          <a:r>
            <a:rPr lang="en-GB" sz="1200" b="1" dirty="0">
              <a:latin typeface="Poppins" panose="00000500000000000000" pitchFamily="2" charset="0"/>
              <a:cs typeface="Poppins" panose="00000500000000000000" pitchFamily="2" charset="0"/>
            </a:rPr>
            <a:t>impact the customer buying decision</a:t>
          </a:r>
          <a:endParaRPr lang="en-US" sz="1200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31FA5B1D-9E60-49F4-B86A-C7E21A7FE750}" type="parTrans" cxnId="{5C6691EF-5258-47A5-B28D-1689C47983CE}">
      <dgm:prSet/>
      <dgm:spPr/>
      <dgm:t>
        <a:bodyPr/>
        <a:lstStyle/>
        <a:p>
          <a:endParaRPr lang="en-US"/>
        </a:p>
      </dgm:t>
    </dgm:pt>
    <dgm:pt modelId="{A7EAC0CD-1961-4E8A-B849-F3F3FABCD05D}" type="sibTrans" cxnId="{5C6691EF-5258-47A5-B28D-1689C47983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6A2F065-6565-4E80-902D-176CCFC7C19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200" b="1" dirty="0">
              <a:latin typeface="Poppins" panose="00000500000000000000" pitchFamily="2" charset="0"/>
              <a:cs typeface="Poppins" panose="00000500000000000000" pitchFamily="2" charset="0"/>
            </a:rPr>
            <a:t>Predicting rating </a:t>
          </a:r>
          <a:r>
            <a:rPr lang="en-GB" sz="1200" dirty="0">
              <a:latin typeface="Poppins" panose="00000500000000000000" pitchFamily="2" charset="0"/>
              <a:cs typeface="Poppins" panose="00000500000000000000" pitchFamily="2" charset="0"/>
            </a:rPr>
            <a:t>of products and issue recommendations on crucial information will improve the ratings</a:t>
          </a:r>
          <a:endParaRPr lang="en-US" sz="1200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87BBC14A-51FB-43EB-A47D-8473D1A6477C}" type="parTrans" cxnId="{B7ACC6C5-6F81-4679-AD59-7B31E4AD4110}">
      <dgm:prSet/>
      <dgm:spPr/>
      <dgm:t>
        <a:bodyPr/>
        <a:lstStyle/>
        <a:p>
          <a:endParaRPr lang="en-US"/>
        </a:p>
      </dgm:t>
    </dgm:pt>
    <dgm:pt modelId="{9BB5A084-D574-4717-8204-995523A394B7}" type="sibTrans" cxnId="{B7ACC6C5-6F81-4679-AD59-7B31E4AD4110}">
      <dgm:prSet/>
      <dgm:spPr/>
      <dgm:t>
        <a:bodyPr/>
        <a:lstStyle/>
        <a:p>
          <a:endParaRPr lang="en-US"/>
        </a:p>
      </dgm:t>
    </dgm:pt>
    <dgm:pt modelId="{CA777DEC-5723-491A-80C6-AE53E00C50B2}" type="pres">
      <dgm:prSet presAssocID="{DDC34577-ED4A-4FFD-9393-9D9267A76C7C}" presName="root" presStyleCnt="0">
        <dgm:presLayoutVars>
          <dgm:dir/>
          <dgm:resizeHandles val="exact"/>
        </dgm:presLayoutVars>
      </dgm:prSet>
      <dgm:spPr/>
    </dgm:pt>
    <dgm:pt modelId="{657080F9-CA99-4382-9989-6584FC6C10FA}" type="pres">
      <dgm:prSet presAssocID="{DDC34577-ED4A-4FFD-9393-9D9267A76C7C}" presName="container" presStyleCnt="0">
        <dgm:presLayoutVars>
          <dgm:dir/>
          <dgm:resizeHandles val="exact"/>
        </dgm:presLayoutVars>
      </dgm:prSet>
      <dgm:spPr/>
    </dgm:pt>
    <dgm:pt modelId="{7991F9F0-3EF5-49A0-B3B0-CF69DB169396}" type="pres">
      <dgm:prSet presAssocID="{49815CC2-6029-471C-959B-FBE126378B16}" presName="compNode" presStyleCnt="0"/>
      <dgm:spPr/>
    </dgm:pt>
    <dgm:pt modelId="{CA3740CC-9B41-4D43-B7A5-4AF58593A9A9}" type="pres">
      <dgm:prSet presAssocID="{49815CC2-6029-471C-959B-FBE126378B16}" presName="iconBgRect" presStyleLbl="bgShp" presStyleIdx="0" presStyleCnt="2"/>
      <dgm:spPr/>
    </dgm:pt>
    <dgm:pt modelId="{E6C8DA4D-EE38-4D7B-AB46-502608BCFB5C}" type="pres">
      <dgm:prSet presAssocID="{49815CC2-6029-471C-959B-FBE126378B1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D31AC35C-AE42-4185-8207-E39D725746B1}" type="pres">
      <dgm:prSet presAssocID="{49815CC2-6029-471C-959B-FBE126378B16}" presName="spaceRect" presStyleCnt="0"/>
      <dgm:spPr/>
    </dgm:pt>
    <dgm:pt modelId="{6F9458F6-39C3-4B09-82E4-1196D52A42B4}" type="pres">
      <dgm:prSet presAssocID="{49815CC2-6029-471C-959B-FBE126378B16}" presName="textRect" presStyleLbl="revTx" presStyleIdx="0" presStyleCnt="2">
        <dgm:presLayoutVars>
          <dgm:chMax val="1"/>
          <dgm:chPref val="1"/>
        </dgm:presLayoutVars>
      </dgm:prSet>
      <dgm:spPr/>
    </dgm:pt>
    <dgm:pt modelId="{947B3591-0189-49C3-B523-C2599E79F6DC}" type="pres">
      <dgm:prSet presAssocID="{A7EAC0CD-1961-4E8A-B849-F3F3FABCD05D}" presName="sibTrans" presStyleLbl="sibTrans2D1" presStyleIdx="0" presStyleCnt="0"/>
      <dgm:spPr/>
    </dgm:pt>
    <dgm:pt modelId="{D00CE7D3-7915-48BE-B7F0-DFB41DBABBDB}" type="pres">
      <dgm:prSet presAssocID="{46A2F065-6565-4E80-902D-176CCFC7C19A}" presName="compNode" presStyleCnt="0"/>
      <dgm:spPr/>
    </dgm:pt>
    <dgm:pt modelId="{F74F4BA7-254F-436B-A518-47E37A583340}" type="pres">
      <dgm:prSet presAssocID="{46A2F065-6565-4E80-902D-176CCFC7C19A}" presName="iconBgRect" presStyleLbl="bgShp" presStyleIdx="1" presStyleCnt="2"/>
      <dgm:spPr/>
    </dgm:pt>
    <dgm:pt modelId="{E3F343E6-3774-4277-916E-771F8DEF4000}" type="pres">
      <dgm:prSet presAssocID="{46A2F065-6565-4E80-902D-176CCFC7C19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53B01F2F-6CA4-4C0C-9ED5-75DB41B0ACE5}" type="pres">
      <dgm:prSet presAssocID="{46A2F065-6565-4E80-902D-176CCFC7C19A}" presName="spaceRect" presStyleCnt="0"/>
      <dgm:spPr/>
    </dgm:pt>
    <dgm:pt modelId="{2E291E32-1A66-4F39-8D8C-DE3D9537BBE0}" type="pres">
      <dgm:prSet presAssocID="{46A2F065-6565-4E80-902D-176CCFC7C19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6A9733B-E761-4E95-B1C8-FBF8340AE3CE}" type="presOf" srcId="{49815CC2-6029-471C-959B-FBE126378B16}" destId="{6F9458F6-39C3-4B09-82E4-1196D52A42B4}" srcOrd="0" destOrd="0" presId="urn:microsoft.com/office/officeart/2018/2/layout/IconCircleList"/>
    <dgm:cxn modelId="{271CAA79-D7A7-406A-B1FF-D57B919579BC}" type="presOf" srcId="{46A2F065-6565-4E80-902D-176CCFC7C19A}" destId="{2E291E32-1A66-4F39-8D8C-DE3D9537BBE0}" srcOrd="0" destOrd="0" presId="urn:microsoft.com/office/officeart/2018/2/layout/IconCircleList"/>
    <dgm:cxn modelId="{EC428E80-28A1-44C8-AA33-7420F61CDDE3}" type="presOf" srcId="{DDC34577-ED4A-4FFD-9393-9D9267A76C7C}" destId="{CA777DEC-5723-491A-80C6-AE53E00C50B2}" srcOrd="0" destOrd="0" presId="urn:microsoft.com/office/officeart/2018/2/layout/IconCircleList"/>
    <dgm:cxn modelId="{B7ACC6C5-6F81-4679-AD59-7B31E4AD4110}" srcId="{DDC34577-ED4A-4FFD-9393-9D9267A76C7C}" destId="{46A2F065-6565-4E80-902D-176CCFC7C19A}" srcOrd="1" destOrd="0" parTransId="{87BBC14A-51FB-43EB-A47D-8473D1A6477C}" sibTransId="{9BB5A084-D574-4717-8204-995523A394B7}"/>
    <dgm:cxn modelId="{060667D6-56F8-4D24-BB1C-3DC8F92DA496}" type="presOf" srcId="{A7EAC0CD-1961-4E8A-B849-F3F3FABCD05D}" destId="{947B3591-0189-49C3-B523-C2599E79F6DC}" srcOrd="0" destOrd="0" presId="urn:microsoft.com/office/officeart/2018/2/layout/IconCircleList"/>
    <dgm:cxn modelId="{5C6691EF-5258-47A5-B28D-1689C47983CE}" srcId="{DDC34577-ED4A-4FFD-9393-9D9267A76C7C}" destId="{49815CC2-6029-471C-959B-FBE126378B16}" srcOrd="0" destOrd="0" parTransId="{31FA5B1D-9E60-49F4-B86A-C7E21A7FE750}" sibTransId="{A7EAC0CD-1961-4E8A-B849-F3F3FABCD05D}"/>
    <dgm:cxn modelId="{CEEA372B-5FA0-405B-98F3-45F1124A7211}" type="presParOf" srcId="{CA777DEC-5723-491A-80C6-AE53E00C50B2}" destId="{657080F9-CA99-4382-9989-6584FC6C10FA}" srcOrd="0" destOrd="0" presId="urn:microsoft.com/office/officeart/2018/2/layout/IconCircleList"/>
    <dgm:cxn modelId="{AA6B18D4-CAC7-4321-A46B-C5F44C9AB9A0}" type="presParOf" srcId="{657080F9-CA99-4382-9989-6584FC6C10FA}" destId="{7991F9F0-3EF5-49A0-B3B0-CF69DB169396}" srcOrd="0" destOrd="0" presId="urn:microsoft.com/office/officeart/2018/2/layout/IconCircleList"/>
    <dgm:cxn modelId="{A9C9CE47-2EBD-47D7-BC72-B7E060F5F2B4}" type="presParOf" srcId="{7991F9F0-3EF5-49A0-B3B0-CF69DB169396}" destId="{CA3740CC-9B41-4D43-B7A5-4AF58593A9A9}" srcOrd="0" destOrd="0" presId="urn:microsoft.com/office/officeart/2018/2/layout/IconCircleList"/>
    <dgm:cxn modelId="{42492C79-E89F-4C9E-99A8-CD3EAA9336AD}" type="presParOf" srcId="{7991F9F0-3EF5-49A0-B3B0-CF69DB169396}" destId="{E6C8DA4D-EE38-4D7B-AB46-502608BCFB5C}" srcOrd="1" destOrd="0" presId="urn:microsoft.com/office/officeart/2018/2/layout/IconCircleList"/>
    <dgm:cxn modelId="{60A2906C-42B0-4390-B125-B62BB2BC5ACA}" type="presParOf" srcId="{7991F9F0-3EF5-49A0-B3B0-CF69DB169396}" destId="{D31AC35C-AE42-4185-8207-E39D725746B1}" srcOrd="2" destOrd="0" presId="urn:microsoft.com/office/officeart/2018/2/layout/IconCircleList"/>
    <dgm:cxn modelId="{235654FA-69FC-40C4-A017-66DACEA16A4C}" type="presParOf" srcId="{7991F9F0-3EF5-49A0-B3B0-CF69DB169396}" destId="{6F9458F6-39C3-4B09-82E4-1196D52A42B4}" srcOrd="3" destOrd="0" presId="urn:microsoft.com/office/officeart/2018/2/layout/IconCircleList"/>
    <dgm:cxn modelId="{CEAD8C15-FACC-4481-9617-4D49A56AE201}" type="presParOf" srcId="{657080F9-CA99-4382-9989-6584FC6C10FA}" destId="{947B3591-0189-49C3-B523-C2599E79F6DC}" srcOrd="1" destOrd="0" presId="urn:microsoft.com/office/officeart/2018/2/layout/IconCircleList"/>
    <dgm:cxn modelId="{D06F991A-E18C-479D-B71B-14C671C93DEF}" type="presParOf" srcId="{657080F9-CA99-4382-9989-6584FC6C10FA}" destId="{D00CE7D3-7915-48BE-B7F0-DFB41DBABBDB}" srcOrd="2" destOrd="0" presId="urn:microsoft.com/office/officeart/2018/2/layout/IconCircleList"/>
    <dgm:cxn modelId="{ADF8013B-9108-46E1-8977-D7A144847226}" type="presParOf" srcId="{D00CE7D3-7915-48BE-B7F0-DFB41DBABBDB}" destId="{F74F4BA7-254F-436B-A518-47E37A583340}" srcOrd="0" destOrd="0" presId="urn:microsoft.com/office/officeart/2018/2/layout/IconCircleList"/>
    <dgm:cxn modelId="{539A3E57-77D9-4392-A9F9-2586FB4ED11C}" type="presParOf" srcId="{D00CE7D3-7915-48BE-B7F0-DFB41DBABBDB}" destId="{E3F343E6-3774-4277-916E-771F8DEF4000}" srcOrd="1" destOrd="0" presId="urn:microsoft.com/office/officeart/2018/2/layout/IconCircleList"/>
    <dgm:cxn modelId="{E01CDBE5-38CE-44F4-8E33-85DDB38A5BFF}" type="presParOf" srcId="{D00CE7D3-7915-48BE-B7F0-DFB41DBABBDB}" destId="{53B01F2F-6CA4-4C0C-9ED5-75DB41B0ACE5}" srcOrd="2" destOrd="0" presId="urn:microsoft.com/office/officeart/2018/2/layout/IconCircleList"/>
    <dgm:cxn modelId="{65D632E3-207E-4952-B773-A27D1CF55979}" type="presParOf" srcId="{D00CE7D3-7915-48BE-B7F0-DFB41DBABBDB}" destId="{2E291E32-1A66-4F39-8D8C-DE3D9537BBE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1E5C2F-9CE1-4424-9E63-3830012B7D3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2084140-F82E-4FA1-AB74-C51AF9A5C5FE}">
      <dgm:prSet/>
      <dgm:spPr/>
      <dgm:t>
        <a:bodyPr/>
        <a:lstStyle/>
        <a:p>
          <a:r>
            <a:rPr lang="en-GB" b="0" i="0" baseline="0" dirty="0">
              <a:latin typeface="Poppins" panose="00000500000000000000" pitchFamily="2" charset="0"/>
              <a:cs typeface="Poppins" panose="00000500000000000000" pitchFamily="2" charset="0"/>
            </a:rPr>
            <a:t>Explore and analyse the dataset to draw some initial insights</a:t>
          </a:r>
          <a:endParaRPr lang="en-US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76ECF1B5-18B3-4E83-B22B-D17B8A331A79}" type="parTrans" cxnId="{347DEEF3-9840-45C1-967A-0193DD8D24C3}">
      <dgm:prSet/>
      <dgm:spPr/>
      <dgm:t>
        <a:bodyPr/>
        <a:lstStyle/>
        <a:p>
          <a:endParaRPr lang="en-US"/>
        </a:p>
      </dgm:t>
    </dgm:pt>
    <dgm:pt modelId="{E618D875-A971-4D86-865C-A4B1E3795EFA}" type="sibTrans" cxnId="{347DEEF3-9840-45C1-967A-0193DD8D24C3}">
      <dgm:prSet/>
      <dgm:spPr/>
      <dgm:t>
        <a:bodyPr/>
        <a:lstStyle/>
        <a:p>
          <a:endParaRPr lang="en-US"/>
        </a:p>
      </dgm:t>
    </dgm:pt>
    <dgm:pt modelId="{D5D9AD50-BC0A-450A-929D-FE061D723408}">
      <dgm:prSet/>
      <dgm:spPr/>
      <dgm:t>
        <a:bodyPr/>
        <a:lstStyle/>
        <a:p>
          <a:r>
            <a:rPr lang="en-GB" b="0" i="0" baseline="0" dirty="0">
              <a:latin typeface="Poppins" panose="00000500000000000000" pitchFamily="2" charset="0"/>
              <a:cs typeface="Poppins" panose="00000500000000000000" pitchFamily="2" charset="0"/>
            </a:rPr>
            <a:t>Leverage supervised machine learning to predict the ratings based on the historical data</a:t>
          </a:r>
          <a:endParaRPr lang="en-US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BFE29AA9-25C3-4439-BA8C-9C54D8658172}" type="parTrans" cxnId="{3F3CE146-B849-4D9B-8E4F-494E0F0B8B0D}">
      <dgm:prSet/>
      <dgm:spPr/>
      <dgm:t>
        <a:bodyPr/>
        <a:lstStyle/>
        <a:p>
          <a:endParaRPr lang="en-US"/>
        </a:p>
      </dgm:t>
    </dgm:pt>
    <dgm:pt modelId="{EC9511B8-D4BB-4596-8D09-F90C09C94383}" type="sibTrans" cxnId="{3F3CE146-B849-4D9B-8E4F-494E0F0B8B0D}">
      <dgm:prSet/>
      <dgm:spPr/>
      <dgm:t>
        <a:bodyPr/>
        <a:lstStyle/>
        <a:p>
          <a:endParaRPr lang="en-US"/>
        </a:p>
      </dgm:t>
    </dgm:pt>
    <dgm:pt modelId="{46C82471-15B5-47CF-9B79-C525952A9B6F}">
      <dgm:prSet/>
      <dgm:spPr/>
      <dgm:t>
        <a:bodyPr/>
        <a:lstStyle/>
        <a:p>
          <a:r>
            <a:rPr lang="en-GB" b="0" i="0" baseline="0" dirty="0">
              <a:latin typeface="Poppins" panose="00000500000000000000" pitchFamily="2" charset="0"/>
              <a:cs typeface="Poppins" panose="00000500000000000000" pitchFamily="2" charset="0"/>
            </a:rPr>
            <a:t>Leverage unsupervised ML clustering to group the products based on the available features</a:t>
          </a:r>
          <a:endParaRPr lang="en-US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7D61020A-1BC2-422B-BE04-BDDA226ECB81}" type="parTrans" cxnId="{8A22891D-4FC5-455F-918E-F965A637713B}">
      <dgm:prSet/>
      <dgm:spPr/>
      <dgm:t>
        <a:bodyPr/>
        <a:lstStyle/>
        <a:p>
          <a:endParaRPr lang="en-US"/>
        </a:p>
      </dgm:t>
    </dgm:pt>
    <dgm:pt modelId="{161A7E3B-53F9-4DF6-8867-A7EFBF8BD4DE}" type="sibTrans" cxnId="{8A22891D-4FC5-455F-918E-F965A637713B}">
      <dgm:prSet/>
      <dgm:spPr/>
      <dgm:t>
        <a:bodyPr/>
        <a:lstStyle/>
        <a:p>
          <a:endParaRPr lang="en-US"/>
        </a:p>
      </dgm:t>
    </dgm:pt>
    <dgm:pt modelId="{03624CE3-ECCB-4A2B-AC10-E6476A39A810}" type="pres">
      <dgm:prSet presAssocID="{ED1E5C2F-9CE1-4424-9E63-3830012B7D31}" presName="root" presStyleCnt="0">
        <dgm:presLayoutVars>
          <dgm:dir/>
          <dgm:resizeHandles val="exact"/>
        </dgm:presLayoutVars>
      </dgm:prSet>
      <dgm:spPr/>
    </dgm:pt>
    <dgm:pt modelId="{0453B639-472F-4DF5-A8FC-0AB0F95043C7}" type="pres">
      <dgm:prSet presAssocID="{ED1E5C2F-9CE1-4424-9E63-3830012B7D31}" presName="container" presStyleCnt="0">
        <dgm:presLayoutVars>
          <dgm:dir/>
          <dgm:resizeHandles val="exact"/>
        </dgm:presLayoutVars>
      </dgm:prSet>
      <dgm:spPr/>
    </dgm:pt>
    <dgm:pt modelId="{C3A499C2-D1E1-456E-8255-D182BFC8A02A}" type="pres">
      <dgm:prSet presAssocID="{D2084140-F82E-4FA1-AB74-C51AF9A5C5FE}" presName="compNode" presStyleCnt="0"/>
      <dgm:spPr/>
    </dgm:pt>
    <dgm:pt modelId="{FB6EA78A-0ED8-4611-B00A-B6389D380A67}" type="pres">
      <dgm:prSet presAssocID="{D2084140-F82E-4FA1-AB74-C51AF9A5C5FE}" presName="iconBgRect" presStyleLbl="bgShp" presStyleIdx="0" presStyleCnt="3"/>
      <dgm:spPr/>
    </dgm:pt>
    <dgm:pt modelId="{F88FC042-DAF9-4A1A-9EF4-51B1DC7EE507}" type="pres">
      <dgm:prSet presAssocID="{D2084140-F82E-4FA1-AB74-C51AF9A5C5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38F1EDE-D7DA-4351-B48C-92284DF91EC2}" type="pres">
      <dgm:prSet presAssocID="{D2084140-F82E-4FA1-AB74-C51AF9A5C5FE}" presName="spaceRect" presStyleCnt="0"/>
      <dgm:spPr/>
    </dgm:pt>
    <dgm:pt modelId="{EC211EE2-B119-493D-844F-6FD9B4DE9BD3}" type="pres">
      <dgm:prSet presAssocID="{D2084140-F82E-4FA1-AB74-C51AF9A5C5FE}" presName="textRect" presStyleLbl="revTx" presStyleIdx="0" presStyleCnt="3">
        <dgm:presLayoutVars>
          <dgm:chMax val="1"/>
          <dgm:chPref val="1"/>
        </dgm:presLayoutVars>
      </dgm:prSet>
      <dgm:spPr/>
    </dgm:pt>
    <dgm:pt modelId="{E20EFD3D-E86A-4A02-8FBA-AA554A23435A}" type="pres">
      <dgm:prSet presAssocID="{E618D875-A971-4D86-865C-A4B1E3795EFA}" presName="sibTrans" presStyleLbl="sibTrans2D1" presStyleIdx="0" presStyleCnt="0"/>
      <dgm:spPr/>
    </dgm:pt>
    <dgm:pt modelId="{10184626-3770-4E8E-8466-881C3009D110}" type="pres">
      <dgm:prSet presAssocID="{D5D9AD50-BC0A-450A-929D-FE061D723408}" presName="compNode" presStyleCnt="0"/>
      <dgm:spPr/>
    </dgm:pt>
    <dgm:pt modelId="{901F1BAB-B247-4E8F-842A-D616D07CFCEE}" type="pres">
      <dgm:prSet presAssocID="{D5D9AD50-BC0A-450A-929D-FE061D723408}" presName="iconBgRect" presStyleLbl="bgShp" presStyleIdx="1" presStyleCnt="3"/>
      <dgm:spPr/>
    </dgm:pt>
    <dgm:pt modelId="{8E674A06-5164-4907-BDAB-1933BA287C5D}" type="pres">
      <dgm:prSet presAssocID="{D5D9AD50-BC0A-450A-929D-FE061D72340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062E9A1-EAFC-4600-A780-D7BB956EBB2C}" type="pres">
      <dgm:prSet presAssocID="{D5D9AD50-BC0A-450A-929D-FE061D723408}" presName="spaceRect" presStyleCnt="0"/>
      <dgm:spPr/>
    </dgm:pt>
    <dgm:pt modelId="{877BC2D4-E20A-4C84-B634-0EE44DB50805}" type="pres">
      <dgm:prSet presAssocID="{D5D9AD50-BC0A-450A-929D-FE061D723408}" presName="textRect" presStyleLbl="revTx" presStyleIdx="1" presStyleCnt="3">
        <dgm:presLayoutVars>
          <dgm:chMax val="1"/>
          <dgm:chPref val="1"/>
        </dgm:presLayoutVars>
      </dgm:prSet>
      <dgm:spPr/>
    </dgm:pt>
    <dgm:pt modelId="{6DD35D6B-E93C-4FCB-B6BA-9289A8E40B5E}" type="pres">
      <dgm:prSet presAssocID="{EC9511B8-D4BB-4596-8D09-F90C09C94383}" presName="sibTrans" presStyleLbl="sibTrans2D1" presStyleIdx="0" presStyleCnt="0"/>
      <dgm:spPr/>
    </dgm:pt>
    <dgm:pt modelId="{946023DC-ED7B-4C21-A5EF-9CFAF5556B8D}" type="pres">
      <dgm:prSet presAssocID="{46C82471-15B5-47CF-9B79-C525952A9B6F}" presName="compNode" presStyleCnt="0"/>
      <dgm:spPr/>
    </dgm:pt>
    <dgm:pt modelId="{BD239577-D584-4CCF-83DC-75D015636958}" type="pres">
      <dgm:prSet presAssocID="{46C82471-15B5-47CF-9B79-C525952A9B6F}" presName="iconBgRect" presStyleLbl="bgShp" presStyleIdx="2" presStyleCnt="3"/>
      <dgm:spPr/>
    </dgm:pt>
    <dgm:pt modelId="{32F0AFF1-21C0-484D-98B5-AED245146857}" type="pres">
      <dgm:prSet presAssocID="{46C82471-15B5-47CF-9B79-C525952A9B6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F48FD9E-C735-44AA-929C-2E0E5259944D}" type="pres">
      <dgm:prSet presAssocID="{46C82471-15B5-47CF-9B79-C525952A9B6F}" presName="spaceRect" presStyleCnt="0"/>
      <dgm:spPr/>
    </dgm:pt>
    <dgm:pt modelId="{34BBA471-4A99-41C4-9658-CC51E06DE03C}" type="pres">
      <dgm:prSet presAssocID="{46C82471-15B5-47CF-9B79-C525952A9B6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31C8212-58D4-4864-88A1-94209A4F9DD9}" type="presOf" srcId="{EC9511B8-D4BB-4596-8D09-F90C09C94383}" destId="{6DD35D6B-E93C-4FCB-B6BA-9289A8E40B5E}" srcOrd="0" destOrd="0" presId="urn:microsoft.com/office/officeart/2018/2/layout/IconCircleList"/>
    <dgm:cxn modelId="{8A22891D-4FC5-455F-918E-F965A637713B}" srcId="{ED1E5C2F-9CE1-4424-9E63-3830012B7D31}" destId="{46C82471-15B5-47CF-9B79-C525952A9B6F}" srcOrd="2" destOrd="0" parTransId="{7D61020A-1BC2-422B-BE04-BDDA226ECB81}" sibTransId="{161A7E3B-53F9-4DF6-8867-A7EFBF8BD4DE}"/>
    <dgm:cxn modelId="{F523E81D-A74D-43F9-BB2D-43685749092B}" type="presOf" srcId="{46C82471-15B5-47CF-9B79-C525952A9B6F}" destId="{34BBA471-4A99-41C4-9658-CC51E06DE03C}" srcOrd="0" destOrd="0" presId="urn:microsoft.com/office/officeart/2018/2/layout/IconCircleList"/>
    <dgm:cxn modelId="{53E2111E-AAED-456B-8B58-8A94C1533AB1}" type="presOf" srcId="{D2084140-F82E-4FA1-AB74-C51AF9A5C5FE}" destId="{EC211EE2-B119-493D-844F-6FD9B4DE9BD3}" srcOrd="0" destOrd="0" presId="urn:microsoft.com/office/officeart/2018/2/layout/IconCircleList"/>
    <dgm:cxn modelId="{0AC4285D-FAD5-40C4-9ADD-8667F0E36270}" type="presOf" srcId="{ED1E5C2F-9CE1-4424-9E63-3830012B7D31}" destId="{03624CE3-ECCB-4A2B-AC10-E6476A39A810}" srcOrd="0" destOrd="0" presId="urn:microsoft.com/office/officeart/2018/2/layout/IconCircleList"/>
    <dgm:cxn modelId="{5FD85761-9DB7-4ED9-A3E4-F7E00416AC5E}" type="presOf" srcId="{E618D875-A971-4D86-865C-A4B1E3795EFA}" destId="{E20EFD3D-E86A-4A02-8FBA-AA554A23435A}" srcOrd="0" destOrd="0" presId="urn:microsoft.com/office/officeart/2018/2/layout/IconCircleList"/>
    <dgm:cxn modelId="{3F3CE146-B849-4D9B-8E4F-494E0F0B8B0D}" srcId="{ED1E5C2F-9CE1-4424-9E63-3830012B7D31}" destId="{D5D9AD50-BC0A-450A-929D-FE061D723408}" srcOrd="1" destOrd="0" parTransId="{BFE29AA9-25C3-4439-BA8C-9C54D8658172}" sibTransId="{EC9511B8-D4BB-4596-8D09-F90C09C94383}"/>
    <dgm:cxn modelId="{26689554-60EA-40C0-8941-04B656C98C56}" type="presOf" srcId="{D5D9AD50-BC0A-450A-929D-FE061D723408}" destId="{877BC2D4-E20A-4C84-B634-0EE44DB50805}" srcOrd="0" destOrd="0" presId="urn:microsoft.com/office/officeart/2018/2/layout/IconCircleList"/>
    <dgm:cxn modelId="{347DEEF3-9840-45C1-967A-0193DD8D24C3}" srcId="{ED1E5C2F-9CE1-4424-9E63-3830012B7D31}" destId="{D2084140-F82E-4FA1-AB74-C51AF9A5C5FE}" srcOrd="0" destOrd="0" parTransId="{76ECF1B5-18B3-4E83-B22B-D17B8A331A79}" sibTransId="{E618D875-A971-4D86-865C-A4B1E3795EFA}"/>
    <dgm:cxn modelId="{7A63D6F3-84A0-4AB0-A930-4C0FBA59FAF3}" type="presParOf" srcId="{03624CE3-ECCB-4A2B-AC10-E6476A39A810}" destId="{0453B639-472F-4DF5-A8FC-0AB0F95043C7}" srcOrd="0" destOrd="0" presId="urn:microsoft.com/office/officeart/2018/2/layout/IconCircleList"/>
    <dgm:cxn modelId="{F2034EE4-9CA4-44DC-92A7-6C3B9BE5EBD8}" type="presParOf" srcId="{0453B639-472F-4DF5-A8FC-0AB0F95043C7}" destId="{C3A499C2-D1E1-456E-8255-D182BFC8A02A}" srcOrd="0" destOrd="0" presId="urn:microsoft.com/office/officeart/2018/2/layout/IconCircleList"/>
    <dgm:cxn modelId="{2B5DD681-8E9E-4E0C-9A69-1EB66E6001DC}" type="presParOf" srcId="{C3A499C2-D1E1-456E-8255-D182BFC8A02A}" destId="{FB6EA78A-0ED8-4611-B00A-B6389D380A67}" srcOrd="0" destOrd="0" presId="urn:microsoft.com/office/officeart/2018/2/layout/IconCircleList"/>
    <dgm:cxn modelId="{12CE7057-F89F-4BC0-8D64-72CEC8645EF7}" type="presParOf" srcId="{C3A499C2-D1E1-456E-8255-D182BFC8A02A}" destId="{F88FC042-DAF9-4A1A-9EF4-51B1DC7EE507}" srcOrd="1" destOrd="0" presId="urn:microsoft.com/office/officeart/2018/2/layout/IconCircleList"/>
    <dgm:cxn modelId="{B85073EE-E16C-4BC1-B405-24B3813863F0}" type="presParOf" srcId="{C3A499C2-D1E1-456E-8255-D182BFC8A02A}" destId="{B38F1EDE-D7DA-4351-B48C-92284DF91EC2}" srcOrd="2" destOrd="0" presId="urn:microsoft.com/office/officeart/2018/2/layout/IconCircleList"/>
    <dgm:cxn modelId="{DEDFC597-B881-41E4-83FC-110815F04FF1}" type="presParOf" srcId="{C3A499C2-D1E1-456E-8255-D182BFC8A02A}" destId="{EC211EE2-B119-493D-844F-6FD9B4DE9BD3}" srcOrd="3" destOrd="0" presId="urn:microsoft.com/office/officeart/2018/2/layout/IconCircleList"/>
    <dgm:cxn modelId="{A7D2D55A-3824-4BE6-8D39-DD4E750CA0CD}" type="presParOf" srcId="{0453B639-472F-4DF5-A8FC-0AB0F95043C7}" destId="{E20EFD3D-E86A-4A02-8FBA-AA554A23435A}" srcOrd="1" destOrd="0" presId="urn:microsoft.com/office/officeart/2018/2/layout/IconCircleList"/>
    <dgm:cxn modelId="{7C30DE1F-EEB7-4764-A360-D4945EB736D0}" type="presParOf" srcId="{0453B639-472F-4DF5-A8FC-0AB0F95043C7}" destId="{10184626-3770-4E8E-8466-881C3009D110}" srcOrd="2" destOrd="0" presId="urn:microsoft.com/office/officeart/2018/2/layout/IconCircleList"/>
    <dgm:cxn modelId="{D7822294-1818-45DF-9618-939928FD2943}" type="presParOf" srcId="{10184626-3770-4E8E-8466-881C3009D110}" destId="{901F1BAB-B247-4E8F-842A-D616D07CFCEE}" srcOrd="0" destOrd="0" presId="urn:microsoft.com/office/officeart/2018/2/layout/IconCircleList"/>
    <dgm:cxn modelId="{1AE797A5-3945-401A-AC35-A2AE32459C74}" type="presParOf" srcId="{10184626-3770-4E8E-8466-881C3009D110}" destId="{8E674A06-5164-4907-BDAB-1933BA287C5D}" srcOrd="1" destOrd="0" presId="urn:microsoft.com/office/officeart/2018/2/layout/IconCircleList"/>
    <dgm:cxn modelId="{2C4D2793-D80C-4FA8-A1BF-1DBB592B7564}" type="presParOf" srcId="{10184626-3770-4E8E-8466-881C3009D110}" destId="{A062E9A1-EAFC-4600-A780-D7BB956EBB2C}" srcOrd="2" destOrd="0" presId="urn:microsoft.com/office/officeart/2018/2/layout/IconCircleList"/>
    <dgm:cxn modelId="{996475A2-6E28-4A89-95C2-368EE865D93F}" type="presParOf" srcId="{10184626-3770-4E8E-8466-881C3009D110}" destId="{877BC2D4-E20A-4C84-B634-0EE44DB50805}" srcOrd="3" destOrd="0" presId="urn:microsoft.com/office/officeart/2018/2/layout/IconCircleList"/>
    <dgm:cxn modelId="{D46D17FF-D8D3-4448-A385-C659E4C51662}" type="presParOf" srcId="{0453B639-472F-4DF5-A8FC-0AB0F95043C7}" destId="{6DD35D6B-E93C-4FCB-B6BA-9289A8E40B5E}" srcOrd="3" destOrd="0" presId="urn:microsoft.com/office/officeart/2018/2/layout/IconCircleList"/>
    <dgm:cxn modelId="{8103871A-FDC7-4F64-9491-6E1333D5EA8E}" type="presParOf" srcId="{0453B639-472F-4DF5-A8FC-0AB0F95043C7}" destId="{946023DC-ED7B-4C21-A5EF-9CFAF5556B8D}" srcOrd="4" destOrd="0" presId="urn:microsoft.com/office/officeart/2018/2/layout/IconCircleList"/>
    <dgm:cxn modelId="{D497F301-5C8E-4E94-AAF4-E754D644CEE5}" type="presParOf" srcId="{946023DC-ED7B-4C21-A5EF-9CFAF5556B8D}" destId="{BD239577-D584-4CCF-83DC-75D015636958}" srcOrd="0" destOrd="0" presId="urn:microsoft.com/office/officeart/2018/2/layout/IconCircleList"/>
    <dgm:cxn modelId="{8BC9FD83-47CA-4C7F-9F28-D5560478DF7A}" type="presParOf" srcId="{946023DC-ED7B-4C21-A5EF-9CFAF5556B8D}" destId="{32F0AFF1-21C0-484D-98B5-AED245146857}" srcOrd="1" destOrd="0" presId="urn:microsoft.com/office/officeart/2018/2/layout/IconCircleList"/>
    <dgm:cxn modelId="{6C185F06-7449-4C99-A817-23F5B7F19604}" type="presParOf" srcId="{946023DC-ED7B-4C21-A5EF-9CFAF5556B8D}" destId="{5F48FD9E-C735-44AA-929C-2E0E5259944D}" srcOrd="2" destOrd="0" presId="urn:microsoft.com/office/officeart/2018/2/layout/IconCircleList"/>
    <dgm:cxn modelId="{C6C3A4AA-D533-46E8-8F1A-A550C49299BF}" type="presParOf" srcId="{946023DC-ED7B-4C21-A5EF-9CFAF5556B8D}" destId="{34BBA471-4A99-41C4-9658-CC51E06DE03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740CC-9B41-4D43-B7A5-4AF58593A9A9}">
      <dsp:nvSpPr>
        <dsp:cNvPr id="0" name=""/>
        <dsp:cNvSpPr/>
      </dsp:nvSpPr>
      <dsp:spPr>
        <a:xfrm>
          <a:off x="440446" y="1361921"/>
          <a:ext cx="752789" cy="7527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C8DA4D-EE38-4D7B-AB46-502608BCFB5C}">
      <dsp:nvSpPr>
        <dsp:cNvPr id="0" name=""/>
        <dsp:cNvSpPr/>
      </dsp:nvSpPr>
      <dsp:spPr>
        <a:xfrm>
          <a:off x="598532" y="1520007"/>
          <a:ext cx="436618" cy="4366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458F6-39C3-4B09-82E4-1196D52A42B4}">
      <dsp:nvSpPr>
        <dsp:cNvPr id="0" name=""/>
        <dsp:cNvSpPr/>
      </dsp:nvSpPr>
      <dsp:spPr>
        <a:xfrm>
          <a:off x="1354548" y="1361921"/>
          <a:ext cx="1774433" cy="752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latin typeface="Poppins" panose="00000500000000000000" pitchFamily="2" charset="0"/>
              <a:cs typeface="Poppins" panose="00000500000000000000" pitchFamily="2" charset="0"/>
            </a:rPr>
            <a:t>Customer ratings </a:t>
          </a:r>
          <a:r>
            <a:rPr lang="en-GB" sz="1200" kern="1200" dirty="0">
              <a:latin typeface="Poppins" panose="00000500000000000000" pitchFamily="2" charset="0"/>
              <a:cs typeface="Poppins" panose="00000500000000000000" pitchFamily="2" charset="0"/>
            </a:rPr>
            <a:t>can </a:t>
          </a:r>
          <a:r>
            <a:rPr lang="en-GB" sz="1200" b="1" kern="1200" dirty="0">
              <a:latin typeface="Poppins" panose="00000500000000000000" pitchFamily="2" charset="0"/>
              <a:cs typeface="Poppins" panose="00000500000000000000" pitchFamily="2" charset="0"/>
            </a:rPr>
            <a:t>impact the customer buying decision</a:t>
          </a:r>
          <a:endParaRPr lang="en-US" sz="120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1354548" y="1361921"/>
        <a:ext cx="1774433" cy="752789"/>
      </dsp:txXfrm>
    </dsp:sp>
    <dsp:sp modelId="{F74F4BA7-254F-436B-A518-47E37A583340}">
      <dsp:nvSpPr>
        <dsp:cNvPr id="0" name=""/>
        <dsp:cNvSpPr/>
      </dsp:nvSpPr>
      <dsp:spPr>
        <a:xfrm>
          <a:off x="440446" y="2423296"/>
          <a:ext cx="752789" cy="7527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343E6-3774-4277-916E-771F8DEF4000}">
      <dsp:nvSpPr>
        <dsp:cNvPr id="0" name=""/>
        <dsp:cNvSpPr/>
      </dsp:nvSpPr>
      <dsp:spPr>
        <a:xfrm>
          <a:off x="598532" y="2581382"/>
          <a:ext cx="436618" cy="4366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91E32-1A66-4F39-8D8C-DE3D9537BBE0}">
      <dsp:nvSpPr>
        <dsp:cNvPr id="0" name=""/>
        <dsp:cNvSpPr/>
      </dsp:nvSpPr>
      <dsp:spPr>
        <a:xfrm>
          <a:off x="1354548" y="2423296"/>
          <a:ext cx="1774433" cy="752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latin typeface="Poppins" panose="00000500000000000000" pitchFamily="2" charset="0"/>
              <a:cs typeface="Poppins" panose="00000500000000000000" pitchFamily="2" charset="0"/>
            </a:rPr>
            <a:t>Predicting rating </a:t>
          </a:r>
          <a:r>
            <a:rPr lang="en-GB" sz="1200" kern="1200" dirty="0">
              <a:latin typeface="Poppins" panose="00000500000000000000" pitchFamily="2" charset="0"/>
              <a:cs typeface="Poppins" panose="00000500000000000000" pitchFamily="2" charset="0"/>
            </a:rPr>
            <a:t>of products and issue recommendations on crucial information will improve the ratings</a:t>
          </a:r>
          <a:endParaRPr lang="en-US" sz="120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1354548" y="2423296"/>
        <a:ext cx="1774433" cy="7527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EA78A-0ED8-4611-B00A-B6389D380A67}">
      <dsp:nvSpPr>
        <dsp:cNvPr id="0" name=""/>
        <dsp:cNvSpPr/>
      </dsp:nvSpPr>
      <dsp:spPr>
        <a:xfrm>
          <a:off x="34339" y="1583829"/>
          <a:ext cx="891578" cy="8915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FC042-DAF9-4A1A-9EF4-51B1DC7EE507}">
      <dsp:nvSpPr>
        <dsp:cNvPr id="0" name=""/>
        <dsp:cNvSpPr/>
      </dsp:nvSpPr>
      <dsp:spPr>
        <a:xfrm>
          <a:off x="221570" y="1771060"/>
          <a:ext cx="517115" cy="5171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11EE2-B119-493D-844F-6FD9B4DE9BD3}">
      <dsp:nvSpPr>
        <dsp:cNvPr id="0" name=""/>
        <dsp:cNvSpPr/>
      </dsp:nvSpPr>
      <dsp:spPr>
        <a:xfrm>
          <a:off x="1116970" y="1583829"/>
          <a:ext cx="2101578" cy="89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baseline="0" dirty="0">
              <a:latin typeface="Poppins" panose="00000500000000000000" pitchFamily="2" charset="0"/>
              <a:cs typeface="Poppins" panose="00000500000000000000" pitchFamily="2" charset="0"/>
            </a:rPr>
            <a:t>Explore and analyse the dataset to draw some initial insights</a:t>
          </a:r>
          <a:endParaRPr lang="en-US" sz="120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1116970" y="1583829"/>
        <a:ext cx="2101578" cy="891578"/>
      </dsp:txXfrm>
    </dsp:sp>
    <dsp:sp modelId="{901F1BAB-B247-4E8F-842A-D616D07CFCEE}">
      <dsp:nvSpPr>
        <dsp:cNvPr id="0" name=""/>
        <dsp:cNvSpPr/>
      </dsp:nvSpPr>
      <dsp:spPr>
        <a:xfrm>
          <a:off x="3584732" y="1583829"/>
          <a:ext cx="891578" cy="8915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674A06-5164-4907-BDAB-1933BA287C5D}">
      <dsp:nvSpPr>
        <dsp:cNvPr id="0" name=""/>
        <dsp:cNvSpPr/>
      </dsp:nvSpPr>
      <dsp:spPr>
        <a:xfrm>
          <a:off x="3771964" y="1771060"/>
          <a:ext cx="517115" cy="5171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BC2D4-E20A-4C84-B634-0EE44DB50805}">
      <dsp:nvSpPr>
        <dsp:cNvPr id="0" name=""/>
        <dsp:cNvSpPr/>
      </dsp:nvSpPr>
      <dsp:spPr>
        <a:xfrm>
          <a:off x="4667364" y="1583829"/>
          <a:ext cx="2101578" cy="89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baseline="0" dirty="0">
              <a:latin typeface="Poppins" panose="00000500000000000000" pitchFamily="2" charset="0"/>
              <a:cs typeface="Poppins" panose="00000500000000000000" pitchFamily="2" charset="0"/>
            </a:rPr>
            <a:t>Leverage supervised machine learning to predict the ratings based on the historical data</a:t>
          </a:r>
          <a:endParaRPr lang="en-US" sz="120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4667364" y="1583829"/>
        <a:ext cx="2101578" cy="891578"/>
      </dsp:txXfrm>
    </dsp:sp>
    <dsp:sp modelId="{BD239577-D584-4CCF-83DC-75D015636958}">
      <dsp:nvSpPr>
        <dsp:cNvPr id="0" name=""/>
        <dsp:cNvSpPr/>
      </dsp:nvSpPr>
      <dsp:spPr>
        <a:xfrm>
          <a:off x="7135126" y="1583829"/>
          <a:ext cx="891578" cy="89157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F0AFF1-21C0-484D-98B5-AED245146857}">
      <dsp:nvSpPr>
        <dsp:cNvPr id="0" name=""/>
        <dsp:cNvSpPr/>
      </dsp:nvSpPr>
      <dsp:spPr>
        <a:xfrm>
          <a:off x="7322357" y="1771060"/>
          <a:ext cx="517115" cy="5171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BBA471-4A99-41C4-9658-CC51E06DE03C}">
      <dsp:nvSpPr>
        <dsp:cNvPr id="0" name=""/>
        <dsp:cNvSpPr/>
      </dsp:nvSpPr>
      <dsp:spPr>
        <a:xfrm>
          <a:off x="8217757" y="1583829"/>
          <a:ext cx="2101578" cy="89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baseline="0" dirty="0">
              <a:latin typeface="Poppins" panose="00000500000000000000" pitchFamily="2" charset="0"/>
              <a:cs typeface="Poppins" panose="00000500000000000000" pitchFamily="2" charset="0"/>
            </a:rPr>
            <a:t>Leverage unsupervised ML clustering to group the products based on the available features</a:t>
          </a:r>
          <a:endParaRPr lang="en-US" sz="120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8217757" y="1583829"/>
        <a:ext cx="2101578" cy="891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C40FD4-49E5-45F4-9F5F-D127674F3B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B86CE-7533-4591-A533-3B285CBFB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657B7C-3BD2-4B9E-BF6C-A69687F8B36A}" type="datetime1">
              <a:rPr lang="en-GB" smtClean="0"/>
              <a:t>10/02/2022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7BB4A-C2FA-48DD-9F31-664DF2C9F7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0AB79-C081-43E8-B49C-BA9D38FCF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5F1E10-4074-4DC3-8E35-9146BD1FD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8127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AAF6FF-1232-4200-A41E-18F6CA31873A}" type="datetime1">
              <a:rPr lang="en-GB" noProof="0" smtClean="0"/>
              <a:t>10/02/2022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E8C15C5-0688-5345-99FC-721E08AD15D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E8C15C5-0688-5345-99FC-721E08AD15D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035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E8C15C5-0688-5345-99FC-721E08AD15D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30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E2CD7C8-BAE2-45C9-AA49-505810733A47}" type="datetime1">
              <a:rPr lang="en-GB" noProof="0" smtClean="0"/>
              <a:t>10/02/2022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4864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B341467-3123-4C80-A6B3-57B4C464257A}" type="datetime1">
              <a:rPr lang="en-GB" noProof="0" smtClean="0"/>
              <a:t>10/02/2022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290364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B341467-3123-4C80-A6B3-57B4C464257A}" type="datetime1">
              <a:rPr lang="en-GB" noProof="0" smtClean="0"/>
              <a:t>10/02/2022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413107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B341467-3123-4C80-A6B3-57B4C464257A}" type="datetime1">
              <a:rPr lang="en-GB" noProof="0" smtClean="0"/>
              <a:t>10/02/2022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862311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B341467-3123-4C80-A6B3-57B4C464257A}" type="datetime1">
              <a:rPr lang="en-GB" noProof="0" smtClean="0"/>
              <a:t>10/02/2022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3100372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B341467-3123-4C80-A6B3-57B4C464257A}" type="datetime1">
              <a:rPr lang="en-GB" noProof="0" smtClean="0"/>
              <a:t>10/02/2022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9090830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B341467-3123-4C80-A6B3-57B4C464257A}" type="datetime1">
              <a:rPr lang="en-GB" noProof="0" smtClean="0"/>
              <a:t>10/02/2022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4881975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A353622-2821-4902-87C8-0E5FB1AFDC90}" type="datetime1">
              <a:rPr lang="en-GB" noProof="0" smtClean="0"/>
              <a:t>10/02/2022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32271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CA0F696-8D9A-488A-A0FE-75D696F6CC0F}" type="datetime1">
              <a:rPr lang="en-GB" noProof="0" smtClean="0"/>
              <a:t>10/02/2022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7435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77E683F-4A3A-4F28-9E4C-32BBB32DB89B}" type="datetime1">
              <a:rPr lang="en-GB" noProof="0" smtClean="0"/>
              <a:t>10/02/2022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8047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17BED69-0CA2-4600-9CD5-D10AB7D243D4}" type="datetime1">
              <a:rPr lang="en-GB" noProof="0" smtClean="0"/>
              <a:t>10/02/2022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9253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AD02C64-54DF-44A5-AB22-297D6AC826B9}" type="datetime1">
              <a:rPr lang="en-GB" noProof="0" smtClean="0"/>
              <a:t>10/02/2022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0959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1298F99-A503-4DD5-BACC-0E31C9E5B1FA}" type="datetime1">
              <a:rPr lang="en-GB" noProof="0" smtClean="0"/>
              <a:t>10/02/2022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0781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8D648D-BF11-4574-B616-43477E60B0C8}" type="datetime1">
              <a:rPr lang="en-GB" noProof="0" smtClean="0"/>
              <a:t>10/02/2022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4141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29A8A54-2B35-451E-A3FD-D7B626F52E9F}" type="datetime1">
              <a:rPr lang="en-GB" noProof="0" smtClean="0"/>
              <a:t>10/02/2022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6529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0F4DF5-1B40-462E-9D6C-F6312C32E9AE}" type="datetime1">
              <a:rPr lang="en-GB" noProof="0" smtClean="0"/>
              <a:t>10/02/2022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6432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E99B1C8-41EF-4747-B0FA-AA5D2677354A}" type="datetime1">
              <a:rPr lang="en-GB" noProof="0" smtClean="0"/>
              <a:t>10/02/2022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6827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1B341467-3123-4C80-A6B3-57B4C464257A}" type="datetime1">
              <a:rPr lang="en-GB" noProof="0" smtClean="0"/>
              <a:t>10/02/2022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110115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  <p:sldLayoutId id="21474838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hyperlink" Target="https://public.tableau.com/app/profile/ouykhy/viz/sephora_16444985608310/EDA?publish=yes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Relationship Id="rId9" Type="http://schemas.openxmlformats.org/officeDocument/2006/relationships/image" Target="../media/image41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43.svg"/><Relationship Id="rId9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tudents looking into microscope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988" y="0"/>
            <a:ext cx="8982891" cy="6857990"/>
          </a:xfrm>
        </p:spPr>
        <p:txBody>
          <a:bodyPr rtlCol="0" anchor="ctr">
            <a:noAutofit/>
          </a:bodyPr>
          <a:lstStyle/>
          <a:p>
            <a:pPr algn="l" rtl="0"/>
            <a:r>
              <a:rPr lang="en-GB" sz="4800" cap="none" dirty="0">
                <a:solidFill>
                  <a:schemeClr val="tx1"/>
                </a:solidFill>
              </a:rPr>
              <a:t>Predict ratings of Sephora website products</a:t>
            </a:r>
            <a:endParaRPr lang="en-GB" sz="4800" b="1" cap="none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D985010-EDD2-474D-A5CD-DFA58FE04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603068"/>
            <a:ext cx="4775075" cy="559656"/>
          </a:xfrm>
        </p:spPr>
        <p:txBody>
          <a:bodyPr rtlCol="0">
            <a:normAutofit/>
          </a:bodyPr>
          <a:lstStyle/>
          <a:p>
            <a:pPr algn="l" rtl="0">
              <a:spcAft>
                <a:spcPts val="600"/>
              </a:spcAft>
            </a:pP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Ouykhy Quach</a:t>
            </a:r>
          </a:p>
        </p:txBody>
      </p:sp>
      <p:sp>
        <p:nvSpPr>
          <p:cNvPr id="5" name="Google Shape;110;p21">
            <a:extLst>
              <a:ext uri="{FF2B5EF4-FFF2-40B4-BE49-F238E27FC236}">
                <a16:creationId xmlns:a16="http://schemas.microsoft.com/office/drawing/2014/main" id="{6588C7F7-30F5-49B2-9380-A0918E344DCF}"/>
              </a:ext>
            </a:extLst>
          </p:cNvPr>
          <p:cNvSpPr txBox="1"/>
          <p:nvPr/>
        </p:nvSpPr>
        <p:spPr>
          <a:xfrm>
            <a:off x="9130502" y="5904416"/>
            <a:ext cx="24186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Poppins Medium"/>
                <a:ea typeface="Poppins Medium"/>
                <a:cs typeface="Poppins Medium"/>
                <a:sym typeface="Poppins Medium"/>
              </a:rPr>
              <a:t>DAFT NOV21</a:t>
            </a:r>
            <a:endParaRPr sz="2000"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" name="Google Shape;107;p21">
            <a:extLst>
              <a:ext uri="{FF2B5EF4-FFF2-40B4-BE49-F238E27FC236}">
                <a16:creationId xmlns:a16="http://schemas.microsoft.com/office/drawing/2014/main" id="{BFA6915C-2847-415A-A2F1-545BA8C8955B}"/>
              </a:ext>
            </a:extLst>
          </p:cNvPr>
          <p:cNvSpPr txBox="1"/>
          <p:nvPr/>
        </p:nvSpPr>
        <p:spPr>
          <a:xfrm>
            <a:off x="1128300" y="5758616"/>
            <a:ext cx="19332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Poppins Medium"/>
                <a:ea typeface="Poppins Medium"/>
                <a:cs typeface="Poppins Medium"/>
                <a:sym typeface="Poppins Medium"/>
              </a:rPr>
              <a:t>FEB, 11th  | PARIS</a:t>
            </a:r>
            <a:endParaRPr sz="1600"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13BF4-D34B-48C6-A106-30827491C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Business case</a:t>
            </a:r>
            <a:endParaRPr lang="en-GB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0BCBD91-3890-4E46-898E-5A7880C6BEC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6280300"/>
              </p:ext>
            </p:extLst>
          </p:nvPr>
        </p:nvGraphicFramePr>
        <p:xfrm>
          <a:off x="1410945" y="1159996"/>
          <a:ext cx="3569428" cy="4538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0DE7BC2-ADB4-4458-9AA9-8F9429FD99C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</a:blip>
          <a:stretch>
            <a:fillRect/>
          </a:stretch>
        </p:blipFill>
        <p:spPr>
          <a:xfrm>
            <a:off x="5477523" y="2129878"/>
            <a:ext cx="5819591" cy="2778854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2F04B1-9E03-4215-AF69-3994D4A411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6201" y="3138500"/>
            <a:ext cx="1095528" cy="34294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259411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BF724DDD-9549-42C8-B02A-6ACB3449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Plan</a:t>
            </a:r>
            <a:endParaRPr lang="en-US" b="1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25" name="Content Placeholder 16">
            <a:extLst>
              <a:ext uri="{FF2B5EF4-FFF2-40B4-BE49-F238E27FC236}">
                <a16:creationId xmlns:a16="http://schemas.microsoft.com/office/drawing/2014/main" id="{364CA4CA-5460-41F3-AD32-DDEA78CBC50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88794197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535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BF724DDD-9549-42C8-B02A-6ACB3449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Data description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9EFC526-23F0-443B-A082-99310CC8E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6" y="1732449"/>
            <a:ext cx="4659102" cy="405875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	Dataset from April 2020 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tabLst/>
              <a:defRPr/>
            </a:pPr>
            <a:r>
              <a:rPr lang="en-GB" sz="1400" kern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	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available on Kaggle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anose="00000500000000000000" pitchFamily="2" charset="0"/>
              <a:cs typeface="Poppins" panose="00000500000000000000" pitchFamily="2" charset="0"/>
              <a:sym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anose="00000500000000000000" pitchFamily="2" charset="0"/>
              <a:cs typeface="Poppins" panose="00000500000000000000" pitchFamily="2" charset="0"/>
              <a:sym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anose="00000500000000000000" pitchFamily="2" charset="0"/>
              <a:cs typeface="Poppins" panose="00000500000000000000" pitchFamily="2" charset="0"/>
              <a:sym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tabLst/>
              <a:defRPr/>
            </a:pPr>
            <a:r>
              <a:rPr lang="en-GB" sz="1400" kern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	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Mix of categorical (14) 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tabLst/>
              <a:defRPr/>
            </a:pPr>
            <a:r>
              <a:rPr lang="en-GB" sz="1400" kern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	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and numeric data (7)</a:t>
            </a:r>
            <a:endParaRPr lang="en-GB" sz="1400" kern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  <a:sym typeface="Poppins"/>
            </a:endParaRP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/>
            </a:pPr>
            <a:endParaRPr lang="en-GB" sz="1400" kern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  <a:sym typeface="Poppins"/>
            </a:endParaRP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/>
            </a:pP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anose="00000500000000000000" pitchFamily="2" charset="0"/>
              <a:cs typeface="Poppins" panose="00000500000000000000" pitchFamily="2" charset="0"/>
              <a:sym typeface="Poppins"/>
            </a:endParaRP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/>
            </a:pPr>
            <a:endParaRPr lang="en-GB" sz="1400" kern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  <a:sym typeface="Poppins"/>
            </a:endParaRP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	Shape: 21 columns and &gt; 9000 rows</a:t>
            </a:r>
          </a:p>
        </p:txBody>
      </p:sp>
      <p:pic>
        <p:nvPicPr>
          <p:cNvPr id="3" name="Content Placeholder 2" descr="Alterations &amp; Tailoring with solid fill">
            <a:extLst>
              <a:ext uri="{FF2B5EF4-FFF2-40B4-BE49-F238E27FC236}">
                <a16:creationId xmlns:a16="http://schemas.microsoft.com/office/drawing/2014/main" id="{EA6C150D-AB79-48E8-B2DB-0F304CDDA7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1662" y="4135240"/>
            <a:ext cx="432000" cy="432000"/>
          </a:xfrm>
        </p:spPr>
      </p:pic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66263283-4B9A-4ABB-9DF9-8D0F58B73100}"/>
              </a:ext>
            </a:extLst>
          </p:cNvPr>
          <p:cNvSpPr txBox="1">
            <a:spLocks/>
          </p:cNvSpPr>
          <p:nvPr/>
        </p:nvSpPr>
        <p:spPr>
          <a:xfrm>
            <a:off x="6342530" y="1732206"/>
            <a:ext cx="5060497" cy="40587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/>
            </a:pPr>
            <a:r>
              <a:rPr lang="en-GB" sz="1400" kern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Products info include</a:t>
            </a:r>
          </a:p>
          <a:p>
            <a:pPr marL="285750" indent="-285750" defTabSz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defRPr/>
            </a:pPr>
            <a:r>
              <a:rPr lang="en-GB" sz="1400" kern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Brand</a:t>
            </a:r>
          </a:p>
          <a:p>
            <a:pPr marL="285750" indent="-285750" defTabSz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defRPr/>
            </a:pPr>
            <a:r>
              <a:rPr lang="en-GB" sz="1400" kern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Category</a:t>
            </a:r>
          </a:p>
          <a:p>
            <a:pPr marL="285750" indent="-285750" defTabSz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defRPr/>
            </a:pPr>
            <a:r>
              <a:rPr lang="en-GB" sz="1400" kern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details description</a:t>
            </a:r>
          </a:p>
          <a:p>
            <a:pPr marL="285750" indent="-285750" defTabSz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defRPr/>
            </a:pPr>
            <a:r>
              <a:rPr lang="en-GB" sz="1400" kern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how to use guidance</a:t>
            </a:r>
          </a:p>
          <a:p>
            <a:pPr marL="285750" indent="-285750" defTabSz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defRPr/>
            </a:pPr>
            <a:r>
              <a:rPr lang="en-GB" sz="1400" kern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Ingredients</a:t>
            </a:r>
          </a:p>
          <a:p>
            <a:pPr marL="285750" indent="-285750" defTabSz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defRPr/>
            </a:pPr>
            <a:endParaRPr lang="en-GB" sz="1400" kern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  <a:sym typeface="Poppins"/>
            </a:endParaRPr>
          </a:p>
          <a:p>
            <a:pPr marL="285750" indent="-285750" defTabSz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defRPr/>
            </a:pPr>
            <a:r>
              <a:rPr lang="en-GB" sz="1400" kern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Rating</a:t>
            </a:r>
          </a:p>
          <a:p>
            <a:pPr marL="285750" indent="-285750" defTabSz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defRPr/>
            </a:pPr>
            <a:r>
              <a:rPr lang="en-GB" sz="1400" kern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number of reviews</a:t>
            </a:r>
          </a:p>
          <a:p>
            <a:pPr marL="285750" indent="-285750" defTabSz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defRPr/>
            </a:pPr>
            <a:r>
              <a:rPr lang="en-GB" sz="1400" kern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Love</a:t>
            </a:r>
          </a:p>
          <a:p>
            <a:pPr marL="285750" indent="-285750" defTabSz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defRPr/>
            </a:pPr>
            <a:r>
              <a:rPr lang="en-GB" sz="1400" kern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price</a:t>
            </a:r>
          </a:p>
          <a:p>
            <a:pPr marL="36900" indent="0">
              <a:buFont typeface="Wingdings 2" charset="2"/>
              <a:buNone/>
            </a:pPr>
            <a:endParaRPr lang="en-GB" dirty="0"/>
          </a:p>
        </p:txBody>
      </p:sp>
      <p:pic>
        <p:nvPicPr>
          <p:cNvPr id="5" name="Graphic 4" descr="Monthly calendar with solid fill">
            <a:extLst>
              <a:ext uri="{FF2B5EF4-FFF2-40B4-BE49-F238E27FC236}">
                <a16:creationId xmlns:a16="http://schemas.microsoft.com/office/drawing/2014/main" id="{6B8A4CA5-2E5E-4F9A-97D5-093B9C87B2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1662" y="1847531"/>
            <a:ext cx="432000" cy="432000"/>
          </a:xfrm>
          <a:prstGeom prst="rect">
            <a:avLst/>
          </a:prstGeom>
        </p:spPr>
      </p:pic>
      <p:pic>
        <p:nvPicPr>
          <p:cNvPr id="10" name="Graphic 9" descr="Clipboard Partially Crossed with solid fill">
            <a:extLst>
              <a:ext uri="{FF2B5EF4-FFF2-40B4-BE49-F238E27FC236}">
                <a16:creationId xmlns:a16="http://schemas.microsoft.com/office/drawing/2014/main" id="{C2178C78-927F-4BF0-AABB-F628E896AB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91662" y="3034634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5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BB2FF-0C80-4A6D-B9A1-992B9A4B4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8632" y="1889715"/>
            <a:ext cx="2059984" cy="576262"/>
          </a:xfrm>
        </p:spPr>
        <p:txBody>
          <a:bodyPr/>
          <a:lstStyle/>
          <a:p>
            <a:pPr algn="r"/>
            <a:r>
              <a:rPr lang="en" sz="2400" dirty="0">
                <a:solidFill>
                  <a:schemeClr val="tx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Target</a:t>
            </a:r>
            <a:endParaRPr lang="en-GB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D7DED-3CDC-4384-8A53-3DAD2D2BD387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833773" y="2553210"/>
            <a:ext cx="2892606" cy="1431839"/>
          </a:xfrm>
        </p:spPr>
        <p:txBody>
          <a:bodyPr/>
          <a:lstStyle/>
          <a:p>
            <a:r>
              <a:rPr lang="en" sz="1400" dirty="0">
                <a:solidFill>
                  <a:schemeClr val="tx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Rating column ranging </a:t>
            </a:r>
          </a:p>
          <a:p>
            <a:r>
              <a:rPr lang="en" sz="1400" dirty="0">
                <a:solidFill>
                  <a:schemeClr val="tx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from 0 to 4.5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137CC-F6F9-4206-BA9B-B4D15A378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36447" y="2355509"/>
            <a:ext cx="3532916" cy="576262"/>
          </a:xfrm>
        </p:spPr>
        <p:txBody>
          <a:bodyPr/>
          <a:lstStyle/>
          <a:p>
            <a:r>
              <a:rPr lang="en-US" dirty="0">
                <a:latin typeface="Poppins Medium"/>
                <a:cs typeface="Poppins Medium"/>
              </a:rPr>
              <a:t>Influencing </a:t>
            </a:r>
          </a:p>
          <a:p>
            <a:r>
              <a:rPr lang="en-US" dirty="0">
                <a:latin typeface="Poppins Medium"/>
                <a:cs typeface="Poppins Medium"/>
              </a:rPr>
              <a:t>the rating</a:t>
            </a:r>
            <a:endParaRPr lang="en-GB" dirty="0">
              <a:latin typeface="Poppins Medium"/>
              <a:cs typeface="Poppins Medium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DC7E94-9946-45B9-8B31-EF70E8D5058E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214518" y="2981018"/>
            <a:ext cx="3300984" cy="132062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Reviews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ingredients list </a:t>
            </a:r>
            <a:endParaRPr lang="en" sz="1400" dirty="0">
              <a:solidFill>
                <a:schemeClr val="tx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algn="l"/>
            <a:endParaRPr lang="en" sz="1400" dirty="0">
              <a:solidFill>
                <a:schemeClr val="tx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23B0F6-BE7E-400A-B90D-1CD3539DC2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07636" y="2318442"/>
            <a:ext cx="4268353" cy="576262"/>
          </a:xfrm>
        </p:spPr>
        <p:txBody>
          <a:bodyPr/>
          <a:lstStyle/>
          <a:p>
            <a:r>
              <a:rPr lang="en-US" dirty="0">
                <a:latin typeface="Poppins Medium"/>
                <a:cs typeface="Poppins Medium"/>
              </a:rPr>
              <a:t>Not influencing </a:t>
            </a:r>
          </a:p>
          <a:p>
            <a:r>
              <a:rPr lang="en-US" dirty="0">
                <a:latin typeface="Poppins Medium"/>
                <a:cs typeface="Poppins Medium"/>
              </a:rPr>
              <a:t>the rating</a:t>
            </a:r>
            <a:endParaRPr lang="en-GB" dirty="0">
              <a:latin typeface="Poppins Medium"/>
              <a:cs typeface="Poppins Medium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02BC68-75FB-40E2-9E0E-7642269DF78B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682361" y="3177227"/>
            <a:ext cx="3300984" cy="254394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Poppins Medium"/>
                <a:cs typeface="Poppins Medium"/>
              </a:rPr>
              <a:t>Price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Poppins Medium"/>
                <a:cs typeface="Poppins Medium"/>
              </a:rPr>
              <a:t>Size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Poppins Medium"/>
                <a:cs typeface="Poppins Medium"/>
              </a:rPr>
              <a:t>Specific marketing /Exclusive / online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Poppins Medium"/>
                <a:cs typeface="Poppins Medium"/>
              </a:rPr>
              <a:t>description of the product (length of details)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Poppins Medium"/>
                <a:cs typeface="Poppins Medium"/>
              </a:rPr>
              <a:t>instructions (how to use)</a:t>
            </a:r>
          </a:p>
        </p:txBody>
      </p:sp>
      <p:sp>
        <p:nvSpPr>
          <p:cNvPr id="9" name="Title 14">
            <a:extLst>
              <a:ext uri="{FF2B5EF4-FFF2-40B4-BE49-F238E27FC236}">
                <a16:creationId xmlns:a16="http://schemas.microsoft.com/office/drawing/2014/main" id="{5765284C-677B-4013-98B0-76ED258C9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pPr algn="l"/>
            <a:r>
              <a:rPr lang="en-GB" sz="4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Exploratory data analysis 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2106B04-5B69-4951-96FB-C42031664510}"/>
              </a:ext>
            </a:extLst>
          </p:cNvPr>
          <p:cNvGrpSpPr/>
          <p:nvPr/>
        </p:nvGrpSpPr>
        <p:grpSpPr>
          <a:xfrm>
            <a:off x="2543729" y="4732585"/>
            <a:ext cx="5138632" cy="914400"/>
            <a:chOff x="1917076" y="4707924"/>
            <a:chExt cx="5138632" cy="91440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0886516-6781-4907-BEE6-F0273BAF2066}"/>
                </a:ext>
              </a:extLst>
            </p:cNvPr>
            <p:cNvSpPr txBox="1"/>
            <p:nvPr/>
          </p:nvSpPr>
          <p:spPr>
            <a:xfrm>
              <a:off x="2943552" y="5132588"/>
              <a:ext cx="41121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rgbClr val="434343"/>
                  </a:solidFill>
                  <a:latin typeface="Poppins Medium"/>
                  <a:ea typeface="Poppins Medium"/>
                  <a:cs typeface="Poppins Medium"/>
                  <a:sym typeface="Poppins Medium"/>
                  <a:hlinkClick r:id="rId2"/>
                </a:rPr>
                <a:t>Tableau dashboard</a:t>
              </a:r>
              <a:r>
                <a:rPr lang="en-GB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endParaRPr lang="en-GB" dirty="0"/>
            </a:p>
          </p:txBody>
        </p:sp>
        <p:pic>
          <p:nvPicPr>
            <p:cNvPr id="13" name="Graphic 12" descr="Bar graph with upward trend with solid fill">
              <a:extLst>
                <a:ext uri="{FF2B5EF4-FFF2-40B4-BE49-F238E27FC236}">
                  <a16:creationId xmlns:a16="http://schemas.microsoft.com/office/drawing/2014/main" id="{DE760131-D1B9-42E6-B0D3-5B49C7C09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17076" y="4707924"/>
              <a:ext cx="914400" cy="914400"/>
            </a:xfrm>
            <a:prstGeom prst="rect">
              <a:avLst/>
            </a:prstGeom>
          </p:spPr>
        </p:pic>
      </p:grpSp>
      <p:pic>
        <p:nvPicPr>
          <p:cNvPr id="17" name="Graphic 16" descr="Bullseye with solid fill">
            <a:extLst>
              <a:ext uri="{FF2B5EF4-FFF2-40B4-BE49-F238E27FC236}">
                <a16:creationId xmlns:a16="http://schemas.microsoft.com/office/drawing/2014/main" id="{D9B2585F-6FBC-4CC6-BE86-6F9B006BFE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65760" y="1951500"/>
            <a:ext cx="540000" cy="540000"/>
          </a:xfrm>
          <a:prstGeom prst="rect">
            <a:avLst/>
          </a:prstGeom>
        </p:spPr>
      </p:pic>
      <p:pic>
        <p:nvPicPr>
          <p:cNvPr id="19" name="Graphic 18" descr="Badge Tick1 with solid fill">
            <a:extLst>
              <a:ext uri="{FF2B5EF4-FFF2-40B4-BE49-F238E27FC236}">
                <a16:creationId xmlns:a16="http://schemas.microsoft.com/office/drawing/2014/main" id="{8190240B-9836-4A61-9580-4F023004C7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44869" y="1946454"/>
            <a:ext cx="540000" cy="540000"/>
          </a:xfrm>
          <a:prstGeom prst="rect">
            <a:avLst/>
          </a:prstGeom>
        </p:spPr>
      </p:pic>
      <p:pic>
        <p:nvPicPr>
          <p:cNvPr id="21" name="Graphic 20" descr="Badge Cross with solid fill">
            <a:extLst>
              <a:ext uri="{FF2B5EF4-FFF2-40B4-BE49-F238E27FC236}">
                <a16:creationId xmlns:a16="http://schemas.microsoft.com/office/drawing/2014/main" id="{B898BFBC-8F79-406B-ACEE-260A27AA3F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82361" y="1973649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5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BF724DDD-9549-42C8-B02A-6ACB3449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Data cleaning / preparation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9EFC526-23F0-443B-A082-99310CC8E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6" y="1732449"/>
            <a:ext cx="4659102" cy="4058750"/>
          </a:xfrm>
        </p:spPr>
        <p:txBody>
          <a:bodyPr>
            <a:normAutofit/>
          </a:bodyPr>
          <a:lstStyle/>
          <a:p>
            <a:pPr marL="9017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	Dropped 9 columns containing either unique values, redundant or inappropriate info</a:t>
            </a:r>
          </a:p>
          <a:p>
            <a:pPr marL="9017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tabLst/>
              <a:defRPr/>
            </a:pPr>
            <a:endParaRPr lang="en-GB" sz="1400" kern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  <a:sym typeface="Poppins"/>
            </a:endParaRPr>
          </a:p>
          <a:p>
            <a:pPr marL="901700" indent="0" defTabSz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/>
            </a:pPr>
            <a:r>
              <a:rPr lang="en-GB" sz="1400" kern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Encoded the categorical columns values: ‘Category’, ‘Brand’</a:t>
            </a:r>
          </a:p>
          <a:p>
            <a:pPr marL="901700" indent="0" defTabSz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/>
            </a:pPr>
            <a:endParaRPr lang="en-GB" sz="1400" kern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  <a:sym typeface="Poppins"/>
            </a:endParaRPr>
          </a:p>
          <a:p>
            <a:pPr marL="901700" indent="0" defTabSz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/>
            </a:pPr>
            <a:r>
              <a:rPr lang="en-GB" sz="1400" kern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Transformed the “text” columns values (‘details’ and ‘how to use’) to count the length of strings </a:t>
            </a:r>
          </a:p>
          <a:p>
            <a:pPr marL="901700" indent="0" defTabSz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/>
            </a:pPr>
            <a:r>
              <a:rPr lang="en-GB" sz="1400" kern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‘ingredients’ column was encoded to show known or unknown</a:t>
            </a:r>
          </a:p>
          <a:p>
            <a:pPr marL="901700" indent="0" defTabSz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/>
            </a:pPr>
            <a:endParaRPr lang="en-GB" sz="1400" kern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  <a:sym typeface="Poppins"/>
            </a:endParaRPr>
          </a:p>
          <a:p>
            <a:pPr marL="901700" indent="0" defTabSz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/>
            </a:pPr>
            <a:r>
              <a:rPr lang="en-GB" sz="1400" kern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The ‘rating’ imbalanced target was transformed with oversample and undersample methods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A19DF8-8E5F-467E-ACF9-EAC0DB62E3AA}"/>
              </a:ext>
            </a:extLst>
          </p:cNvPr>
          <p:cNvGraphicFramePr>
            <a:graphicFrameLocks noGrp="1"/>
          </p:cNvGraphicFramePr>
          <p:nvPr/>
        </p:nvGraphicFramePr>
        <p:xfrm>
          <a:off x="7367565" y="2531762"/>
          <a:ext cx="3492221" cy="3273105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791991">
                  <a:extLst>
                    <a:ext uri="{9D8B030D-6E8A-4147-A177-3AD203B41FA5}">
                      <a16:colId xmlns:a16="http://schemas.microsoft.com/office/drawing/2014/main" val="513191193"/>
                    </a:ext>
                  </a:extLst>
                </a:gridCol>
                <a:gridCol w="1220152">
                  <a:extLst>
                    <a:ext uri="{9D8B030D-6E8A-4147-A177-3AD203B41FA5}">
                      <a16:colId xmlns:a16="http://schemas.microsoft.com/office/drawing/2014/main" val="2161388000"/>
                    </a:ext>
                  </a:extLst>
                </a:gridCol>
                <a:gridCol w="1480078">
                  <a:extLst>
                    <a:ext uri="{9D8B030D-6E8A-4147-A177-3AD203B41FA5}">
                      <a16:colId xmlns:a16="http://schemas.microsoft.com/office/drawing/2014/main" val="3955179443"/>
                    </a:ext>
                  </a:extLst>
                </a:gridCol>
              </a:tblGrid>
              <a:tr h="51219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Rating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Distribution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</a:t>
                      </a: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ount value after balancing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4721331"/>
                  </a:ext>
                </a:extLst>
              </a:tr>
              <a:tr h="2760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398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3527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1896528"/>
                  </a:ext>
                </a:extLst>
              </a:tr>
              <a:tr h="2760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1.0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3527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21005850"/>
                  </a:ext>
                </a:extLst>
              </a:tr>
              <a:tr h="2760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1.5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3527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76639246"/>
                  </a:ext>
                </a:extLst>
              </a:tr>
              <a:tr h="2760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2.0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3527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38517875"/>
                  </a:ext>
                </a:extLst>
              </a:tr>
              <a:tr h="2760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2.5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88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3527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4869430"/>
                  </a:ext>
                </a:extLst>
              </a:tr>
              <a:tr h="2760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3.0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308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3527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28469158"/>
                  </a:ext>
                </a:extLst>
              </a:tr>
              <a:tr h="2760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3.5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1051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3527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92869240"/>
                  </a:ext>
                </a:extLst>
              </a:tr>
              <a:tr h="2760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4.0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2853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3527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8895934"/>
                  </a:ext>
                </a:extLst>
              </a:tr>
              <a:tr h="2760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4.5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3527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3527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38619713"/>
                  </a:ext>
                </a:extLst>
              </a:tr>
              <a:tr h="2760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5.0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872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3527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8383184"/>
                  </a:ext>
                </a:extLst>
              </a:tr>
            </a:tbl>
          </a:graphicData>
        </a:graphic>
      </p:graphicFrame>
      <p:pic>
        <p:nvPicPr>
          <p:cNvPr id="4" name="Graphic 3" descr="Rubbish with solid fill">
            <a:extLst>
              <a:ext uri="{FF2B5EF4-FFF2-40B4-BE49-F238E27FC236}">
                <a16:creationId xmlns:a16="http://schemas.microsoft.com/office/drawing/2014/main" id="{276F14FF-07D0-4673-8A49-272F33009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1662" y="1822834"/>
            <a:ext cx="432000" cy="432000"/>
          </a:xfrm>
          <a:prstGeom prst="rect">
            <a:avLst/>
          </a:prstGeom>
        </p:spPr>
      </p:pic>
      <p:pic>
        <p:nvPicPr>
          <p:cNvPr id="12" name="Graphic 11" descr="Programmer female with solid fill">
            <a:extLst>
              <a:ext uri="{FF2B5EF4-FFF2-40B4-BE49-F238E27FC236}">
                <a16:creationId xmlns:a16="http://schemas.microsoft.com/office/drawing/2014/main" id="{C428B78C-5B2C-4C7B-A2C6-68E3424874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1662" y="5035378"/>
            <a:ext cx="432000" cy="432000"/>
          </a:xfrm>
          <a:prstGeom prst="rect">
            <a:avLst/>
          </a:prstGeom>
        </p:spPr>
      </p:pic>
      <p:pic>
        <p:nvPicPr>
          <p:cNvPr id="14" name="Graphic 13" descr="Binary with solid fill">
            <a:extLst>
              <a:ext uri="{FF2B5EF4-FFF2-40B4-BE49-F238E27FC236}">
                <a16:creationId xmlns:a16="http://schemas.microsoft.com/office/drawing/2014/main" id="{10447D2B-AB0B-4B0E-B708-C42B1E76C4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91662" y="2755800"/>
            <a:ext cx="432000" cy="432000"/>
          </a:xfrm>
          <a:prstGeom prst="rect">
            <a:avLst/>
          </a:prstGeom>
        </p:spPr>
      </p:pic>
      <p:pic>
        <p:nvPicPr>
          <p:cNvPr id="20" name="Graphic 19" descr="Abacus with solid fill">
            <a:extLst>
              <a:ext uri="{FF2B5EF4-FFF2-40B4-BE49-F238E27FC236}">
                <a16:creationId xmlns:a16="http://schemas.microsoft.com/office/drawing/2014/main" id="{3569F607-715E-4828-A70F-464D7D3FB7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91662" y="3664023"/>
            <a:ext cx="432000" cy="432000"/>
          </a:xfrm>
          <a:prstGeom prst="rect">
            <a:avLst/>
          </a:prstGeom>
        </p:spPr>
      </p:pic>
      <p:sp>
        <p:nvSpPr>
          <p:cNvPr id="21" name="Arrow: Curved Left 20">
            <a:extLst>
              <a:ext uri="{FF2B5EF4-FFF2-40B4-BE49-F238E27FC236}">
                <a16:creationId xmlns:a16="http://schemas.microsoft.com/office/drawing/2014/main" id="{DB1E36DF-D43C-4DEF-AD91-1DAC2CE24420}"/>
              </a:ext>
            </a:extLst>
          </p:cNvPr>
          <p:cNvSpPr/>
          <p:nvPr/>
        </p:nvSpPr>
        <p:spPr>
          <a:xfrm rot="16200000">
            <a:off x="9229895" y="1655858"/>
            <a:ext cx="288363" cy="112151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93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BF724DDD-9549-42C8-B02A-6ACB3449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Models and results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29" name="Content Placeholder 28">
            <a:extLst>
              <a:ext uri="{FF2B5EF4-FFF2-40B4-BE49-F238E27FC236}">
                <a16:creationId xmlns:a16="http://schemas.microsoft.com/office/drawing/2014/main" id="{EDBEF01D-8274-4C3D-9D64-7442EC3EA01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5233588"/>
              </p:ext>
            </p:extLst>
          </p:nvPr>
        </p:nvGraphicFramePr>
        <p:xfrm>
          <a:off x="6202363" y="1737502"/>
          <a:ext cx="4500000" cy="4033520"/>
        </p:xfrm>
        <a:graphic>
          <a:graphicData uri="http://schemas.openxmlformats.org/drawingml/2006/table">
            <a:tbl>
              <a:tblPr/>
              <a:tblGrid>
                <a:gridCol w="3111828">
                  <a:extLst>
                    <a:ext uri="{9D8B030D-6E8A-4147-A177-3AD203B41FA5}">
                      <a16:colId xmlns:a16="http://schemas.microsoft.com/office/drawing/2014/main" val="623528337"/>
                    </a:ext>
                  </a:extLst>
                </a:gridCol>
                <a:gridCol w="1388172">
                  <a:extLst>
                    <a:ext uri="{9D8B030D-6E8A-4147-A177-3AD203B41FA5}">
                      <a16:colId xmlns:a16="http://schemas.microsoft.com/office/drawing/2014/main" val="3187663538"/>
                    </a:ext>
                  </a:extLst>
                </a:gridCol>
              </a:tblGrid>
              <a:tr h="372318">
                <a:tc gridSpan="2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  <a:sym typeface="Arial"/>
                        </a:rPr>
                        <a:t>Unsupervised ML for clustering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859854"/>
                  </a:ext>
                </a:extLst>
              </a:tr>
              <a:tr h="34213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6879336"/>
                  </a:ext>
                </a:extLst>
              </a:tr>
              <a:tr h="58363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Silhouette Coefficient</a:t>
                      </a:r>
                    </a:p>
                  </a:txBody>
                  <a:tcPr marL="50800" marR="50800" marT="50800" marB="50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3987593"/>
                  </a:ext>
                </a:extLst>
              </a:tr>
              <a:tr h="34213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accent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Kmeans for 3 clusters*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accent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0.91</a:t>
                      </a:r>
                    </a:p>
                  </a:txBody>
                  <a:tcPr marL="50800" marR="50800" marT="50800" marB="50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4990513"/>
                  </a:ext>
                </a:extLst>
              </a:tr>
              <a:tr h="34213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Kmeans for 4 clusters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0.87</a:t>
                      </a:r>
                    </a:p>
                  </a:txBody>
                  <a:tcPr marL="50800" marR="50800" marT="50800" marB="50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7348839"/>
                  </a:ext>
                </a:extLst>
              </a:tr>
              <a:tr h="58363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Agglomerative Clustering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for 3 clusters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0.88 </a:t>
                      </a:r>
                    </a:p>
                  </a:txBody>
                  <a:tcPr marL="50800" marR="50800" marT="50800" marB="50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8531396"/>
                  </a:ext>
                </a:extLst>
              </a:tr>
              <a:tr h="58363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Agglomerative Clustering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for 4 clusters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0.86</a:t>
                      </a:r>
                    </a:p>
                  </a:txBody>
                  <a:tcPr marL="50800" marR="50800" marT="50800" marB="50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3913007"/>
                  </a:ext>
                </a:extLst>
              </a:tr>
              <a:tr h="34213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DBSCAN 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- 0.45</a:t>
                      </a:r>
                    </a:p>
                  </a:txBody>
                  <a:tcPr marL="50800" marR="50800" marT="50800" marB="50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214063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1145921"/>
                  </a:ext>
                </a:extLst>
              </a:tr>
              <a:tr h="342130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Elbow method for optimal value of k in Kmeans: 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1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9956660"/>
                  </a:ext>
                </a:extLst>
              </a:tr>
            </a:tbl>
          </a:graphicData>
        </a:graphic>
      </p:graphicFrame>
      <p:graphicFrame>
        <p:nvGraphicFramePr>
          <p:cNvPr id="28" name="Content Placeholder 24">
            <a:extLst>
              <a:ext uri="{FF2B5EF4-FFF2-40B4-BE49-F238E27FC236}">
                <a16:creationId xmlns:a16="http://schemas.microsoft.com/office/drawing/2014/main" id="{4328AFBC-B3E6-4A2D-88CD-173CD7CAF04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61489196"/>
              </p:ext>
            </p:extLst>
          </p:nvPr>
        </p:nvGraphicFramePr>
        <p:xfrm>
          <a:off x="914400" y="1738262"/>
          <a:ext cx="4374292" cy="4032001"/>
        </p:xfrm>
        <a:graphic>
          <a:graphicData uri="http://schemas.openxmlformats.org/drawingml/2006/table">
            <a:tbl>
              <a:tblPr/>
              <a:tblGrid>
                <a:gridCol w="3173584">
                  <a:extLst>
                    <a:ext uri="{9D8B030D-6E8A-4147-A177-3AD203B41FA5}">
                      <a16:colId xmlns:a16="http://schemas.microsoft.com/office/drawing/2014/main" val="3380783520"/>
                    </a:ext>
                  </a:extLst>
                </a:gridCol>
                <a:gridCol w="1200708">
                  <a:extLst>
                    <a:ext uri="{9D8B030D-6E8A-4147-A177-3AD203B41FA5}">
                      <a16:colId xmlns:a16="http://schemas.microsoft.com/office/drawing/2014/main" val="3321665944"/>
                    </a:ext>
                  </a:extLst>
                </a:gridCol>
              </a:tblGrid>
              <a:tr h="37768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ea typeface="Poppins Medium"/>
                          <a:cs typeface="Poppins" panose="00000500000000000000" pitchFamily="2" charset="0"/>
                          <a:sym typeface="Poppins Medium"/>
                        </a:rPr>
                        <a:t>Supervised ML for prediction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206387"/>
                  </a:ext>
                </a:extLst>
              </a:tr>
              <a:tr h="347058">
                <a:tc gridSpan="2"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accuracy score</a:t>
                      </a:r>
                    </a:p>
                  </a:txBody>
                  <a:tcPr marL="50800" marR="50800" marT="50800" marB="50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7592676"/>
                  </a:ext>
                </a:extLst>
              </a:tr>
              <a:tr h="59204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accuracy 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score</a:t>
                      </a:r>
                    </a:p>
                  </a:txBody>
                  <a:tcPr marL="50800" marR="50800" marT="50800" marB="50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0322496"/>
                  </a:ext>
                </a:extLst>
              </a:tr>
              <a:tr h="34705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Logistic regression 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38 %</a:t>
                      </a:r>
                    </a:p>
                  </a:txBody>
                  <a:tcPr marL="50800" marR="50800" marT="50800" marB="50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6495554"/>
                  </a:ext>
                </a:extLst>
              </a:tr>
              <a:tr h="34705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KN neighbors Classifier (n=5)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73 %</a:t>
                      </a:r>
                    </a:p>
                  </a:txBody>
                  <a:tcPr marL="50800" marR="50800" marT="50800" marB="50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3661100"/>
                  </a:ext>
                </a:extLst>
              </a:tr>
              <a:tr h="59204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accent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Random Forest Classifier 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(estimators 200)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accent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82 %</a:t>
                      </a:r>
                    </a:p>
                  </a:txBody>
                  <a:tcPr marL="50800" marR="50800" marT="50800" marB="50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598250"/>
                  </a:ext>
                </a:extLst>
              </a:tr>
              <a:tr h="59204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Extra Trees Classifier (estim 200,500,1000)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81 %</a:t>
                      </a:r>
                    </a:p>
                  </a:txBody>
                  <a:tcPr marL="50800" marR="50800" marT="50800" marB="50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7193902"/>
                  </a:ext>
                </a:extLst>
              </a:tr>
              <a:tr h="83702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TPOT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Random Forest Classifier XGBClassifier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 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79 % 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79 %</a:t>
                      </a:r>
                    </a:p>
                  </a:txBody>
                  <a:tcPr marL="50800" marR="50800" marT="50800" marB="50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3971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452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BF724DDD-9549-42C8-B02A-6ACB3449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GB" sz="3600" b="1" dirty="0">
                <a:latin typeface="Poppins"/>
                <a:ea typeface="Poppins"/>
                <a:cs typeface="Poppins"/>
                <a:sym typeface="Poppins"/>
              </a:rPr>
              <a:t>Main results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9EFC526-23F0-443B-A082-99310CC8E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 lnSpcReduction="10000"/>
          </a:bodyPr>
          <a:lstStyle/>
          <a:p>
            <a:pPr marL="901700" marR="0" lvl="0" indent="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buClr>
                <a:srgbClr val="595959"/>
              </a:buClr>
              <a:buSzPts val="1400"/>
              <a:buFont typeface="Arial"/>
              <a:buNone/>
              <a:tabLst/>
              <a:defRPr/>
            </a:pPr>
            <a:r>
              <a:rPr kumimoji="0" lang="en-GB" sz="1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	In the Exploratory data analysis we observed that </a:t>
            </a:r>
          </a:p>
          <a:p>
            <a:pPr marL="901700" marR="0" lvl="0" indent="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buClr>
                <a:srgbClr val="595959"/>
              </a:buClr>
              <a:buSzPts val="1400"/>
              <a:buFont typeface="Arial"/>
              <a:buNone/>
              <a:tabLst/>
              <a:defRPr/>
            </a:pPr>
            <a:endParaRPr kumimoji="0" lang="en-GB" sz="1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oppins" panose="00000500000000000000" pitchFamily="2" charset="0"/>
              <a:cs typeface="Poppins" panose="00000500000000000000" pitchFamily="2" charset="0"/>
              <a:sym typeface="Poppins"/>
            </a:endParaRPr>
          </a:p>
          <a:p>
            <a:pPr marL="1244600" indent="-342900" defTabSz="914400">
              <a:lnSpc>
                <a:spcPct val="90000"/>
              </a:lnSpc>
              <a:spcBef>
                <a:spcPts val="0"/>
              </a:spcBef>
              <a:buClr>
                <a:srgbClr val="595959"/>
              </a:buClr>
              <a:buSzPts val="1400"/>
              <a:buFont typeface="Courier New" panose="02070309020205020404" pitchFamily="49" charset="0"/>
              <a:buChar char="o"/>
              <a:defRPr/>
            </a:pPr>
            <a:r>
              <a:rPr kumimoji="0" lang="en-GB" sz="1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the number of review has an impact on the rating (average 300/400), </a:t>
            </a:r>
          </a:p>
          <a:p>
            <a:pPr marL="1244600" indent="-342900" defTabSz="914400">
              <a:lnSpc>
                <a:spcPct val="90000"/>
              </a:lnSpc>
              <a:spcBef>
                <a:spcPts val="0"/>
              </a:spcBef>
              <a:buClr>
                <a:srgbClr val="595959"/>
              </a:buClr>
              <a:buSzPts val="1400"/>
              <a:buFont typeface="Courier New" panose="02070309020205020404" pitchFamily="49" charset="0"/>
              <a:buChar char="o"/>
              <a:defRPr/>
            </a:pPr>
            <a:r>
              <a:rPr kumimoji="0" lang="en-GB" sz="1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similarly the average number of love is high (20k), </a:t>
            </a:r>
          </a:p>
          <a:p>
            <a:pPr marL="1244600" indent="-342900" defTabSz="914400">
              <a:lnSpc>
                <a:spcPct val="90000"/>
              </a:lnSpc>
              <a:spcBef>
                <a:spcPts val="0"/>
              </a:spcBef>
              <a:buClr>
                <a:srgbClr val="595959"/>
              </a:buClr>
              <a:buSzPts val="1400"/>
              <a:buFont typeface="Courier New" panose="02070309020205020404" pitchFamily="49" charset="0"/>
              <a:buChar char="o"/>
              <a:defRPr/>
            </a:pPr>
            <a:r>
              <a:rPr kumimoji="0" lang="en-GB" sz="1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Products with good rating show a high proportion of ingredients listed </a:t>
            </a:r>
          </a:p>
          <a:p>
            <a:pPr marL="901700" marR="0" lvl="0" indent="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buClr>
                <a:srgbClr val="595959"/>
              </a:buClr>
              <a:buSzPts val="1400"/>
              <a:buFont typeface="Arial"/>
              <a:buNone/>
              <a:tabLst/>
              <a:defRPr/>
            </a:pPr>
            <a:endParaRPr kumimoji="0" lang="en-GB" sz="1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oppins" panose="00000500000000000000" pitchFamily="2" charset="0"/>
              <a:cs typeface="Poppins" panose="00000500000000000000" pitchFamily="2" charset="0"/>
              <a:sym typeface="Poppins"/>
            </a:endParaRPr>
          </a:p>
          <a:p>
            <a:pPr marL="901700" marR="0" lvl="0" indent="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buClr>
                <a:srgbClr val="595959"/>
              </a:buClr>
              <a:buSzPts val="1400"/>
              <a:buFont typeface="Arial"/>
              <a:buNone/>
              <a:tabLst/>
              <a:defRPr/>
            </a:pPr>
            <a:r>
              <a:rPr kumimoji="0" lang="en-GB" sz="1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The Kmeans model showed the highest score to predict the products clustering for 3 groups;</a:t>
            </a:r>
          </a:p>
          <a:p>
            <a:pPr marL="1244600" indent="-342900" defTabSz="914400">
              <a:lnSpc>
                <a:spcPct val="90000"/>
              </a:lnSpc>
              <a:spcBef>
                <a:spcPts val="0"/>
              </a:spcBef>
              <a:buClr>
                <a:srgbClr val="595959"/>
              </a:buClr>
              <a:buSzPts val="1400"/>
              <a:buFont typeface="Courier New" panose="02070309020205020404" pitchFamily="49" charset="0"/>
              <a:buChar char="o"/>
              <a:defRPr/>
            </a:pPr>
            <a:r>
              <a:rPr kumimoji="0" lang="en-GB" sz="1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reducing the number of rating from 5 to 3 could be more accurate and could simplify the scoring process. </a:t>
            </a:r>
          </a:p>
          <a:p>
            <a:pPr marL="901700" marR="0" lvl="0" indent="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buClr>
                <a:srgbClr val="595959"/>
              </a:buClr>
              <a:buSzPts val="1400"/>
              <a:buFont typeface="Arial"/>
              <a:buNone/>
              <a:tabLst/>
              <a:defRPr/>
            </a:pPr>
            <a:endParaRPr kumimoji="0" lang="en-GB" sz="1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oppins" panose="00000500000000000000" pitchFamily="2" charset="0"/>
              <a:cs typeface="Poppins" panose="00000500000000000000" pitchFamily="2" charset="0"/>
              <a:sym typeface="Poppins"/>
            </a:endParaRPr>
          </a:p>
        </p:txBody>
      </p:sp>
      <p:pic>
        <p:nvPicPr>
          <p:cNvPr id="3" name="Graphic 2" descr="Comment Heart with solid fill">
            <a:extLst>
              <a:ext uri="{FF2B5EF4-FFF2-40B4-BE49-F238E27FC236}">
                <a16:creationId xmlns:a16="http://schemas.microsoft.com/office/drawing/2014/main" id="{AC1C8DB2-C9EC-4960-A025-66A67B2A3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95486" y="2511145"/>
            <a:ext cx="432000" cy="432000"/>
          </a:xfrm>
          <a:prstGeom prst="rect">
            <a:avLst/>
          </a:prstGeom>
        </p:spPr>
      </p:pic>
      <p:pic>
        <p:nvPicPr>
          <p:cNvPr id="16" name="Graphic 15" descr="Megaphone1 with solid fill">
            <a:extLst>
              <a:ext uri="{FF2B5EF4-FFF2-40B4-BE49-F238E27FC236}">
                <a16:creationId xmlns:a16="http://schemas.microsoft.com/office/drawing/2014/main" id="{0E09329D-83DA-433B-A2C5-142057E9E9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95486" y="1989446"/>
            <a:ext cx="432000" cy="432000"/>
          </a:xfrm>
          <a:prstGeom prst="rect">
            <a:avLst/>
          </a:prstGeom>
        </p:spPr>
      </p:pic>
      <p:pic>
        <p:nvPicPr>
          <p:cNvPr id="27" name="Graphic 26" descr="Beaker with solid fill">
            <a:extLst>
              <a:ext uri="{FF2B5EF4-FFF2-40B4-BE49-F238E27FC236}">
                <a16:creationId xmlns:a16="http://schemas.microsoft.com/office/drawing/2014/main" id="{878D4D91-F5B0-4E28-AE9F-60A29889F6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95486" y="3035105"/>
            <a:ext cx="432000" cy="432000"/>
          </a:xfrm>
          <a:prstGeom prst="rect">
            <a:avLst/>
          </a:prstGeom>
        </p:spPr>
      </p:pic>
      <p:pic>
        <p:nvPicPr>
          <p:cNvPr id="31" name="Graphic 30" descr="Scissors with solid fill">
            <a:extLst>
              <a:ext uri="{FF2B5EF4-FFF2-40B4-BE49-F238E27FC236}">
                <a16:creationId xmlns:a16="http://schemas.microsoft.com/office/drawing/2014/main" id="{896DFA54-52C1-49B3-97AC-51AEBF5F48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 flipH="1">
            <a:off x="5895486" y="4696097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01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tudents looking into microscope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Autofit/>
          </a:bodyPr>
          <a:lstStyle/>
          <a:p>
            <a:pPr algn="l" rtl="0"/>
            <a:r>
              <a:rPr lang="en-GB" sz="8000" b="1" dirty="0">
                <a:solidFill>
                  <a:schemeClr val="tx1"/>
                </a:solidFill>
              </a:rPr>
              <a:t>Questions</a:t>
            </a:r>
            <a:r>
              <a:rPr lang="en-GB" sz="8000" b="1" dirty="0"/>
              <a:t> </a:t>
            </a:r>
            <a:endParaRPr lang="en-GB" sz="8000" dirty="0">
              <a:solidFill>
                <a:schemeClr val="tx1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49C5163-C20C-4544-B7B1-4C17B8DBE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012" y="1257301"/>
            <a:ext cx="8676222" cy="1905000"/>
          </a:xfrm>
        </p:spPr>
        <p:txBody>
          <a:bodyPr rtlCol="0">
            <a:normAutofit/>
          </a:bodyPr>
          <a:lstStyle/>
          <a:p>
            <a:pPr algn="l"/>
            <a:r>
              <a:rPr lang="en-GB" sz="2800" b="1" dirty="0">
                <a:latin typeface="Poppins"/>
                <a:ea typeface="Poppins"/>
                <a:cs typeface="Poppins"/>
                <a:sym typeface="Poppins"/>
              </a:rPr>
              <a:t>Predict ratings of Sephora website products</a:t>
            </a:r>
          </a:p>
        </p:txBody>
      </p:sp>
      <p:sp>
        <p:nvSpPr>
          <p:cNvPr id="5" name="Google Shape;161;p29">
            <a:extLst>
              <a:ext uri="{FF2B5EF4-FFF2-40B4-BE49-F238E27FC236}">
                <a16:creationId xmlns:a16="http://schemas.microsoft.com/office/drawing/2014/main" id="{E201E9BB-5233-41BA-ACCD-5CD58591051B}"/>
              </a:ext>
            </a:extLst>
          </p:cNvPr>
          <p:cNvSpPr txBox="1"/>
          <p:nvPr/>
        </p:nvSpPr>
        <p:spPr>
          <a:xfrm>
            <a:off x="2005012" y="4623867"/>
            <a:ext cx="29253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300" b="1" dirty="0">
                <a:latin typeface="Poppins"/>
                <a:ea typeface="Poppins"/>
                <a:cs typeface="Poppins"/>
                <a:sym typeface="Poppins"/>
              </a:rPr>
              <a:t>Ouykhy Quach</a:t>
            </a:r>
          </a:p>
        </p:txBody>
      </p:sp>
    </p:spTree>
    <p:extLst>
      <p:ext uri="{BB962C8B-B14F-4D97-AF65-F5344CB8AC3E}">
        <p14:creationId xmlns:p14="http://schemas.microsoft.com/office/powerpoint/2010/main" val="538061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017D31-E675-491F-B600-F06278E25D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1B8520-39D0-4E39-88E2-3CE8E9A6E44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A89A57F-CF3F-47C6-90BB-70331E72BC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123</TotalTime>
  <Words>478</Words>
  <Application>Microsoft Office PowerPoint</Application>
  <PresentationFormat>Widescreen</PresentationFormat>
  <Paragraphs>140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Calisto MT</vt:lpstr>
      <vt:lpstr>Courier New</vt:lpstr>
      <vt:lpstr>Poppins</vt:lpstr>
      <vt:lpstr>Poppins Medium</vt:lpstr>
      <vt:lpstr>Wingdings 2</vt:lpstr>
      <vt:lpstr>Slate</vt:lpstr>
      <vt:lpstr>Predict ratings of Sephora website products</vt:lpstr>
      <vt:lpstr>Business case</vt:lpstr>
      <vt:lpstr>Plan</vt:lpstr>
      <vt:lpstr>Data description</vt:lpstr>
      <vt:lpstr>Exploratory data analysis </vt:lpstr>
      <vt:lpstr>Data cleaning / preparation</vt:lpstr>
      <vt:lpstr>Models and results</vt:lpstr>
      <vt:lpstr>Main results</vt:lpstr>
      <vt:lpstr>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ratings of Sephora website products</dc:title>
  <dc:creator>ouykhy@gmail.com</dc:creator>
  <cp:lastModifiedBy>ouykhy@gmail.com</cp:lastModifiedBy>
  <cp:revision>4</cp:revision>
  <dcterms:created xsi:type="dcterms:W3CDTF">2022-02-10T20:28:26Z</dcterms:created>
  <dcterms:modified xsi:type="dcterms:W3CDTF">2022-02-10T22:32:28Z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