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346" r:id="rId3"/>
    <p:sldId id="372" r:id="rId4"/>
    <p:sldId id="268" r:id="rId5"/>
    <p:sldId id="296" r:id="rId6"/>
    <p:sldId id="299" r:id="rId7"/>
    <p:sldId id="301" r:id="rId8"/>
    <p:sldId id="271" r:id="rId9"/>
    <p:sldId id="303" r:id="rId10"/>
    <p:sldId id="304" r:id="rId11"/>
    <p:sldId id="305" r:id="rId12"/>
    <p:sldId id="373" r:id="rId13"/>
    <p:sldId id="308" r:id="rId14"/>
    <p:sldId id="369" r:id="rId15"/>
    <p:sldId id="370" r:id="rId16"/>
    <p:sldId id="309" r:id="rId17"/>
    <p:sldId id="311" r:id="rId18"/>
    <p:sldId id="353" r:id="rId19"/>
    <p:sldId id="354" r:id="rId20"/>
    <p:sldId id="355" r:id="rId21"/>
    <p:sldId id="357" r:id="rId22"/>
    <p:sldId id="312" r:id="rId23"/>
    <p:sldId id="359" r:id="rId24"/>
    <p:sldId id="348" r:id="rId25"/>
    <p:sldId id="313" r:id="rId26"/>
    <p:sldId id="277" r:id="rId27"/>
    <p:sldId id="349" r:id="rId28"/>
    <p:sldId id="350" r:id="rId29"/>
    <p:sldId id="351" r:id="rId30"/>
    <p:sldId id="330" r:id="rId31"/>
    <p:sldId id="331" r:id="rId32"/>
    <p:sldId id="332" r:id="rId33"/>
    <p:sldId id="333" r:id="rId34"/>
    <p:sldId id="360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71" r:id="rId44"/>
    <p:sldId id="343" r:id="rId45"/>
    <p:sldId id="361" r:id="rId46"/>
    <p:sldId id="362" r:id="rId47"/>
    <p:sldId id="368" r:id="rId48"/>
    <p:sldId id="344" r:id="rId49"/>
    <p:sldId id="358" r:id="rId50"/>
    <p:sldId id="345" r:id="rId5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9" autoAdjust="0"/>
    <p:restoredTop sz="87276" autoAdjust="0"/>
  </p:normalViewPr>
  <p:slideViewPr>
    <p:cSldViewPr>
      <p:cViewPr varScale="1">
        <p:scale>
          <a:sx n="63" d="100"/>
          <a:sy n="63" d="100"/>
        </p:scale>
        <p:origin x="-147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DBC90-9322-4200-9D55-97ED91B5B4B4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AFB84-9FF1-429B-B0D4-DA402DCE91E4}" type="slidenum">
              <a:rPr lang="zh-TW" altLang="en-US" smtClean="0"/>
              <a:pPr/>
              <a:t>‹N°›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4673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017C62-4D31-EF4D-877C-472ABEE159F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1407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520" tIns="43260" rIns="86520" bIns="43260"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 lIns="86520" tIns="43260" rIns="86520" bIns="43260"/>
          <a:lstStyle/>
          <a:p>
            <a:pPr>
              <a:defRPr/>
            </a:pPr>
            <a:r>
              <a:rPr lang="en-US" dirty="0" smtClean="0"/>
              <a:t>Module 3: Basic Data Analytic Methods Using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86520" tIns="43260" rIns="86520" bIns="43260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781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 lIns="86520" tIns="43260" rIns="86520" bIns="43260"/>
          <a:lstStyle/>
          <a:p>
            <a:pPr>
              <a:defRPr/>
            </a:pPr>
            <a:r>
              <a:rPr lang="en-US" dirty="0" smtClean="0"/>
              <a:t>Module 3: Basic Data Analytic Methods Using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86520" tIns="43260" rIns="86520" bIns="43260"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830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520" tIns="43260" rIns="86520" bIns="43260">
            <a:normAutofit/>
          </a:bodyPr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 lIns="86520" tIns="43260" rIns="86520" bIns="43260"/>
          <a:lstStyle/>
          <a:p>
            <a:pPr>
              <a:defRPr/>
            </a:pPr>
            <a:r>
              <a:rPr lang="en-US" dirty="0" smtClean="0"/>
              <a:t>Module 3: Basic Data Analytic Methods Using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86520" tIns="43260" rIns="86520" bIns="43260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4333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210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our p-value is &lt;.05, then that variable is statistically significant. This is a useful tool to tune your model.</a:t>
            </a:r>
          </a:p>
          <a:p>
            <a:r>
              <a:rPr lang="en-US" dirty="0" smtClean="0"/>
              <a:t>p-value less than 0.05 is one way to decide whether there is likely a relationship between the feature and the response.</a:t>
            </a:r>
          </a:p>
          <a:p>
            <a:r>
              <a:rPr lang="en-US" dirty="0" smtClean="0"/>
              <a:t>In this case, the p-value  is  less than 0.05:</a:t>
            </a:r>
          </a:p>
          <a:p>
            <a:r>
              <a:rPr lang="en-US" dirty="0" smtClean="0"/>
              <a:t>Reject null hypothesis</a:t>
            </a:r>
          </a:p>
          <a:p>
            <a:r>
              <a:rPr lang="en-US" dirty="0" smtClean="0"/>
              <a:t>There is a relationship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922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Basic Data Analytic Methods Using 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450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853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060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766CA2E2-0D20-4391-8F3E-CAAFE6E7FA52}" type="datetimeFigureOut">
              <a:rPr lang="zh-TW" altLang="en-US" smtClean="0"/>
              <a:pPr/>
              <a:t>2019/4/10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pPr/>
              <a:t>‹N°›</a:t>
            </a:fld>
            <a:endParaRPr lang="zh-TW" alt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hyperlink" Target="http://archive.ics.uci.edu/m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r/datasets" TargetMode="External"/><Relationship Id="rId5" Type="http://schemas.openxmlformats.org/officeDocument/2006/relationships/hyperlink" Target="https://goo.gl/SJHN2k" TargetMode="External"/><Relationship Id="rId4" Type="http://schemas.openxmlformats.org/officeDocument/2006/relationships/hyperlink" Target="http://aws.amazon.com/fr/dataset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1Uminho/Folder1-tutorial/ML-tutorial-1-Intro.ipynb" TargetMode="External"/><Relationship Id="rId2" Type="http://schemas.openxmlformats.org/officeDocument/2006/relationships/hyperlink" Target="http://localhost:8888/notebooks/1Uminho/Folder1-tutorial/ML-tutorial-2-EDA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888/notebooks/1Uminho/Folder1-tutorial/ML-tutorial-3-Modeling.ipynb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an_squared_error" TargetMode="External"/><Relationship Id="rId2" Type="http://schemas.openxmlformats.org/officeDocument/2006/relationships/hyperlink" Target="https://en.wikipedia.org/wiki/Mean_absolute_err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efficient_of_determination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housin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housin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chive.ics.uci.edu/ml/machine-learning-databases/housing/housing.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ata-flair.training/blogs/applications-of-machine-learnin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573016"/>
            <a:ext cx="6840760" cy="252028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Pr. Mohamed OUZARF</a:t>
            </a:r>
          </a:p>
          <a:p>
            <a:r>
              <a:rPr lang="en-US" altLang="zh-TW" dirty="0" smtClean="0"/>
              <a:t>@FST</a:t>
            </a:r>
          </a:p>
          <a:p>
            <a:r>
              <a:rPr lang="en-US" altLang="zh-TW" dirty="0" smtClean="0"/>
              <a:t>University </a:t>
            </a:r>
            <a:r>
              <a:rPr lang="en-US" altLang="zh-TW" dirty="0" err="1" smtClean="0"/>
              <a:t>Sidi</a:t>
            </a:r>
            <a:r>
              <a:rPr lang="en-US" altLang="zh-TW" dirty="0" smtClean="0"/>
              <a:t> Mohamed Ben </a:t>
            </a:r>
            <a:r>
              <a:rPr lang="en-US" altLang="zh-TW" dirty="0" err="1" smtClean="0"/>
              <a:t>Abdellah</a:t>
            </a:r>
            <a:endParaRPr lang="en-US" altLang="zh-TW" dirty="0" smtClean="0"/>
          </a:p>
          <a:p>
            <a:r>
              <a:rPr lang="en-US" altLang="zh-TW" dirty="0" smtClean="0"/>
              <a:t>Fes Morocco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April: 2019 @</a:t>
            </a:r>
            <a:r>
              <a:rPr lang="en-US" altLang="zh-TW" dirty="0" err="1" smtClean="0"/>
              <a:t>Uminho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539552" y="0"/>
            <a:ext cx="7924800" cy="3098825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Data  Analytic Methods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with Python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and 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Machine Learning 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48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dirty="0" smtClean="0"/>
              <a:t>Exploratory  Data  Analysis with Python</a:t>
            </a:r>
            <a:br>
              <a:rPr lang="en-US" altLang="zh-TW" sz="3200" b="1" dirty="0" smtClean="0"/>
            </a:br>
            <a:endParaRPr lang="zh-TW" alt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179512" y="1484784"/>
            <a:ext cx="896448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Tools and </a:t>
            </a:r>
            <a:r>
              <a:rPr lang="fr-FR" b="1" dirty="0" err="1" smtClean="0"/>
              <a:t>Creating</a:t>
            </a:r>
            <a:r>
              <a:rPr lang="fr-FR" b="1" dirty="0" smtClean="0"/>
              <a:t> the </a:t>
            </a:r>
            <a:r>
              <a:rPr lang="fr-FR" b="1" dirty="0" err="1" smtClean="0"/>
              <a:t>Work</a:t>
            </a:r>
            <a:r>
              <a:rPr lang="fr-FR" b="1" dirty="0" smtClean="0"/>
              <a:t> </a:t>
            </a:r>
            <a:r>
              <a:rPr lang="fr-FR" b="1" dirty="0" err="1" smtClean="0"/>
              <a:t>Environement</a:t>
            </a:r>
            <a:endParaRPr lang="fr-FR" b="1" dirty="0" smtClean="0"/>
          </a:p>
          <a:p>
            <a:endParaRPr lang="fr-FR" b="1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Downloading, Installing and Starting Python and Libraries</a:t>
            </a:r>
          </a:p>
          <a:p>
            <a:pPr marL="342900" indent="-342900"/>
            <a:endParaRPr lang="fr-FR" b="1" dirty="0" smtClean="0"/>
          </a:p>
          <a:p>
            <a:r>
              <a:rPr lang="en-US" sz="2000" dirty="0" smtClean="0"/>
              <a:t>First you will need to have Python installed. It is probably already installed on your system.    </a:t>
            </a:r>
            <a:r>
              <a:rPr lang="en-US" sz="2000" i="1" dirty="0" smtClean="0"/>
              <a:t>https://www.python.org/</a:t>
            </a: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179512" y="3573016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1.1 There </a:t>
            </a:r>
            <a:r>
              <a:rPr lang="en-GB" sz="2000" dirty="0"/>
              <a:t>are 5 key libraries that you will need to install.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899592" y="393305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GB" sz="2000" dirty="0" err="1"/>
              <a:t>scipy</a:t>
            </a:r>
            <a:endParaRPr lang="en-GB" sz="2000" dirty="0"/>
          </a:p>
          <a:p>
            <a:pPr lvl="0"/>
            <a:r>
              <a:rPr lang="en-GB" sz="2000" dirty="0" err="1"/>
              <a:t>numpy</a:t>
            </a:r>
            <a:endParaRPr lang="en-GB" sz="2000" dirty="0"/>
          </a:p>
          <a:p>
            <a:pPr lvl="0"/>
            <a:r>
              <a:rPr lang="en-GB" sz="2000" dirty="0" smtClean="0"/>
              <a:t>pandas</a:t>
            </a:r>
            <a:endParaRPr lang="en-GB" sz="2000" dirty="0"/>
          </a:p>
          <a:p>
            <a:pPr lvl="0"/>
            <a:r>
              <a:rPr lang="en-GB" sz="2000" dirty="0" err="1" smtClean="0"/>
              <a:t>sklearn</a:t>
            </a:r>
            <a:endParaRPr lang="en-GB" sz="2000" dirty="0" smtClean="0"/>
          </a:p>
          <a:p>
            <a:r>
              <a:rPr lang="en-GB" sz="2000" dirty="0" err="1" smtClean="0"/>
              <a:t>matplotlib</a:t>
            </a:r>
            <a:endParaRPr lang="en-GB" sz="2000" dirty="0" smtClean="0"/>
          </a:p>
          <a:p>
            <a:pPr lvl="0"/>
            <a:r>
              <a:rPr lang="en-GB" sz="2000" dirty="0" err="1" smtClean="0"/>
              <a:t>seaborn</a:t>
            </a:r>
            <a:endParaRPr lang="en-GB" sz="2000" dirty="0"/>
          </a:p>
        </p:txBody>
      </p:sp>
      <p:sp>
        <p:nvSpPr>
          <p:cNvPr id="9" name="Rectangle 8"/>
          <p:cNvSpPr/>
          <p:nvPr/>
        </p:nvSpPr>
        <p:spPr>
          <a:xfrm>
            <a:off x="179512" y="6093296"/>
            <a:ext cx="8568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1.2  I </a:t>
            </a:r>
            <a:r>
              <a:rPr lang="en-GB" sz="2000" dirty="0"/>
              <a:t>would recommend installing the free version </a:t>
            </a:r>
            <a:r>
              <a:rPr lang="en-GB" sz="2000" dirty="0" smtClean="0"/>
              <a:t>of </a:t>
            </a:r>
            <a:r>
              <a:rPr lang="en-GB" sz="2000" dirty="0" smtClean="0">
                <a:solidFill>
                  <a:srgbClr val="008000"/>
                </a:solidFill>
                <a:hlinkClick r:id="rId2"/>
              </a:rPr>
              <a:t>Anaconda</a:t>
            </a:r>
            <a:r>
              <a:rPr lang="en-GB" sz="2000" dirty="0"/>
              <a:t> that includes everything you need.</a:t>
            </a:r>
          </a:p>
        </p:txBody>
      </p:sp>
    </p:spTree>
    <p:extLst>
      <p:ext uri="{BB962C8B-B14F-4D97-AF65-F5344CB8AC3E}">
        <p14:creationId xmlns="" xmlns:p14="http://schemas.microsoft.com/office/powerpoint/2010/main" val="3088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dirty="0" smtClean="0"/>
              <a:t>Exploratory  Data  Analytic Using Python</a:t>
            </a:r>
            <a:br>
              <a:rPr lang="en-US" altLang="zh-TW" sz="3200" b="1" dirty="0" smtClean="0"/>
            </a:br>
            <a:endParaRPr lang="zh-TW" alt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179512" y="1484784"/>
            <a:ext cx="896448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Tools and </a:t>
            </a:r>
            <a:r>
              <a:rPr lang="fr-FR" b="1" dirty="0" err="1" smtClean="0"/>
              <a:t>Creating</a:t>
            </a:r>
            <a:r>
              <a:rPr lang="fr-FR" b="1" dirty="0" smtClean="0"/>
              <a:t> the </a:t>
            </a:r>
            <a:r>
              <a:rPr lang="fr-FR" b="1" dirty="0" err="1" smtClean="0"/>
              <a:t>Work</a:t>
            </a:r>
            <a:r>
              <a:rPr lang="fr-FR" b="1" dirty="0" smtClean="0"/>
              <a:t> </a:t>
            </a:r>
            <a:r>
              <a:rPr lang="fr-FR" b="1" dirty="0" err="1" smtClean="0"/>
              <a:t>Environement</a:t>
            </a:r>
            <a:endParaRPr lang="fr-FR" b="1" dirty="0" smtClean="0"/>
          </a:p>
          <a:p>
            <a:endParaRPr lang="fr-FR" b="1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Downloading, Installing and Starting Python and Libraries</a:t>
            </a:r>
          </a:p>
          <a:p>
            <a:pPr marL="342900" indent="-342900"/>
            <a:endParaRPr lang="fr-FR" b="1" dirty="0" smtClean="0"/>
          </a:p>
          <a:p>
            <a:r>
              <a:rPr lang="en-US" sz="2000" dirty="0" smtClean="0"/>
              <a:t>First you will need to have Python installed. It is probably already installed on your system.    </a:t>
            </a:r>
            <a:r>
              <a:rPr lang="en-US" sz="2000" i="1" dirty="0" smtClean="0"/>
              <a:t>https://www.python.org/</a:t>
            </a: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179512" y="3573016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1.1 There </a:t>
            </a:r>
            <a:r>
              <a:rPr lang="en-GB" sz="2000" dirty="0"/>
              <a:t>are 5 key libraries that you will need to install.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899592" y="393305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GB" sz="2000" dirty="0" err="1"/>
              <a:t>scipy</a:t>
            </a:r>
            <a:endParaRPr lang="en-GB" sz="2000" dirty="0"/>
          </a:p>
          <a:p>
            <a:pPr lvl="0"/>
            <a:r>
              <a:rPr lang="en-GB" sz="2000" dirty="0" err="1"/>
              <a:t>numpy</a:t>
            </a:r>
            <a:endParaRPr lang="en-GB" sz="2000" dirty="0"/>
          </a:p>
          <a:p>
            <a:pPr lvl="0"/>
            <a:r>
              <a:rPr lang="en-GB" sz="2000" dirty="0" smtClean="0"/>
              <a:t>pandas</a:t>
            </a:r>
            <a:endParaRPr lang="en-GB" sz="2000" dirty="0"/>
          </a:p>
          <a:p>
            <a:pPr lvl="0"/>
            <a:r>
              <a:rPr lang="en-GB" sz="2000" dirty="0" err="1" smtClean="0"/>
              <a:t>sklearn</a:t>
            </a:r>
            <a:endParaRPr lang="en-GB" sz="2000" dirty="0" smtClean="0"/>
          </a:p>
          <a:p>
            <a:r>
              <a:rPr lang="en-GB" sz="2000" dirty="0" err="1" smtClean="0"/>
              <a:t>matplotlib</a:t>
            </a:r>
            <a:endParaRPr lang="en-GB" sz="2000" dirty="0" smtClean="0"/>
          </a:p>
          <a:p>
            <a:pPr lvl="0"/>
            <a:r>
              <a:rPr lang="en-GB" sz="2000" dirty="0" err="1" smtClean="0"/>
              <a:t>seaborn</a:t>
            </a:r>
            <a:endParaRPr lang="en-GB" sz="2000" dirty="0"/>
          </a:p>
        </p:txBody>
      </p:sp>
      <p:sp>
        <p:nvSpPr>
          <p:cNvPr id="9" name="Rectangle 8"/>
          <p:cNvSpPr/>
          <p:nvPr/>
        </p:nvSpPr>
        <p:spPr>
          <a:xfrm>
            <a:off x="179512" y="6093296"/>
            <a:ext cx="8568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1.2  I </a:t>
            </a:r>
            <a:r>
              <a:rPr lang="en-GB" sz="2000" dirty="0"/>
              <a:t>would recommend installing the free version </a:t>
            </a:r>
            <a:r>
              <a:rPr lang="en-GB" sz="2000" dirty="0" smtClean="0"/>
              <a:t>of </a:t>
            </a:r>
            <a:r>
              <a:rPr lang="en-GB" sz="2000" dirty="0" smtClean="0">
                <a:solidFill>
                  <a:srgbClr val="008000"/>
                </a:solidFill>
                <a:hlinkClick r:id="rId2"/>
              </a:rPr>
              <a:t>Anaconda</a:t>
            </a:r>
            <a:r>
              <a:rPr lang="en-GB" sz="2000" dirty="0"/>
              <a:t> that includes everything you need.</a:t>
            </a:r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8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./../_images/navigator-home-1-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9144000" cy="6165304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4499992" y="476672"/>
            <a:ext cx="298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JU</a:t>
            </a:r>
            <a:r>
              <a:rPr lang="fr-FR" sz="2400" b="1" dirty="0" smtClean="0"/>
              <a:t>LIA </a:t>
            </a:r>
            <a:r>
              <a:rPr lang="fr-FR" sz="2400" b="1" dirty="0" smtClean="0">
                <a:solidFill>
                  <a:srgbClr val="FF0000"/>
                </a:solidFill>
              </a:rPr>
              <a:t>PYT</a:t>
            </a:r>
            <a:r>
              <a:rPr lang="fr-FR" sz="2400" b="1" dirty="0" smtClean="0"/>
              <a:t>HON</a:t>
            </a:r>
            <a:r>
              <a:rPr lang="fr-FR" sz="2400" b="1" dirty="0" smtClean="0"/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R</a:t>
            </a:r>
            <a:endParaRPr lang="fr-FR" sz="2400" b="1" dirty="0">
              <a:solidFill>
                <a:srgbClr val="FF0000"/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2699792" y="764704"/>
            <a:ext cx="172819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re 10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JUPYTER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573016"/>
            <a:ext cx="9144000" cy="32849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3528" y="1556792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check your installation, try to import every module.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95536" y="1988840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launch </a:t>
            </a:r>
            <a:r>
              <a:rPr lang="en-US" dirty="0" err="1" smtClean="0"/>
              <a:t>Jupyter</a:t>
            </a:r>
            <a:r>
              <a:rPr lang="en-US" dirty="0" smtClean="0"/>
              <a:t> by typing:</a:t>
            </a:r>
          </a:p>
          <a:p>
            <a:r>
              <a:rPr lang="fr-FR" dirty="0" smtClean="0"/>
              <a:t>$ </a:t>
            </a:r>
            <a:r>
              <a:rPr lang="fr-FR" dirty="0" err="1" smtClean="0"/>
              <a:t>jupyter</a:t>
            </a:r>
            <a:r>
              <a:rPr lang="fr-FR" dirty="0" smtClean="0"/>
              <a:t> notebook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2780928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Jupyter</a:t>
            </a:r>
            <a:r>
              <a:rPr lang="en-US" dirty="0" smtClean="0"/>
              <a:t> server is now running in your terminal, listening to port 8888. You can visit this server by opening your web browser to </a:t>
            </a:r>
            <a:r>
              <a:rPr lang="en-US" i="1" dirty="0" smtClean="0"/>
              <a:t>http://localhost:8888/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5861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re 10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JUPYTER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528" y="1628800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launch  project on </a:t>
            </a:r>
            <a:r>
              <a:rPr lang="en-US" dirty="0" err="1" smtClean="0"/>
              <a:t>Jupyter</a:t>
            </a:r>
            <a:r>
              <a:rPr lang="en-US" dirty="0" smtClean="0"/>
              <a:t> by selecting file 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ipynb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988840"/>
            <a:ext cx="921755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861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re 10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JUPYTER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528" y="148478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Configure </a:t>
            </a:r>
            <a:r>
              <a:rPr lang="en-US" dirty="0" err="1" smtClean="0"/>
              <a:t>Jupyter</a:t>
            </a:r>
            <a:r>
              <a:rPr lang="en-US" dirty="0" smtClean="0"/>
              <a:t>  by : </a:t>
            </a:r>
            <a:r>
              <a:rPr lang="en-US" b="1" dirty="0" err="1" smtClean="0"/>
              <a:t>nbextensions</a:t>
            </a:r>
            <a:r>
              <a:rPr lang="en-US" dirty="0" smtClean="0"/>
              <a:t> </a:t>
            </a:r>
            <a:r>
              <a:rPr lang="en-US" b="1" dirty="0" err="1" smtClean="0"/>
              <a:t>config</a:t>
            </a:r>
            <a:r>
              <a:rPr lang="en-US" dirty="0" smtClean="0"/>
              <a:t>   in EDIT menu item 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6155"/>
          <a:stretch>
            <a:fillRect/>
          </a:stretch>
        </p:blipFill>
        <p:spPr bwMode="auto">
          <a:xfrm>
            <a:off x="0" y="1844824"/>
            <a:ext cx="9144000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861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re 10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JUPYTER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https://colab.research.google.com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4547" r="25315" b="5489"/>
          <a:stretch>
            <a:fillRect/>
          </a:stretch>
        </p:blipFill>
        <p:spPr bwMode="auto">
          <a:xfrm>
            <a:off x="0" y="1484784"/>
            <a:ext cx="9144000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861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dirty="0" smtClean="0"/>
              <a:t>Exploratory  Data  Analysis with Python</a:t>
            </a:r>
            <a:br>
              <a:rPr lang="en-US" altLang="zh-TW" sz="3200" b="1" dirty="0" smtClean="0"/>
            </a:br>
            <a:endParaRPr lang="zh-TW" alt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467544" y="1484784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1- Exploratory Data Analysis </a:t>
            </a:r>
            <a:r>
              <a:rPr lang="en-US" sz="2000" dirty="0" smtClean="0"/>
              <a:t>: step of Preprocessing</a:t>
            </a:r>
            <a:endParaRPr lang="en-US" sz="2000" b="1" i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827584" y="2060848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i</a:t>
            </a:r>
            <a:r>
              <a:rPr lang="en-US" b="1" dirty="0" smtClean="0"/>
              <a:t>) Data Understanding,  Data Cleaning,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ii) Target Variable Selection,  Feature Extraction,  Scaling,.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552" y="2924944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The dataset </a:t>
            </a:r>
            <a:r>
              <a:rPr lang="en-US" dirty="0" smtClean="0"/>
              <a:t>can be easily downloaded from multiple sources.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39552" y="4211796"/>
            <a:ext cx="171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Data </a:t>
            </a:r>
            <a:r>
              <a:rPr lang="fr-FR" b="1" dirty="0" err="1" smtClean="0"/>
              <a:t>Cleaning</a:t>
            </a:r>
            <a:endParaRPr lang="fr-FR" b="1" dirty="0"/>
          </a:p>
        </p:txBody>
      </p:sp>
      <p:sp>
        <p:nvSpPr>
          <p:cNvPr id="14" name="Rectangle 13"/>
          <p:cNvSpPr/>
          <p:nvPr/>
        </p:nvSpPr>
        <p:spPr>
          <a:xfrm>
            <a:off x="539552" y="4581128"/>
            <a:ext cx="1757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 smtClean="0"/>
              <a:t>Missing</a:t>
            </a:r>
            <a:r>
              <a:rPr lang="fr-FR" b="1" dirty="0" smtClean="0"/>
              <a:t> values</a:t>
            </a:r>
            <a:r>
              <a:rPr lang="fr-FR" dirty="0" smtClean="0"/>
              <a:t> 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39552" y="5013176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 smtClean="0"/>
              <a:t>Outliers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39552" y="3789040"/>
            <a:ext cx="321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 smtClean="0"/>
              <a:t>Review</a:t>
            </a:r>
            <a:r>
              <a:rPr lang="fr-FR" b="1" dirty="0" smtClean="0"/>
              <a:t> the data types: info()</a:t>
            </a:r>
            <a:endParaRPr lang="fr-FR" b="1" dirty="0"/>
          </a:p>
        </p:txBody>
      </p:sp>
      <p:sp>
        <p:nvSpPr>
          <p:cNvPr id="16" name="Rectangle 15"/>
          <p:cNvSpPr/>
          <p:nvPr/>
        </p:nvSpPr>
        <p:spPr>
          <a:xfrm>
            <a:off x="539552" y="3429000"/>
            <a:ext cx="3254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Dimensions of </a:t>
            </a:r>
            <a:r>
              <a:rPr lang="fr-FR" b="1" dirty="0" err="1" smtClean="0"/>
              <a:t>your</a:t>
            </a:r>
            <a:r>
              <a:rPr lang="fr-FR" b="1" dirty="0" smtClean="0"/>
              <a:t> </a:t>
            </a:r>
            <a:r>
              <a:rPr lang="fr-FR" b="1" dirty="0" err="1" smtClean="0"/>
              <a:t>dataset</a:t>
            </a:r>
            <a:r>
              <a:rPr lang="fr-FR" b="1" dirty="0" smtClean="0"/>
              <a:t>.</a:t>
            </a:r>
            <a:endParaRPr lang="fr-FR" b="1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39552" y="6165304"/>
            <a:ext cx="31683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Data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Relationships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 </a:t>
            </a:r>
            <a:r>
              <a:rPr lang="fr-FR" sz="1400" b="1" i="1" dirty="0" smtClean="0">
                <a:solidFill>
                  <a:srgbClr val="FF0000"/>
                </a:solidFill>
                <a:latin typeface="Georgia" pitchFamily="18" charset="0"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correlation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 </a:t>
            </a:r>
            <a:endParaRPr kumimoji="0" lang="fr-FR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9552" y="5805264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Described by tools of </a:t>
            </a:r>
            <a:r>
              <a:rPr lang="en-GB" b="1" dirty="0" smtClean="0">
                <a:solidFill>
                  <a:srgbClr val="FF0000"/>
                </a:solidFill>
              </a:rPr>
              <a:t>Statistics and Visualization :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8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dirty="0" smtClean="0"/>
              <a:t>Exploratory  Data  Analysis with Python</a:t>
            </a:r>
            <a:br>
              <a:rPr lang="en-US" altLang="zh-TW" sz="3200" b="1" dirty="0" smtClean="0"/>
            </a:br>
            <a:endParaRPr lang="zh-TW" alt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467544" y="1484784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1- Exploratory Data Analysis </a:t>
            </a:r>
            <a:r>
              <a:rPr lang="en-US" sz="2000" dirty="0" smtClean="0"/>
              <a:t>: step of Preprocessing</a:t>
            </a:r>
            <a:endParaRPr lang="en-US" sz="2000" b="1" i="1" dirty="0" smtClean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683568" y="2924944"/>
            <a:ext cx="71287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For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loading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and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making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EDA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operations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we’ll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use the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numpy</a:t>
            </a: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and </a:t>
            </a:r>
            <a:r>
              <a:rPr lang="fr-FR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pandas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modules and for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visualising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we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“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ll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use </a:t>
            </a:r>
            <a:r>
              <a:rPr lang="fr-FR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Seaborn</a:t>
            </a:r>
            <a:r>
              <a:rPr lang="fr-FR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</a:t>
            </a:r>
            <a:r>
              <a:rPr lang="fr-FR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Matplotlib</a:t>
            </a:r>
            <a:r>
              <a:rPr lang="fr-FR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packages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87824" y="2276872"/>
            <a:ext cx="212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i. import </a:t>
            </a:r>
            <a:r>
              <a:rPr lang="fr-FR" b="1" dirty="0" err="1" smtClean="0"/>
              <a:t>Libraries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1187624" y="3789040"/>
            <a:ext cx="4572000" cy="280807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GB" sz="2000" b="1" dirty="0" err="1"/>
              <a:t>scipy</a:t>
            </a:r>
            <a:endParaRPr lang="en-GB" sz="2000" b="1" dirty="0"/>
          </a:p>
          <a:p>
            <a:pPr lvl="0">
              <a:lnSpc>
                <a:spcPct val="150000"/>
              </a:lnSpc>
            </a:pPr>
            <a:r>
              <a:rPr lang="en-GB" sz="2000" b="1" dirty="0" err="1"/>
              <a:t>numpy</a:t>
            </a:r>
            <a:endParaRPr lang="en-GB" sz="2000" b="1" dirty="0"/>
          </a:p>
          <a:p>
            <a:pPr lvl="0">
              <a:lnSpc>
                <a:spcPct val="150000"/>
              </a:lnSpc>
            </a:pPr>
            <a:r>
              <a:rPr lang="en-GB" sz="2000" b="1" dirty="0" smtClean="0"/>
              <a:t>pandas</a:t>
            </a:r>
            <a:endParaRPr lang="en-GB" sz="2000" b="1" dirty="0"/>
          </a:p>
          <a:p>
            <a:pPr lvl="0">
              <a:lnSpc>
                <a:spcPct val="150000"/>
              </a:lnSpc>
            </a:pPr>
            <a:r>
              <a:rPr lang="en-GB" sz="2000" b="1" dirty="0" err="1" smtClean="0"/>
              <a:t>sklearn</a:t>
            </a:r>
            <a:endParaRPr lang="en-GB" sz="2000" b="1" dirty="0" smtClean="0"/>
          </a:p>
          <a:p>
            <a:pPr>
              <a:lnSpc>
                <a:spcPct val="150000"/>
              </a:lnSpc>
            </a:pPr>
            <a:r>
              <a:rPr lang="en-GB" sz="2000" b="1" dirty="0" err="1" smtClean="0"/>
              <a:t>matplotlib</a:t>
            </a:r>
            <a:endParaRPr lang="en-GB" sz="2000" b="1" dirty="0" smtClean="0"/>
          </a:p>
          <a:p>
            <a:pPr lvl="0">
              <a:lnSpc>
                <a:spcPct val="150000"/>
              </a:lnSpc>
            </a:pPr>
            <a:r>
              <a:rPr lang="en-GB" sz="2000" b="1" dirty="0" err="1" smtClean="0"/>
              <a:t>seaborn</a:t>
            </a:r>
            <a:endParaRPr lang="en-GB" sz="2000" b="1" dirty="0"/>
          </a:p>
        </p:txBody>
      </p:sp>
    </p:spTree>
    <p:extLst>
      <p:ext uri="{BB962C8B-B14F-4D97-AF65-F5344CB8AC3E}">
        <p14:creationId xmlns="" xmlns:p14="http://schemas.microsoft.com/office/powerpoint/2010/main" val="3088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glow rad="101600">
                    <a:schemeClr val="tx2"/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Exploratory  Data  Analysis with Python</a:t>
            </a:r>
            <a:b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glow rad="101600">
                    <a:schemeClr val="tx2"/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glow rad="101600">
                  <a:schemeClr val="tx2"/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3490475"/>
            <a:ext cx="86764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UC Irvine Machine Learning Repository:         </a:t>
            </a:r>
            <a:r>
              <a:rPr lang="fr-FR" b="1" dirty="0" smtClean="0">
                <a:hlinkClick r:id="rId2"/>
              </a:rPr>
              <a:t>http://archive.ics.uci.edu/ml/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fr-FR" b="1" dirty="0" err="1" smtClean="0"/>
              <a:t>Kaggle</a:t>
            </a:r>
            <a:r>
              <a:rPr lang="fr-FR" b="1" dirty="0" smtClean="0"/>
              <a:t> </a:t>
            </a:r>
            <a:r>
              <a:rPr lang="fr-FR" b="1" dirty="0" err="1" smtClean="0"/>
              <a:t>datasets</a:t>
            </a:r>
            <a:r>
              <a:rPr lang="fr-FR" b="1" dirty="0" smtClean="0"/>
              <a:t> :                                         </a:t>
            </a:r>
            <a:r>
              <a:rPr lang="fr-FR" b="1" dirty="0" smtClean="0">
                <a:hlinkClick r:id="rId3"/>
              </a:rPr>
              <a:t>https://www.kaggle.com/datasets</a:t>
            </a:r>
            <a:endParaRPr lang="fr-FR" b="1" dirty="0" smtClean="0"/>
          </a:p>
          <a:p>
            <a:pPr>
              <a:lnSpc>
                <a:spcPct val="150000"/>
              </a:lnSpc>
            </a:pPr>
            <a:r>
              <a:rPr lang="fr-FR" b="1" dirty="0" err="1" smtClean="0"/>
              <a:t>Amazon’s</a:t>
            </a:r>
            <a:r>
              <a:rPr lang="fr-FR" b="1" dirty="0" smtClean="0"/>
              <a:t> AWS </a:t>
            </a:r>
            <a:r>
              <a:rPr lang="fr-FR" b="1" dirty="0" err="1" smtClean="0"/>
              <a:t>datasets</a:t>
            </a:r>
            <a:r>
              <a:rPr lang="fr-FR" b="1" dirty="0" smtClean="0"/>
              <a:t>:                         </a:t>
            </a:r>
            <a:r>
              <a:rPr lang="fr-FR" b="1" dirty="0" smtClean="0">
                <a:hlinkClick r:id="rId4"/>
              </a:rPr>
              <a:t>http://aws.amazon.com/fr/datasets/</a:t>
            </a:r>
            <a:endParaRPr lang="fr-FR" b="1" dirty="0" smtClean="0"/>
          </a:p>
          <a:p>
            <a:pPr>
              <a:lnSpc>
                <a:spcPct val="150000"/>
              </a:lnSpc>
            </a:pPr>
            <a:r>
              <a:rPr lang="fr-FR" b="1" i="1" dirty="0" smtClean="0"/>
              <a:t>http://dataportals.org/</a:t>
            </a:r>
          </a:p>
          <a:p>
            <a:pPr>
              <a:lnSpc>
                <a:spcPct val="150000"/>
              </a:lnSpc>
            </a:pPr>
            <a:r>
              <a:rPr lang="fr-FR" b="1" i="1" dirty="0" smtClean="0"/>
              <a:t>http://opendatamonitor.eu/</a:t>
            </a:r>
          </a:p>
          <a:p>
            <a:pPr>
              <a:lnSpc>
                <a:spcPct val="150000"/>
              </a:lnSpc>
            </a:pPr>
            <a:r>
              <a:rPr lang="fr-FR" b="1" i="1" dirty="0" smtClean="0"/>
              <a:t>http://quandl.com/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Wikipedia’s list of Machine Learning datasets:            </a:t>
            </a:r>
            <a:r>
              <a:rPr lang="fr-FR" b="1" dirty="0" smtClean="0">
                <a:hlinkClick r:id="rId5"/>
              </a:rPr>
              <a:t>https://goo.gl/SJHN2k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fr-FR" b="1" dirty="0" err="1" smtClean="0"/>
              <a:t>Datasets</a:t>
            </a:r>
            <a:r>
              <a:rPr lang="fr-FR" b="1" dirty="0" smtClean="0"/>
              <a:t> </a:t>
            </a:r>
            <a:r>
              <a:rPr lang="fr-FR" b="1" dirty="0" err="1" smtClean="0"/>
              <a:t>subreddit</a:t>
            </a:r>
            <a:r>
              <a:rPr lang="fr-FR" b="1" dirty="0" smtClean="0"/>
              <a:t> :                                    </a:t>
            </a:r>
            <a:r>
              <a:rPr lang="fr-FR" b="1" dirty="0" smtClean="0">
                <a:hlinkClick r:id="rId6"/>
              </a:rPr>
              <a:t>https://www.reddit.com/r/datasets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323528" y="1844824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The dataset </a:t>
            </a:r>
            <a:r>
              <a:rPr lang="en-US" dirty="0" smtClean="0"/>
              <a:t>can be easily downloaded from multiple sources with multiple formats.</a:t>
            </a:r>
            <a:endParaRPr lang="fr-F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3528" y="2276872"/>
            <a:ext cx="84604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Loading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data in Python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by 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using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functions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like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read_csv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from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pandas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library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We  can also use other formats like JSON, HTML, HDF, EXCEL, STATA, SAS, SQL .. etc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fr-F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28" y="3140968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The datasets  can be to get from p</a:t>
            </a:r>
            <a:r>
              <a:rPr lang="fr-FR" b="1" dirty="0" err="1" smtClean="0"/>
              <a:t>opular</a:t>
            </a:r>
            <a:r>
              <a:rPr lang="fr-FR" b="1" dirty="0" smtClean="0"/>
              <a:t> open data </a:t>
            </a:r>
            <a:r>
              <a:rPr lang="fr-FR" b="1" dirty="0" err="1" smtClean="0"/>
              <a:t>repositories</a:t>
            </a:r>
            <a:r>
              <a:rPr lang="fr-FR" b="1" dirty="0" smtClean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131840" y="1412776"/>
            <a:ext cx="1877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ii. import DATA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150114"/>
            <a:ext cx="91603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In my opinion, the </a:t>
            </a:r>
            <a:r>
              <a:rPr lang="en-US" dirty="0" smtClean="0">
                <a:latin typeface="Calibri" charset="0"/>
              </a:rPr>
              <a:t>Python </a:t>
            </a:r>
            <a:r>
              <a:rPr lang="en-US" dirty="0">
                <a:latin typeface="Calibri" charset="0"/>
              </a:rPr>
              <a:t>language </a:t>
            </a:r>
            <a:r>
              <a:rPr lang="en-US" dirty="0" smtClean="0">
                <a:latin typeface="Calibri" charset="0"/>
              </a:rPr>
              <a:t>still the </a:t>
            </a:r>
            <a:r>
              <a:rPr lang="en-US" dirty="0">
                <a:latin typeface="Calibri" charset="0"/>
              </a:rPr>
              <a:t>most common language </a:t>
            </a:r>
            <a:r>
              <a:rPr lang="en-US" dirty="0" smtClean="0">
                <a:latin typeface="Calibri" charset="0"/>
              </a:rPr>
              <a:t>in </a:t>
            </a:r>
            <a:r>
              <a:rPr lang="en-US" dirty="0">
                <a:latin typeface="Calibri" charset="0"/>
              </a:rPr>
              <a:t>the fields of </a:t>
            </a:r>
            <a:r>
              <a:rPr lang="en-US" dirty="0" smtClean="0">
                <a:latin typeface="Calibri" charset="0"/>
              </a:rPr>
              <a:t>Machine Learning and </a:t>
            </a:r>
            <a:r>
              <a:rPr lang="en-US" dirty="0">
                <a:latin typeface="Calibri" charset="0"/>
              </a:rPr>
              <a:t>Data Analysis.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5254" t="13407" r="2876" b="6250"/>
          <a:stretch>
            <a:fillRect/>
          </a:stretch>
        </p:blipFill>
        <p:spPr bwMode="auto">
          <a:xfrm>
            <a:off x="0" y="980728"/>
            <a:ext cx="914400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539552" y="1"/>
            <a:ext cx="7924800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101600">
                    <a:schemeClr val="tx2"/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Data  Analytic Methods</a:t>
            </a:r>
            <a:endParaRPr kumimoji="0" lang="fr-FR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101600">
                  <a:schemeClr val="tx2"/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772816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 smtClean="0"/>
              <a:t>Download</a:t>
            </a:r>
            <a:r>
              <a:rPr lang="fr-FR" b="1" dirty="0" smtClean="0"/>
              <a:t> the Data</a:t>
            </a:r>
          </a:p>
          <a:p>
            <a:r>
              <a:rPr lang="en-US" dirty="0" smtClean="0"/>
              <a:t>In general your data would be available in a relational database and spread across multiple tables/documents/files.</a:t>
            </a:r>
            <a:r>
              <a:rPr lang="fr-FR" dirty="0" smtClean="0"/>
              <a:t> Reading data: </a:t>
            </a:r>
            <a:endParaRPr lang="fr-FR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glow rad="101600">
                    <a:schemeClr val="tx2"/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Exploratory  Data  Analysis with Python</a:t>
            </a:r>
            <a:b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glow rad="101600">
                    <a:schemeClr val="tx2"/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glow rad="101600">
                  <a:schemeClr val="tx2"/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4753" name="Rectangle 1"/>
          <p:cNvSpPr>
            <a:spLocks noChangeArrowheads="1"/>
          </p:cNvSpPr>
          <p:nvPr/>
        </p:nvSpPr>
        <p:spPr bwMode="auto">
          <a:xfrm>
            <a:off x="683568" y="3501008"/>
            <a:ext cx="71287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The </a:t>
            </a:r>
            <a:r>
              <a:rPr lang="fr-FR" dirty="0" err="1" smtClean="0"/>
              <a:t>easiest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data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Python program </a:t>
            </a:r>
            <a:r>
              <a:rPr lang="fr-FR" dirty="0" err="1" smtClean="0"/>
              <a:t>is</a:t>
            </a:r>
            <a:r>
              <a:rPr lang="fr-FR" dirty="0" smtClean="0"/>
              <a:t> the Pandas </a:t>
            </a:r>
            <a:r>
              <a:rPr lang="fr-FR" dirty="0" err="1" smtClean="0"/>
              <a:t>library</a:t>
            </a:r>
            <a:r>
              <a:rPr lang="fr-FR" dirty="0" smtClean="0"/>
              <a:t>. The </a:t>
            </a:r>
            <a:r>
              <a:rPr lang="fr-FR" dirty="0" err="1" smtClean="0"/>
              <a:t>obvious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to go </a:t>
            </a:r>
            <a:r>
              <a:rPr lang="fr-FR" dirty="0" err="1" smtClean="0"/>
              <a:t>is</a:t>
            </a:r>
            <a:r>
              <a:rPr lang="fr-FR" dirty="0" smtClean="0"/>
              <a:t> to </a:t>
            </a:r>
            <a:r>
              <a:rPr lang="fr-FR" dirty="0" err="1" smtClean="0"/>
              <a:t>read</a:t>
            </a:r>
            <a:r>
              <a:rPr lang="fr-FR" dirty="0" smtClean="0"/>
              <a:t> a CSV file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spreadsheet</a:t>
            </a:r>
            <a:r>
              <a:rPr lang="fr-FR" dirty="0" smtClean="0"/>
              <a:t> or </a:t>
            </a:r>
            <a:r>
              <a:rPr lang="fr-FR" dirty="0" err="1" smtClean="0"/>
              <a:t>database</a:t>
            </a:r>
            <a:r>
              <a:rPr lang="fr-FR" dirty="0" smtClean="0"/>
              <a:t> system.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560" y="3068960"/>
            <a:ext cx="1748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b="1" dirty="0" smtClean="0"/>
              <a:t>Reading data:</a:t>
            </a: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827584" y="4499248"/>
            <a:ext cx="4896544" cy="150673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7296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import pandas as </a:t>
            </a:r>
            <a:r>
              <a:rPr kumimoji="0" lang="fr-F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pd</a:t>
            </a:r>
            <a:endParaRPr kumimoji="0" lang="fr-F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/>
            </a:r>
            <a:b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</a:br>
            <a:r>
              <a:rPr kumimoji="0" lang="fr-F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df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fr-F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pd.read_csv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(filename.csv')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0" y="6165304"/>
            <a:ext cx="9020418" cy="3385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This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operation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returns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a pandas</a:t>
            </a:r>
            <a:r>
              <a:rPr kumimoji="0" 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DataFrame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object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, in the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form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of a table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called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df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for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DataFrame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fr-F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dirty="0" smtClean="0"/>
              <a:t>Exploratory  Data  Analysis with Python</a:t>
            </a:r>
            <a:br>
              <a:rPr lang="en-US" altLang="zh-TW" sz="3200" b="1" dirty="0" smtClean="0"/>
            </a:br>
            <a:endParaRPr lang="zh-TW" altLang="en-US" sz="3200" b="1" dirty="0"/>
          </a:p>
        </p:txBody>
      </p:sp>
      <p:sp>
        <p:nvSpPr>
          <p:cNvPr id="13" name="Rectangle 12"/>
          <p:cNvSpPr/>
          <p:nvPr/>
        </p:nvSpPr>
        <p:spPr>
          <a:xfrm>
            <a:off x="539552" y="4211796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# Data </a:t>
            </a:r>
            <a:r>
              <a:rPr lang="fr-FR" b="1" dirty="0" err="1" smtClean="0"/>
              <a:t>Cleaning</a:t>
            </a:r>
            <a:endParaRPr lang="fr-FR" b="1" dirty="0"/>
          </a:p>
        </p:txBody>
      </p:sp>
      <p:sp>
        <p:nvSpPr>
          <p:cNvPr id="14" name="Rectangle 13"/>
          <p:cNvSpPr/>
          <p:nvPr/>
        </p:nvSpPr>
        <p:spPr>
          <a:xfrm>
            <a:off x="467544" y="4581128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# </a:t>
            </a:r>
            <a:r>
              <a:rPr lang="fr-FR" b="1" dirty="0" err="1" smtClean="0"/>
              <a:t>Missing</a:t>
            </a:r>
            <a:r>
              <a:rPr lang="fr-FR" b="1" dirty="0" smtClean="0"/>
              <a:t> values</a:t>
            </a:r>
            <a:r>
              <a:rPr lang="fr-FR" dirty="0" smtClean="0"/>
              <a:t> 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467544" y="4941168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# </a:t>
            </a:r>
            <a:r>
              <a:rPr lang="fr-FR" b="1" dirty="0" err="1" smtClean="0"/>
              <a:t>Outliers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39552" y="3861048"/>
            <a:ext cx="3601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# </a:t>
            </a:r>
            <a:r>
              <a:rPr lang="fr-FR" b="1" dirty="0" err="1" smtClean="0"/>
              <a:t>Review</a:t>
            </a:r>
            <a:r>
              <a:rPr lang="fr-FR" b="1" dirty="0" smtClean="0"/>
              <a:t> the data types  :  info()</a:t>
            </a:r>
            <a:endParaRPr lang="fr-FR" b="1" dirty="0"/>
          </a:p>
        </p:txBody>
      </p:sp>
      <p:sp>
        <p:nvSpPr>
          <p:cNvPr id="16" name="Rectangle 15"/>
          <p:cNvSpPr/>
          <p:nvPr/>
        </p:nvSpPr>
        <p:spPr>
          <a:xfrm>
            <a:off x="539552" y="3501008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# Dimensions of </a:t>
            </a:r>
            <a:r>
              <a:rPr lang="fr-FR" b="1" dirty="0" err="1" smtClean="0"/>
              <a:t>your</a:t>
            </a:r>
            <a:r>
              <a:rPr lang="fr-FR" b="1" dirty="0" smtClean="0"/>
              <a:t> </a:t>
            </a:r>
            <a:r>
              <a:rPr lang="fr-FR" b="1" dirty="0" err="1" smtClean="0"/>
              <a:t>dataset</a:t>
            </a:r>
            <a:r>
              <a:rPr lang="fr-FR" b="1" dirty="0" smtClean="0"/>
              <a:t> :  </a:t>
            </a:r>
            <a:r>
              <a:rPr lang="fr-FR" b="1" dirty="0" err="1" smtClean="0"/>
              <a:t>df.shape</a:t>
            </a:r>
            <a:endParaRPr lang="fr-FR" b="1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39552" y="6165304"/>
            <a:ext cx="31683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Data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Relationships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 </a:t>
            </a:r>
            <a:r>
              <a:rPr lang="fr-FR" sz="1400" b="1" i="1" dirty="0" smtClean="0">
                <a:solidFill>
                  <a:srgbClr val="FF0000"/>
                </a:solidFill>
                <a:latin typeface="Georgia" pitchFamily="18" charset="0"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correlation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 </a:t>
            </a:r>
            <a:endParaRPr kumimoji="0" lang="fr-FR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9552" y="5805264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Described by tools of </a:t>
            </a:r>
            <a:r>
              <a:rPr lang="en-GB" b="1" dirty="0" smtClean="0">
                <a:solidFill>
                  <a:srgbClr val="FF0000"/>
                </a:solidFill>
              </a:rPr>
              <a:t>Statistics and Visualization :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7544" y="1628800"/>
            <a:ext cx="3716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600" b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Data Exploration and </a:t>
            </a:r>
            <a:r>
              <a:rPr lang="en-US" sz="1600" b="1" dirty="0" smtClean="0"/>
              <a:t>Understanding</a:t>
            </a:r>
            <a:endParaRPr lang="fr-FR" sz="1600" b="1" dirty="0" smtClean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77825" name="Rectangle 1"/>
          <p:cNvSpPr>
            <a:spLocks noChangeArrowheads="1"/>
          </p:cNvSpPr>
          <p:nvPr/>
        </p:nvSpPr>
        <p:spPr bwMode="auto">
          <a:xfrm>
            <a:off x="266249" y="2060848"/>
            <a:ext cx="88777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Once the data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is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loaded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in the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memory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one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needs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to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see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what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it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contains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and how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is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described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by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tools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 of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Statistics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and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Visualization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 : </a:t>
            </a:r>
            <a:endParaRPr kumimoji="0" lang="fr-F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539552" y="2703985"/>
            <a:ext cx="921600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Using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of the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following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methods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 for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="1" dirty="0" smtClean="0"/>
              <a:t># Displays statistics of each column  :</a:t>
            </a:r>
            <a:r>
              <a:rPr lang="en-GB" sz="1600" b="1" dirty="0" smtClean="0"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GB" b="1" dirty="0" err="1" smtClean="0">
                <a:latin typeface="Cambria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kumimoji="0" lang="en-GB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f.describe</a:t>
            </a:r>
            <a:r>
              <a:rPr kumimoji="0" lang="en-GB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3088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dirty="0" smtClean="0"/>
              <a:t>Exploratory  Data  Analysis with Python</a:t>
            </a:r>
            <a:br>
              <a:rPr lang="en-US" altLang="zh-TW" sz="3200" b="1" dirty="0" smtClean="0"/>
            </a:br>
            <a:endParaRPr lang="zh-TW" alt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827584" y="2060848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) Data Understanding,  Data Cleaning, </a:t>
            </a:r>
          </a:p>
          <a:p>
            <a:r>
              <a:rPr lang="en-US" b="1" dirty="0" smtClean="0"/>
              <a:t>ii) Target Variable Selection,  Feature Extraction,  Transformations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9592" y="3789040"/>
            <a:ext cx="1827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 smtClean="0"/>
              <a:t>Selecting</a:t>
            </a:r>
            <a:r>
              <a:rPr lang="fr-FR" b="1" dirty="0" smtClean="0"/>
              <a:t> Data</a:t>
            </a:r>
            <a:endParaRPr lang="fr-FR" b="1" dirty="0"/>
          </a:p>
        </p:txBody>
      </p:sp>
      <p:sp>
        <p:nvSpPr>
          <p:cNvPr id="15" name="Rectangle 14"/>
          <p:cNvSpPr/>
          <p:nvPr/>
        </p:nvSpPr>
        <p:spPr>
          <a:xfrm>
            <a:off x="2987824" y="3789040"/>
            <a:ext cx="2218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 smtClean="0"/>
              <a:t>Feature</a:t>
            </a:r>
            <a:r>
              <a:rPr lang="fr-FR" b="1" dirty="0" smtClean="0"/>
              <a:t> Extraction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9592" y="5301208"/>
            <a:ext cx="17876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Rescale</a:t>
            </a:r>
            <a:r>
              <a:rPr lang="fr-FR" dirty="0" smtClean="0"/>
              <a:t> data.</a:t>
            </a:r>
          </a:p>
          <a:p>
            <a:r>
              <a:rPr lang="fr-FR" dirty="0" err="1" smtClean="0"/>
              <a:t>Standardize</a:t>
            </a:r>
            <a:r>
              <a:rPr lang="fr-FR" dirty="0" smtClean="0"/>
              <a:t> data.</a:t>
            </a:r>
          </a:p>
          <a:p>
            <a:r>
              <a:rPr lang="fr-FR" dirty="0" err="1" smtClean="0"/>
              <a:t>Normalize</a:t>
            </a:r>
            <a:r>
              <a:rPr lang="fr-FR" dirty="0" smtClean="0"/>
              <a:t> data.</a:t>
            </a:r>
            <a:endParaRPr lang="fr-FR" b="1" dirty="0"/>
          </a:p>
        </p:txBody>
      </p:sp>
      <p:sp>
        <p:nvSpPr>
          <p:cNvPr id="17" name="Rectangle 16"/>
          <p:cNvSpPr/>
          <p:nvPr/>
        </p:nvSpPr>
        <p:spPr>
          <a:xfrm>
            <a:off x="899592" y="4941168"/>
            <a:ext cx="203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Data </a:t>
            </a:r>
            <a:r>
              <a:rPr lang="fr-FR" b="1" dirty="0" err="1" smtClean="0"/>
              <a:t>Transforms</a:t>
            </a:r>
            <a:endParaRPr lang="fr-FR" b="1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971600" y="4149080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Statistical tests can be used to Select or Extract those features that have the strongest relationship with </a:t>
            </a:r>
            <a:r>
              <a:rPr lang="fr-FR" dirty="0" smtClean="0"/>
              <a:t>the output variable.</a:t>
            </a:r>
            <a:endParaRPr lang="fr-FR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99592" y="3284984"/>
            <a:ext cx="31683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Data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Relationships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 </a:t>
            </a:r>
            <a:r>
              <a:rPr lang="fr-FR" sz="1400" b="1" i="1" dirty="0" smtClean="0">
                <a:latin typeface="Georgia" pitchFamily="18" charset="0"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correlation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Times New Roman" pitchFamily="18" charset="0"/>
                <a:cs typeface="Arial" pitchFamily="34" charset="0"/>
              </a:rPr>
              <a:t> </a:t>
            </a:r>
            <a:endParaRPr kumimoji="0" lang="fr-F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99592" y="2924944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Described by tools of </a:t>
            </a:r>
            <a:r>
              <a:rPr lang="en-GB" b="1" dirty="0" smtClean="0"/>
              <a:t>Statistics and Visualization :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67544" y="1484784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1- Exploratory Data Analysis </a:t>
            </a:r>
            <a:r>
              <a:rPr lang="en-US" sz="2000" dirty="0" smtClean="0"/>
              <a:t>: step of Preprocessing</a:t>
            </a:r>
            <a:endParaRPr lang="en-US" sz="2000" b="1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3088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86104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hlinkClick r:id="rId2"/>
              </a:rPr>
              <a:t>http://localhost:8888/notebooks/1Uminho/Folder1-tutorial/ML-tutorial-2-EDA.ipynb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0" y="285293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hlinkClick r:id="rId3"/>
              </a:rPr>
              <a:t>http://localhost:8888/notebooks/1Uminho/Folder1-tutorial/ML-tutorial-1-Intro.ipynb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472514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hlinkClick r:id="rId4"/>
              </a:rPr>
              <a:t>http://</a:t>
            </a:r>
            <a:r>
              <a:rPr lang="fr-FR" sz="1700" b="1" dirty="0" smtClean="0">
                <a:hlinkClick r:id="rId4"/>
              </a:rPr>
              <a:t>localhost:8888/notebooks/1Uminho/Folder1-tutorial/ML-tutorial-3-Modeling.ipynb</a:t>
            </a:r>
            <a:endParaRPr lang="fr-FR" sz="17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3347864" y="191683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tutorials</a:t>
            </a:r>
            <a:endParaRPr lang="fr-FR" b="1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/>
              <a:t>End-to-End Machine Learning Project</a:t>
            </a:r>
            <a:endParaRPr lang="zh-TW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/>
              <a:t>End-to-End Machine Learning Project</a:t>
            </a:r>
            <a:endParaRPr lang="zh-TW" alt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0" y="1484784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2 - Modeling and Prediction</a:t>
            </a:r>
          </a:p>
          <a:p>
            <a:r>
              <a:rPr lang="fr-FR" sz="2400" dirty="0" smtClean="0"/>
              <a:t>Training,</a:t>
            </a:r>
          </a:p>
          <a:p>
            <a:r>
              <a:rPr lang="fr-FR" sz="2400" dirty="0" smtClean="0"/>
              <a:t>Performance </a:t>
            </a:r>
            <a:r>
              <a:rPr lang="fr-FR" sz="2400" dirty="0" err="1" smtClean="0"/>
              <a:t>Metrics</a:t>
            </a:r>
            <a:r>
              <a:rPr lang="fr-FR" sz="2400" dirty="0" smtClean="0"/>
              <a:t>,</a:t>
            </a:r>
          </a:p>
          <a:p>
            <a:r>
              <a:rPr lang="fr-FR" sz="2400" dirty="0" smtClean="0"/>
              <a:t>Evaluation,</a:t>
            </a:r>
          </a:p>
          <a:p>
            <a:r>
              <a:rPr lang="fr-FR" sz="2400" dirty="0" err="1" smtClean="0"/>
              <a:t>Deployement</a:t>
            </a:r>
            <a:r>
              <a:rPr lang="fr-FR" sz="2400" dirty="0" smtClean="0"/>
              <a:t>.</a:t>
            </a:r>
            <a:endParaRPr lang="en-US" sz="2400" b="1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4139952" y="3717032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Training,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67544" y="4221088"/>
            <a:ext cx="8229600" cy="21602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Training is the process of making the system able to learn</a:t>
            </a:r>
            <a:r>
              <a:rPr lang="en-US" altLang="zh-TW" sz="2400" dirty="0" smtClean="0"/>
              <a:t>.</a:t>
            </a:r>
          </a:p>
          <a:p>
            <a:r>
              <a:rPr lang="en-US" sz="2400" b="1" i="1" dirty="0" smtClean="0"/>
              <a:t>Modeling , Evaluation and Prediction</a:t>
            </a:r>
            <a:r>
              <a:rPr lang="en-US" sz="2400" dirty="0" smtClean="0"/>
              <a:t> need four datasets: </a:t>
            </a:r>
          </a:p>
          <a:p>
            <a:r>
              <a:rPr lang="en-US" sz="2400" dirty="0" smtClean="0"/>
              <a:t>training features, </a:t>
            </a:r>
          </a:p>
          <a:p>
            <a:r>
              <a:rPr lang="en-US" sz="2400" dirty="0" smtClean="0"/>
              <a:t>testing features, </a:t>
            </a:r>
          </a:p>
          <a:p>
            <a:r>
              <a:rPr lang="en-US" sz="2400" dirty="0" smtClean="0"/>
              <a:t>training variables, </a:t>
            </a:r>
          </a:p>
          <a:p>
            <a:r>
              <a:rPr lang="en-US" sz="2400" dirty="0" smtClean="0"/>
              <a:t>and testing variables. </a:t>
            </a:r>
            <a:endParaRPr lang="fr-FR" sz="2400" dirty="0" smtClean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088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/>
              <a:t>End-to-End Machine Learning Project</a:t>
            </a:r>
            <a:endParaRPr lang="zh-TW" alt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0" y="1484784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2 - Modeling and Prediction</a:t>
            </a:r>
          </a:p>
          <a:p>
            <a:r>
              <a:rPr lang="fr-FR" sz="2400" dirty="0" smtClean="0"/>
              <a:t>Training,</a:t>
            </a:r>
          </a:p>
          <a:p>
            <a:r>
              <a:rPr lang="fr-FR" sz="2400" dirty="0" smtClean="0"/>
              <a:t>Performance </a:t>
            </a:r>
            <a:r>
              <a:rPr lang="fr-FR" sz="2400" dirty="0" err="1" smtClean="0"/>
              <a:t>Metrics</a:t>
            </a:r>
            <a:r>
              <a:rPr lang="fr-FR" sz="2400" dirty="0" smtClean="0"/>
              <a:t>,</a:t>
            </a:r>
          </a:p>
          <a:p>
            <a:r>
              <a:rPr lang="fr-FR" sz="2400" dirty="0" smtClean="0"/>
              <a:t>Evaluation,</a:t>
            </a:r>
          </a:p>
          <a:p>
            <a:r>
              <a:rPr lang="fr-FR" sz="2400" dirty="0" err="1" smtClean="0"/>
              <a:t>Deployement</a:t>
            </a:r>
            <a:r>
              <a:rPr lang="fr-FR" sz="2400" dirty="0" smtClean="0"/>
              <a:t>.</a:t>
            </a:r>
            <a:endParaRPr lang="en-US" sz="2400" b="1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43608" y="4293096"/>
            <a:ext cx="72728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We are focused on regression algorithms so I will consider 3 most often used performance metrics</a:t>
            </a:r>
          </a:p>
          <a:p>
            <a:r>
              <a:rPr lang="en-US" sz="2000" b="1" dirty="0" smtClean="0">
                <a:hlinkClick r:id="rId2"/>
              </a:rPr>
              <a:t>Mean Absolute Error</a:t>
            </a:r>
            <a:r>
              <a:rPr lang="en-US" sz="2000" b="1" dirty="0" smtClean="0"/>
              <a:t> (MAE)</a:t>
            </a:r>
          </a:p>
          <a:p>
            <a:r>
              <a:rPr lang="en-US" sz="2000" b="1" dirty="0" smtClean="0">
                <a:hlinkClick r:id="rId3"/>
              </a:rPr>
              <a:t>Mean Squared Error</a:t>
            </a:r>
            <a:r>
              <a:rPr lang="en-US" sz="2000" b="1" dirty="0" smtClean="0"/>
              <a:t> (MSE)</a:t>
            </a:r>
          </a:p>
          <a:p>
            <a:r>
              <a:rPr lang="en-US" sz="2000" b="1" dirty="0" smtClean="0">
                <a:hlinkClick r:id="rId4"/>
              </a:rPr>
              <a:t>R²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275856" y="3861048"/>
            <a:ext cx="2507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Performance </a:t>
            </a:r>
            <a:r>
              <a:rPr lang="fr-FR" b="1" dirty="0" err="1" smtClean="0">
                <a:solidFill>
                  <a:srgbClr val="FF0000"/>
                </a:solidFill>
              </a:rPr>
              <a:t>Metrics</a:t>
            </a:r>
            <a:r>
              <a:rPr lang="fr-FR" b="1" dirty="0" smtClean="0">
                <a:solidFill>
                  <a:srgbClr val="FF0000"/>
                </a:solidFill>
              </a:rPr>
              <a:t>,</a:t>
            </a:r>
          </a:p>
        </p:txBody>
      </p:sp>
    </p:spTree>
    <p:extLst>
      <p:ext uri="{BB962C8B-B14F-4D97-AF65-F5344CB8AC3E}">
        <p14:creationId xmlns="" xmlns:p14="http://schemas.microsoft.com/office/powerpoint/2010/main" val="3088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2420888"/>
            <a:ext cx="8229600" cy="3960440"/>
          </a:xfrm>
        </p:spPr>
        <p:txBody>
          <a:bodyPr/>
          <a:lstStyle/>
          <a:p>
            <a:r>
              <a:rPr lang="en-US" altLang="zh-TW" sz="2400" dirty="0"/>
              <a:t>There are several factors affecting the </a:t>
            </a:r>
            <a:r>
              <a:rPr lang="en-US" altLang="zh-TW" sz="2400" dirty="0" smtClean="0"/>
              <a:t>performance:</a:t>
            </a:r>
          </a:p>
          <a:p>
            <a:pPr lvl="1">
              <a:lnSpc>
                <a:spcPct val="200000"/>
              </a:lnSpc>
            </a:pPr>
            <a:r>
              <a:rPr lang="en-US" altLang="zh-TW" sz="2000" dirty="0" smtClean="0"/>
              <a:t>The </a:t>
            </a:r>
            <a:r>
              <a:rPr lang="en-US" altLang="zh-TW" sz="2000" b="1" dirty="0" smtClean="0"/>
              <a:t>learning algorithms</a:t>
            </a:r>
            <a:r>
              <a:rPr lang="en-US" altLang="zh-TW" sz="2000" dirty="0" smtClean="0"/>
              <a:t> used</a:t>
            </a:r>
          </a:p>
          <a:p>
            <a:pPr lvl="1">
              <a:lnSpc>
                <a:spcPct val="200000"/>
              </a:lnSpc>
            </a:pPr>
            <a:r>
              <a:rPr lang="en-US" altLang="zh-TW" sz="2000" b="1" dirty="0" smtClean="0"/>
              <a:t>Modeling</a:t>
            </a:r>
          </a:p>
          <a:p>
            <a:pPr lvl="1">
              <a:lnSpc>
                <a:spcPct val="200000"/>
              </a:lnSpc>
            </a:pPr>
            <a:r>
              <a:rPr lang="en-US" altLang="zh-TW" sz="2000" b="1" dirty="0" smtClean="0"/>
              <a:t>Types </a:t>
            </a:r>
            <a:r>
              <a:rPr lang="en-US" altLang="zh-TW" sz="2000" b="1" dirty="0"/>
              <a:t>of training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provided</a:t>
            </a:r>
          </a:p>
          <a:p>
            <a:pPr lvl="1" algn="just">
              <a:lnSpc>
                <a:spcPct val="200000"/>
              </a:lnSpc>
            </a:pPr>
            <a:r>
              <a:rPr lang="en-US" altLang="zh-TW" sz="2000" b="1" dirty="0" smtClean="0"/>
              <a:t>Evaluation</a:t>
            </a:r>
          </a:p>
          <a:p>
            <a:pPr lvl="1" algn="just">
              <a:lnSpc>
                <a:spcPct val="200000"/>
              </a:lnSpc>
            </a:pPr>
            <a:r>
              <a:rPr lang="en-US" altLang="zh-TW" sz="2000" b="1" dirty="0" smtClean="0"/>
              <a:t>Optimization</a:t>
            </a:r>
            <a:endParaRPr lang="en-US" altLang="zh-TW" sz="2000" b="1" dirty="0"/>
          </a:p>
          <a:p>
            <a:pPr marL="457200" lvl="1" indent="0">
              <a:buNone/>
            </a:pPr>
            <a:endParaRPr lang="en-US" altLang="zh-TW" sz="2000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glow rad="101600">
                    <a:schemeClr val="tx2"/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End-to-End Machine Learning Project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glow rad="101600">
                  <a:schemeClr val="tx2"/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5856" y="1844824"/>
            <a:ext cx="2507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Performance </a:t>
            </a:r>
            <a:r>
              <a:rPr lang="fr-FR" b="1" dirty="0" err="1" smtClean="0">
                <a:solidFill>
                  <a:srgbClr val="FF0000"/>
                </a:solidFill>
              </a:rPr>
              <a:t>Metrics</a:t>
            </a:r>
            <a:r>
              <a:rPr lang="fr-FR" b="1" dirty="0" smtClean="0">
                <a:solidFill>
                  <a:srgbClr val="FF0000"/>
                </a:solidFill>
              </a:rPr>
              <a:t>,</a:t>
            </a:r>
          </a:p>
        </p:txBody>
      </p:sp>
    </p:spTree>
    <p:extLst>
      <p:ext uri="{BB962C8B-B14F-4D97-AF65-F5344CB8AC3E}">
        <p14:creationId xmlns="" xmlns:p14="http://schemas.microsoft.com/office/powerpoint/2010/main" val="259116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GB" altLang="zh-TW" dirty="0" smtClean="0"/>
              <a:t>Case study : Prediction housing price </a:t>
            </a:r>
            <a:r>
              <a:rPr lang="en-GB" dirty="0" smtClean="0">
                <a:solidFill>
                  <a:srgbClr val="174A7C"/>
                </a:solidFill>
              </a:rPr>
              <a:t/>
            </a:r>
            <a:br>
              <a:rPr lang="en-GB" dirty="0" smtClean="0">
                <a:solidFill>
                  <a:srgbClr val="174A7C"/>
                </a:solidFill>
              </a:rPr>
            </a:br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556792"/>
            <a:ext cx="91440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Goal</a:t>
            </a:r>
            <a:r>
              <a:rPr lang="en-US" sz="2000" b="1" dirty="0">
                <a:solidFill>
                  <a:srgbClr val="FF0000"/>
                </a:solidFill>
              </a:rPr>
              <a:t>: 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sz="1600" b="1" dirty="0" smtClean="0"/>
              <a:t>Build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/>
              <a:t>a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/>
              <a:t>Model </a:t>
            </a:r>
            <a:r>
              <a:rPr lang="en-US" sz="1600" b="1" dirty="0"/>
              <a:t>Evaluation and Validation for the Prediction of </a:t>
            </a:r>
            <a:r>
              <a:rPr lang="en-US" sz="1600" b="1" dirty="0" smtClean="0"/>
              <a:t>Housing </a:t>
            </a:r>
            <a:r>
              <a:rPr lang="en-US" sz="1600" b="1" dirty="0"/>
              <a:t>Prices</a:t>
            </a:r>
            <a:r>
              <a:rPr lang="en-US" sz="1600" b="1" dirty="0" smtClean="0"/>
              <a:t>.</a:t>
            </a:r>
            <a:endParaRPr lang="en-US" b="1" dirty="0" smtClean="0"/>
          </a:p>
          <a:p>
            <a:endParaRPr lang="en-GB" b="1" dirty="0" smtClean="0"/>
          </a:p>
          <a:p>
            <a:endParaRPr lang="en-GB" b="1" dirty="0"/>
          </a:p>
          <a:p>
            <a:r>
              <a:rPr lang="en-US" b="1" dirty="0" smtClean="0"/>
              <a:t>-  For </a:t>
            </a:r>
            <a:r>
              <a:rPr lang="en-US" b="1" dirty="0"/>
              <a:t>this project we will investigate the Boston House Price dataset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-  Each </a:t>
            </a:r>
            <a:r>
              <a:rPr lang="en-US" b="1" dirty="0"/>
              <a:t>record in the database describes a Boston suburb or town. 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- The </a:t>
            </a:r>
            <a:r>
              <a:rPr lang="en-US" b="1" dirty="0"/>
              <a:t>data was drawn from the Boston Standard Metropolitan Statistical Area (SMSA) in 1970</a:t>
            </a:r>
            <a:r>
              <a:rPr lang="en-US" b="1" dirty="0" smtClean="0"/>
              <a:t>.</a:t>
            </a:r>
          </a:p>
          <a:p>
            <a:endParaRPr lang="en-GB" b="1" dirty="0"/>
          </a:p>
          <a:p>
            <a:r>
              <a:rPr lang="en-US" b="1" u="sng" dirty="0">
                <a:hlinkClick r:id="rId2"/>
              </a:rPr>
              <a:t>https://archive.ics.uci.edu/ml/machine-learning-databases/housing/</a:t>
            </a:r>
            <a:endParaRPr lang="en-GB" b="1" dirty="0"/>
          </a:p>
        </p:txBody>
      </p:sp>
    </p:spTree>
    <p:extLst>
      <p:ext uri="{BB962C8B-B14F-4D97-AF65-F5344CB8AC3E}">
        <p14:creationId xmlns="" xmlns:p14="http://schemas.microsoft.com/office/powerpoint/2010/main" val="36277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852936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We </a:t>
            </a:r>
            <a:r>
              <a:rPr lang="en-GB" b="1" dirty="0"/>
              <a:t>are going to use the </a:t>
            </a:r>
            <a:r>
              <a:rPr lang="en-US" b="1" dirty="0"/>
              <a:t>Boston House Price </a:t>
            </a:r>
            <a:r>
              <a:rPr lang="en-GB" b="1" dirty="0"/>
              <a:t>dataset</a:t>
            </a:r>
            <a:r>
              <a:rPr lang="en-GB" b="1" dirty="0" smtClean="0"/>
              <a:t>. </a:t>
            </a:r>
          </a:p>
          <a:p>
            <a:endParaRPr lang="en-GB" b="1" dirty="0" smtClean="0"/>
          </a:p>
          <a:p>
            <a:r>
              <a:rPr lang="en-GB" b="1" dirty="0" smtClean="0"/>
              <a:t>This </a:t>
            </a:r>
            <a:r>
              <a:rPr lang="en-GB" b="1" dirty="0"/>
              <a:t>dataset is used in machine learning and statistics by pretty much everyone</a:t>
            </a:r>
            <a:r>
              <a:rPr lang="en-GB" b="1" dirty="0" smtClean="0"/>
              <a:t>.</a:t>
            </a:r>
          </a:p>
          <a:p>
            <a:endParaRPr lang="en-GB" b="1" dirty="0"/>
          </a:p>
          <a:p>
            <a:r>
              <a:rPr lang="en-GB" b="1" dirty="0"/>
              <a:t>The dataset contains 506  Instances 14 of </a:t>
            </a:r>
            <a:r>
              <a:rPr lang="en-GB" b="1" dirty="0" smtClean="0"/>
              <a:t> Attributes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67544" y="4941168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hlinkClick r:id="rId2"/>
              </a:rPr>
              <a:t>https://archive.ics.uci.edu/ml/machine-learning-databases/housing/</a:t>
            </a:r>
            <a:endParaRPr lang="en-GB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TW" sz="4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glow rad="101600">
                    <a:schemeClr val="tx2"/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Case study : Prediction housing price </a:t>
            </a: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rgbClr val="174A7C"/>
                </a:solidFill>
                <a:effectLst>
                  <a:glow rad="101600">
                    <a:schemeClr val="tx2"/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rgbClr val="174A7C"/>
                </a:solidFill>
                <a:effectLst>
                  <a:glow rad="101600">
                    <a:schemeClr val="tx2"/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glow rad="101600">
                  <a:schemeClr val="tx2"/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568" y="2060848"/>
            <a:ext cx="15937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dataset</a:t>
            </a:r>
            <a:endParaRPr lang="fr-F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7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Load  The Data</a:t>
            </a:r>
            <a:r>
              <a:rPr lang="en-GB" dirty="0" smtClean="0">
                <a:solidFill>
                  <a:srgbClr val="174A7C"/>
                </a:solidFill>
              </a:rPr>
              <a:t/>
            </a:r>
            <a:br>
              <a:rPr lang="en-GB" dirty="0" smtClean="0">
                <a:solidFill>
                  <a:srgbClr val="174A7C"/>
                </a:solidFill>
              </a:rPr>
            </a:b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131840" y="980728"/>
            <a:ext cx="284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Import packages and dataset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11669"/>
            <a:ext cx="9252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The dataset should load without incident.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If you do have network problems, you can download the “ </a:t>
            </a:r>
            <a:r>
              <a:rPr lang="en-GB" sz="1200" b="1" dirty="0">
                <a:solidFill>
                  <a:srgbClr val="FF0000"/>
                </a:solidFill>
                <a:hlinkClick r:id="rId2"/>
              </a:rPr>
              <a:t>housing.data</a:t>
            </a:r>
            <a:r>
              <a:rPr lang="en-GB" sz="1200" b="1" dirty="0">
                <a:solidFill>
                  <a:srgbClr val="FF0000"/>
                </a:solidFill>
              </a:rPr>
              <a:t> “ file into your working directory and load it using the same method, changing URL to the local file name. (you must change .data to .</a:t>
            </a:r>
            <a:r>
              <a:rPr lang="en-GB" sz="1200" b="1" dirty="0" err="1">
                <a:solidFill>
                  <a:srgbClr val="FF0000"/>
                </a:solidFill>
              </a:rPr>
              <a:t>csv</a:t>
            </a:r>
            <a:r>
              <a:rPr lang="en-GB" sz="1200" b="1" dirty="0">
                <a:solidFill>
                  <a:srgbClr val="FF0000"/>
                </a:solidFill>
              </a:rPr>
              <a:t> format file )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7"/>
            <a:ext cx="9143999" cy="479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277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6005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Introduction : 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What is  Machine Learning, Types </a:t>
            </a:r>
            <a:r>
              <a:rPr lang="en-US" b="1" dirty="0"/>
              <a:t>of machine learning </a:t>
            </a:r>
            <a:r>
              <a:rPr lang="en-US" b="1" dirty="0" smtClean="0"/>
              <a:t>, Terms to describe DATA </a:t>
            </a:r>
            <a:endParaRPr lang="en-GB" b="1" dirty="0"/>
          </a:p>
          <a:p>
            <a:pPr marL="457200" indent="-457200">
              <a:lnSpc>
                <a:spcPct val="150000"/>
              </a:lnSpc>
            </a:pPr>
            <a:r>
              <a:rPr lang="en-US" b="1" dirty="0" smtClean="0"/>
              <a:t>1.Downloading</a:t>
            </a:r>
            <a:r>
              <a:rPr lang="en-US" b="1" dirty="0"/>
              <a:t>, Installing and Starting Python and Libraries</a:t>
            </a:r>
            <a:endParaRPr lang="en-GB" b="1" dirty="0"/>
          </a:p>
          <a:p>
            <a:pPr>
              <a:lnSpc>
                <a:spcPct val="150000"/>
              </a:lnSpc>
            </a:pPr>
            <a:r>
              <a:rPr lang="fr-FR" b="1" dirty="0" smtClean="0"/>
              <a:t>2. End-to-End Machine Learning Project</a:t>
            </a:r>
            <a:endParaRPr lang="zh-TW" altLang="en-US" b="1" dirty="0" smtClean="0"/>
          </a:p>
          <a:p>
            <a:pPr>
              <a:lnSpc>
                <a:spcPct val="150000"/>
              </a:lnSpc>
            </a:pPr>
            <a:r>
              <a:rPr lang="en-US" altLang="zh-TW" b="1" dirty="0" smtClean="0"/>
              <a:t>3. Exploratory  Data  Analysis with Python:  </a:t>
            </a:r>
            <a:r>
              <a:rPr lang="fr-FR" altLang="zh-TW" b="1" dirty="0" err="1" smtClean="0"/>
              <a:t>Steps</a:t>
            </a:r>
            <a:r>
              <a:rPr lang="fr-FR" altLang="zh-TW" b="1" dirty="0" smtClean="0"/>
              <a:t> </a:t>
            </a:r>
            <a:r>
              <a:rPr lang="fr-FR" altLang="zh-TW" b="1" dirty="0" err="1" smtClean="0"/>
              <a:t>processing</a:t>
            </a:r>
            <a:endParaRPr lang="en-US" altLang="zh-TW" b="1" dirty="0" smtClean="0"/>
          </a:p>
          <a:p>
            <a:pPr lvl="0">
              <a:lnSpc>
                <a:spcPct val="150000"/>
              </a:lnSpc>
            </a:pPr>
            <a:r>
              <a:rPr lang="en-GB" altLang="zh-TW" b="1" dirty="0" smtClean="0"/>
              <a:t>4. Case study : Prediction housing price </a:t>
            </a:r>
            <a:endParaRPr lang="zh-TW" altLang="en-US" b="1" dirty="0" smtClean="0"/>
          </a:p>
          <a:p>
            <a:pPr>
              <a:lnSpc>
                <a:spcPct val="150000"/>
              </a:lnSpc>
            </a:pPr>
            <a:r>
              <a:rPr lang="en-GB" b="1" dirty="0" smtClean="0"/>
              <a:t>5. Load  The Data and Analyzing and  exploring Data</a:t>
            </a:r>
            <a:br>
              <a:rPr lang="en-GB" b="1" dirty="0" smtClean="0"/>
            </a:br>
            <a:r>
              <a:rPr lang="en-GB" b="1" dirty="0" smtClean="0"/>
              <a:t>6. </a:t>
            </a:r>
            <a:r>
              <a:rPr lang="en-US" b="1" dirty="0" smtClean="0"/>
              <a:t>Statistics for Model Building and Evaluation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7. </a:t>
            </a:r>
            <a:r>
              <a:rPr lang="de-DE" b="1" dirty="0" err="1" smtClean="0"/>
              <a:t>Developing</a:t>
            </a:r>
            <a:r>
              <a:rPr lang="de-DE" b="1" dirty="0" smtClean="0"/>
              <a:t> a Model : Linear Regression</a:t>
            </a:r>
            <a:endParaRPr lang="zh-TW" alt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8. Make prediction and Metrics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9. </a:t>
            </a:r>
            <a:r>
              <a:rPr lang="en-US" b="1" dirty="0" err="1" smtClean="0"/>
              <a:t>Statmodel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GB" b="1" dirty="0" smtClean="0"/>
              <a:t>10. Evaluate Algorithms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Summary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/>
              <a:t>Conclusion</a:t>
            </a:r>
            <a:endParaRPr lang="zh-TW" altLang="en-US" sz="4400" b="1" dirty="0" smtClean="0">
              <a:solidFill>
                <a:srgbClr val="FFFFFF"/>
              </a:solidFill>
              <a:effectLst>
                <a:glow rad="101600">
                  <a:schemeClr val="tx2"/>
                </a:glow>
              </a:effectLst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6828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Outline &amp; Content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79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/>
          <p:cNvSpPr txBox="1">
            <a:spLocks/>
          </p:cNvSpPr>
          <p:nvPr/>
        </p:nvSpPr>
        <p:spPr bwMode="auto">
          <a:xfrm>
            <a:off x="0" y="-27384"/>
            <a:ext cx="9144000" cy="605909"/>
          </a:xfrm>
          <a:prstGeom prst="roundRect">
            <a:avLst>
              <a:gd name="adj" fmla="val 50000"/>
            </a:avLst>
          </a:prstGeom>
          <a:solidFill>
            <a:srgbClr val="174A7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180000" tIns="0" rIns="18000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bg1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Analyzing and Exploring the Data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0" y="76470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In this step we are going to take a look at the data a </a:t>
            </a:r>
            <a:r>
              <a:rPr lang="en-GB" dirty="0" smtClean="0"/>
              <a:t>two different </a:t>
            </a:r>
            <a:r>
              <a:rPr lang="en-GB" dirty="0"/>
              <a:t>ways:</a:t>
            </a:r>
          </a:p>
          <a:p>
            <a:pPr lvl="0"/>
            <a:r>
              <a:rPr lang="en-GB" dirty="0" smtClean="0"/>
              <a:t>1- View </a:t>
            </a:r>
            <a:r>
              <a:rPr lang="en-GB" dirty="0"/>
              <a:t>of the dataset.</a:t>
            </a:r>
          </a:p>
          <a:p>
            <a:pPr lvl="0"/>
            <a:r>
              <a:rPr lang="en-GB" dirty="0" smtClean="0"/>
              <a:t>2- Statistical </a:t>
            </a:r>
            <a:r>
              <a:rPr lang="en-GB" dirty="0"/>
              <a:t>summary of all attributes</a:t>
            </a:r>
            <a:r>
              <a:rPr lang="en-GB" dirty="0" smtClean="0"/>
              <a:t>.  Correlation  &amp;  visualization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4005064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err="1" smtClean="0">
                <a:solidFill>
                  <a:srgbClr val="000000"/>
                </a:solidFill>
              </a:rPr>
              <a:t>dataset.tail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27687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 check the shape of the </a:t>
            </a:r>
            <a:r>
              <a:rPr lang="en-US" dirty="0" err="1" smtClean="0"/>
              <a:t>DataFrame</a:t>
            </a:r>
            <a:r>
              <a:rPr lang="en-US" dirty="0" smtClean="0"/>
              <a:t> (rows, columns)</a:t>
            </a:r>
          </a:p>
          <a:p>
            <a:r>
              <a:rPr lang="en-US" dirty="0" err="1" smtClean="0"/>
              <a:t>df.shape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3356992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df.head</a:t>
            </a:r>
            <a:r>
              <a:rPr lang="fr-FR" dirty="0" smtClean="0"/>
              <a:t>(10)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0" y="4581128"/>
            <a:ext cx="2159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df.isnull</a:t>
            </a:r>
            <a:r>
              <a:rPr lang="fr-FR" dirty="0" smtClean="0"/>
              <a:t>().</a:t>
            </a:r>
            <a:r>
              <a:rPr lang="fr-FR" dirty="0" err="1" smtClean="0"/>
              <a:t>values.any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" y="52292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df.describe</a:t>
            </a:r>
            <a:r>
              <a:rPr lang="fr-FR" dirty="0" smtClean="0"/>
              <a:t>(</a:t>
            </a:r>
            <a:r>
              <a:rPr lang="fr-FR" dirty="0" err="1" smtClean="0"/>
              <a:t>include</a:t>
            </a:r>
            <a:r>
              <a:rPr lang="fr-FR" dirty="0" smtClean="0"/>
              <a:t>="all") </a:t>
            </a:r>
          </a:p>
          <a:p>
            <a:r>
              <a:rPr lang="en-US" dirty="0" smtClean="0"/>
              <a:t>describe()  method to get the statistical summary of the various features of the data set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0" y="6021288"/>
            <a:ext cx="91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df.info()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987824" y="443711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 </a:t>
            </a:r>
            <a:r>
              <a:rPr lang="fr-FR" dirty="0" err="1" smtClean="0"/>
              <a:t>isnull</a:t>
            </a:r>
            <a:r>
              <a:rPr lang="fr-FR" dirty="0" smtClean="0"/>
              <a:t>()  </a:t>
            </a:r>
            <a:r>
              <a:rPr lang="fr-FR" dirty="0" smtClean="0"/>
              <a:t>          &gt;&gt; False /</a:t>
            </a:r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 err="1" smtClean="0"/>
              <a:t>df.isnull</a:t>
            </a:r>
            <a:r>
              <a:rPr lang="fr-FR" dirty="0" smtClean="0"/>
              <a:t>().</a:t>
            </a:r>
            <a:r>
              <a:rPr lang="fr-FR" dirty="0" err="1" smtClean="0"/>
              <a:t>sum</a:t>
            </a:r>
            <a:r>
              <a:rPr lang="fr-FR" dirty="0" smtClean="0"/>
              <a:t>()   &gt;&gt; count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3448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39752" y="-27384"/>
            <a:ext cx="33426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800" dirty="0">
                <a:solidFill>
                  <a:srgbClr val="FF0000"/>
                </a:solidFill>
              </a:rPr>
              <a:t>1- View of the </a:t>
            </a:r>
            <a:r>
              <a:rPr lang="en-GB" sz="2800" dirty="0" smtClean="0">
                <a:solidFill>
                  <a:srgbClr val="FF0000"/>
                </a:solidFill>
              </a:rPr>
              <a:t>dataset</a:t>
            </a:r>
            <a:endParaRPr lang="en-GB" sz="28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76866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699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55576" y="2420888"/>
            <a:ext cx="7086600" cy="2304256"/>
          </a:xfrm>
        </p:spPr>
        <p:txBody>
          <a:bodyPr>
            <a:no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sz="2800" dirty="0" smtClean="0"/>
              <a:t>Descriptive Statistics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de-DE" sz="2800" dirty="0" smtClean="0"/>
              <a:t>Linear Regression</a:t>
            </a:r>
            <a:endParaRPr lang="en-US" sz="2800" dirty="0"/>
          </a:p>
          <a:p>
            <a:pPr marL="233363" indent="-233363">
              <a:buFont typeface="Arial" pitchFamily="34" charset="0"/>
              <a:buChar char="•"/>
            </a:pPr>
            <a:r>
              <a:rPr lang="en-US" sz="2800" dirty="0"/>
              <a:t>M</a:t>
            </a:r>
            <a:r>
              <a:rPr lang="en-US" sz="2800" dirty="0" smtClean="0"/>
              <a:t>etrics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2696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Statistics for Model Building and Evaluation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764704"/>
            <a:ext cx="828092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statistical analysis may be descriptive, simply reporting, visualizing and summarizing a data set, but usually it is also inferential.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835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1800" y="0"/>
            <a:ext cx="3640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Descriptive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548680"/>
            <a:ext cx="78488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Now we can take a look at a summary of each attribute.</a:t>
            </a:r>
          </a:p>
          <a:p>
            <a:r>
              <a:rPr lang="en-GB" dirty="0"/>
              <a:t>This includes the count, mean, the min and max values as well as some percentiles.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412776"/>
            <a:ext cx="78676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2141114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79343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771800" y="0"/>
            <a:ext cx="3640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Descriptive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9752" y="116632"/>
            <a:ext cx="383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Visualization : Feature </a:t>
            </a:r>
            <a:r>
              <a:rPr lang="en-US" dirty="0">
                <a:solidFill>
                  <a:srgbClr val="FF0000"/>
                </a:solidFill>
              </a:rPr>
              <a:t>and variable sets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0" y="692696"/>
            <a:ext cx="9144000" cy="6237312"/>
            <a:chOff x="31750" y="620688"/>
            <a:chExt cx="9144000" cy="630932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50" y="620688"/>
              <a:ext cx="9144000" cy="630932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107806" y="1732558"/>
              <a:ext cx="39604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Histogram of the prices: </a:t>
              </a:r>
              <a:r>
                <a:rPr lang="en-US" b="0" dirty="0"/>
                <a:t>I</a:t>
              </a:r>
              <a:r>
                <a:rPr lang="en-US" b="0" dirty="0" smtClean="0"/>
                <a:t>s a fast </a:t>
              </a:r>
              <a:r>
                <a:rPr lang="en-US" b="0" dirty="0"/>
                <a:t>way to get an idea of the distribution of </a:t>
              </a:r>
              <a:r>
                <a:rPr lang="en-US" b="0" dirty="0" smtClean="0"/>
                <a:t>attribute.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71702" y="3717032"/>
              <a:ext cx="45365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Density of the prices; </a:t>
              </a:r>
              <a:r>
                <a:rPr lang="en-US" b="0" dirty="0"/>
                <a:t>Density plots are another way of getting a quick idea of the distribution of </a:t>
              </a:r>
              <a:r>
                <a:rPr lang="en-US" b="0" dirty="0" smtClean="0"/>
                <a:t>attribute</a:t>
              </a:r>
              <a:r>
                <a:rPr lang="en-US" b="0" dirty="0"/>
                <a:t>.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30981" y="5733256"/>
              <a:ext cx="52200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prices </a:t>
              </a:r>
              <a:r>
                <a:rPr lang="en-US" dirty="0" err="1" smtClean="0"/>
                <a:t>vs</a:t>
              </a:r>
              <a:r>
                <a:rPr lang="en-US" dirty="0" smtClean="0"/>
                <a:t> RM: </a:t>
              </a:r>
              <a:r>
                <a:rPr lang="en-US" b="0" dirty="0"/>
                <a:t>A scatter plot shows the relationship between two variables as dots in two dimensions, </a:t>
              </a:r>
              <a:r>
                <a:rPr lang="en-US" b="0" dirty="0" smtClean="0"/>
                <a:t>one axis </a:t>
              </a:r>
              <a:r>
                <a:rPr lang="en-US" b="0" dirty="0"/>
                <a:t>for each attribute.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9085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16632"/>
            <a:ext cx="6140998" cy="519351"/>
          </a:xfrm>
        </p:spPr>
        <p:txBody>
          <a:bodyPr/>
          <a:lstStyle/>
          <a:p>
            <a:pPr algn="ctr"/>
            <a:r>
              <a:rPr lang="de-DE" sz="2400" dirty="0" err="1" smtClean="0"/>
              <a:t>Developing</a:t>
            </a:r>
            <a:r>
              <a:rPr lang="de-DE" sz="2400" dirty="0" smtClean="0"/>
              <a:t>  a Model : Linear Regression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95536" y="908720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Regression analysis is a very widely used statistical tool to establish a relationship model between </a:t>
            </a:r>
            <a:r>
              <a:rPr lang="en-US" dirty="0" smtClean="0"/>
              <a:t>variables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3573016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We </a:t>
            </a:r>
            <a:r>
              <a:rPr lang="en-GB" dirty="0"/>
              <a:t>develop the tools and techniques necessary for a model to make a prediction and estimate their accuracy on unseen data.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536" y="4293096"/>
            <a:ext cx="77768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steps:</a:t>
            </a:r>
          </a:p>
          <a:p>
            <a:endParaRPr lang="en-GB" dirty="0"/>
          </a:p>
          <a:p>
            <a:pPr marL="457200" lvl="0" indent="-457200">
              <a:buAutoNum type="arabicPeriod"/>
            </a:pPr>
            <a:r>
              <a:rPr lang="en-GB" dirty="0" smtClean="0"/>
              <a:t>Shuffle </a:t>
            </a:r>
            <a:r>
              <a:rPr lang="en-GB" dirty="0"/>
              <a:t>and Split Data and use 10-fold cross validation</a:t>
            </a:r>
            <a:r>
              <a:rPr lang="en-GB" dirty="0" smtClean="0"/>
              <a:t>.</a:t>
            </a:r>
          </a:p>
          <a:p>
            <a:pPr marL="457200" lvl="0" indent="-457200">
              <a:buAutoNum type="arabicPeriod"/>
            </a:pPr>
            <a:endParaRPr lang="en-GB" dirty="0"/>
          </a:p>
          <a:p>
            <a:pPr marL="457200" lvl="0" indent="-457200">
              <a:buAutoNum type="arabicPeriod"/>
            </a:pPr>
            <a:r>
              <a:rPr lang="en-GB" dirty="0" smtClean="0"/>
              <a:t>Build </a:t>
            </a:r>
            <a:r>
              <a:rPr lang="en-GB" dirty="0"/>
              <a:t>and Select the best models to predict Selling Prices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1748284"/>
            <a:ext cx="4356100" cy="1536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77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116632"/>
            <a:ext cx="3477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Create a Validation Dataset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1382287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We </a:t>
            </a:r>
            <a:r>
              <a:rPr lang="en-GB" b="1" dirty="0"/>
              <a:t>take the Boston housing dataset and split the data into training and testing subsets. </a:t>
            </a:r>
            <a:endParaRPr lang="en-GB" b="1" dirty="0" smtClean="0"/>
          </a:p>
          <a:p>
            <a:endParaRPr lang="en-GB" b="1" dirty="0" smtClean="0"/>
          </a:p>
          <a:p>
            <a:endParaRPr lang="en-GB" b="1" dirty="0"/>
          </a:p>
          <a:p>
            <a:r>
              <a:rPr lang="en-GB" b="1" dirty="0" smtClean="0"/>
              <a:t>&gt;&gt; </a:t>
            </a:r>
            <a:r>
              <a:rPr lang="en-GB" sz="2400" b="1" dirty="0" smtClean="0">
                <a:solidFill>
                  <a:srgbClr val="FF0000"/>
                </a:solidFill>
              </a:rPr>
              <a:t>We </a:t>
            </a:r>
            <a:r>
              <a:rPr lang="en-GB" sz="2400" b="1" dirty="0">
                <a:solidFill>
                  <a:srgbClr val="FF0000"/>
                </a:solidFill>
              </a:rPr>
              <a:t>will split the loaded dataset into two, 80% of which we will use to train our models and 20% that we will hold back as a validation dataset</a:t>
            </a:r>
            <a:r>
              <a:rPr lang="en-GB" sz="2400" b="1" dirty="0" smtClean="0">
                <a:solidFill>
                  <a:srgbClr val="FF0000"/>
                </a:solidFill>
              </a:rPr>
              <a:t>.</a:t>
            </a:r>
            <a:endParaRPr lang="en-GB" b="1" dirty="0" smtClean="0">
              <a:solidFill>
                <a:srgbClr val="FF0000"/>
              </a:solidFill>
            </a:endParaRPr>
          </a:p>
          <a:p>
            <a:endParaRPr lang="en-GB" b="1" dirty="0"/>
          </a:p>
          <a:p>
            <a:r>
              <a:rPr lang="en-GB" b="1" dirty="0" smtClean="0"/>
              <a:t>&gt;&gt; </a:t>
            </a:r>
            <a:r>
              <a:rPr lang="en-GB" sz="2400" b="1" dirty="0" smtClean="0"/>
              <a:t>The </a:t>
            </a:r>
            <a:r>
              <a:rPr lang="en-GB" sz="2400" b="1" dirty="0"/>
              <a:t>data is also shuffled into a random order when creating the training and testing subsets to remove any bias in the ordering of the dataset.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19672" y="116632"/>
            <a:ext cx="6140998" cy="519351"/>
          </a:xfrm>
        </p:spPr>
        <p:txBody>
          <a:bodyPr/>
          <a:lstStyle/>
          <a:p>
            <a:pPr algn="ctr"/>
            <a:r>
              <a:rPr lang="de-DE" sz="2400" dirty="0" err="1" smtClean="0"/>
              <a:t>Developing</a:t>
            </a:r>
            <a:r>
              <a:rPr lang="de-DE" sz="2400" dirty="0" smtClean="0"/>
              <a:t>  a Model : Linear Regression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362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19672" y="116632"/>
            <a:ext cx="6140998" cy="519351"/>
          </a:xfrm>
        </p:spPr>
        <p:txBody>
          <a:bodyPr/>
          <a:lstStyle/>
          <a:p>
            <a:pPr algn="ctr"/>
            <a:r>
              <a:rPr lang="de-DE" sz="2400" dirty="0" err="1" smtClean="0"/>
              <a:t>Developing</a:t>
            </a:r>
            <a:r>
              <a:rPr lang="de-DE" sz="2400" dirty="0" smtClean="0"/>
              <a:t>  a Model : Linear Regression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776288"/>
            <a:ext cx="794385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012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19672" y="116632"/>
            <a:ext cx="6140998" cy="519351"/>
          </a:xfrm>
        </p:spPr>
        <p:txBody>
          <a:bodyPr/>
          <a:lstStyle/>
          <a:p>
            <a:pPr algn="ctr"/>
            <a:r>
              <a:rPr lang="de-DE" sz="2400" dirty="0" err="1" smtClean="0"/>
              <a:t>Developing</a:t>
            </a:r>
            <a:r>
              <a:rPr lang="de-DE" sz="2400" dirty="0" smtClean="0"/>
              <a:t> a Model : Linear Regression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933028"/>
            <a:ext cx="802005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046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9617"/>
            <a:ext cx="8229600" cy="171336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A branch of </a:t>
            </a:r>
            <a:r>
              <a:rPr lang="en-US" altLang="zh-TW" sz="2400" b="1" dirty="0" smtClean="0"/>
              <a:t>artificial intelligence</a:t>
            </a:r>
            <a:r>
              <a:rPr lang="en-US" altLang="zh-TW" sz="2400" dirty="0" smtClean="0"/>
              <a:t>.</a:t>
            </a:r>
          </a:p>
          <a:p>
            <a:endParaRPr lang="en-US" altLang="zh-TW" sz="2400" dirty="0" smtClean="0"/>
          </a:p>
          <a:p>
            <a:r>
              <a:rPr lang="en-US" sz="2400" dirty="0" smtClean="0"/>
              <a:t>Machine Learning is the science (and art) of programming computers so they can </a:t>
            </a:r>
            <a:r>
              <a:rPr lang="en-US" sz="2400" i="1" dirty="0" smtClean="0"/>
              <a:t>learn from data.</a:t>
            </a:r>
            <a:endParaRPr lang="zh-TW" altLang="en-US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machine learning?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6309320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hlinkClick r:id="rId2"/>
              </a:rPr>
              <a:t>https://data-flair.training/blogs/applications-of-machine-learning/</a:t>
            </a:r>
            <a:endParaRPr lang="fr-FR" dirty="0"/>
          </a:p>
        </p:txBody>
      </p:sp>
      <p:pic>
        <p:nvPicPr>
          <p:cNvPr id="56322" name="Picture 2" descr="https://d2h0cx97tjks2p.cloudfront.net/blogs/wp-content/uploads/sites/2/2018/08/Applications-of-Machine-Learning-with-Python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284984"/>
            <a:ext cx="5832648" cy="30524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58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5856" y="116632"/>
            <a:ext cx="2318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Make Predictions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2280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Evaluation Metrics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9512" y="1628800"/>
            <a:ext cx="8856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For regression metrics, the Boston House Price dataset is used as demonstration. this is </a:t>
            </a:r>
            <a:r>
              <a:rPr lang="en-US" b="0" dirty="0" smtClean="0"/>
              <a:t>a regression </a:t>
            </a:r>
            <a:r>
              <a:rPr lang="en-US" b="0" dirty="0"/>
              <a:t>problem where all of the input variables are also numeric.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520" y="2636912"/>
            <a:ext cx="8136904" cy="299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u-HU" b="0" dirty="0" smtClean="0"/>
          </a:p>
          <a:p>
            <a:r>
              <a:rPr lang="hu-HU" b="0" dirty="0" smtClean="0"/>
              <a:t>Regression Metrics: </a:t>
            </a:r>
          </a:p>
          <a:p>
            <a:endParaRPr lang="hu-HU" b="0" dirty="0"/>
          </a:p>
          <a:p>
            <a:r>
              <a:rPr lang="en-US" b="0" dirty="0" smtClean="0"/>
              <a:t>We will </a:t>
            </a:r>
            <a:r>
              <a:rPr lang="en-US" b="0" dirty="0"/>
              <a:t>review 3 of the most common metrics for evaluating predictions on </a:t>
            </a:r>
            <a:r>
              <a:rPr lang="en-US" b="0" dirty="0" smtClean="0"/>
              <a:t>regression machine </a:t>
            </a:r>
            <a:r>
              <a:rPr lang="en-US" b="0" dirty="0"/>
              <a:t>learning problems:</a:t>
            </a:r>
          </a:p>
          <a:p>
            <a:pPr>
              <a:lnSpc>
                <a:spcPct val="150000"/>
              </a:lnSpc>
            </a:pPr>
            <a:r>
              <a:rPr lang="de-DE" b="0" dirty="0"/>
              <a:t>.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Absolute Error.</a:t>
            </a:r>
          </a:p>
          <a:p>
            <a:pPr>
              <a:lnSpc>
                <a:spcPct val="150000"/>
              </a:lnSpc>
            </a:pPr>
            <a:r>
              <a:rPr lang="en-US" dirty="0"/>
              <a:t>. Mean Squared </a:t>
            </a:r>
            <a:r>
              <a:rPr lang="en-US" dirty="0" smtClean="0"/>
              <a:t>Error And (RMSE)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. R2</a:t>
            </a:r>
            <a:r>
              <a:rPr lang="en-US" b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8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78105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75856" y="116632"/>
            <a:ext cx="2318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Make Predictions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4396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28"/>
            <a:ext cx="7109225" cy="692468"/>
          </a:xfrm>
        </p:spPr>
        <p:txBody>
          <a:bodyPr/>
          <a:lstStyle/>
          <a:p>
            <a:r>
              <a:rPr lang="en-US" sz="3200" dirty="0"/>
              <a:t>Actual vs. predicted house prices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79" y="762000"/>
            <a:ext cx="9175205" cy="6096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02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1628800"/>
            <a:ext cx="3810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Save the result of predictions</a:t>
            </a:r>
            <a:endParaRPr lang="en-GB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00300"/>
            <a:ext cx="9143999" cy="246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347864" y="332656"/>
            <a:ext cx="3363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/>
              <a:t>Model </a:t>
            </a:r>
            <a:r>
              <a:rPr lang="fr-FR" sz="2800" b="1" dirty="0" err="1" smtClean="0"/>
              <a:t>serialization</a:t>
            </a:r>
            <a:endParaRPr lang="fr-FR" sz="2800" b="1" dirty="0"/>
          </a:p>
        </p:txBody>
      </p:sp>
    </p:spTree>
    <p:extLst>
      <p:ext uri="{BB962C8B-B14F-4D97-AF65-F5344CB8AC3E}">
        <p14:creationId xmlns="" xmlns:p14="http://schemas.microsoft.com/office/powerpoint/2010/main" val="24396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628650" y="661988"/>
            <a:ext cx="8356191" cy="5534025"/>
            <a:chOff x="628650" y="661988"/>
            <a:chExt cx="8356191" cy="553402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8650" y="661988"/>
              <a:ext cx="7886700" cy="553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6516216" y="1844824"/>
              <a:ext cx="2468625" cy="307777"/>
            </a:xfrm>
            <a:prstGeom prst="rect">
              <a:avLst/>
            </a:prstGeom>
            <a:solidFill>
              <a:srgbClr val="FCFCF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haroni" pitchFamily="2" charset="-79"/>
                  <a:cs typeface="Aharoni" pitchFamily="2" charset="-79"/>
                </a:rPr>
                <a:t>R2-</a:t>
              </a:r>
              <a:r>
                <a:rPr kumimoji="0" lang="fr-FR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haroni" pitchFamily="2" charset="-79"/>
                  <a:cs typeface="Aharoni" pitchFamily="2" charset="-79"/>
                </a:rPr>
                <a:t>squared</a:t>
              </a: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haroni" pitchFamily="2" charset="-79"/>
                  <a:cs typeface="Aharoni" pitchFamily="2" charset="-79"/>
                </a:rPr>
                <a:t> on training</a:t>
              </a: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haroni" pitchFamily="2" charset="-79"/>
                  <a:cs typeface="Aharoni" pitchFamily="2" charset="-79"/>
                </a:rPr>
                <a:t>, 0.77</a:t>
              </a:r>
              <a:r>
                <a:rPr kumimoji="0" lang="fr-F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haroni" pitchFamily="2" charset="-79"/>
                  <a:cs typeface="Aharoni" pitchFamily="2" charset="-79"/>
                </a:rPr>
                <a:t> </a:t>
              </a:r>
              <a:endParaRPr kumimoji="0" lang="fr-FR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haroni" pitchFamily="2" charset="-79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774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60648"/>
            <a:ext cx="392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7.1  With 2 attributes MEDV </a:t>
            </a:r>
            <a:r>
              <a:rPr lang="en-US" b="1" dirty="0" err="1" smtClean="0"/>
              <a:t>vs</a:t>
            </a:r>
            <a:r>
              <a:rPr lang="en-US" b="1" dirty="0" smtClean="0"/>
              <a:t> RM</a:t>
            </a:r>
            <a:endParaRPr lang="en-US" b="1" dirty="0"/>
          </a:p>
        </p:txBody>
      </p:sp>
      <p:grpSp>
        <p:nvGrpSpPr>
          <p:cNvPr id="9" name="Groupe 8"/>
          <p:cNvGrpSpPr/>
          <p:nvPr/>
        </p:nvGrpSpPr>
        <p:grpSpPr>
          <a:xfrm>
            <a:off x="0" y="764704"/>
            <a:ext cx="9144000" cy="6093296"/>
            <a:chOff x="467544" y="1412776"/>
            <a:chExt cx="7743825" cy="4191000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412776"/>
              <a:ext cx="7743825" cy="419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>
              <a:off x="4716016" y="3501008"/>
              <a:ext cx="2468625" cy="307777"/>
            </a:xfrm>
            <a:prstGeom prst="rect">
              <a:avLst/>
            </a:prstGeom>
            <a:solidFill>
              <a:srgbClr val="FCFCF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haroni" pitchFamily="2" charset="-79"/>
                  <a:cs typeface="Aharoni" pitchFamily="2" charset="-79"/>
                </a:rPr>
                <a:t>R2-</a:t>
              </a:r>
              <a:r>
                <a:rPr kumimoji="0" lang="fr-FR" sz="14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haroni" pitchFamily="2" charset="-79"/>
                  <a:cs typeface="Aharoni" pitchFamily="2" charset="-79"/>
                </a:rPr>
                <a:t>squared</a:t>
              </a: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haroni" pitchFamily="2" charset="-79"/>
                  <a:cs typeface="Aharoni" pitchFamily="2" charset="-79"/>
                </a:rPr>
                <a:t> on training</a:t>
              </a: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haroni" pitchFamily="2" charset="-79"/>
                  <a:cs typeface="Aharoni" pitchFamily="2" charset="-79"/>
                </a:rPr>
                <a:t>, 0.48</a:t>
              </a:r>
              <a:r>
                <a:rPr kumimoji="0" lang="fr-FR" sz="16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haroni" pitchFamily="2" charset="-79"/>
                  <a:cs typeface="Aharoni" pitchFamily="2" charset="-79"/>
                </a:rPr>
                <a:t> </a:t>
              </a:r>
              <a:endParaRPr kumimoji="0" lang="fr-FR" sz="4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haroni" pitchFamily="2" charset="-79"/>
                <a:cs typeface="Aharoni" pitchFamily="2" charset="-79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44824"/>
            <a:ext cx="392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7.2  With 3 attributes MEDV </a:t>
            </a:r>
            <a:r>
              <a:rPr lang="en-US" b="1" dirty="0" err="1" smtClean="0"/>
              <a:t>vs</a:t>
            </a:r>
            <a:r>
              <a:rPr lang="en-US" b="1" dirty="0" smtClean="0"/>
              <a:t> RM</a:t>
            </a:r>
            <a:endParaRPr lang="en-US" b="1" dirty="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5536" y="2420888"/>
            <a:ext cx="2468625" cy="307777"/>
          </a:xfrm>
          <a:prstGeom prst="rect">
            <a:avLst/>
          </a:prstGeom>
          <a:solidFill>
            <a:srgbClr val="FCFCF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haroni" pitchFamily="2" charset="-79"/>
                <a:cs typeface="Aharoni" pitchFamily="2" charset="-79"/>
              </a:rPr>
              <a:t>R2-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haroni" pitchFamily="2" charset="-79"/>
                <a:cs typeface="Aharoni" pitchFamily="2" charset="-79"/>
              </a:rPr>
              <a:t>squared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haroni" pitchFamily="2" charset="-79"/>
                <a:cs typeface="Aharoni" pitchFamily="2" charset="-79"/>
              </a:rPr>
              <a:t> on training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haroni" pitchFamily="2" charset="-79"/>
                <a:cs typeface="Aharoni" pitchFamily="2" charset="-79"/>
              </a:rPr>
              <a:t>, 0.64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haroni" pitchFamily="2" charset="-79"/>
                <a:cs typeface="Aharoni" pitchFamily="2" charset="-79"/>
              </a:rPr>
              <a:t> </a:t>
            </a:r>
            <a:endParaRPr kumimoji="0" lang="fr-F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3501008"/>
            <a:ext cx="81369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We can see here that this model (with 3 attributes) has a good R-squared value — 0.64 meaning that this model explains 64% of the variance in our dependent variable. Whenever we add variables to a regression model, R² will be higher.</a:t>
            </a:r>
            <a:endParaRPr lang="en-US" dirty="0" smtClean="0"/>
          </a:p>
          <a:p>
            <a:r>
              <a:rPr lang="en-US" b="1" dirty="0" smtClean="0"/>
              <a:t>This was the example of both single and multiple linear regression in </a:t>
            </a:r>
            <a:r>
              <a:rPr lang="en-US" b="1" dirty="0" err="1" smtClean="0"/>
              <a:t>Statsmodels</a:t>
            </a:r>
            <a:r>
              <a:rPr lang="en-US" b="1" dirty="0" smtClean="0"/>
              <a:t>.  We could have used as little or as many variables we wanted in our regression model(s):</a:t>
            </a:r>
            <a:endParaRPr lang="en-US" dirty="0" smtClean="0"/>
          </a:p>
          <a:p>
            <a:r>
              <a:rPr lang="en-US" dirty="0" smtClean="0"/>
              <a:t>— </a:t>
            </a:r>
            <a:r>
              <a:rPr lang="en-US" b="1" dirty="0" smtClean="0"/>
              <a:t> up to all the 13 attributes: R-squared value = 0.770.</a:t>
            </a:r>
            <a:endParaRPr lang="en-US" dirty="0" smtClean="0"/>
          </a:p>
          <a:p>
            <a:r>
              <a:rPr lang="en-US" dirty="0" smtClean="0"/>
              <a:t>— </a:t>
            </a:r>
            <a:r>
              <a:rPr lang="en-US" b="1" dirty="0" smtClean="0"/>
              <a:t>for 2 attributes: R-squared value = 0.484.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3528" y="3140968"/>
            <a:ext cx="5383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</a:rPr>
              <a:t>8  Interpreting the Output R-squared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95536" y="908720"/>
            <a:ext cx="2468625" cy="307777"/>
          </a:xfrm>
          <a:prstGeom prst="rect">
            <a:avLst/>
          </a:prstGeom>
          <a:solidFill>
            <a:srgbClr val="FCFCF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haroni" pitchFamily="2" charset="-79"/>
                <a:cs typeface="Aharoni" pitchFamily="2" charset="-79"/>
              </a:rPr>
              <a:t>R2-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haroni" pitchFamily="2" charset="-79"/>
                <a:cs typeface="Aharoni" pitchFamily="2" charset="-79"/>
              </a:rPr>
              <a:t>squared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haroni" pitchFamily="2" charset="-79"/>
                <a:cs typeface="Aharoni" pitchFamily="2" charset="-79"/>
              </a:rPr>
              <a:t> on training</a:t>
            </a: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haroni" pitchFamily="2" charset="-79"/>
                <a:cs typeface="Aharoni" pitchFamily="2" charset="-79"/>
              </a:rPr>
              <a:t>, 0.48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haroni" pitchFamily="2" charset="-79"/>
                <a:cs typeface="Aharoni" pitchFamily="2" charset="-79"/>
              </a:rPr>
              <a:t> </a:t>
            </a:r>
            <a:endParaRPr kumimoji="0" lang="fr-F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520" y="260648"/>
            <a:ext cx="392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7.1  With 2 attributes MEDV </a:t>
            </a:r>
            <a:r>
              <a:rPr lang="en-US" b="1" dirty="0" err="1" smtClean="0"/>
              <a:t>vs</a:t>
            </a:r>
            <a:r>
              <a:rPr lang="en-US" b="1" dirty="0" smtClean="0"/>
              <a:t> RM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Evaluate Algorithms </a:t>
            </a:r>
            <a:r>
              <a:rPr lang="en-GB" dirty="0" smtClean="0">
                <a:solidFill>
                  <a:srgbClr val="174A7C"/>
                </a:solidFill>
              </a:rPr>
              <a:t/>
            </a:r>
            <a:br>
              <a:rPr lang="en-GB" dirty="0" smtClean="0">
                <a:solidFill>
                  <a:srgbClr val="174A7C"/>
                </a:solidFill>
              </a:rPr>
            </a:br>
            <a:endParaRPr lang="zh-TW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 t="34468"/>
          <a:stretch>
            <a:fillRect/>
          </a:stretch>
        </p:blipFill>
        <p:spPr bwMode="auto">
          <a:xfrm>
            <a:off x="4860032" y="4437112"/>
            <a:ext cx="4283968" cy="244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79512" y="1556792"/>
            <a:ext cx="2412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/>
              <a:t># </a:t>
            </a:r>
            <a:r>
              <a:rPr lang="fr-FR" sz="2000" b="1" dirty="0" err="1" smtClean="0"/>
              <a:t>Evaluate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with</a:t>
            </a:r>
            <a:r>
              <a:rPr lang="fr-FR" sz="2000" b="1" dirty="0" smtClean="0"/>
              <a:t> R2</a:t>
            </a:r>
            <a:endParaRPr lang="fr-FR" sz="2000" b="1" dirty="0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197195"/>
            <a:ext cx="3456384" cy="2167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l="10212" t="72274" r="52972"/>
          <a:stretch>
            <a:fillRect/>
          </a:stretch>
        </p:blipFill>
        <p:spPr bwMode="auto">
          <a:xfrm>
            <a:off x="4531042" y="2132856"/>
            <a:ext cx="4577462" cy="226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860032" y="1556792"/>
            <a:ext cx="26452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/>
              <a:t># </a:t>
            </a:r>
            <a:r>
              <a:rPr lang="fr-FR" sz="2000" b="1" dirty="0" err="1" smtClean="0"/>
              <a:t>Evaluate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with</a:t>
            </a:r>
            <a:r>
              <a:rPr lang="fr-FR" sz="2000" b="1" dirty="0" smtClean="0"/>
              <a:t> MSE</a:t>
            </a:r>
            <a:endParaRPr lang="fr-FR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732" y="4416663"/>
            <a:ext cx="3554172" cy="24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277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628800"/>
            <a:ext cx="3345730" cy="5626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Summary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789040"/>
            <a:ext cx="7992888" cy="2304256"/>
          </a:xfrm>
        </p:spPr>
        <p:txBody>
          <a:bodyPr>
            <a:normAutofit fontScale="92500" lnSpcReduction="20000"/>
          </a:bodyPr>
          <a:lstStyle/>
          <a:p>
            <a:pPr marL="231775" indent="-231775" algn="just">
              <a:buFont typeface="Arial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to use step-by-step  machine learning  to investigate a dataset in Python</a:t>
            </a:r>
            <a:r>
              <a:rPr lang="en-US" dirty="0" smtClean="0"/>
              <a:t>.</a:t>
            </a:r>
          </a:p>
          <a:p>
            <a:pPr marL="231775" indent="-231775" algn="just">
              <a:buFont typeface="Arial" pitchFamily="34" charset="0"/>
              <a:buChar char="•"/>
            </a:pPr>
            <a:endParaRPr lang="en-US" dirty="0" smtClean="0"/>
          </a:p>
          <a:p>
            <a:pPr marL="231775" indent="-231775" algn="just">
              <a:buFont typeface="Arial" pitchFamily="34" charset="0"/>
              <a:buChar char="•"/>
            </a:pPr>
            <a:r>
              <a:rPr lang="en-US" dirty="0"/>
              <a:t>How to discover  a small end-to-end project from loading the data to making predictions in the best way with a new platform.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1720" y="2564904"/>
            <a:ext cx="4905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buClr>
                <a:srgbClr val="0536B3"/>
              </a:buClr>
              <a:buSzPct val="70000"/>
            </a:pPr>
            <a:r>
              <a:rPr lang="en-US" sz="2800" dirty="0" smtClean="0">
                <a:solidFill>
                  <a:srgbClr val="000000"/>
                </a:solidFill>
              </a:rPr>
              <a:t>Key points covered in this part: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582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7971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dirty="0" smtClean="0"/>
              <a:t>    We have a simple </a:t>
            </a:r>
            <a:r>
              <a:rPr lang="en-US" altLang="zh-TW" dirty="0"/>
              <a:t>overview of </a:t>
            </a:r>
            <a:r>
              <a:rPr lang="en-US" altLang="zh-TW" dirty="0" smtClean="0"/>
              <a:t>some techniques of Exploratory  Data  Analysis with Python </a:t>
            </a:r>
            <a:r>
              <a:rPr lang="en-US" altLang="zh-TW" dirty="0"/>
              <a:t>and algorithms </a:t>
            </a:r>
            <a:r>
              <a:rPr lang="en-US" altLang="zh-TW" dirty="0" smtClean="0"/>
              <a:t>in machine learning</a:t>
            </a:r>
            <a:r>
              <a:rPr lang="en-US" altLang="zh-TW" dirty="0" smtClean="0"/>
              <a:t>.</a:t>
            </a:r>
          </a:p>
          <a:p>
            <a:pPr marL="0" indent="0" algn="just">
              <a:buNone/>
            </a:pPr>
            <a:endParaRPr lang="en-US" altLang="zh-TW" dirty="0" smtClean="0"/>
          </a:p>
          <a:p>
            <a:pPr marL="0" indent="0" algn="just">
              <a:buNone/>
            </a:pPr>
            <a:r>
              <a:rPr lang="en-GB" dirty="0" smtClean="0"/>
              <a:t>   We </a:t>
            </a:r>
            <a:r>
              <a:rPr lang="en-GB" dirty="0" smtClean="0"/>
              <a:t>describe the tools and techniques necessary for a model to make a prediction and estimate their accuracy and evaluate some algorithms of supervised machine learning</a:t>
            </a:r>
            <a:r>
              <a:rPr lang="en-GB" dirty="0" smtClean="0"/>
              <a:t>.</a:t>
            </a:r>
          </a:p>
          <a:p>
            <a:pPr marL="0" indent="0" algn="just">
              <a:buNone/>
            </a:pPr>
            <a:endParaRPr lang="en-US" altLang="zh-TW" dirty="0" smtClean="0"/>
          </a:p>
          <a:p>
            <a:pPr marL="0" indent="0" algn="just"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277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152400"/>
            <a:ext cx="7427168" cy="1143000"/>
          </a:xfrm>
        </p:spPr>
        <p:txBody>
          <a:bodyPr/>
          <a:lstStyle/>
          <a:p>
            <a:r>
              <a:rPr lang="en-US" altLang="zh-TW" dirty="0" smtClean="0"/>
              <a:t>Terms to Describe  DATA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20888"/>
            <a:ext cx="69342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187624" y="1700808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Describe what a feature is and how it relates to a sample</a:t>
            </a:r>
          </a:p>
        </p:txBody>
      </p:sp>
    </p:spTree>
    <p:extLst>
      <p:ext uri="{BB962C8B-B14F-4D97-AF65-F5344CB8AC3E}">
        <p14:creationId xmlns="" xmlns:p14="http://schemas.microsoft.com/office/powerpoint/2010/main" val="26158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332656"/>
            <a:ext cx="56166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THANK</a:t>
            </a:r>
            <a:r>
              <a:rPr lang="fr-FR" sz="540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fr-FR" sz="540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YOU</a:t>
            </a:r>
            <a:endParaRPr lang="fr-FR" sz="540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88840"/>
            <a:ext cx="65436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7833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Types of Machine Learning</a:t>
            </a:r>
            <a:endParaRPr lang="zh-TW" altLang="en-US" dirty="0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055100" cy="24482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852337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</a:rPr>
              <a:t>Supervised </a:t>
            </a:r>
            <a:r>
              <a:rPr lang="en-US" sz="1600" b="1" dirty="0" smtClean="0">
                <a:solidFill>
                  <a:srgbClr val="008000"/>
                </a:solidFill>
              </a:rPr>
              <a:t>learning :  </a:t>
            </a:r>
            <a:r>
              <a:rPr lang="en-US" sz="1600" b="1" dirty="0" smtClean="0"/>
              <a:t> </a:t>
            </a:r>
          </a:p>
          <a:p>
            <a:r>
              <a:rPr lang="en-US" sz="1600" b="1" dirty="0" smtClean="0"/>
              <a:t>making </a:t>
            </a:r>
            <a:r>
              <a:rPr lang="en-US" sz="1600" b="1" dirty="0"/>
              <a:t>predictions using </a:t>
            </a:r>
            <a:r>
              <a:rPr lang="en-US" sz="1600" b="1" dirty="0" smtClean="0"/>
              <a:t>data, called </a:t>
            </a:r>
            <a:r>
              <a:rPr lang="en-US" sz="1600" b="1" dirty="0">
                <a:solidFill>
                  <a:srgbClr val="008000"/>
                </a:solidFill>
              </a:rPr>
              <a:t>predictive </a:t>
            </a:r>
            <a:r>
              <a:rPr lang="en-US" sz="1600" b="1" dirty="0" err="1" smtClean="0">
                <a:solidFill>
                  <a:srgbClr val="008000"/>
                </a:solidFill>
              </a:rPr>
              <a:t>modelling</a:t>
            </a:r>
            <a:r>
              <a:rPr lang="en-US" sz="1600" b="1" dirty="0" smtClean="0">
                <a:solidFill>
                  <a:srgbClr val="008000"/>
                </a:solidFill>
              </a:rPr>
              <a:t>.</a:t>
            </a:r>
            <a:endParaRPr lang="en-US" sz="1600" b="1" dirty="0">
              <a:solidFill>
                <a:srgbClr val="008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797152"/>
            <a:ext cx="9144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1) </a:t>
            </a:r>
            <a:r>
              <a:rPr lang="en-US" sz="1600" b="1" dirty="0" smtClean="0"/>
              <a:t>Regression; </a:t>
            </a:r>
            <a:endParaRPr lang="en-US" sz="1600" b="1" dirty="0"/>
          </a:p>
          <a:p>
            <a:r>
              <a:rPr lang="en-US" sz="1600" b="1" dirty="0"/>
              <a:t>The output to be predicted is a continuous number in relevance with a given </a:t>
            </a:r>
            <a:r>
              <a:rPr lang="en-US" sz="1600" b="1" dirty="0" smtClean="0"/>
              <a:t>input </a:t>
            </a:r>
            <a:r>
              <a:rPr lang="fi-FI" sz="1600" b="1" dirty="0" err="1" smtClean="0"/>
              <a:t>dataset</a:t>
            </a:r>
            <a:r>
              <a:rPr lang="fi-FI" sz="1600" b="1" dirty="0"/>
              <a:t>.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0" y="5657671"/>
            <a:ext cx="9144000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2) </a:t>
            </a:r>
            <a:r>
              <a:rPr lang="en-US" b="1" dirty="0" smtClean="0"/>
              <a:t>Classification:</a:t>
            </a:r>
            <a:endParaRPr lang="en-US" b="1" dirty="0"/>
          </a:p>
          <a:p>
            <a:r>
              <a:rPr lang="en-US" b="0" dirty="0"/>
              <a:t>The output to be predicted is the actual or the probability of an event/class and the </a:t>
            </a:r>
            <a:r>
              <a:rPr lang="en-US" b="0" dirty="0" smtClean="0"/>
              <a:t>number of </a:t>
            </a:r>
            <a:r>
              <a:rPr lang="en-US" b="0" dirty="0"/>
              <a:t>classes to be predicted can be two or more. </a:t>
            </a:r>
            <a:endParaRPr lang="en-US" b="0" dirty="0" smtClean="0"/>
          </a:p>
          <a:p>
            <a:endParaRPr lang="en-US" b="0" dirty="0" smtClean="0"/>
          </a:p>
        </p:txBody>
      </p:sp>
    </p:spTree>
    <p:extLst>
      <p:ext uri="{BB962C8B-B14F-4D97-AF65-F5344CB8AC3E}">
        <p14:creationId xmlns="" xmlns:p14="http://schemas.microsoft.com/office/powerpoint/2010/main" val="3088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16632"/>
            <a:ext cx="9252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glow rad="101600">
                    <a:schemeClr val="tx2"/>
                  </a:glow>
                </a:effectLst>
                <a:latin typeface="+mj-lt"/>
                <a:ea typeface="+mj-ea"/>
                <a:cs typeface="+mj-cs"/>
              </a:rPr>
              <a:t>Building </a:t>
            </a:r>
            <a:r>
              <a:rPr lang="en-US" sz="3600" b="1" dirty="0">
                <a:solidFill>
                  <a:srgbClr val="FFFF00"/>
                </a:solidFill>
                <a:effectLst>
                  <a:glow rad="101600">
                    <a:schemeClr val="tx2"/>
                  </a:glow>
                </a:effectLst>
                <a:latin typeface="+mj-lt"/>
                <a:ea typeface="+mj-ea"/>
                <a:cs typeface="+mj-cs"/>
              </a:rPr>
              <a:t>supervised learning</a:t>
            </a:r>
            <a:r>
              <a:rPr lang="en-US" sz="3600" b="1" dirty="0">
                <a:solidFill>
                  <a:srgbClr val="FFFFFF"/>
                </a:solidFill>
                <a:effectLst>
                  <a:glow rad="101600">
                    <a:schemeClr val="tx2"/>
                  </a:glow>
                </a:effectLst>
                <a:latin typeface="+mj-lt"/>
                <a:ea typeface="+mj-ea"/>
                <a:cs typeface="+mj-cs"/>
              </a:rPr>
              <a:t> machine learning </a:t>
            </a:r>
            <a:r>
              <a:rPr lang="en-US" sz="3600" b="1" dirty="0" smtClean="0">
                <a:solidFill>
                  <a:srgbClr val="FFFFFF"/>
                </a:solidFill>
                <a:effectLst>
                  <a:glow rad="101600">
                    <a:schemeClr val="tx2"/>
                  </a:glow>
                </a:effectLst>
                <a:latin typeface="+mj-lt"/>
                <a:ea typeface="+mj-ea"/>
                <a:cs typeface="+mj-cs"/>
              </a:rPr>
              <a:t> models </a:t>
            </a:r>
            <a:endParaRPr lang="en-US" sz="3600" b="1" dirty="0">
              <a:solidFill>
                <a:srgbClr val="FFFFFF"/>
              </a:solidFill>
              <a:effectLst>
                <a:glow rad="101600">
                  <a:schemeClr val="tx2"/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504" y="2564904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</a:t>
            </a:r>
            <a:r>
              <a:rPr lang="en-US" b="1" dirty="0"/>
              <a:t>. </a:t>
            </a:r>
            <a:r>
              <a:rPr lang="en-US" b="0" dirty="0"/>
              <a:t>Training: </a:t>
            </a:r>
            <a:r>
              <a:rPr lang="en-US" b="0" dirty="0" smtClean="0"/>
              <a:t> The </a:t>
            </a:r>
            <a:r>
              <a:rPr lang="en-US" b="0" dirty="0"/>
              <a:t>algorithm will be provided with historical </a:t>
            </a:r>
            <a:r>
              <a:rPr lang="en-US" b="0" dirty="0" smtClean="0"/>
              <a:t>input data </a:t>
            </a:r>
            <a:r>
              <a:rPr lang="en-US" b="0" dirty="0"/>
              <a:t>with the mapped output. The algorithm will learn </a:t>
            </a:r>
            <a:r>
              <a:rPr lang="en-US" b="0" dirty="0" smtClean="0"/>
              <a:t>the patterns </a:t>
            </a:r>
            <a:r>
              <a:rPr lang="en-US" b="0" dirty="0"/>
              <a:t>within the input data for each output and </a:t>
            </a:r>
            <a:r>
              <a:rPr lang="en-US" b="0" dirty="0" smtClean="0"/>
              <a:t>represent that </a:t>
            </a:r>
            <a:r>
              <a:rPr lang="en-US" b="0" dirty="0"/>
              <a:t>as a statistical equation, which is also commonly </a:t>
            </a:r>
            <a:r>
              <a:rPr lang="en-US" b="0" dirty="0" smtClean="0"/>
              <a:t>known as </a:t>
            </a:r>
            <a:r>
              <a:rPr lang="en-US" b="0" dirty="0"/>
              <a:t>a model.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148478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Building </a:t>
            </a:r>
            <a:r>
              <a:rPr lang="en-US" sz="2400" b="1" dirty="0">
                <a:solidFill>
                  <a:srgbClr val="FFFF00"/>
                </a:solidFill>
                <a:effectLst>
                  <a:glow rad="101600">
                    <a:schemeClr val="tx2"/>
                  </a:glow>
                </a:effectLst>
                <a:latin typeface="+mj-lt"/>
                <a:ea typeface="+mj-ea"/>
                <a:cs typeface="+mj-cs"/>
              </a:rPr>
              <a:t>supervised learning </a:t>
            </a:r>
            <a:r>
              <a:rPr lang="en-US" sz="2000" b="1" dirty="0"/>
              <a:t>machine learning models has </a:t>
            </a:r>
            <a:r>
              <a:rPr lang="en-US" sz="2000" b="1" dirty="0" smtClean="0"/>
              <a:t>3 stages</a:t>
            </a:r>
            <a:r>
              <a:rPr lang="en-US" sz="2000" b="1" dirty="0"/>
              <a:t>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3000" y="3933056"/>
            <a:ext cx="9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 </a:t>
            </a:r>
            <a:r>
              <a:rPr lang="en-US" b="0" dirty="0"/>
              <a:t>Testing or validation: In this phase the performance of </a:t>
            </a:r>
            <a:r>
              <a:rPr lang="en-US" b="0" dirty="0" smtClean="0"/>
              <a:t>the trained </a:t>
            </a:r>
            <a:r>
              <a:rPr lang="en-US" b="0" dirty="0"/>
              <a:t>model is evaluated, usually by applying it on a dataset</a:t>
            </a:r>
          </a:p>
          <a:p>
            <a:r>
              <a:rPr lang="en-US" b="0" dirty="0"/>
              <a:t>(that was not used as part of the training) to predict the </a:t>
            </a:r>
            <a:r>
              <a:rPr lang="en-US" b="0" dirty="0" smtClean="0"/>
              <a:t>class </a:t>
            </a:r>
            <a:r>
              <a:rPr lang="da-DK" b="0" dirty="0" smtClean="0"/>
              <a:t>or </a:t>
            </a:r>
            <a:r>
              <a:rPr lang="da-DK" b="0" dirty="0"/>
              <a:t>event</a:t>
            </a:r>
            <a:r>
              <a:rPr lang="da-DK" b="0" dirty="0" smtClean="0"/>
              <a:t>.</a:t>
            </a:r>
          </a:p>
          <a:p>
            <a:endParaRPr lang="da-DK" b="0" dirty="0"/>
          </a:p>
          <a:p>
            <a:r>
              <a:rPr lang="en-US" b="1" dirty="0"/>
              <a:t>3. </a:t>
            </a:r>
            <a:r>
              <a:rPr lang="en-US" b="0" dirty="0"/>
              <a:t>Prediction: Here we apply the trained model to a data set </a:t>
            </a:r>
            <a:r>
              <a:rPr lang="en-US" b="0" dirty="0" smtClean="0"/>
              <a:t>that was </a:t>
            </a:r>
            <a:r>
              <a:rPr lang="en-US" b="0" dirty="0"/>
              <a:t>not part of either the training or testing. The </a:t>
            </a:r>
            <a:r>
              <a:rPr lang="en-US" b="0" dirty="0" smtClean="0"/>
              <a:t>prediction will </a:t>
            </a:r>
            <a:r>
              <a:rPr lang="en-US" b="0" dirty="0"/>
              <a:t>be used to drive business decisions.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88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/>
              <a:t>End-to-End Machine Learning Project</a:t>
            </a:r>
            <a:endParaRPr lang="zh-TW" altLang="en-US" sz="3600" dirty="0"/>
          </a:p>
        </p:txBody>
      </p:sp>
      <p:grpSp>
        <p:nvGrpSpPr>
          <p:cNvPr id="6" name="Groupe 5"/>
          <p:cNvGrpSpPr/>
          <p:nvPr/>
        </p:nvGrpSpPr>
        <p:grpSpPr>
          <a:xfrm>
            <a:off x="251520" y="2204864"/>
            <a:ext cx="8640960" cy="5632311"/>
            <a:chOff x="251520" y="2348880"/>
            <a:chExt cx="8640960" cy="5632311"/>
          </a:xfrm>
        </p:grpSpPr>
        <p:sp>
          <p:nvSpPr>
            <p:cNvPr id="3" name="Rectangle 2"/>
            <p:cNvSpPr/>
            <p:nvPr/>
          </p:nvSpPr>
          <p:spPr>
            <a:xfrm>
              <a:off x="251520" y="2348880"/>
              <a:ext cx="8640960" cy="563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i="1" dirty="0" smtClean="0"/>
                <a:t>In a nutshell, a machine learning project has two main parts: </a:t>
              </a:r>
            </a:p>
            <a:p>
              <a:endParaRPr lang="en-US" sz="2400" b="1" i="1" dirty="0" smtClean="0"/>
            </a:p>
            <a:p>
              <a:r>
                <a:rPr lang="en-US" sz="2400" b="1" i="1" dirty="0" smtClean="0"/>
                <a:t>1- Exploratory Data Analysis </a:t>
              </a:r>
              <a:r>
                <a:rPr lang="en-US" sz="2400" dirty="0" smtClean="0"/>
                <a:t>: step of Preprocessing</a:t>
              </a:r>
              <a:endParaRPr lang="en-US" sz="2400" b="1" i="1" dirty="0" smtClean="0"/>
            </a:p>
            <a:p>
              <a:r>
                <a:rPr lang="en-US" sz="2400" dirty="0" smtClean="0"/>
                <a:t>Data Understanding,  Data Cleaning, </a:t>
              </a:r>
            </a:p>
            <a:p>
              <a:r>
                <a:rPr lang="en-US" sz="2400" dirty="0" smtClean="0"/>
                <a:t>Target Variable Selection,  Feature Extraction, </a:t>
              </a:r>
            </a:p>
            <a:p>
              <a:r>
                <a:rPr lang="en-US" sz="2400" dirty="0" smtClean="0"/>
                <a:t>Scaling,  Dimensionality Reduction.</a:t>
              </a:r>
            </a:p>
            <a:p>
              <a:r>
                <a:rPr lang="en-US" sz="2400" b="1" i="1" dirty="0" smtClean="0">
                  <a:solidFill>
                    <a:srgbClr val="000000"/>
                  </a:solidFill>
                </a:rPr>
                <a:t>                             </a:t>
              </a:r>
              <a:endParaRPr lang="en-US" sz="2400" b="1" i="1" dirty="0" smtClean="0"/>
            </a:p>
            <a:p>
              <a:r>
                <a:rPr lang="en-US" sz="2400" b="1" i="1" dirty="0" smtClean="0"/>
                <a:t>2 - Modeling and Prediction</a:t>
              </a:r>
            </a:p>
            <a:p>
              <a:r>
                <a:rPr lang="fr-FR" sz="2400" dirty="0" smtClean="0"/>
                <a:t>Training,</a:t>
              </a:r>
            </a:p>
            <a:p>
              <a:r>
                <a:rPr lang="fr-FR" sz="2400" dirty="0" smtClean="0"/>
                <a:t>Performance </a:t>
              </a:r>
              <a:r>
                <a:rPr lang="fr-FR" sz="2400" dirty="0" err="1" smtClean="0"/>
                <a:t>Metrics</a:t>
              </a:r>
              <a:r>
                <a:rPr lang="fr-FR" sz="2400" dirty="0" smtClean="0"/>
                <a:t>,</a:t>
              </a:r>
            </a:p>
            <a:p>
              <a:r>
                <a:rPr lang="fr-FR" sz="2400" dirty="0" smtClean="0"/>
                <a:t>Evaluation,</a:t>
              </a:r>
            </a:p>
            <a:p>
              <a:r>
                <a:rPr lang="fr-FR" sz="2400" dirty="0" err="1" smtClean="0"/>
                <a:t>Deployement</a:t>
              </a:r>
              <a:r>
                <a:rPr lang="fr-FR" sz="2400" dirty="0" smtClean="0"/>
                <a:t>.</a:t>
              </a:r>
            </a:p>
            <a:p>
              <a:endParaRPr lang="en-US" sz="2400" b="1" i="1" dirty="0" smtClean="0"/>
            </a:p>
            <a:p>
              <a:r>
                <a:rPr lang="en-US" sz="2400" b="1" i="1" dirty="0" smtClean="0"/>
                <a:t> </a:t>
              </a:r>
            </a:p>
            <a:p>
              <a:endParaRPr lang="en-US" sz="2400" b="1" i="1" dirty="0" smtClean="0"/>
            </a:p>
          </p:txBody>
        </p:sp>
        <p:sp>
          <p:nvSpPr>
            <p:cNvPr id="5" name="Accolade fermante 4"/>
            <p:cNvSpPr/>
            <p:nvPr/>
          </p:nvSpPr>
          <p:spPr>
            <a:xfrm>
              <a:off x="7164288" y="3212976"/>
              <a:ext cx="72008" cy="1512168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2000" b="1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7452320" y="3573016"/>
            <a:ext cx="1547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</a:rPr>
              <a:t> ~ 60% </a:t>
            </a:r>
          </a:p>
          <a:p>
            <a:r>
              <a:rPr lang="en-US" b="1" i="1" dirty="0" smtClean="0">
                <a:solidFill>
                  <a:srgbClr val="000000"/>
                </a:solidFill>
              </a:rPr>
              <a:t>Of  The Time.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088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dirty="0" smtClean="0"/>
              <a:t>Exploratory  Data  Analysis with Python</a:t>
            </a:r>
            <a:br>
              <a:rPr lang="en-US" altLang="zh-TW" sz="3200" b="1" dirty="0" smtClean="0"/>
            </a:br>
            <a:endParaRPr lang="zh-TW" altLang="en-US" sz="3200" b="1" dirty="0"/>
          </a:p>
        </p:txBody>
      </p:sp>
      <p:sp>
        <p:nvSpPr>
          <p:cNvPr id="14" name="Rectangle 13"/>
          <p:cNvSpPr/>
          <p:nvPr/>
        </p:nvSpPr>
        <p:spPr>
          <a:xfrm>
            <a:off x="323528" y="1844824"/>
            <a:ext cx="81369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Use </a:t>
            </a:r>
            <a:r>
              <a:rPr lang="en-US" sz="3200" b="1" dirty="0" smtClean="0"/>
              <a:t>EDA</a:t>
            </a:r>
            <a:r>
              <a:rPr lang="en-US" sz="3200" dirty="0" smtClean="0"/>
              <a:t>  methods and modeling processes  to </a:t>
            </a:r>
            <a:r>
              <a:rPr lang="en-US" sz="3200" b="1" dirty="0" smtClean="0"/>
              <a:t>analyze</a:t>
            </a:r>
            <a:r>
              <a:rPr lang="en-US" sz="3200" dirty="0" smtClean="0"/>
              <a:t> a data set and make </a:t>
            </a:r>
            <a:r>
              <a:rPr lang="en-US" sz="3200" b="1" dirty="0" smtClean="0"/>
              <a:t>prediction</a:t>
            </a:r>
            <a:r>
              <a:rPr lang="en-US" sz="3200" dirty="0" smtClean="0"/>
              <a:t> with certain </a:t>
            </a:r>
            <a:r>
              <a:rPr lang="en-US" sz="3200" b="1" dirty="0" smtClean="0"/>
              <a:t>accuracy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Use Python as a tool for programming.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4869160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To begin to analyze the data you need:</a:t>
            </a:r>
          </a:p>
          <a:p>
            <a:pPr lvl="1"/>
            <a:r>
              <a:rPr lang="en-US" sz="3200" dirty="0" err="1" smtClean="0"/>
              <a:t>i</a:t>
            </a:r>
            <a:r>
              <a:rPr lang="en-US" sz="3200" dirty="0" smtClean="0"/>
              <a:t>)   A tool that allows you to look at the data =  that is “python library”.</a:t>
            </a:r>
          </a:p>
          <a:p>
            <a:pPr lvl="1"/>
            <a:r>
              <a:rPr lang="en-US" sz="3200" dirty="0" smtClean="0"/>
              <a:t>ii)  Skill in basic statistics. </a:t>
            </a:r>
          </a:p>
        </p:txBody>
      </p:sp>
    </p:spTree>
    <p:extLst>
      <p:ext uri="{BB962C8B-B14F-4D97-AF65-F5344CB8AC3E}">
        <p14:creationId xmlns="" xmlns:p14="http://schemas.microsoft.com/office/powerpoint/2010/main" val="3088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山峻嶺">
  <a:themeElements>
    <a:clrScheme name="高山峻嶺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高山峻嶺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高山峻嶺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TC010219414[[fn=高山佈景主題]]</Template>
  <TotalTime>6870</TotalTime>
  <Words>2205</Words>
  <Application>Microsoft Office PowerPoint</Application>
  <PresentationFormat>Affichage à l'écran (4:3)</PresentationFormat>
  <Paragraphs>338</Paragraphs>
  <Slides>50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1" baseType="lpstr">
      <vt:lpstr>高山峻嶺</vt:lpstr>
      <vt:lpstr> Data  Analytic Methods with Python and  Machine Learning </vt:lpstr>
      <vt:lpstr>Diapositive 2</vt:lpstr>
      <vt:lpstr>Outline &amp; Content</vt:lpstr>
      <vt:lpstr>What is machine learning?</vt:lpstr>
      <vt:lpstr>Terms to Describe  DATA</vt:lpstr>
      <vt:lpstr>Types of Machine Learning</vt:lpstr>
      <vt:lpstr>Diapositive 7</vt:lpstr>
      <vt:lpstr>End-to-End Machine Learning Project</vt:lpstr>
      <vt:lpstr>Exploratory  Data  Analysis with Python </vt:lpstr>
      <vt:lpstr>Exploratory  Data  Analysis with Python </vt:lpstr>
      <vt:lpstr>Exploratory  Data  Analytic Using Python </vt:lpstr>
      <vt:lpstr>Diapositive 12</vt:lpstr>
      <vt:lpstr>JUPYTER</vt:lpstr>
      <vt:lpstr>JUPYTER</vt:lpstr>
      <vt:lpstr>JUPYTER</vt:lpstr>
      <vt:lpstr>JUPYTER https://colab.research.google.com</vt:lpstr>
      <vt:lpstr>Exploratory  Data  Analysis with Python </vt:lpstr>
      <vt:lpstr>Exploratory  Data  Analysis with Python </vt:lpstr>
      <vt:lpstr>Diapositive 19</vt:lpstr>
      <vt:lpstr>Diapositive 20</vt:lpstr>
      <vt:lpstr>Exploratory  Data  Analysis with Python </vt:lpstr>
      <vt:lpstr>Exploratory  Data  Analysis with Python </vt:lpstr>
      <vt:lpstr>End-to-End Machine Learning Project</vt:lpstr>
      <vt:lpstr>End-to-End Machine Learning Project</vt:lpstr>
      <vt:lpstr>End-to-End Machine Learning Project</vt:lpstr>
      <vt:lpstr>Diapositive 26</vt:lpstr>
      <vt:lpstr>Case study : Prediction housing price  </vt:lpstr>
      <vt:lpstr>Diapositive 28</vt:lpstr>
      <vt:lpstr>Load  The Data </vt:lpstr>
      <vt:lpstr>Diapositive 30</vt:lpstr>
      <vt:lpstr>Diapositive 31</vt:lpstr>
      <vt:lpstr>Statistics for Model Building and Evaluation </vt:lpstr>
      <vt:lpstr>Diapositive 33</vt:lpstr>
      <vt:lpstr>Diapositive 34</vt:lpstr>
      <vt:lpstr>Diapositive 35</vt:lpstr>
      <vt:lpstr>Developing  a Model : Linear Regression</vt:lpstr>
      <vt:lpstr>Developing  a Model : Linear Regression</vt:lpstr>
      <vt:lpstr>Developing  a Model : Linear Regression</vt:lpstr>
      <vt:lpstr>Developing a Model : Linear Regression</vt:lpstr>
      <vt:lpstr>Diapositive 40</vt:lpstr>
      <vt:lpstr>Diapositive 41</vt:lpstr>
      <vt:lpstr>Actual vs. predicted house prices</vt:lpstr>
      <vt:lpstr>Diapositive 43</vt:lpstr>
      <vt:lpstr>Diapositive 44</vt:lpstr>
      <vt:lpstr>Diapositive 45</vt:lpstr>
      <vt:lpstr>Diapositive 46</vt:lpstr>
      <vt:lpstr>Evaluate Algorithms  </vt:lpstr>
      <vt:lpstr>Summary</vt:lpstr>
      <vt:lpstr>Conclusion</vt:lpstr>
      <vt:lpstr>Diapositive 50</vt:lpstr>
    </vt:vector>
  </TitlesOfParts>
  <Company>NTU DISP 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Ian Chang</dc:creator>
  <cp:lastModifiedBy>wiame</cp:lastModifiedBy>
  <cp:revision>271</cp:revision>
  <dcterms:created xsi:type="dcterms:W3CDTF">2011-10-12T13:27:42Z</dcterms:created>
  <dcterms:modified xsi:type="dcterms:W3CDTF">2019-04-10T10:33:16Z</dcterms:modified>
</cp:coreProperties>
</file>