
<file path=[Content_Types].xml><?xml version="1.0" encoding="utf-8"?>
<Types xmlns="http://schemas.openxmlformats.org/package/2006/content-types">
  <Default Extension="xml" ContentType="application/xml"/>
  <Default Extension="jpeg" ContentType="image/jpeg"/>
  <Default Extension="png" ContentType="image/pn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ppt/tags/tag8.xml" ContentType="application/vnd.openxmlformats-officedocument.presentationml.tags+xml"/>
  <Override PartName="/ppt/notesSlides/notesSlide8.xml" ContentType="application/vnd.openxmlformats-officedocument.presentationml.notesSlide+xml"/>
  <Override PartName="/ppt/tags/tag9.xml" ContentType="application/vnd.openxmlformats-officedocument.presentationml.tags+xml"/>
  <Override PartName="/ppt/notesSlides/notesSlide9.xml" ContentType="application/vnd.openxmlformats-officedocument.presentationml.notesSlide+xml"/>
  <Override PartName="/ppt/tags/tag10.xml" ContentType="application/vnd.openxmlformats-officedocument.presentationml.tags+xml"/>
  <Override PartName="/ppt/notesSlides/notesSlide10.xml" ContentType="application/vnd.openxmlformats-officedocument.presentationml.notesSlide+xml"/>
  <Override PartName="/ppt/tags/tag11.xml" ContentType="application/vnd.openxmlformats-officedocument.presentationml.tags+xml"/>
  <Override PartName="/ppt/notesSlides/notesSlide11.xml" ContentType="application/vnd.openxmlformats-officedocument.presentationml.notesSlide+xml"/>
  <Override PartName="/ppt/tags/tag12.xml" ContentType="application/vnd.openxmlformats-officedocument.presentationml.tags+xml"/>
  <Override PartName="/ppt/notesSlides/notesSlide12.xml" ContentType="application/vnd.openxmlformats-officedocument.presentationml.notesSlide+xml"/>
  <Override PartName="/ppt/tags/tag13.xml" ContentType="application/vnd.openxmlformats-officedocument.presentationml.tags+xml"/>
  <Override PartName="/ppt/notesSlides/notesSlide13.xml" ContentType="application/vnd.openxmlformats-officedocument.presentationml.notesSlide+xml"/>
  <Override PartName="/ppt/tags/tag14.xml" ContentType="application/vnd.openxmlformats-officedocument.presentationml.tags+xml"/>
  <Override PartName="/ppt/notesSlides/notesSlide14.xml" ContentType="application/vnd.openxmlformats-officedocument.presentationml.notesSlide+xml"/>
  <Override PartName="/ppt/tags/tag15.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16.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17.xml" ContentType="application/vnd.openxmlformats-officedocument.presentationml.tags+xml"/>
  <Override PartName="/ppt/notesSlides/notesSlide19.xml" ContentType="application/vnd.openxmlformats-officedocument.presentationml.notesSlide+xml"/>
  <Override PartName="/ppt/tags/tag18.xml" ContentType="application/vnd.openxmlformats-officedocument.presentationml.tags+xml"/>
  <Override PartName="/ppt/notesSlides/notesSlide20.xml" ContentType="application/vnd.openxmlformats-officedocument.presentationml.notesSlide+xml"/>
  <Override PartName="/ppt/tags/tag19.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ags/tag20.xml" ContentType="application/vnd.openxmlformats-officedocument.presentationml.tag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tags/tag21.xml" ContentType="application/vnd.openxmlformats-officedocument.presentationml.tags+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tags/tag22.xml" ContentType="application/vnd.openxmlformats-officedocument.presentationml.tags+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2" Type="http://schemas.openxmlformats.org/package/2006/relationships/metadata/core-properties" Target="docProps/core.xml"/><Relationship Id="rId3" Type="http://schemas.openxmlformats.org/officeDocument/2006/relationships/extended-properties" Target="docProps/app.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1"/>
  </p:sldMasterIdLst>
  <p:notesMasterIdLst>
    <p:notesMasterId r:id="rId41"/>
  </p:notesMasterIdLst>
  <p:handoutMasterIdLst>
    <p:handoutMasterId r:id="rId42"/>
  </p:handoutMasterIdLst>
  <p:sldIdLst>
    <p:sldId id="296" r:id="rId2"/>
    <p:sldId id="563" r:id="rId3"/>
    <p:sldId id="564" r:id="rId4"/>
    <p:sldId id="565" r:id="rId5"/>
    <p:sldId id="627" r:id="rId6"/>
    <p:sldId id="628" r:id="rId7"/>
    <p:sldId id="629" r:id="rId8"/>
    <p:sldId id="630" r:id="rId9"/>
    <p:sldId id="569" r:id="rId10"/>
    <p:sldId id="571" r:id="rId11"/>
    <p:sldId id="632" r:id="rId12"/>
    <p:sldId id="633" r:id="rId13"/>
    <p:sldId id="574" r:id="rId14"/>
    <p:sldId id="631" r:id="rId15"/>
    <p:sldId id="642" r:id="rId16"/>
    <p:sldId id="587" r:id="rId17"/>
    <p:sldId id="584" r:id="rId18"/>
    <p:sldId id="641" r:id="rId19"/>
    <p:sldId id="589" r:id="rId20"/>
    <p:sldId id="595" r:id="rId21"/>
    <p:sldId id="600" r:id="rId22"/>
    <p:sldId id="601" r:id="rId23"/>
    <p:sldId id="604" r:id="rId24"/>
    <p:sldId id="605" r:id="rId25"/>
    <p:sldId id="577" r:id="rId26"/>
    <p:sldId id="634" r:id="rId27"/>
    <p:sldId id="635" r:id="rId28"/>
    <p:sldId id="636" r:id="rId29"/>
    <p:sldId id="637" r:id="rId30"/>
    <p:sldId id="643" r:id="rId31"/>
    <p:sldId id="646" r:id="rId32"/>
    <p:sldId id="606" r:id="rId33"/>
    <p:sldId id="645" r:id="rId34"/>
    <p:sldId id="639" r:id="rId35"/>
    <p:sldId id="640" r:id="rId36"/>
    <p:sldId id="644" r:id="rId37"/>
    <p:sldId id="626" r:id="rId38"/>
    <p:sldId id="561" r:id="rId39"/>
    <p:sldId id="638" r:id="rId40"/>
  </p:sldIdLst>
  <p:sldSz cx="9144000" cy="6858000" type="screen4x3"/>
  <p:notesSz cx="6858000" cy="9144000"/>
  <p:custDataLst>
    <p:tags r:id="rId44"/>
  </p:custDataLst>
  <p:defaultTextStyle>
    <a:defPPr>
      <a:defRPr lang="en-US"/>
    </a:defPPr>
    <a:lvl1pPr algn="l" rtl="0" fontAlgn="base">
      <a:spcBef>
        <a:spcPct val="0"/>
      </a:spcBef>
      <a:spcAft>
        <a:spcPct val="0"/>
      </a:spcAft>
      <a:defRPr sz="2000" b="1"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sz="2000" b="1"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2000" b="1"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2000" b="1"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2000" b="1" kern="1200">
        <a:solidFill>
          <a:schemeClr val="tx1"/>
        </a:solidFill>
        <a:latin typeface="Arial" charset="0"/>
        <a:ea typeface="ＭＳ Ｐゴシック" charset="0"/>
        <a:cs typeface="ＭＳ Ｐゴシック" charset="0"/>
      </a:defRPr>
    </a:lvl5pPr>
    <a:lvl6pPr marL="2286000" algn="l" defTabSz="457200" rtl="0" eaLnBrk="1" latinLnBrk="0" hangingPunct="1">
      <a:defRPr sz="2000" b="1" kern="1200">
        <a:solidFill>
          <a:schemeClr val="tx1"/>
        </a:solidFill>
        <a:latin typeface="Arial" charset="0"/>
        <a:ea typeface="ＭＳ Ｐゴシック" charset="0"/>
        <a:cs typeface="ＭＳ Ｐゴシック" charset="0"/>
      </a:defRPr>
    </a:lvl6pPr>
    <a:lvl7pPr marL="2743200" algn="l" defTabSz="457200" rtl="0" eaLnBrk="1" latinLnBrk="0" hangingPunct="1">
      <a:defRPr sz="2000" b="1" kern="1200">
        <a:solidFill>
          <a:schemeClr val="tx1"/>
        </a:solidFill>
        <a:latin typeface="Arial" charset="0"/>
        <a:ea typeface="ＭＳ Ｐゴシック" charset="0"/>
        <a:cs typeface="ＭＳ Ｐゴシック" charset="0"/>
      </a:defRPr>
    </a:lvl7pPr>
    <a:lvl8pPr marL="3200400" algn="l" defTabSz="457200" rtl="0" eaLnBrk="1" latinLnBrk="0" hangingPunct="1">
      <a:defRPr sz="2000" b="1" kern="1200">
        <a:solidFill>
          <a:schemeClr val="tx1"/>
        </a:solidFill>
        <a:latin typeface="Arial" charset="0"/>
        <a:ea typeface="ＭＳ Ｐゴシック" charset="0"/>
        <a:cs typeface="ＭＳ Ｐゴシック" charset="0"/>
      </a:defRPr>
    </a:lvl8pPr>
    <a:lvl9pPr marL="3657600" algn="l" defTabSz="457200" rtl="0" eaLnBrk="1" latinLnBrk="0" hangingPunct="1">
      <a:defRPr sz="2000" b="1" kern="1200">
        <a:solidFill>
          <a:schemeClr val="tx1"/>
        </a:solidFill>
        <a:latin typeface="Arial"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00"/>
    <a:srgbClr val="63662E"/>
    <a:srgbClr val="000000"/>
    <a:srgbClr val="33CC33"/>
    <a:srgbClr val="FF3300"/>
    <a:srgbClr val="00FF00"/>
    <a:srgbClr val="FFCC00"/>
    <a:srgbClr val="97989F"/>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402" autoAdjust="0"/>
    <p:restoredTop sz="80145" autoAdjust="0"/>
  </p:normalViewPr>
  <p:slideViewPr>
    <p:cSldViewPr>
      <p:cViewPr>
        <p:scale>
          <a:sx n="120" d="100"/>
          <a:sy n="120" d="100"/>
        </p:scale>
        <p:origin x="-1240" y="-8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636"/>
    </p:cViewPr>
  </p:sorterViewPr>
  <p:notesViewPr>
    <p:cSldViewPr>
      <p:cViewPr varScale="1">
        <p:scale>
          <a:sx n="92" d="100"/>
          <a:sy n="92" d="100"/>
        </p:scale>
        <p:origin x="-1632"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viewProps" Target="viewProps.xml"/><Relationship Id="rId35" Type="http://schemas.openxmlformats.org/officeDocument/2006/relationships/slide" Target="slides/slide34.xml"/><Relationship Id="rId31" Type="http://schemas.openxmlformats.org/officeDocument/2006/relationships/slide" Target="slides/slide30.xml"/><Relationship Id="rId34" Type="http://schemas.openxmlformats.org/officeDocument/2006/relationships/slide" Target="slides/slide33.xml"/><Relationship Id="rId39" Type="http://schemas.openxmlformats.org/officeDocument/2006/relationships/slide" Target="slides/slide38.xml"/><Relationship Id="rId40" Type="http://schemas.openxmlformats.org/officeDocument/2006/relationships/slide" Target="slides/slide39.xml"/><Relationship Id="rId7" Type="http://schemas.openxmlformats.org/officeDocument/2006/relationships/slide" Target="slides/slide6.xml"/><Relationship Id="rId36" Type="http://schemas.openxmlformats.org/officeDocument/2006/relationships/slide" Target="slides/slide35.xml"/><Relationship Id="rId43" Type="http://schemas.openxmlformats.org/officeDocument/2006/relationships/printerSettings" Target="printerSettings/printerSettings1.bin"/><Relationship Id="rId1" Type="http://schemas.openxmlformats.org/officeDocument/2006/relationships/slideMaster" Target="slideMasters/slideMaster1.xml"/><Relationship Id="rId24" Type="http://schemas.openxmlformats.org/officeDocument/2006/relationships/slide" Target="slides/slide23.xml"/><Relationship Id="rId25" Type="http://schemas.openxmlformats.org/officeDocument/2006/relationships/slide" Target="slides/slide24.xml"/><Relationship Id="rId47" Type="http://schemas.openxmlformats.org/officeDocument/2006/relationships/theme" Target="theme/theme1.xml"/><Relationship Id="rId48" Type="http://schemas.openxmlformats.org/officeDocument/2006/relationships/tableStyles" Target="tableStyles.xml"/><Relationship Id="rId8" Type="http://schemas.openxmlformats.org/officeDocument/2006/relationships/slide" Target="slides/slide7.xml"/><Relationship Id="rId13" Type="http://schemas.openxmlformats.org/officeDocument/2006/relationships/slide" Target="slides/slide12.xml"/><Relationship Id="rId10" Type="http://schemas.openxmlformats.org/officeDocument/2006/relationships/slide" Target="slides/slide9.xml"/><Relationship Id="rId32" Type="http://schemas.openxmlformats.org/officeDocument/2006/relationships/slide" Target="slides/slide31.xml"/><Relationship Id="rId37" Type="http://schemas.openxmlformats.org/officeDocument/2006/relationships/slide" Target="slides/slide36.xml"/><Relationship Id="rId12" Type="http://schemas.openxmlformats.org/officeDocument/2006/relationships/slide" Target="slides/slide11.xml"/><Relationship Id="rId17" Type="http://schemas.openxmlformats.org/officeDocument/2006/relationships/slide" Target="slides/slide16.xml"/><Relationship Id="rId9" Type="http://schemas.openxmlformats.org/officeDocument/2006/relationships/slide" Target="slides/slide8.xml"/><Relationship Id="rId18" Type="http://schemas.openxmlformats.org/officeDocument/2006/relationships/slide" Target="slides/slide17.xml"/><Relationship Id="rId3" Type="http://schemas.openxmlformats.org/officeDocument/2006/relationships/slide" Target="slides/slide2.xml"/><Relationship Id="rId27" Type="http://schemas.openxmlformats.org/officeDocument/2006/relationships/slide" Target="slides/slide26.xml"/><Relationship Id="rId14" Type="http://schemas.openxmlformats.org/officeDocument/2006/relationships/slide" Target="slides/slide13.xml"/><Relationship Id="rId23" Type="http://schemas.openxmlformats.org/officeDocument/2006/relationships/slide" Target="slides/slide22.xml"/><Relationship Id="rId4" Type="http://schemas.openxmlformats.org/officeDocument/2006/relationships/slide" Target="slides/slide3.xml"/><Relationship Id="rId28" Type="http://schemas.openxmlformats.org/officeDocument/2006/relationships/slide" Target="slides/slide27.xml"/><Relationship Id="rId45" Type="http://schemas.openxmlformats.org/officeDocument/2006/relationships/presProps" Target="presProps.xml"/><Relationship Id="rId26" Type="http://schemas.openxmlformats.org/officeDocument/2006/relationships/slide" Target="slides/slide25.xml"/><Relationship Id="rId30" Type="http://schemas.openxmlformats.org/officeDocument/2006/relationships/slide" Target="slides/slide29.xml"/><Relationship Id="rId11" Type="http://schemas.openxmlformats.org/officeDocument/2006/relationships/slide" Target="slides/slide10.xml"/><Relationship Id="rId42" Type="http://schemas.openxmlformats.org/officeDocument/2006/relationships/handoutMaster" Target="handoutMasters/handoutMaster1.xml"/><Relationship Id="rId29" Type="http://schemas.openxmlformats.org/officeDocument/2006/relationships/slide" Target="slides/slide28.xml"/><Relationship Id="rId6" Type="http://schemas.openxmlformats.org/officeDocument/2006/relationships/slide" Target="slides/slide5.xml"/><Relationship Id="rId16" Type="http://schemas.openxmlformats.org/officeDocument/2006/relationships/slide" Target="slides/slide15.xml"/><Relationship Id="rId33" Type="http://schemas.openxmlformats.org/officeDocument/2006/relationships/slide" Target="slides/slide32.xml"/><Relationship Id="rId44" Type="http://schemas.openxmlformats.org/officeDocument/2006/relationships/tags" Target="tags/tag1.xml"/><Relationship Id="rId4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19" Type="http://schemas.openxmlformats.org/officeDocument/2006/relationships/slide" Target="slides/slide18.xml"/><Relationship Id="rId38" Type="http://schemas.openxmlformats.org/officeDocument/2006/relationships/slide" Target="slides/slide37.xml"/><Relationship Id="rId20" Type="http://schemas.openxmlformats.org/officeDocument/2006/relationships/slide" Target="slides/slide19.xml"/><Relationship Id="rId22" Type="http://schemas.openxmlformats.org/officeDocument/2006/relationships/slide" Target="slides/slide21.xml"/><Relationship Id="rId21" Type="http://schemas.openxmlformats.org/officeDocument/2006/relationships/slide" Target="slides/slide20.xml"/><Relationship Id="rId2"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066C3A0-8EBA-3E4D-A20E-F745228DB2F7}" type="datetimeFigureOut">
              <a:rPr lang="en-US" smtClean="0"/>
              <a:t>28/04/17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A580CB0-C8AD-A648-9A6C-106ACB8D9529}" type="slidenum">
              <a:rPr lang="en-US" smtClean="0"/>
              <a:t>‹#›</a:t>
            </a:fld>
            <a:endParaRPr lang="en-US"/>
          </a:p>
        </p:txBody>
      </p:sp>
    </p:spTree>
    <p:extLst>
      <p:ext uri="{BB962C8B-B14F-4D97-AF65-F5344CB8AC3E}">
        <p14:creationId xmlns:p14="http://schemas.microsoft.com/office/powerpoint/2010/main" val="106003652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defRPr sz="1200" b="0" noProof="1">
                <a:latin typeface="Times New Roman" charset="0"/>
              </a:defRPr>
            </a:lvl1pPr>
          </a:lstStyle>
          <a:p>
            <a:pPr>
              <a:defRPr/>
            </a:pPr>
            <a:endParaRPr/>
          </a:p>
        </p:txBody>
      </p:sp>
      <p:sp>
        <p:nvSpPr>
          <p:cNvPr id="3075" name="Rectangle 3"/>
          <p:cNvSpPr>
            <a:spLocks noGrp="1" noChangeArrowheads="1"/>
          </p:cNvSpPr>
          <p:nvPr>
            <p:ph type="dt" idx="1"/>
          </p:nvPr>
        </p:nvSpPr>
        <p:spPr bwMode="auto">
          <a:xfrm>
            <a:off x="3886200"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sz="1200" b="0" noProof="1">
                <a:latin typeface="Times New Roman" charset="0"/>
              </a:defRPr>
            </a:lvl1pPr>
          </a:lstStyle>
          <a:p>
            <a:pPr>
              <a:defRPr/>
            </a:pPr>
            <a:endParaRPr/>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3077" name="Rectangle 5"/>
          <p:cNvSpPr>
            <a:spLocks noGrp="1" noChangeArrowheads="1"/>
          </p:cNvSpPr>
          <p:nvPr>
            <p:ph type="body" sz="quarter" idx="3"/>
          </p:nvPr>
        </p:nvSpPr>
        <p:spPr bwMode="auto">
          <a:xfrm>
            <a:off x="914400" y="4343400"/>
            <a:ext cx="5029200" cy="4114800"/>
          </a:xfrm>
          <a:prstGeom prst="rect">
            <a:avLst/>
          </a:prstGeom>
          <a:noFill/>
          <a:ln>
            <a:noFill/>
          </a:ln>
          <a:effectLst/>
          <a:extLst/>
        </p:spPr>
        <p:txBody>
          <a:bodyPr vert="horz" wrap="square" lIns="91440" tIns="45720" rIns="91440" bIns="45720" numCol="1" anchor="t" anchorCtr="0" compatLnSpc="1">
            <a:prstTxWarp prst="textNoShape">
              <a:avLst/>
            </a:prstTxWarp>
          </a:bodyPr>
          <a:lstStyle/>
          <a:p>
            <a:pPr lvl="0"/>
            <a:r>
              <a:rPr noProof="1"/>
              <a:t>Cliquez pour modifier les styles du texte du masque</a:t>
            </a:r>
          </a:p>
          <a:p>
            <a:pPr lvl="1"/>
            <a:r>
              <a:rPr noProof="1"/>
              <a:t>Deuxième niveau</a:t>
            </a:r>
          </a:p>
          <a:p>
            <a:pPr lvl="2"/>
            <a:r>
              <a:rPr noProof="1"/>
              <a:t>Troisième niveau</a:t>
            </a:r>
          </a:p>
          <a:p>
            <a:pPr lvl="3"/>
            <a:r>
              <a:rPr noProof="1"/>
              <a:t>Quatrième niveau</a:t>
            </a:r>
          </a:p>
          <a:p>
            <a:pPr lvl="4"/>
            <a:r>
              <a:rPr noProof="1"/>
              <a:t>Cinquième niveau</a:t>
            </a:r>
          </a:p>
        </p:txBody>
      </p:sp>
      <p:sp>
        <p:nvSpPr>
          <p:cNvPr id="3078" name="Rectangle 6"/>
          <p:cNvSpPr>
            <a:spLocks noGrp="1" noChangeArrowheads="1"/>
          </p:cNvSpPr>
          <p:nvPr>
            <p:ph type="ftr" sz="quarter" idx="4"/>
          </p:nvPr>
        </p:nvSpPr>
        <p:spPr bwMode="auto">
          <a:xfrm>
            <a:off x="0" y="8686800"/>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defRPr sz="1200" b="0" noProof="1">
                <a:latin typeface="Times New Roman" charset="0"/>
              </a:defRPr>
            </a:lvl1pPr>
          </a:lstStyle>
          <a:p>
            <a:pPr>
              <a:defRPr/>
            </a:pPr>
            <a:endParaRPr/>
          </a:p>
        </p:txBody>
      </p:sp>
    </p:spTree>
    <p:extLst>
      <p:ext uri="{BB962C8B-B14F-4D97-AF65-F5344CB8AC3E}">
        <p14:creationId xmlns:p14="http://schemas.microsoft.com/office/powerpoint/2010/main" val="1154221463"/>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latin typeface="Calibri" charset="0"/>
              </a:rPr>
              <a:t>In my opinion, the </a:t>
            </a:r>
            <a:r>
              <a:rPr lang="en-US" dirty="0" err="1" smtClean="0">
                <a:latin typeface="Calibri" charset="0"/>
              </a:rPr>
              <a:t>Rlanguage</a:t>
            </a:r>
            <a:r>
              <a:rPr lang="en-US" dirty="0" smtClean="0">
                <a:latin typeface="Calibri" charset="0"/>
              </a:rPr>
              <a:t> has become the most common language for communication in the fields of Statistics and and Data Analysis.</a:t>
            </a:r>
          </a:p>
          <a:p>
            <a:endParaRPr lang="en-US" dirty="0"/>
          </a:p>
        </p:txBody>
      </p:sp>
      <p:sp>
        <p:nvSpPr>
          <p:cNvPr id="4" name="Slide Number Placeholder 3"/>
          <p:cNvSpPr>
            <a:spLocks noGrp="1"/>
          </p:cNvSpPr>
          <p:nvPr>
            <p:ph type="sldNum" sz="quarter" idx="10"/>
          </p:nvPr>
        </p:nvSpPr>
        <p:spPr>
          <a:xfrm>
            <a:off x="3886200" y="8686800"/>
            <a:ext cx="2971800" cy="457200"/>
          </a:xfrm>
          <a:prstGeom prst="rect">
            <a:avLst/>
          </a:prstGeom>
        </p:spPr>
        <p:txBody>
          <a:bodyPr/>
          <a:lstStyle/>
          <a:p>
            <a:pPr>
              <a:defRPr/>
            </a:pPr>
            <a:fld id="{4F017C62-4D31-EF4D-877C-472ABEE159FD}" type="slidenum">
              <a:rPr lang="en-US" smtClean="0"/>
              <a:pPr>
                <a:defRPr/>
              </a:pPr>
              <a:t>1</a:t>
            </a:fld>
            <a:endParaRPr lang="en-US"/>
          </a:p>
        </p:txBody>
      </p:sp>
    </p:spTree>
    <p:extLst>
      <p:ext uri="{BB962C8B-B14F-4D97-AF65-F5344CB8AC3E}">
        <p14:creationId xmlns:p14="http://schemas.microsoft.com/office/powerpoint/2010/main" val="8114070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lIns="86520" tIns="43260" rIns="86520" bIns="43260">
            <a:normAutofit/>
          </a:bodyPr>
          <a:lstStyle/>
          <a:p>
            <a:r>
              <a:rPr lang="en-US" b="1" dirty="0" smtClean="0"/>
              <a:t>The</a:t>
            </a:r>
            <a:r>
              <a:rPr lang="en-US" b="1" baseline="0" dirty="0" smtClean="0"/>
              <a:t> w</a:t>
            </a:r>
            <a:r>
              <a:rPr lang="en-US" b="1" dirty="0" smtClean="0"/>
              <a:t>orkhorse data</a:t>
            </a:r>
            <a:r>
              <a:rPr lang="en-US" b="1" baseline="0" dirty="0" smtClean="0"/>
              <a:t> types </a:t>
            </a:r>
            <a:r>
              <a:rPr lang="en-US" b="1" dirty="0" smtClean="0"/>
              <a:t>of R are the vector</a:t>
            </a:r>
            <a:r>
              <a:rPr lang="en-US" b="1" baseline="0" dirty="0" smtClean="0"/>
              <a:t> and the data frame</a:t>
            </a:r>
            <a:r>
              <a:rPr lang="en-US" baseline="0" dirty="0" smtClean="0"/>
              <a:t>. Recall that (almost) everything in R is an object and a vector. Numbers and strings are 1 element vectors (that is length(n) == length(s)  is true). Vectors can be numeric (c(1,2,3)) or character (c(“WoW”, “Good”, “Bad”)) or mixed (c(1, “two”, 3)). </a:t>
            </a:r>
            <a:r>
              <a:rPr lang="en-US" b="1" baseline="0" dirty="0" smtClean="0"/>
              <a:t>Mixed vectors are always considered to be character. </a:t>
            </a:r>
            <a:endParaRPr lang="en-US" baseline="0" dirty="0" smtClean="0"/>
          </a:p>
          <a:p>
            <a:r>
              <a:rPr lang="en-US" b="1" baseline="0" dirty="0" smtClean="0"/>
              <a:t>Factors are categorical variables</a:t>
            </a:r>
            <a:r>
              <a:rPr lang="en-US" baseline="0" dirty="0" smtClean="0"/>
              <a:t>. If the available data doesn’t include a particular label, it can be supplied as the 2</a:t>
            </a:r>
            <a:r>
              <a:rPr lang="en-US" baseline="30000" dirty="0" smtClean="0"/>
              <a:t>nd</a:t>
            </a:r>
            <a:r>
              <a:rPr lang="en-US" baseline="0" dirty="0" smtClean="0"/>
              <a:t> argument to the </a:t>
            </a:r>
            <a:r>
              <a:rPr lang="en-US" baseline="0" dirty="0" smtClean="0">
                <a:latin typeface="Courier New" pitchFamily="49" charset="0"/>
                <a:cs typeface="Courier New" pitchFamily="49" charset="0"/>
              </a:rPr>
              <a:t>factor</a:t>
            </a:r>
            <a:r>
              <a:rPr lang="en-US" baseline="0" dirty="0" smtClean="0"/>
              <a:t>() command. </a:t>
            </a:r>
            <a:r>
              <a:rPr lang="en-US" b="1" baseline="0" dirty="0" smtClean="0"/>
              <a:t>Lists</a:t>
            </a:r>
            <a:r>
              <a:rPr lang="en-US" baseline="0" dirty="0" smtClean="0"/>
              <a:t> are comprised of a set of named vectors. In the example above, we have defined two character vectors, levels and ratings. We create a factor, </a:t>
            </a:r>
            <a:r>
              <a:rPr lang="en-US" i="1" baseline="0" dirty="0" smtClean="0"/>
              <a:t>f</a:t>
            </a:r>
            <a:r>
              <a:rPr lang="en-US" baseline="0" dirty="0" smtClean="0"/>
              <a:t>, using ratings as our values and levels as the allowed levels, and then create a list structure using our ratings vector and a new vector for critics. </a:t>
            </a:r>
          </a:p>
          <a:p>
            <a:r>
              <a:rPr lang="en-US" baseline="0" dirty="0" smtClean="0"/>
              <a:t>You can write your own functions in R. You can alias an existing R function as demonstrated in the example above: std(x) simply calls the R function sd() to compute the standard deviation of a vector, or your function can be arbitrarily complex. See help(“function”) in the on-line help for more details. </a:t>
            </a:r>
          </a:p>
          <a:p>
            <a:endParaRPr lang="en-US" baseline="0" dirty="0" smtClean="0"/>
          </a:p>
        </p:txBody>
      </p:sp>
      <p:sp>
        <p:nvSpPr>
          <p:cNvPr id="5" name="Footer Placeholder 4"/>
          <p:cNvSpPr>
            <a:spLocks noGrp="1"/>
          </p:cNvSpPr>
          <p:nvPr>
            <p:ph type="ftr" sz="quarter" idx="11"/>
          </p:nvPr>
        </p:nvSpPr>
        <p:spPr/>
        <p:txBody>
          <a:bodyPr lIns="86520" tIns="43260" rIns="86520" bIns="43260"/>
          <a:lstStyle/>
          <a:p>
            <a:pPr>
              <a:defRPr/>
            </a:pPr>
            <a:r>
              <a:rPr lang="en-US" dirty="0" smtClean="0"/>
              <a:t>Module 3: Basic Data Analytic Methods Using R</a:t>
            </a:r>
            <a:endParaRPr lang="en-US" dirty="0"/>
          </a:p>
        </p:txBody>
      </p:sp>
      <p:sp>
        <p:nvSpPr>
          <p:cNvPr id="6" name="Slide Number Placeholder 5"/>
          <p:cNvSpPr>
            <a:spLocks noGrp="1"/>
          </p:cNvSpPr>
          <p:nvPr>
            <p:ph type="sldNum" sz="quarter" idx="12"/>
          </p:nvPr>
        </p:nvSpPr>
        <p:spPr>
          <a:xfrm>
            <a:off x="6400802" y="8839203"/>
            <a:ext cx="455614" cy="304800"/>
          </a:xfrm>
          <a:prstGeom prst="rect">
            <a:avLst/>
          </a:prstGeom>
        </p:spPr>
        <p:txBody>
          <a:bodyPr lIns="86520" tIns="43260" rIns="86520" bIns="43260"/>
          <a:lstStyle/>
          <a:p>
            <a:pPr>
              <a:defRPr/>
            </a:pPr>
            <a:fld id="{80249327-EC2F-4096-8D35-6B76097739FC}" type="slidenum">
              <a:rPr lang="en-US" smtClean="0"/>
              <a:pPr>
                <a:defRPr/>
              </a:pPr>
              <a:t>13</a:t>
            </a:fld>
            <a:endParaRPr lang="en-US" dirty="0"/>
          </a:p>
        </p:txBody>
      </p:sp>
    </p:spTree>
    <p:extLst>
      <p:ext uri="{BB962C8B-B14F-4D97-AF65-F5344CB8AC3E}">
        <p14:creationId xmlns:p14="http://schemas.microsoft.com/office/powerpoint/2010/main" val="42319691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lIns="86520" tIns="43260" rIns="86520" bIns="43260">
            <a:normAutofit/>
          </a:bodyPr>
          <a:lstStyle/>
          <a:p>
            <a:r>
              <a:rPr lang="en-US" b="1" dirty="0" smtClean="0"/>
              <a:t>&gt; v &lt;- 23.5</a:t>
            </a:r>
          </a:p>
          <a:p>
            <a:r>
              <a:rPr lang="en-US" b="1" dirty="0" smtClean="0"/>
              <a:t>&gt; print(class(v))</a:t>
            </a:r>
          </a:p>
          <a:p>
            <a:r>
              <a:rPr lang="en-US" b="1" dirty="0" smtClean="0"/>
              <a:t>[1] "numeric"</a:t>
            </a:r>
          </a:p>
          <a:p>
            <a:r>
              <a:rPr lang="en-US" b="1" dirty="0" smtClean="0"/>
              <a:t>&gt; </a:t>
            </a:r>
          </a:p>
          <a:p>
            <a:r>
              <a:rPr lang="en-US" b="1" dirty="0" smtClean="0"/>
              <a:t>&gt; v &lt;- TRUE </a:t>
            </a:r>
          </a:p>
          <a:p>
            <a:r>
              <a:rPr lang="en-US" b="1" dirty="0" smtClean="0"/>
              <a:t>&gt; print(class(v))</a:t>
            </a:r>
          </a:p>
          <a:p>
            <a:r>
              <a:rPr lang="en-US" b="1" dirty="0" smtClean="0"/>
              <a:t>[1] "logical"</a:t>
            </a:r>
          </a:p>
          <a:p>
            <a:r>
              <a:rPr lang="en-US" b="1" dirty="0" smtClean="0"/>
              <a:t>&gt; </a:t>
            </a:r>
          </a:p>
          <a:p>
            <a:r>
              <a:rPr lang="en-US" b="1" dirty="0" smtClean="0"/>
              <a:t>&gt; # Create a vector. </a:t>
            </a:r>
          </a:p>
          <a:p>
            <a:r>
              <a:rPr lang="en-US" b="1" dirty="0" smtClean="0"/>
              <a:t>&gt; # When you want to create vector, </a:t>
            </a:r>
          </a:p>
          <a:p>
            <a:r>
              <a:rPr lang="en-US" b="1" dirty="0" smtClean="0"/>
              <a:t>&gt; # you should use c() function.</a:t>
            </a:r>
          </a:p>
          <a:p>
            <a:r>
              <a:rPr lang="en-US" b="1" dirty="0" smtClean="0"/>
              <a:t>&gt; apple &lt;- c('</a:t>
            </a:r>
            <a:r>
              <a:rPr lang="en-US" b="1" dirty="0" err="1" smtClean="0"/>
              <a:t>red','green',"yellow</a:t>
            </a:r>
            <a:r>
              <a:rPr lang="en-US" b="1" dirty="0" smtClean="0"/>
              <a:t>")</a:t>
            </a:r>
          </a:p>
          <a:p>
            <a:r>
              <a:rPr lang="en-US" b="1" dirty="0" smtClean="0"/>
              <a:t>&gt; print(apple)</a:t>
            </a:r>
          </a:p>
          <a:p>
            <a:r>
              <a:rPr lang="en-US" b="1" dirty="0" smtClean="0"/>
              <a:t>[1] "red"    "green"  "yellow"</a:t>
            </a:r>
          </a:p>
          <a:p>
            <a:r>
              <a:rPr lang="en-US" b="1" dirty="0" smtClean="0"/>
              <a:t>&gt; </a:t>
            </a:r>
          </a:p>
          <a:p>
            <a:r>
              <a:rPr lang="en-US" b="1" dirty="0" smtClean="0"/>
              <a:t>&gt; # Get the class of the vector.</a:t>
            </a:r>
          </a:p>
          <a:p>
            <a:r>
              <a:rPr lang="en-US" b="1" dirty="0" smtClean="0"/>
              <a:t>&gt; print(class(apple))</a:t>
            </a:r>
          </a:p>
          <a:p>
            <a:r>
              <a:rPr lang="en-US" b="1" dirty="0" smtClean="0"/>
              <a:t>[1] "character"</a:t>
            </a:r>
          </a:p>
          <a:p>
            <a:r>
              <a:rPr lang="en-US" b="1" dirty="0" smtClean="0"/>
              <a:t>&gt; </a:t>
            </a:r>
          </a:p>
          <a:p>
            <a:r>
              <a:rPr lang="en-US" b="1" dirty="0" smtClean="0"/>
              <a:t>&gt; # A list is an R-object </a:t>
            </a:r>
          </a:p>
          <a:p>
            <a:r>
              <a:rPr lang="en-US" b="1" dirty="0" smtClean="0"/>
              <a:t>&gt; # which can contain many different types of elements inside it</a:t>
            </a:r>
          </a:p>
          <a:p>
            <a:r>
              <a:rPr lang="en-US" b="1" dirty="0" smtClean="0"/>
              <a:t>&gt; # like vectors, functions and even another list inside it.</a:t>
            </a:r>
          </a:p>
          <a:p>
            <a:r>
              <a:rPr lang="en-US" b="1" dirty="0" smtClean="0"/>
              <a:t>&gt; </a:t>
            </a:r>
          </a:p>
          <a:p>
            <a:r>
              <a:rPr lang="en-US" b="1" dirty="0" smtClean="0"/>
              <a:t>&gt; # Create a list.</a:t>
            </a:r>
          </a:p>
          <a:p>
            <a:r>
              <a:rPr lang="en-US" b="1" dirty="0" smtClean="0"/>
              <a:t>&gt; list1 &lt;- list(c(2,5,3),21.3,sin)</a:t>
            </a:r>
          </a:p>
          <a:p>
            <a:r>
              <a:rPr lang="en-US" b="1" dirty="0" smtClean="0"/>
              <a:t>&gt; # Print the list.</a:t>
            </a:r>
          </a:p>
          <a:p>
            <a:r>
              <a:rPr lang="en-US" b="1" dirty="0" smtClean="0"/>
              <a:t>&gt; print(list1)</a:t>
            </a:r>
          </a:p>
          <a:p>
            <a:r>
              <a:rPr lang="en-US" b="1" dirty="0" smtClean="0"/>
              <a:t>[[1]]</a:t>
            </a:r>
          </a:p>
          <a:p>
            <a:r>
              <a:rPr lang="en-US" b="1" dirty="0" smtClean="0"/>
              <a:t>[1] 2 5 3</a:t>
            </a:r>
          </a:p>
          <a:p>
            <a:endParaRPr lang="en-US" b="1" dirty="0" smtClean="0"/>
          </a:p>
          <a:p>
            <a:r>
              <a:rPr lang="en-US" b="1" dirty="0" smtClean="0"/>
              <a:t>[[2]]</a:t>
            </a:r>
          </a:p>
          <a:p>
            <a:r>
              <a:rPr lang="en-US" b="1" dirty="0" smtClean="0"/>
              <a:t>[1] 21.3</a:t>
            </a:r>
          </a:p>
          <a:p>
            <a:endParaRPr lang="en-US" b="1" dirty="0" smtClean="0"/>
          </a:p>
          <a:p>
            <a:endParaRPr lang="en-US" b="1" dirty="0" smtClean="0"/>
          </a:p>
          <a:p>
            <a:endParaRPr lang="en-US" b="1" dirty="0" smtClean="0"/>
          </a:p>
          <a:p>
            <a:endParaRPr lang="en-US" b="1" dirty="0" smtClean="0"/>
          </a:p>
          <a:p>
            <a:r>
              <a:rPr lang="en-US" b="1" dirty="0" smtClean="0"/>
              <a:t>[[3]]</a:t>
            </a:r>
          </a:p>
          <a:p>
            <a:r>
              <a:rPr lang="en-US" b="1" dirty="0" smtClean="0"/>
              <a:t>function (x)  .Primitive("sin")</a:t>
            </a:r>
          </a:p>
          <a:p>
            <a:endParaRPr lang="en-US" b="1" dirty="0" smtClean="0"/>
          </a:p>
          <a:p>
            <a:r>
              <a:rPr lang="en-US" b="1" dirty="0" smtClean="0"/>
              <a:t>&gt; # Get the class of the list.</a:t>
            </a:r>
          </a:p>
          <a:p>
            <a:r>
              <a:rPr lang="en-US" b="1" dirty="0" smtClean="0"/>
              <a:t>&gt; print(class(list1))</a:t>
            </a:r>
          </a:p>
          <a:p>
            <a:r>
              <a:rPr lang="en-US" b="1" dirty="0" smtClean="0"/>
              <a:t>[1] "list"</a:t>
            </a:r>
          </a:p>
          <a:p>
            <a:r>
              <a:rPr lang="en-US" b="1" dirty="0" smtClean="0"/>
              <a:t>&gt; </a:t>
            </a:r>
          </a:p>
          <a:p>
            <a:r>
              <a:rPr lang="en-US" b="1" dirty="0" smtClean="0"/>
              <a:t>&gt; # Create a matrix.</a:t>
            </a:r>
          </a:p>
          <a:p>
            <a:r>
              <a:rPr lang="en-US" b="1" dirty="0" smtClean="0"/>
              <a:t>&gt; M = matrix( c('</a:t>
            </a:r>
            <a:r>
              <a:rPr lang="en-US" b="1" dirty="0" err="1" smtClean="0"/>
              <a:t>a','a','b','c','b','a</a:t>
            </a:r>
            <a:r>
              <a:rPr lang="en-US" b="1" dirty="0" smtClean="0"/>
              <a:t>'), </a:t>
            </a:r>
            <a:r>
              <a:rPr lang="en-US" b="1" dirty="0" err="1" smtClean="0"/>
              <a:t>nrow</a:t>
            </a:r>
            <a:r>
              <a:rPr lang="en-US" b="1" dirty="0" smtClean="0"/>
              <a:t> = 2, </a:t>
            </a:r>
            <a:r>
              <a:rPr lang="en-US" b="1" dirty="0" err="1" smtClean="0"/>
              <a:t>ncol</a:t>
            </a:r>
            <a:r>
              <a:rPr lang="en-US" b="1" dirty="0" smtClean="0"/>
              <a:t> = 3, </a:t>
            </a:r>
            <a:r>
              <a:rPr lang="en-US" b="1" dirty="0" err="1" smtClean="0"/>
              <a:t>byrow</a:t>
            </a:r>
            <a:r>
              <a:rPr lang="en-US" b="1" dirty="0" smtClean="0"/>
              <a:t> = TRUE)</a:t>
            </a:r>
          </a:p>
          <a:p>
            <a:r>
              <a:rPr lang="en-US" b="1" dirty="0" smtClean="0"/>
              <a:t>&gt; print(M)</a:t>
            </a:r>
          </a:p>
          <a:p>
            <a:r>
              <a:rPr lang="en-US" b="1" dirty="0" smtClean="0"/>
              <a:t>     [,1] [,2] [,3]</a:t>
            </a:r>
          </a:p>
          <a:p>
            <a:r>
              <a:rPr lang="en-US" b="1" dirty="0" smtClean="0"/>
              <a:t>[1,] "a"  "a"  "b" </a:t>
            </a:r>
          </a:p>
          <a:p>
            <a:r>
              <a:rPr lang="en-US" b="1" dirty="0" smtClean="0"/>
              <a:t>[2,] "c"  "b"  "a" </a:t>
            </a:r>
          </a:p>
          <a:p>
            <a:r>
              <a:rPr lang="en-US" b="1" dirty="0" smtClean="0"/>
              <a:t>&gt; # Get the class of the Matrix.</a:t>
            </a:r>
          </a:p>
          <a:p>
            <a:r>
              <a:rPr lang="en-US" b="1" dirty="0" smtClean="0"/>
              <a:t>&gt; print(class(M))</a:t>
            </a:r>
          </a:p>
          <a:p>
            <a:r>
              <a:rPr lang="en-US" b="1" dirty="0" smtClean="0"/>
              <a:t>[1] "matrix"</a:t>
            </a:r>
          </a:p>
          <a:p>
            <a:r>
              <a:rPr lang="en-US" b="1" dirty="0" smtClean="0"/>
              <a:t>&gt; </a:t>
            </a:r>
          </a:p>
          <a:p>
            <a:r>
              <a:rPr lang="en-US" b="1" dirty="0" smtClean="0"/>
              <a:t>&gt; # Create an array.</a:t>
            </a:r>
          </a:p>
          <a:p>
            <a:r>
              <a:rPr lang="en-US" b="1" dirty="0" smtClean="0"/>
              <a:t>&gt; a &lt;- array(c('</a:t>
            </a:r>
            <a:r>
              <a:rPr lang="en-US" b="1" dirty="0" err="1" smtClean="0"/>
              <a:t>green','yellow</a:t>
            </a:r>
            <a:r>
              <a:rPr lang="en-US" b="1" dirty="0" smtClean="0"/>
              <a:t>'),dim = c(3,3,1))</a:t>
            </a:r>
          </a:p>
          <a:p>
            <a:r>
              <a:rPr lang="en-US" b="1" dirty="0" smtClean="0"/>
              <a:t>&gt; print(a)</a:t>
            </a:r>
          </a:p>
          <a:p>
            <a:r>
              <a:rPr lang="en-US" b="1" dirty="0" smtClean="0"/>
              <a:t>, , 1</a:t>
            </a:r>
          </a:p>
          <a:p>
            <a:endParaRPr lang="en-US" b="1" dirty="0" smtClean="0"/>
          </a:p>
          <a:p>
            <a:r>
              <a:rPr lang="en-US" b="1" dirty="0" smtClean="0"/>
              <a:t>     [,1]     [,2]     [,3]    </a:t>
            </a:r>
          </a:p>
          <a:p>
            <a:r>
              <a:rPr lang="en-US" b="1" dirty="0" smtClean="0"/>
              <a:t>[1,] "green"  "yellow" "green" </a:t>
            </a:r>
          </a:p>
          <a:p>
            <a:r>
              <a:rPr lang="en-US" b="1" dirty="0" smtClean="0"/>
              <a:t>[2,] "yellow" "green"  "yellow"</a:t>
            </a:r>
          </a:p>
          <a:p>
            <a:r>
              <a:rPr lang="en-US" b="1" dirty="0" smtClean="0"/>
              <a:t>[3,] "green"  "yellow" "green" </a:t>
            </a:r>
          </a:p>
          <a:p>
            <a:endParaRPr lang="en-US" b="1" dirty="0" smtClean="0"/>
          </a:p>
          <a:p>
            <a:r>
              <a:rPr lang="en-US" b="1" dirty="0" smtClean="0"/>
              <a:t>&gt; # Get the class of the array.</a:t>
            </a:r>
          </a:p>
          <a:p>
            <a:r>
              <a:rPr lang="en-US" b="1" dirty="0" smtClean="0"/>
              <a:t>&gt; print(class(a))</a:t>
            </a:r>
          </a:p>
          <a:p>
            <a:r>
              <a:rPr lang="en-US" b="1" dirty="0" smtClean="0"/>
              <a:t>[1] "array"</a:t>
            </a:r>
          </a:p>
          <a:p>
            <a:r>
              <a:rPr lang="en-US" b="1" dirty="0" smtClean="0"/>
              <a:t>&gt; </a:t>
            </a:r>
          </a:p>
          <a:p>
            <a:r>
              <a:rPr lang="en-US" b="1" dirty="0" smtClean="0"/>
              <a:t>&gt; # Create a vector.</a:t>
            </a:r>
          </a:p>
          <a:p>
            <a:r>
              <a:rPr lang="en-US" b="1" dirty="0" smtClean="0"/>
              <a:t>&gt; </a:t>
            </a:r>
            <a:r>
              <a:rPr lang="en-US" b="1" dirty="0" err="1" smtClean="0"/>
              <a:t>apple_colors</a:t>
            </a:r>
            <a:r>
              <a:rPr lang="en-US" b="1" dirty="0" smtClean="0"/>
              <a:t> &lt;- c('</a:t>
            </a:r>
            <a:r>
              <a:rPr lang="en-US" b="1" dirty="0" err="1" smtClean="0"/>
              <a:t>green','green','yellow','red','red','red','green</a:t>
            </a:r>
            <a:r>
              <a:rPr lang="en-US" b="1" dirty="0" smtClean="0"/>
              <a:t>')</a:t>
            </a:r>
          </a:p>
          <a:p>
            <a:r>
              <a:rPr lang="en-US" b="1" dirty="0" smtClean="0"/>
              <a:t>&gt; </a:t>
            </a:r>
          </a:p>
          <a:p>
            <a:r>
              <a:rPr lang="en-US" b="1" dirty="0" smtClean="0"/>
              <a:t>&gt; # Create a factor object.</a:t>
            </a:r>
          </a:p>
          <a:p>
            <a:r>
              <a:rPr lang="en-US" b="1" dirty="0" smtClean="0"/>
              <a:t>&gt; </a:t>
            </a:r>
            <a:r>
              <a:rPr lang="en-US" b="1" dirty="0" err="1" smtClean="0"/>
              <a:t>factor_apple</a:t>
            </a:r>
            <a:r>
              <a:rPr lang="en-US" b="1" dirty="0" smtClean="0"/>
              <a:t> &lt;- factor(</a:t>
            </a:r>
            <a:r>
              <a:rPr lang="en-US" b="1" dirty="0" err="1" smtClean="0"/>
              <a:t>apple_colors</a:t>
            </a:r>
            <a:r>
              <a:rPr lang="en-US" b="1" dirty="0" smtClean="0"/>
              <a:t>)</a:t>
            </a:r>
          </a:p>
          <a:p>
            <a:r>
              <a:rPr lang="en-US" b="1" dirty="0" smtClean="0"/>
              <a:t>&gt; </a:t>
            </a:r>
          </a:p>
          <a:p>
            <a:r>
              <a:rPr lang="en-US" b="1" dirty="0" smtClean="0"/>
              <a:t>&gt; # Print the factor.</a:t>
            </a:r>
          </a:p>
          <a:p>
            <a:r>
              <a:rPr lang="en-US" b="1" dirty="0" smtClean="0"/>
              <a:t>&gt; print(</a:t>
            </a:r>
            <a:r>
              <a:rPr lang="en-US" b="1" dirty="0" err="1" smtClean="0"/>
              <a:t>factor_apple</a:t>
            </a:r>
            <a:r>
              <a:rPr lang="en-US" b="1" dirty="0" smtClean="0"/>
              <a:t>)</a:t>
            </a:r>
          </a:p>
          <a:p>
            <a:r>
              <a:rPr lang="en-US" b="1" dirty="0" smtClean="0"/>
              <a:t>[1] green  green  yellow red    red    red    green </a:t>
            </a:r>
          </a:p>
          <a:p>
            <a:r>
              <a:rPr lang="en-US" b="1" dirty="0" smtClean="0"/>
              <a:t>Levels: green red yellow</a:t>
            </a:r>
          </a:p>
          <a:p>
            <a:r>
              <a:rPr lang="en-US" b="1" dirty="0" smtClean="0"/>
              <a:t>&gt; # applying the </a:t>
            </a:r>
            <a:r>
              <a:rPr lang="en-US" b="1" dirty="0" err="1" smtClean="0"/>
              <a:t>nlevels</a:t>
            </a:r>
            <a:r>
              <a:rPr lang="en-US" b="1" dirty="0" smtClean="0"/>
              <a:t> function we can know the number of distinct values</a:t>
            </a:r>
          </a:p>
          <a:p>
            <a:r>
              <a:rPr lang="en-US" b="1" dirty="0" smtClean="0"/>
              <a:t>&gt; print(</a:t>
            </a:r>
            <a:r>
              <a:rPr lang="en-US" b="1" dirty="0" err="1" smtClean="0"/>
              <a:t>nlevels</a:t>
            </a:r>
            <a:r>
              <a:rPr lang="en-US" b="1" dirty="0" smtClean="0"/>
              <a:t>(</a:t>
            </a:r>
            <a:r>
              <a:rPr lang="en-US" b="1" dirty="0" err="1" smtClean="0"/>
              <a:t>factor_apple</a:t>
            </a:r>
            <a:r>
              <a:rPr lang="en-US" b="1" dirty="0" smtClean="0"/>
              <a:t>))</a:t>
            </a:r>
          </a:p>
          <a:p>
            <a:r>
              <a:rPr lang="en-US" b="1" dirty="0" smtClean="0"/>
              <a:t>[1] 3</a:t>
            </a:r>
          </a:p>
          <a:p>
            <a:r>
              <a:rPr lang="en-US" b="1" dirty="0" smtClean="0"/>
              <a:t>&gt; # Get the class of the Factor.</a:t>
            </a:r>
          </a:p>
          <a:p>
            <a:r>
              <a:rPr lang="en-US" b="1" dirty="0" smtClean="0"/>
              <a:t>&gt; print(class(</a:t>
            </a:r>
            <a:r>
              <a:rPr lang="en-US" b="1" dirty="0" err="1" smtClean="0"/>
              <a:t>factor_apple</a:t>
            </a:r>
            <a:r>
              <a:rPr lang="en-US" b="1" dirty="0" smtClean="0"/>
              <a:t>))</a:t>
            </a:r>
          </a:p>
          <a:p>
            <a:r>
              <a:rPr lang="en-US" b="1" dirty="0" smtClean="0"/>
              <a:t>[1] "factor"</a:t>
            </a:r>
          </a:p>
          <a:p>
            <a:r>
              <a:rPr lang="en-US" b="1" dirty="0" smtClean="0"/>
              <a:t>&gt; </a:t>
            </a:r>
          </a:p>
          <a:p>
            <a:r>
              <a:rPr lang="en-US" b="1" dirty="0" smtClean="0"/>
              <a:t>&gt; # Create the data frame.</a:t>
            </a:r>
          </a:p>
          <a:p>
            <a:r>
              <a:rPr lang="en-US" b="1" dirty="0" smtClean="0"/>
              <a:t>&gt; BMI &lt;- 	</a:t>
            </a:r>
            <a:r>
              <a:rPr lang="en-US" b="1" dirty="0" err="1" smtClean="0"/>
              <a:t>data.frame</a:t>
            </a:r>
            <a:r>
              <a:rPr lang="en-US" b="1" dirty="0" smtClean="0"/>
              <a:t>(</a:t>
            </a:r>
          </a:p>
          <a:p>
            <a:r>
              <a:rPr lang="en-US" b="1" dirty="0" smtClean="0"/>
              <a:t>+    gender = c("Male", "</a:t>
            </a:r>
            <a:r>
              <a:rPr lang="en-US" b="1" dirty="0" err="1" smtClean="0"/>
              <a:t>Male","Female</a:t>
            </a:r>
            <a:r>
              <a:rPr lang="en-US" b="1" dirty="0" smtClean="0"/>
              <a:t>"), </a:t>
            </a:r>
          </a:p>
          <a:p>
            <a:r>
              <a:rPr lang="en-US" b="1" dirty="0" smtClean="0"/>
              <a:t>+    height = c(152, 171.5, 165), </a:t>
            </a:r>
          </a:p>
          <a:p>
            <a:r>
              <a:rPr lang="en-US" b="1" dirty="0" smtClean="0"/>
              <a:t>+    weight = c(81,93, 78),</a:t>
            </a:r>
          </a:p>
          <a:p>
            <a:r>
              <a:rPr lang="en-US" b="1" dirty="0" smtClean="0"/>
              <a:t>+    Age = c(42,38,26)</a:t>
            </a:r>
          </a:p>
          <a:p>
            <a:r>
              <a:rPr lang="en-US" b="1" dirty="0" smtClean="0"/>
              <a:t>+ )</a:t>
            </a:r>
          </a:p>
          <a:p>
            <a:r>
              <a:rPr lang="en-US" b="1" dirty="0" smtClean="0"/>
              <a:t>&gt; print(BMI)</a:t>
            </a:r>
          </a:p>
          <a:p>
            <a:r>
              <a:rPr lang="en-US" b="1" dirty="0" smtClean="0"/>
              <a:t>  gender height weight Age</a:t>
            </a:r>
          </a:p>
          <a:p>
            <a:r>
              <a:rPr lang="en-US" b="1" dirty="0" smtClean="0"/>
              <a:t>1   Male  152.0     81  42</a:t>
            </a:r>
          </a:p>
          <a:p>
            <a:r>
              <a:rPr lang="en-US" b="1" dirty="0" smtClean="0"/>
              <a:t>2   Male  171.5     93  38</a:t>
            </a:r>
          </a:p>
          <a:p>
            <a:r>
              <a:rPr lang="en-US" b="1" dirty="0" smtClean="0"/>
              <a:t>3 Female  165.0     78  26</a:t>
            </a:r>
          </a:p>
          <a:p>
            <a:r>
              <a:rPr lang="en-US" b="1" dirty="0" smtClean="0"/>
              <a:t>&gt; # Get the class of the Factor.</a:t>
            </a:r>
          </a:p>
          <a:p>
            <a:r>
              <a:rPr lang="en-US" b="1" dirty="0" smtClean="0"/>
              <a:t>&gt; print(class(BMI))</a:t>
            </a:r>
          </a:p>
          <a:p>
            <a:r>
              <a:rPr lang="en-US" b="1" dirty="0" smtClean="0"/>
              <a:t>[1] "</a:t>
            </a:r>
            <a:r>
              <a:rPr lang="en-US" b="1" dirty="0" err="1" smtClean="0"/>
              <a:t>data.frame</a:t>
            </a:r>
            <a:r>
              <a:rPr lang="en-US" b="1" dirty="0" smtClean="0"/>
              <a:t>"</a:t>
            </a:r>
            <a:endParaRPr lang="en-US" baseline="0" dirty="0" smtClean="0"/>
          </a:p>
        </p:txBody>
      </p:sp>
      <p:sp>
        <p:nvSpPr>
          <p:cNvPr id="5" name="Footer Placeholder 4"/>
          <p:cNvSpPr>
            <a:spLocks noGrp="1"/>
          </p:cNvSpPr>
          <p:nvPr>
            <p:ph type="ftr" sz="quarter" idx="11"/>
          </p:nvPr>
        </p:nvSpPr>
        <p:spPr/>
        <p:txBody>
          <a:bodyPr lIns="86520" tIns="43260" rIns="86520" bIns="43260"/>
          <a:lstStyle/>
          <a:p>
            <a:pPr>
              <a:defRPr/>
            </a:pPr>
            <a:r>
              <a:rPr lang="en-US" dirty="0" smtClean="0"/>
              <a:t>Module 3: Basic Data Analytic Methods Using R</a:t>
            </a:r>
            <a:endParaRPr lang="en-US" dirty="0"/>
          </a:p>
        </p:txBody>
      </p:sp>
      <p:sp>
        <p:nvSpPr>
          <p:cNvPr id="6" name="Slide Number Placeholder 5"/>
          <p:cNvSpPr>
            <a:spLocks noGrp="1"/>
          </p:cNvSpPr>
          <p:nvPr>
            <p:ph type="sldNum" sz="quarter" idx="12"/>
          </p:nvPr>
        </p:nvSpPr>
        <p:spPr>
          <a:xfrm>
            <a:off x="6400802" y="8839203"/>
            <a:ext cx="455614" cy="304800"/>
          </a:xfrm>
          <a:prstGeom prst="rect">
            <a:avLst/>
          </a:prstGeom>
        </p:spPr>
        <p:txBody>
          <a:bodyPr lIns="86520" tIns="43260" rIns="86520" bIns="43260"/>
          <a:lstStyle/>
          <a:p>
            <a:pPr>
              <a:defRPr/>
            </a:pPr>
            <a:fld id="{80249327-EC2F-4096-8D35-6B76097739FC}" type="slidenum">
              <a:rPr lang="en-US" smtClean="0"/>
              <a:pPr>
                <a:defRPr/>
              </a:pPr>
              <a:t>14</a:t>
            </a:fld>
            <a:endParaRPr lang="en-US" dirty="0"/>
          </a:p>
        </p:txBody>
      </p:sp>
    </p:spTree>
    <p:extLst>
      <p:ext uri="{BB962C8B-B14F-4D97-AF65-F5344CB8AC3E}">
        <p14:creationId xmlns:p14="http://schemas.microsoft.com/office/powerpoint/2010/main" val="42319691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lIns="86520" tIns="43260" rIns="86520" bIns="43260">
            <a:normAutofit/>
          </a:bodyPr>
          <a:lstStyle/>
          <a:p>
            <a:r>
              <a:rPr lang="en-US" b="1" dirty="0" smtClean="0"/>
              <a:t>&gt; v &lt;- 23.5</a:t>
            </a:r>
          </a:p>
          <a:p>
            <a:r>
              <a:rPr lang="en-US" b="1" dirty="0" smtClean="0"/>
              <a:t>&gt; print(class(v))</a:t>
            </a:r>
          </a:p>
          <a:p>
            <a:r>
              <a:rPr lang="en-US" b="1" dirty="0" smtClean="0"/>
              <a:t>[1] "numeric"</a:t>
            </a:r>
          </a:p>
          <a:p>
            <a:r>
              <a:rPr lang="en-US" b="1" dirty="0" smtClean="0"/>
              <a:t>&gt; </a:t>
            </a:r>
          </a:p>
          <a:p>
            <a:r>
              <a:rPr lang="en-US" b="1" dirty="0" smtClean="0"/>
              <a:t>&gt; v &lt;- TRUE </a:t>
            </a:r>
          </a:p>
          <a:p>
            <a:r>
              <a:rPr lang="en-US" b="1" dirty="0" smtClean="0"/>
              <a:t>&gt; print(class(v))</a:t>
            </a:r>
          </a:p>
          <a:p>
            <a:r>
              <a:rPr lang="en-US" b="1" dirty="0" smtClean="0"/>
              <a:t>[1] "logical"</a:t>
            </a:r>
          </a:p>
          <a:p>
            <a:r>
              <a:rPr lang="en-US" b="1" dirty="0" smtClean="0"/>
              <a:t>&gt; </a:t>
            </a:r>
          </a:p>
          <a:p>
            <a:r>
              <a:rPr lang="en-US" b="1" dirty="0" smtClean="0"/>
              <a:t>&gt; # Create a vector. </a:t>
            </a:r>
          </a:p>
          <a:p>
            <a:r>
              <a:rPr lang="en-US" b="1" dirty="0" smtClean="0"/>
              <a:t>&gt; # When you want to create vector, </a:t>
            </a:r>
          </a:p>
          <a:p>
            <a:r>
              <a:rPr lang="en-US" b="1" dirty="0" smtClean="0"/>
              <a:t>&gt; # you should use c() function.</a:t>
            </a:r>
          </a:p>
          <a:p>
            <a:r>
              <a:rPr lang="en-US" b="1" dirty="0" smtClean="0"/>
              <a:t>&gt; apple &lt;- c('</a:t>
            </a:r>
            <a:r>
              <a:rPr lang="en-US" b="1" dirty="0" err="1" smtClean="0"/>
              <a:t>red','green',"yellow</a:t>
            </a:r>
            <a:r>
              <a:rPr lang="en-US" b="1" dirty="0" smtClean="0"/>
              <a:t>")</a:t>
            </a:r>
          </a:p>
          <a:p>
            <a:r>
              <a:rPr lang="en-US" b="1" dirty="0" smtClean="0"/>
              <a:t>&gt; print(apple)</a:t>
            </a:r>
          </a:p>
          <a:p>
            <a:r>
              <a:rPr lang="en-US" b="1" dirty="0" smtClean="0"/>
              <a:t>[1] "red"    "green"  "yellow"</a:t>
            </a:r>
          </a:p>
          <a:p>
            <a:r>
              <a:rPr lang="en-US" b="1" dirty="0" smtClean="0"/>
              <a:t>&gt; </a:t>
            </a:r>
          </a:p>
          <a:p>
            <a:r>
              <a:rPr lang="en-US" b="1" dirty="0" smtClean="0"/>
              <a:t>&gt; # Get the class of the vector.</a:t>
            </a:r>
          </a:p>
          <a:p>
            <a:r>
              <a:rPr lang="en-US" b="1" dirty="0" smtClean="0"/>
              <a:t>&gt; print(class(apple))</a:t>
            </a:r>
          </a:p>
          <a:p>
            <a:r>
              <a:rPr lang="en-US" b="1" dirty="0" smtClean="0"/>
              <a:t>[1] "character"</a:t>
            </a:r>
          </a:p>
          <a:p>
            <a:r>
              <a:rPr lang="en-US" b="1" dirty="0" smtClean="0"/>
              <a:t>&gt; </a:t>
            </a:r>
          </a:p>
          <a:p>
            <a:r>
              <a:rPr lang="en-US" b="1" dirty="0" smtClean="0"/>
              <a:t>&gt; # A list is an R-object </a:t>
            </a:r>
          </a:p>
          <a:p>
            <a:r>
              <a:rPr lang="en-US" b="1" dirty="0" smtClean="0"/>
              <a:t>&gt; # which can contain many different types of elements inside it</a:t>
            </a:r>
          </a:p>
          <a:p>
            <a:r>
              <a:rPr lang="en-US" b="1" dirty="0" smtClean="0"/>
              <a:t>&gt; # like vectors, functions and even another list inside it.</a:t>
            </a:r>
          </a:p>
          <a:p>
            <a:r>
              <a:rPr lang="en-US" b="1" dirty="0" smtClean="0"/>
              <a:t>&gt; </a:t>
            </a:r>
          </a:p>
          <a:p>
            <a:r>
              <a:rPr lang="en-US" b="1" dirty="0" smtClean="0"/>
              <a:t>&gt; # Create a list.</a:t>
            </a:r>
          </a:p>
          <a:p>
            <a:r>
              <a:rPr lang="en-US" b="1" dirty="0" smtClean="0"/>
              <a:t>&gt; list1 &lt;- list(c(2,5,3),21.3,sin)</a:t>
            </a:r>
          </a:p>
          <a:p>
            <a:r>
              <a:rPr lang="en-US" b="1" dirty="0" smtClean="0"/>
              <a:t>&gt; # Print the list.</a:t>
            </a:r>
          </a:p>
          <a:p>
            <a:r>
              <a:rPr lang="en-US" b="1" dirty="0" smtClean="0"/>
              <a:t>&gt; print(list1)</a:t>
            </a:r>
          </a:p>
          <a:p>
            <a:r>
              <a:rPr lang="en-US" b="1" dirty="0" smtClean="0"/>
              <a:t>[[1]]</a:t>
            </a:r>
          </a:p>
          <a:p>
            <a:r>
              <a:rPr lang="en-US" b="1" dirty="0" smtClean="0"/>
              <a:t>[1] 2 5 3</a:t>
            </a:r>
          </a:p>
          <a:p>
            <a:endParaRPr lang="en-US" b="1" dirty="0" smtClean="0"/>
          </a:p>
          <a:p>
            <a:r>
              <a:rPr lang="en-US" b="1" dirty="0" smtClean="0"/>
              <a:t>[[2]]</a:t>
            </a:r>
          </a:p>
          <a:p>
            <a:r>
              <a:rPr lang="en-US" b="1" dirty="0" smtClean="0"/>
              <a:t>[1] 21.3</a:t>
            </a:r>
          </a:p>
          <a:p>
            <a:endParaRPr lang="en-US" b="1" dirty="0" smtClean="0"/>
          </a:p>
          <a:p>
            <a:endParaRPr lang="en-US" b="1" dirty="0" smtClean="0"/>
          </a:p>
          <a:p>
            <a:endParaRPr lang="en-US" b="1" dirty="0" smtClean="0"/>
          </a:p>
          <a:p>
            <a:endParaRPr lang="en-US" b="1" dirty="0" smtClean="0"/>
          </a:p>
          <a:p>
            <a:r>
              <a:rPr lang="en-US" b="1" dirty="0" smtClean="0"/>
              <a:t>[[3]]</a:t>
            </a:r>
          </a:p>
          <a:p>
            <a:r>
              <a:rPr lang="en-US" b="1" dirty="0" smtClean="0"/>
              <a:t>function (x)  .Primitive("sin")</a:t>
            </a:r>
          </a:p>
          <a:p>
            <a:endParaRPr lang="en-US" b="1" dirty="0" smtClean="0"/>
          </a:p>
          <a:p>
            <a:r>
              <a:rPr lang="en-US" b="1" dirty="0" smtClean="0"/>
              <a:t>&gt; # Get the class of the list.</a:t>
            </a:r>
          </a:p>
          <a:p>
            <a:r>
              <a:rPr lang="en-US" b="1" dirty="0" smtClean="0"/>
              <a:t>&gt; print(class(list1))</a:t>
            </a:r>
          </a:p>
          <a:p>
            <a:r>
              <a:rPr lang="en-US" b="1" dirty="0" smtClean="0"/>
              <a:t>[1] "list"</a:t>
            </a:r>
          </a:p>
          <a:p>
            <a:r>
              <a:rPr lang="en-US" b="1" dirty="0" smtClean="0"/>
              <a:t>&gt; </a:t>
            </a:r>
          </a:p>
          <a:p>
            <a:r>
              <a:rPr lang="en-US" b="1" dirty="0" smtClean="0"/>
              <a:t>&gt; # Create a matrix.</a:t>
            </a:r>
          </a:p>
          <a:p>
            <a:r>
              <a:rPr lang="en-US" b="1" dirty="0" smtClean="0"/>
              <a:t>&gt; M = matrix( c('</a:t>
            </a:r>
            <a:r>
              <a:rPr lang="en-US" b="1" dirty="0" err="1" smtClean="0"/>
              <a:t>a','a','b','c','b','a</a:t>
            </a:r>
            <a:r>
              <a:rPr lang="en-US" b="1" dirty="0" smtClean="0"/>
              <a:t>'), </a:t>
            </a:r>
            <a:r>
              <a:rPr lang="en-US" b="1" dirty="0" err="1" smtClean="0"/>
              <a:t>nrow</a:t>
            </a:r>
            <a:r>
              <a:rPr lang="en-US" b="1" dirty="0" smtClean="0"/>
              <a:t> = 2, </a:t>
            </a:r>
            <a:r>
              <a:rPr lang="en-US" b="1" dirty="0" err="1" smtClean="0"/>
              <a:t>ncol</a:t>
            </a:r>
            <a:r>
              <a:rPr lang="en-US" b="1" dirty="0" smtClean="0"/>
              <a:t> = 3, </a:t>
            </a:r>
            <a:r>
              <a:rPr lang="en-US" b="1" dirty="0" err="1" smtClean="0"/>
              <a:t>byrow</a:t>
            </a:r>
            <a:r>
              <a:rPr lang="en-US" b="1" dirty="0" smtClean="0"/>
              <a:t> = TRUE)</a:t>
            </a:r>
          </a:p>
          <a:p>
            <a:r>
              <a:rPr lang="en-US" b="1" dirty="0" smtClean="0"/>
              <a:t>&gt; print(M)</a:t>
            </a:r>
          </a:p>
          <a:p>
            <a:r>
              <a:rPr lang="en-US" b="1" dirty="0" smtClean="0"/>
              <a:t>     [,1] [,2] [,3]</a:t>
            </a:r>
          </a:p>
          <a:p>
            <a:r>
              <a:rPr lang="en-US" b="1" dirty="0" smtClean="0"/>
              <a:t>[1,] "a"  "a"  "b" </a:t>
            </a:r>
          </a:p>
          <a:p>
            <a:r>
              <a:rPr lang="en-US" b="1" dirty="0" smtClean="0"/>
              <a:t>[2,] "c"  "b"  "a" </a:t>
            </a:r>
          </a:p>
          <a:p>
            <a:r>
              <a:rPr lang="en-US" b="1" dirty="0" smtClean="0"/>
              <a:t>&gt; # Get the class of the Matrix.</a:t>
            </a:r>
          </a:p>
          <a:p>
            <a:r>
              <a:rPr lang="en-US" b="1" dirty="0" smtClean="0"/>
              <a:t>&gt; print(class(M))</a:t>
            </a:r>
          </a:p>
          <a:p>
            <a:r>
              <a:rPr lang="en-US" b="1" dirty="0" smtClean="0"/>
              <a:t>[1] "matrix"</a:t>
            </a:r>
          </a:p>
          <a:p>
            <a:r>
              <a:rPr lang="en-US" b="1" dirty="0" smtClean="0"/>
              <a:t>&gt; </a:t>
            </a:r>
          </a:p>
          <a:p>
            <a:r>
              <a:rPr lang="en-US" b="1" dirty="0" smtClean="0"/>
              <a:t>&gt; # Create an array.</a:t>
            </a:r>
          </a:p>
          <a:p>
            <a:r>
              <a:rPr lang="en-US" b="1" dirty="0" smtClean="0"/>
              <a:t>&gt; a &lt;- array(c('</a:t>
            </a:r>
            <a:r>
              <a:rPr lang="en-US" b="1" dirty="0" err="1" smtClean="0"/>
              <a:t>green','yellow</a:t>
            </a:r>
            <a:r>
              <a:rPr lang="en-US" b="1" dirty="0" smtClean="0"/>
              <a:t>'),dim = c(3,3,1))</a:t>
            </a:r>
          </a:p>
          <a:p>
            <a:r>
              <a:rPr lang="en-US" b="1" dirty="0" smtClean="0"/>
              <a:t>&gt; print(a)</a:t>
            </a:r>
          </a:p>
          <a:p>
            <a:r>
              <a:rPr lang="en-US" b="1" dirty="0" smtClean="0"/>
              <a:t>, , 1</a:t>
            </a:r>
          </a:p>
          <a:p>
            <a:endParaRPr lang="en-US" b="1" dirty="0" smtClean="0"/>
          </a:p>
          <a:p>
            <a:r>
              <a:rPr lang="en-US" b="1" dirty="0" smtClean="0"/>
              <a:t>     [,1]     [,2]     [,3]    </a:t>
            </a:r>
          </a:p>
          <a:p>
            <a:r>
              <a:rPr lang="en-US" b="1" dirty="0" smtClean="0"/>
              <a:t>[1,] "green"  "yellow" "green" </a:t>
            </a:r>
          </a:p>
          <a:p>
            <a:r>
              <a:rPr lang="en-US" b="1" dirty="0" smtClean="0"/>
              <a:t>[2,] "yellow" "green"  "yellow"</a:t>
            </a:r>
          </a:p>
          <a:p>
            <a:r>
              <a:rPr lang="en-US" b="1" dirty="0" smtClean="0"/>
              <a:t>[3,] "green"  "yellow" "green" </a:t>
            </a:r>
          </a:p>
          <a:p>
            <a:endParaRPr lang="en-US" b="1" dirty="0" smtClean="0"/>
          </a:p>
          <a:p>
            <a:r>
              <a:rPr lang="en-US" b="1" dirty="0" smtClean="0"/>
              <a:t>&gt; # Get the class of the array.</a:t>
            </a:r>
          </a:p>
          <a:p>
            <a:r>
              <a:rPr lang="en-US" b="1" dirty="0" smtClean="0"/>
              <a:t>&gt; print(class(a))</a:t>
            </a:r>
          </a:p>
          <a:p>
            <a:r>
              <a:rPr lang="en-US" b="1" dirty="0" smtClean="0"/>
              <a:t>[1] "array"</a:t>
            </a:r>
          </a:p>
          <a:p>
            <a:r>
              <a:rPr lang="en-US" b="1" dirty="0" smtClean="0"/>
              <a:t>&gt; </a:t>
            </a:r>
          </a:p>
          <a:p>
            <a:r>
              <a:rPr lang="en-US" b="1" dirty="0" smtClean="0"/>
              <a:t>&gt; # Create a vector.</a:t>
            </a:r>
          </a:p>
          <a:p>
            <a:r>
              <a:rPr lang="en-US" b="1" dirty="0" smtClean="0"/>
              <a:t>&gt; </a:t>
            </a:r>
            <a:r>
              <a:rPr lang="en-US" b="1" dirty="0" err="1" smtClean="0"/>
              <a:t>apple_colors</a:t>
            </a:r>
            <a:r>
              <a:rPr lang="en-US" b="1" dirty="0" smtClean="0"/>
              <a:t> &lt;- c('</a:t>
            </a:r>
            <a:r>
              <a:rPr lang="en-US" b="1" dirty="0" err="1" smtClean="0"/>
              <a:t>green','green','yellow','red','red','red','green</a:t>
            </a:r>
            <a:r>
              <a:rPr lang="en-US" b="1" dirty="0" smtClean="0"/>
              <a:t>')</a:t>
            </a:r>
          </a:p>
          <a:p>
            <a:r>
              <a:rPr lang="en-US" b="1" dirty="0" smtClean="0"/>
              <a:t>&gt; </a:t>
            </a:r>
          </a:p>
          <a:p>
            <a:r>
              <a:rPr lang="en-US" b="1" dirty="0" smtClean="0"/>
              <a:t>&gt; # Create a factor object.</a:t>
            </a:r>
          </a:p>
          <a:p>
            <a:r>
              <a:rPr lang="en-US" b="1" dirty="0" smtClean="0"/>
              <a:t>&gt; </a:t>
            </a:r>
            <a:r>
              <a:rPr lang="en-US" b="1" dirty="0" err="1" smtClean="0"/>
              <a:t>factor_apple</a:t>
            </a:r>
            <a:r>
              <a:rPr lang="en-US" b="1" dirty="0" smtClean="0"/>
              <a:t> &lt;- factor(</a:t>
            </a:r>
            <a:r>
              <a:rPr lang="en-US" b="1" dirty="0" err="1" smtClean="0"/>
              <a:t>apple_colors</a:t>
            </a:r>
            <a:r>
              <a:rPr lang="en-US" b="1" dirty="0" smtClean="0"/>
              <a:t>)</a:t>
            </a:r>
          </a:p>
          <a:p>
            <a:r>
              <a:rPr lang="en-US" b="1" dirty="0" smtClean="0"/>
              <a:t>&gt; </a:t>
            </a:r>
          </a:p>
          <a:p>
            <a:r>
              <a:rPr lang="en-US" b="1" dirty="0" smtClean="0"/>
              <a:t>&gt; # Print the factor.</a:t>
            </a:r>
          </a:p>
          <a:p>
            <a:r>
              <a:rPr lang="en-US" b="1" dirty="0" smtClean="0"/>
              <a:t>&gt; print(</a:t>
            </a:r>
            <a:r>
              <a:rPr lang="en-US" b="1" dirty="0" err="1" smtClean="0"/>
              <a:t>factor_apple</a:t>
            </a:r>
            <a:r>
              <a:rPr lang="en-US" b="1" dirty="0" smtClean="0"/>
              <a:t>)</a:t>
            </a:r>
          </a:p>
          <a:p>
            <a:r>
              <a:rPr lang="en-US" b="1" dirty="0" smtClean="0"/>
              <a:t>[1] green  green  yellow red    red    red    green </a:t>
            </a:r>
          </a:p>
          <a:p>
            <a:r>
              <a:rPr lang="en-US" b="1" dirty="0" smtClean="0"/>
              <a:t>Levels: green red yellow</a:t>
            </a:r>
          </a:p>
          <a:p>
            <a:r>
              <a:rPr lang="en-US" b="1" dirty="0" smtClean="0"/>
              <a:t>&gt; # applying the </a:t>
            </a:r>
            <a:r>
              <a:rPr lang="en-US" b="1" dirty="0" err="1" smtClean="0"/>
              <a:t>nlevels</a:t>
            </a:r>
            <a:r>
              <a:rPr lang="en-US" b="1" dirty="0" smtClean="0"/>
              <a:t> function we can know the number of distinct values</a:t>
            </a:r>
          </a:p>
          <a:p>
            <a:r>
              <a:rPr lang="en-US" b="1" dirty="0" smtClean="0"/>
              <a:t>&gt; print(</a:t>
            </a:r>
            <a:r>
              <a:rPr lang="en-US" b="1" dirty="0" err="1" smtClean="0"/>
              <a:t>nlevels</a:t>
            </a:r>
            <a:r>
              <a:rPr lang="en-US" b="1" dirty="0" smtClean="0"/>
              <a:t>(</a:t>
            </a:r>
            <a:r>
              <a:rPr lang="en-US" b="1" dirty="0" err="1" smtClean="0"/>
              <a:t>factor_apple</a:t>
            </a:r>
            <a:r>
              <a:rPr lang="en-US" b="1" dirty="0" smtClean="0"/>
              <a:t>))</a:t>
            </a:r>
          </a:p>
          <a:p>
            <a:r>
              <a:rPr lang="en-US" b="1" dirty="0" smtClean="0"/>
              <a:t>[1] 3</a:t>
            </a:r>
          </a:p>
          <a:p>
            <a:r>
              <a:rPr lang="en-US" b="1" dirty="0" smtClean="0"/>
              <a:t>&gt; # Get the class of the Factor.</a:t>
            </a:r>
          </a:p>
          <a:p>
            <a:r>
              <a:rPr lang="en-US" b="1" dirty="0" smtClean="0"/>
              <a:t>&gt; print(class(</a:t>
            </a:r>
            <a:r>
              <a:rPr lang="en-US" b="1" dirty="0" err="1" smtClean="0"/>
              <a:t>factor_apple</a:t>
            </a:r>
            <a:r>
              <a:rPr lang="en-US" b="1" dirty="0" smtClean="0"/>
              <a:t>))</a:t>
            </a:r>
          </a:p>
          <a:p>
            <a:r>
              <a:rPr lang="en-US" b="1" dirty="0" smtClean="0"/>
              <a:t>[1] "factor"</a:t>
            </a:r>
          </a:p>
          <a:p>
            <a:r>
              <a:rPr lang="en-US" b="1" dirty="0" smtClean="0"/>
              <a:t>&gt; </a:t>
            </a:r>
          </a:p>
          <a:p>
            <a:r>
              <a:rPr lang="en-US" b="1" dirty="0" smtClean="0"/>
              <a:t>&gt; # Create the data frame.</a:t>
            </a:r>
          </a:p>
          <a:p>
            <a:r>
              <a:rPr lang="en-US" b="1" dirty="0" smtClean="0"/>
              <a:t>&gt; BMI &lt;- 	</a:t>
            </a:r>
            <a:r>
              <a:rPr lang="en-US" b="1" dirty="0" err="1" smtClean="0"/>
              <a:t>data.frame</a:t>
            </a:r>
            <a:r>
              <a:rPr lang="en-US" b="1" dirty="0" smtClean="0"/>
              <a:t>(</a:t>
            </a:r>
          </a:p>
          <a:p>
            <a:r>
              <a:rPr lang="en-US" b="1" dirty="0" smtClean="0"/>
              <a:t>+    gender = c("Male", "</a:t>
            </a:r>
            <a:r>
              <a:rPr lang="en-US" b="1" dirty="0" err="1" smtClean="0"/>
              <a:t>Male","Female</a:t>
            </a:r>
            <a:r>
              <a:rPr lang="en-US" b="1" dirty="0" smtClean="0"/>
              <a:t>"), </a:t>
            </a:r>
          </a:p>
          <a:p>
            <a:r>
              <a:rPr lang="en-US" b="1" dirty="0" smtClean="0"/>
              <a:t>+    height = c(152, 171.5, 165), </a:t>
            </a:r>
          </a:p>
          <a:p>
            <a:r>
              <a:rPr lang="en-US" b="1" dirty="0" smtClean="0"/>
              <a:t>+    weight = c(81,93, 78),</a:t>
            </a:r>
          </a:p>
          <a:p>
            <a:r>
              <a:rPr lang="en-US" b="1" dirty="0" smtClean="0"/>
              <a:t>+    Age = c(42,38,26)</a:t>
            </a:r>
          </a:p>
          <a:p>
            <a:r>
              <a:rPr lang="en-US" b="1" dirty="0" smtClean="0"/>
              <a:t>+ )</a:t>
            </a:r>
          </a:p>
          <a:p>
            <a:r>
              <a:rPr lang="en-US" b="1" dirty="0" smtClean="0"/>
              <a:t>&gt; print(BMI)</a:t>
            </a:r>
          </a:p>
          <a:p>
            <a:r>
              <a:rPr lang="en-US" b="1" dirty="0" smtClean="0"/>
              <a:t>  gender height weight Age</a:t>
            </a:r>
          </a:p>
          <a:p>
            <a:r>
              <a:rPr lang="en-US" b="1" dirty="0" smtClean="0"/>
              <a:t>1   Male  152.0     81  42</a:t>
            </a:r>
          </a:p>
          <a:p>
            <a:r>
              <a:rPr lang="en-US" b="1" dirty="0" smtClean="0"/>
              <a:t>2   Male  171.5     93  38</a:t>
            </a:r>
          </a:p>
          <a:p>
            <a:r>
              <a:rPr lang="en-US" b="1" dirty="0" smtClean="0"/>
              <a:t>3 Female  165.0     78  26</a:t>
            </a:r>
          </a:p>
          <a:p>
            <a:r>
              <a:rPr lang="en-US" b="1" dirty="0" smtClean="0"/>
              <a:t>&gt; # Get the class of the Factor.</a:t>
            </a:r>
          </a:p>
          <a:p>
            <a:r>
              <a:rPr lang="en-US" b="1" dirty="0" smtClean="0"/>
              <a:t>&gt; print(class(BMI))</a:t>
            </a:r>
          </a:p>
          <a:p>
            <a:r>
              <a:rPr lang="en-US" b="1" dirty="0" smtClean="0"/>
              <a:t>[1] "</a:t>
            </a:r>
            <a:r>
              <a:rPr lang="en-US" b="1" dirty="0" err="1" smtClean="0"/>
              <a:t>data.frame</a:t>
            </a:r>
            <a:r>
              <a:rPr lang="en-US" b="1" dirty="0" smtClean="0"/>
              <a:t>"</a:t>
            </a:r>
            <a:endParaRPr lang="en-US" baseline="0" dirty="0" smtClean="0"/>
          </a:p>
        </p:txBody>
      </p:sp>
      <p:sp>
        <p:nvSpPr>
          <p:cNvPr id="5" name="Footer Placeholder 4"/>
          <p:cNvSpPr>
            <a:spLocks noGrp="1"/>
          </p:cNvSpPr>
          <p:nvPr>
            <p:ph type="ftr" sz="quarter" idx="11"/>
          </p:nvPr>
        </p:nvSpPr>
        <p:spPr/>
        <p:txBody>
          <a:bodyPr lIns="86520" tIns="43260" rIns="86520" bIns="43260"/>
          <a:lstStyle/>
          <a:p>
            <a:pPr>
              <a:defRPr/>
            </a:pPr>
            <a:r>
              <a:rPr lang="en-US" dirty="0" smtClean="0"/>
              <a:t>Module 3: Basic Data Analytic Methods Using R</a:t>
            </a:r>
            <a:endParaRPr lang="en-US" dirty="0"/>
          </a:p>
        </p:txBody>
      </p:sp>
      <p:sp>
        <p:nvSpPr>
          <p:cNvPr id="6" name="Slide Number Placeholder 5"/>
          <p:cNvSpPr>
            <a:spLocks noGrp="1"/>
          </p:cNvSpPr>
          <p:nvPr>
            <p:ph type="sldNum" sz="quarter" idx="12"/>
          </p:nvPr>
        </p:nvSpPr>
        <p:spPr>
          <a:xfrm>
            <a:off x="6400802" y="8839203"/>
            <a:ext cx="455614" cy="304800"/>
          </a:xfrm>
          <a:prstGeom prst="rect">
            <a:avLst/>
          </a:prstGeom>
        </p:spPr>
        <p:txBody>
          <a:bodyPr lIns="86520" tIns="43260" rIns="86520" bIns="43260"/>
          <a:lstStyle/>
          <a:p>
            <a:pPr>
              <a:defRPr/>
            </a:pPr>
            <a:fld id="{80249327-EC2F-4096-8D35-6B76097739FC}" type="slidenum">
              <a:rPr lang="en-US" smtClean="0"/>
              <a:pPr>
                <a:defRPr/>
              </a:pPr>
              <a:t>15</a:t>
            </a:fld>
            <a:endParaRPr lang="en-US" dirty="0"/>
          </a:p>
        </p:txBody>
      </p:sp>
    </p:spTree>
    <p:extLst>
      <p:ext uri="{BB962C8B-B14F-4D97-AF65-F5344CB8AC3E}">
        <p14:creationId xmlns:p14="http://schemas.microsoft.com/office/powerpoint/2010/main" val="42319691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lIns="86520" tIns="43260" rIns="86520" bIns="43260">
            <a:normAutofit/>
          </a:bodyPr>
          <a:lstStyle/>
          <a:p>
            <a:r>
              <a:rPr lang="en-US" dirty="0" smtClean="0"/>
              <a:t>In a previous lesson, we’ve</a:t>
            </a:r>
            <a:r>
              <a:rPr lang="en-US" baseline="0" dirty="0" smtClean="0"/>
              <a:t> looked at how you can characterize your data by using traditional statistics. But we also showed how datasets could appear identical when using descriptive statistics, and yet look completely different when visualizing the data via a plot. </a:t>
            </a:r>
          </a:p>
          <a:p>
            <a:r>
              <a:rPr lang="en-US" baseline="0" dirty="0" smtClean="0"/>
              <a:t>Using visual representations of data is the hallmark of exploratory data analysis: letting the data speak to us rather than necessarily imposing an interpretation on the data </a:t>
            </a:r>
            <a:r>
              <a:rPr lang="en-US" i="1" baseline="0" dirty="0" smtClean="0"/>
              <a:t>a priori</a:t>
            </a:r>
            <a:r>
              <a:rPr lang="en-US" i="0" baseline="0" dirty="0" smtClean="0"/>
              <a:t>. In the rest of this lesson, we are going to examine ways of displaying data so that we can better understand the underlying distributions of a single variable or the relationships between two or more variables. </a:t>
            </a:r>
          </a:p>
          <a:p>
            <a:r>
              <a:rPr lang="en-US" i="0" baseline="0" dirty="0" smtClean="0"/>
              <a:t>Although data visualization is a powerful tool, the results we obtain may not be suitable when it comes time for us to “tell a story” about the data. Our last slide will discuss what kind of presentations are most effective. </a:t>
            </a:r>
            <a:endParaRPr lang="en-US" dirty="0"/>
          </a:p>
        </p:txBody>
      </p:sp>
      <p:sp>
        <p:nvSpPr>
          <p:cNvPr id="4" name="Footer Placeholder 3"/>
          <p:cNvSpPr>
            <a:spLocks noGrp="1"/>
          </p:cNvSpPr>
          <p:nvPr>
            <p:ph type="ftr" sz="quarter" idx="10"/>
          </p:nvPr>
        </p:nvSpPr>
        <p:spPr/>
        <p:txBody>
          <a:bodyPr lIns="86520" tIns="43260" rIns="86520" bIns="43260"/>
          <a:lstStyle/>
          <a:p>
            <a:pPr>
              <a:defRPr/>
            </a:pPr>
            <a:r>
              <a:rPr lang="en-US" dirty="0" smtClean="0"/>
              <a:t>Module 3: Basic Data Analytic Methods Using R</a:t>
            </a:r>
            <a:endParaRPr lang="en-US" dirty="0"/>
          </a:p>
        </p:txBody>
      </p:sp>
      <p:sp>
        <p:nvSpPr>
          <p:cNvPr id="5" name="Slide Number Placeholder 4"/>
          <p:cNvSpPr>
            <a:spLocks noGrp="1"/>
          </p:cNvSpPr>
          <p:nvPr>
            <p:ph type="sldNum" sz="quarter" idx="11"/>
          </p:nvPr>
        </p:nvSpPr>
        <p:spPr>
          <a:xfrm>
            <a:off x="3886200" y="8686800"/>
            <a:ext cx="2971800" cy="457200"/>
          </a:xfrm>
          <a:prstGeom prst="rect">
            <a:avLst/>
          </a:prstGeom>
        </p:spPr>
        <p:txBody>
          <a:bodyPr lIns="86520" tIns="43260" rIns="86520" bIns="43260"/>
          <a:lstStyle/>
          <a:p>
            <a:pPr>
              <a:defRPr/>
            </a:pPr>
            <a:fld id="{80249327-EC2F-4096-8D35-6B76097739FC}" type="slidenum">
              <a:rPr lang="en-US" smtClean="0"/>
              <a:pPr>
                <a:defRPr/>
              </a:pPr>
              <a:t>16</a:t>
            </a:fld>
            <a:endParaRPr lang="en-US" dirty="0"/>
          </a:p>
        </p:txBody>
      </p:sp>
    </p:spTree>
    <p:extLst>
      <p:ext uri="{BB962C8B-B14F-4D97-AF65-F5344CB8AC3E}">
        <p14:creationId xmlns:p14="http://schemas.microsoft.com/office/powerpoint/2010/main" val="39378104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lIns="86520" tIns="43260" rIns="86520" bIns="43260"/>
          <a:lstStyle/>
          <a:p>
            <a:r>
              <a:rPr lang="en-US" dirty="0"/>
              <a:t>In</a:t>
            </a:r>
            <a:r>
              <a:rPr lang="en-US" baseline="0" dirty="0"/>
              <a:t> the previous lesson, we saw how to examine data in R, including how to generate the descriptive statistics: averages, data ranges, and quartiles (which are included in the summary() report). </a:t>
            </a:r>
            <a:endParaRPr lang="en-US" baseline="0" dirty="0" smtClean="0"/>
          </a:p>
          <a:p>
            <a:r>
              <a:rPr lang="en-US" baseline="0" dirty="0" smtClean="0"/>
              <a:t>We </a:t>
            </a:r>
            <a:r>
              <a:rPr lang="en-US" baseline="0" dirty="0"/>
              <a:t>also saw </a:t>
            </a:r>
            <a:r>
              <a:rPr lang="en-US" baseline="0" dirty="0" smtClean="0"/>
              <a:t>how </a:t>
            </a:r>
            <a:r>
              <a:rPr lang="en-US" baseline="0" dirty="0"/>
              <a:t>to compute correlations between pairs of variables of interest. These statistics do give us a sense of a data: an idea of its magnitude and range, and some obvious dirty data (missing values, values </a:t>
            </a:r>
            <a:r>
              <a:rPr lang="en-US" baseline="0" dirty="0" smtClean="0"/>
              <a:t>with obviously </a:t>
            </a:r>
            <a:r>
              <a:rPr lang="en-US" baseline="0" dirty="0"/>
              <a:t>wrong magnitude or sign). </a:t>
            </a:r>
            <a:endParaRPr lang="en-US" baseline="0" dirty="0" smtClean="0"/>
          </a:p>
          <a:p>
            <a:r>
              <a:rPr lang="en-US" baseline="0" dirty="0" smtClean="0"/>
              <a:t>Visualization</a:t>
            </a:r>
            <a:r>
              <a:rPr lang="en-US" baseline="0" dirty="0"/>
              <a:t>, however, gives us a succinct, more holistic view of the data that we may not be able to get from the numbers and summaries alone. It is an important facet of the </a:t>
            </a:r>
            <a:r>
              <a:rPr lang="en-US" baseline="0" dirty="0" smtClean="0"/>
              <a:t>initial data </a:t>
            </a:r>
            <a:r>
              <a:rPr lang="en-US" baseline="0" dirty="0"/>
              <a:t>exploration. </a:t>
            </a:r>
            <a:r>
              <a:rPr lang="en-US" baseline="0" dirty="0" smtClean="0"/>
              <a:t>Visualization helps </a:t>
            </a:r>
            <a:r>
              <a:rPr lang="en-US" baseline="0" dirty="0"/>
              <a:t>you assess data cleanliness, and also gives you an idea of potentially important relationships in the data before going on to build your models.</a:t>
            </a:r>
          </a:p>
        </p:txBody>
      </p:sp>
      <p:sp>
        <p:nvSpPr>
          <p:cNvPr id="4" name="Footer Placeholder 3"/>
          <p:cNvSpPr>
            <a:spLocks noGrp="1"/>
          </p:cNvSpPr>
          <p:nvPr>
            <p:ph type="ftr" sz="quarter" idx="10"/>
          </p:nvPr>
        </p:nvSpPr>
        <p:spPr/>
        <p:txBody>
          <a:bodyPr lIns="86520" tIns="43260" rIns="86520" bIns="43260"/>
          <a:lstStyle/>
          <a:p>
            <a:pPr>
              <a:defRPr/>
            </a:pPr>
            <a:r>
              <a:rPr lang="en-US" dirty="0" smtClean="0"/>
              <a:t>Module 3: Basic Data Analytic Methods Using R</a:t>
            </a:r>
            <a:endParaRPr lang="en-US" dirty="0"/>
          </a:p>
        </p:txBody>
      </p:sp>
      <p:sp>
        <p:nvSpPr>
          <p:cNvPr id="5" name="Slide Number Placeholder 4"/>
          <p:cNvSpPr>
            <a:spLocks noGrp="1"/>
          </p:cNvSpPr>
          <p:nvPr>
            <p:ph type="sldNum" sz="quarter" idx="11"/>
          </p:nvPr>
        </p:nvSpPr>
        <p:spPr>
          <a:xfrm>
            <a:off x="3886200" y="8686800"/>
            <a:ext cx="2971800" cy="457200"/>
          </a:xfrm>
          <a:prstGeom prst="rect">
            <a:avLst/>
          </a:prstGeom>
        </p:spPr>
        <p:txBody>
          <a:bodyPr lIns="86520" tIns="43260" rIns="86520" bIns="43260"/>
          <a:lstStyle/>
          <a:p>
            <a:pPr>
              <a:defRPr/>
            </a:pPr>
            <a:fld id="{80249327-EC2F-4096-8D35-6B76097739FC}" type="slidenum">
              <a:rPr lang="en-US"/>
              <a:pPr>
                <a:defRPr/>
              </a:pPr>
              <a:t>17</a:t>
            </a:fld>
            <a:endParaRPr lang="en-US" dirty="0"/>
          </a:p>
        </p:txBody>
      </p:sp>
    </p:spTree>
    <p:extLst>
      <p:ext uri="{BB962C8B-B14F-4D97-AF65-F5344CB8AC3E}">
        <p14:creationId xmlns:p14="http://schemas.microsoft.com/office/powerpoint/2010/main" val="38554418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lIns="86520" tIns="43260" rIns="86520" bIns="43260">
            <a:normAutofit/>
          </a:bodyPr>
          <a:lstStyle/>
          <a:p>
            <a:r>
              <a:rPr lang="en-US" dirty="0" smtClean="0"/>
              <a:t>R has multiple</a:t>
            </a:r>
            <a:r>
              <a:rPr lang="en-US" baseline="0" dirty="0" smtClean="0"/>
              <a:t> functions available to examine a single variable. Some of them are listed above. See the R documentation for each of these. Some other useful functions are </a:t>
            </a:r>
            <a:r>
              <a:rPr lang="en-US" baseline="0" dirty="0" err="1" smtClean="0">
                <a:latin typeface="Courier New" pitchFamily="49" charset="0"/>
                <a:cs typeface="Courier New" pitchFamily="49" charset="0"/>
              </a:rPr>
              <a:t>barplot</a:t>
            </a:r>
            <a:r>
              <a:rPr lang="en-US" baseline="0" dirty="0" smtClean="0">
                <a:latin typeface="Courier New" pitchFamily="49" charset="0"/>
                <a:cs typeface="Courier New" pitchFamily="49" charset="0"/>
              </a:rPr>
              <a:t>(), </a:t>
            </a:r>
            <a:r>
              <a:rPr lang="en-US" baseline="0" dirty="0" err="1" smtClean="0">
                <a:latin typeface="Courier New" pitchFamily="49" charset="0"/>
                <a:cs typeface="Courier New" pitchFamily="49" charset="0"/>
              </a:rPr>
              <a:t>dotplot</a:t>
            </a:r>
            <a:r>
              <a:rPr lang="en-US" baseline="0" dirty="0" smtClean="0">
                <a:latin typeface="Courier New" pitchFamily="49" charset="0"/>
                <a:cs typeface="Courier New" pitchFamily="49" charset="0"/>
              </a:rPr>
              <a:t>() and stem().</a:t>
            </a:r>
          </a:p>
          <a:p>
            <a:pPr algn="l"/>
            <a:r>
              <a:rPr lang="en-US" baseline="0" dirty="0" smtClean="0"/>
              <a:t>The example included is a frequency table of log10 of household income. We can certainly see a concentration of households in the rightmost portion of the graph. The rug() function creates a 1-dimensional density plot as well: notice how it emphasizes the area under the curve. </a:t>
            </a:r>
          </a:p>
        </p:txBody>
      </p:sp>
      <p:sp>
        <p:nvSpPr>
          <p:cNvPr id="5" name="Footer Placeholder 4"/>
          <p:cNvSpPr>
            <a:spLocks noGrp="1"/>
          </p:cNvSpPr>
          <p:nvPr>
            <p:ph type="ftr" sz="quarter" idx="11"/>
          </p:nvPr>
        </p:nvSpPr>
        <p:spPr/>
        <p:txBody>
          <a:bodyPr lIns="86520" tIns="43260" rIns="86520" bIns="43260"/>
          <a:lstStyle/>
          <a:p>
            <a:pPr>
              <a:defRPr/>
            </a:pPr>
            <a:r>
              <a:rPr lang="en-US" dirty="0" smtClean="0"/>
              <a:t>Module 3: Basic Data Analytic Methods Using R</a:t>
            </a:r>
            <a:endParaRPr lang="en-US" dirty="0"/>
          </a:p>
        </p:txBody>
      </p:sp>
      <p:sp>
        <p:nvSpPr>
          <p:cNvPr id="6" name="Slide Number Placeholder 5"/>
          <p:cNvSpPr>
            <a:spLocks noGrp="1"/>
          </p:cNvSpPr>
          <p:nvPr>
            <p:ph type="sldNum" sz="quarter" idx="12"/>
          </p:nvPr>
        </p:nvSpPr>
        <p:spPr>
          <a:xfrm>
            <a:off x="6400802" y="8839203"/>
            <a:ext cx="455614" cy="304800"/>
          </a:xfrm>
          <a:prstGeom prst="rect">
            <a:avLst/>
          </a:prstGeom>
        </p:spPr>
        <p:txBody>
          <a:bodyPr lIns="86520" tIns="43260" rIns="86520" bIns="43260"/>
          <a:lstStyle/>
          <a:p>
            <a:pPr>
              <a:defRPr/>
            </a:pPr>
            <a:fld id="{80249327-EC2F-4096-8D35-6B76097739FC}" type="slidenum">
              <a:rPr lang="en-US" smtClean="0"/>
              <a:pPr>
                <a:defRPr/>
              </a:pPr>
              <a:t>19</a:t>
            </a:fld>
            <a:endParaRPr lang="en-US" dirty="0"/>
          </a:p>
        </p:txBody>
      </p:sp>
    </p:spTree>
    <p:extLst>
      <p:ext uri="{BB962C8B-B14F-4D97-AF65-F5344CB8AC3E}">
        <p14:creationId xmlns:p14="http://schemas.microsoft.com/office/powerpoint/2010/main" val="41653434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457201" y="4265176"/>
            <a:ext cx="5943601" cy="4755775"/>
          </a:xfrm>
        </p:spPr>
        <p:txBody>
          <a:bodyPr lIns="86520" tIns="43260" rIns="86520" bIns="43260">
            <a:normAutofit/>
          </a:bodyPr>
          <a:lstStyle/>
          <a:p>
            <a:endParaRPr lang="en-US" dirty="0" smtClean="0"/>
          </a:p>
          <a:p>
            <a:r>
              <a:rPr lang="en-US" dirty="0" smtClean="0"/>
              <a:t>We </a:t>
            </a:r>
            <a:r>
              <a:rPr lang="en-US" dirty="0"/>
              <a:t>are looking for a relationship between the two variables. If the functional relationship between the variables is somewhat pronounced, the data lies roughly along a curve: a straight line, a parabola, or an exponential </a:t>
            </a:r>
            <a:r>
              <a:rPr lang="en-US" dirty="0" smtClean="0"/>
              <a:t>curve. If </a:t>
            </a:r>
            <a:r>
              <a:rPr lang="en-US" dirty="0"/>
              <a:t>y is related exponentially to x, then the plot of (x, log(y)) will be approximately linear</a:t>
            </a:r>
            <a:r>
              <a:rPr lang="en-US" dirty="0" smtClean="0"/>
              <a:t>. If </a:t>
            </a:r>
            <a:r>
              <a:rPr lang="en-US" dirty="0"/>
              <a:t>the data is more like a cloud, the relationship is weaker</a:t>
            </a:r>
            <a:r>
              <a:rPr lang="en-US" dirty="0" smtClean="0"/>
              <a:t>. </a:t>
            </a:r>
            <a:endParaRPr lang="en-US" dirty="0"/>
          </a:p>
          <a:p>
            <a:r>
              <a:rPr lang="en-US" dirty="0"/>
              <a:t>In the example here, the relationship seems approximately linear; we've plotted the regression line in red</a:t>
            </a:r>
            <a:r>
              <a:rPr lang="en-US" dirty="0" smtClean="0"/>
              <a:t>. There are times when a standard regression line just doesn’t capture the relationship. In this case, the </a:t>
            </a:r>
            <a:r>
              <a:rPr lang="en-US" dirty="0" smtClean="0">
                <a:cs typeface="Courier New" pitchFamily="49" charset="0"/>
              </a:rPr>
              <a:t>loess</a:t>
            </a:r>
            <a:r>
              <a:rPr lang="en-US" dirty="0" smtClean="0"/>
              <a:t>() function in R (also </a:t>
            </a:r>
            <a:r>
              <a:rPr lang="en-US" dirty="0" smtClean="0">
                <a:cs typeface="Courier New" pitchFamily="49" charset="0"/>
              </a:rPr>
              <a:t>lowess</a:t>
            </a:r>
            <a:r>
              <a:rPr lang="en-US" dirty="0" smtClean="0"/>
              <a:t>()) will fit a non-linear line to the data. Here we've drawn the loess curve in blue. </a:t>
            </a:r>
          </a:p>
          <a:p>
            <a:r>
              <a:rPr lang="en-US" b="1" u="sng" baseline="0" dirty="0" smtClean="0"/>
              <a:t>R-Code</a:t>
            </a:r>
            <a:endParaRPr lang="en-US" b="0" u="none" baseline="0" dirty="0"/>
          </a:p>
          <a:p>
            <a:r>
              <a:rPr lang="en-US" b="0" u="none" baseline="0" dirty="0" smtClean="0"/>
              <a:t>Assume a dataset named </a:t>
            </a:r>
            <a:r>
              <a:rPr lang="en-US" b="0" i="1" u="none" baseline="0" dirty="0" smtClean="0"/>
              <a:t>ds</a:t>
            </a:r>
            <a:r>
              <a:rPr lang="en-US" b="0" i="0" u="none" baseline="0" dirty="0" smtClean="0"/>
              <a:t> with variables </a:t>
            </a:r>
            <a:r>
              <a:rPr lang="en-US" b="0" i="1" u="none" baseline="0" dirty="0" smtClean="0"/>
              <a:t>cesd </a:t>
            </a:r>
            <a:r>
              <a:rPr lang="en-US" b="0" i="0" u="none" baseline="0" dirty="0" smtClean="0"/>
              <a:t>and </a:t>
            </a:r>
            <a:r>
              <a:rPr lang="en-US" b="0" i="1" u="none" baseline="0" dirty="0" smtClean="0"/>
              <a:t>mcs. </a:t>
            </a:r>
            <a:r>
              <a:rPr lang="en-US" b="0" i="0" u="none" baseline="0" dirty="0" smtClean="0"/>
              <a:t> The R code to generate the above plot is as follows.</a:t>
            </a:r>
          </a:p>
          <a:p>
            <a:r>
              <a:rPr lang="en-US" b="0" i="0" u="none" baseline="0" dirty="0" smtClean="0">
                <a:latin typeface="Courier New" pitchFamily="49" charset="0"/>
                <a:cs typeface="Courier New" pitchFamily="49" charset="0"/>
              </a:rPr>
              <a:t>with(ds, </a:t>
            </a:r>
          </a:p>
          <a:p>
            <a:r>
              <a:rPr lang="en-US" b="0" i="0" u="none" baseline="0" dirty="0" smtClean="0">
                <a:latin typeface="Courier New" pitchFamily="49" charset="0"/>
                <a:cs typeface="Courier New" pitchFamily="49" charset="0"/>
              </a:rPr>
              <a:t>{</a:t>
            </a:r>
          </a:p>
          <a:p>
            <a:r>
              <a:rPr lang="en-US" b="0" i="0" u="none" baseline="0" dirty="0" smtClean="0">
                <a:latin typeface="Courier New" pitchFamily="49" charset="0"/>
                <a:cs typeface="Courier New" pitchFamily="49" charset="0"/>
              </a:rPr>
              <a:t>    plot(mcs ~ cesd)</a:t>
            </a:r>
          </a:p>
          <a:p>
            <a:r>
              <a:rPr lang="en-US" b="0" i="0" u="none" baseline="0" dirty="0" smtClean="0">
                <a:latin typeface="Courier New" pitchFamily="49" charset="0"/>
                <a:cs typeface="Courier New" pitchFamily="49" charset="0"/>
              </a:rPr>
              <a:t>   abline(lm(mcs ~ cesd), lcol=“red”)</a:t>
            </a:r>
          </a:p>
          <a:p>
            <a:r>
              <a:rPr lang="en-US" b="0" i="0" u="none" baseline="0" dirty="0" smtClean="0">
                <a:latin typeface="Courier New" pitchFamily="49" charset="0"/>
                <a:cs typeface="Courier New" pitchFamily="49" charset="0"/>
              </a:rPr>
              <a:t>   lines(lowess(mcs ~ cesd), lcol=“blue”)</a:t>
            </a:r>
          </a:p>
          <a:p>
            <a:r>
              <a:rPr lang="en-US" b="0" i="0" u="none" baseline="0" dirty="0" smtClean="0">
                <a:latin typeface="Courier New" pitchFamily="49" charset="0"/>
                <a:cs typeface="Courier New" pitchFamily="49" charset="0"/>
              </a:rPr>
              <a:t>}  )</a:t>
            </a:r>
          </a:p>
          <a:p>
            <a:endParaRPr lang="en-US" b="1" u="sng" baseline="0" dirty="0" smtClean="0"/>
          </a:p>
          <a:p>
            <a:endParaRPr lang="en-US" dirty="0"/>
          </a:p>
        </p:txBody>
      </p:sp>
      <p:sp>
        <p:nvSpPr>
          <p:cNvPr id="4" name="Footer Placeholder 3"/>
          <p:cNvSpPr>
            <a:spLocks noGrp="1"/>
          </p:cNvSpPr>
          <p:nvPr>
            <p:ph type="ftr" sz="quarter" idx="10"/>
          </p:nvPr>
        </p:nvSpPr>
        <p:spPr/>
        <p:txBody>
          <a:bodyPr lIns="86520" tIns="43260" rIns="86520" bIns="43260"/>
          <a:lstStyle/>
          <a:p>
            <a:pPr>
              <a:defRPr/>
            </a:pPr>
            <a:r>
              <a:rPr lang="en-US" dirty="0" smtClean="0"/>
              <a:t>Module 3: Basic Data Analytic Methods Using R</a:t>
            </a:r>
            <a:endParaRPr lang="en-US" dirty="0"/>
          </a:p>
        </p:txBody>
      </p:sp>
      <p:sp>
        <p:nvSpPr>
          <p:cNvPr id="5" name="Slide Number Placeholder 4"/>
          <p:cNvSpPr>
            <a:spLocks noGrp="1"/>
          </p:cNvSpPr>
          <p:nvPr>
            <p:ph type="sldNum" sz="quarter" idx="11"/>
          </p:nvPr>
        </p:nvSpPr>
        <p:spPr>
          <a:xfrm>
            <a:off x="3886200" y="8686800"/>
            <a:ext cx="2971800" cy="457200"/>
          </a:xfrm>
          <a:prstGeom prst="rect">
            <a:avLst/>
          </a:prstGeom>
        </p:spPr>
        <p:txBody>
          <a:bodyPr lIns="86520" tIns="43260" rIns="86520" bIns="43260"/>
          <a:lstStyle/>
          <a:p>
            <a:pPr>
              <a:defRPr/>
            </a:pPr>
            <a:fld id="{80249327-EC2F-4096-8D35-6B76097739FC}" type="slidenum">
              <a:rPr lang="en-US"/>
              <a:pPr>
                <a:defRPr/>
              </a:pPr>
              <a:t>20</a:t>
            </a:fld>
            <a:endParaRPr lang="en-US" dirty="0"/>
          </a:p>
        </p:txBody>
      </p:sp>
    </p:spTree>
    <p:extLst>
      <p:ext uri="{BB962C8B-B14F-4D97-AF65-F5344CB8AC3E}">
        <p14:creationId xmlns:p14="http://schemas.microsoft.com/office/powerpoint/2010/main" val="29442597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457201" y="4341883"/>
            <a:ext cx="5943601" cy="4421118"/>
          </a:xfrm>
        </p:spPr>
        <p:txBody>
          <a:bodyPr lIns="86520" tIns="43260" rIns="86520" bIns="43260">
            <a:noAutofit/>
          </a:bodyPr>
          <a:lstStyle/>
          <a:p>
            <a:r>
              <a:rPr lang="en-US" sz="1100" dirty="0"/>
              <a:t>Finally, we want to touch on the difference between using visualization for data exploration, and for presenting results to stakeholders. The plots and tips that we've discussed try to make the details of the data as clear as possible for the data scientist to see structure and relationships. These technical graphs don't always effectively convey the information that needs to be conveyed to non-technical stakeholders. For them, we want crisp graphics that focus on the message we want to convey. </a:t>
            </a:r>
          </a:p>
          <a:p>
            <a:r>
              <a:rPr lang="en-US" sz="1100" dirty="0"/>
              <a:t>We will touch more on this topic in Module 6, but for right now we'll share a small example. The top graph shows the density plot of logged account values for our bank. This graph gives us, as data scientists, information that can be relevant to downstream analysis. The account values are distributed approximately lognormally, in the range from 100 to 10M dollars. The median account value is in the area of $30,000 (10^4.5), with the bulk of the accounts between $1000 US and $1M US dollars.  </a:t>
            </a:r>
          </a:p>
          <a:p>
            <a:r>
              <a:rPr lang="en-US" sz="1100" dirty="0"/>
              <a:t>It would be hard to explain this graph to stakeholders. For one thing, densityplots are fairly technical, and for another, it is awkward to explain why you are logging the data before showing it. You can convey essentially the same information by partitioning the data into "log-like" bins, and presenting the histogram of those bins, as we do in the bottom plot. Here, we can see that the bulk of the accounts are in the 1000-1M range, with the peak concentration in the 10-50K range, extending out to about 500K. This gives the stakeholders a better sense of the customer base than the top graphic would.</a:t>
            </a:r>
          </a:p>
          <a:p>
            <a:r>
              <a:rPr lang="en-US" sz="1100" dirty="0"/>
              <a:t>[</a:t>
            </a:r>
            <a:r>
              <a:rPr lang="en-US" sz="1100" b="1" dirty="0"/>
              <a:t>Note</a:t>
            </a:r>
            <a:r>
              <a:rPr lang="en-US" sz="1100" dirty="0"/>
              <a:t> – the reason that the lower graph isn't symmetric like the upper graph is because the bins are only "log-like". They aren't truly log10 scaled. Log10 scaled bins would be closer to: 1-3K, 3K-10K, 10K-30K..... As an exercise, we could try splitting the bins that way, and we would see that the resulting bar chart would be symmetric. The bins we chose, however, might seem more "natural" to the stakeholders.]</a:t>
            </a:r>
          </a:p>
        </p:txBody>
      </p:sp>
      <p:sp>
        <p:nvSpPr>
          <p:cNvPr id="4" name="Footer Placeholder 3"/>
          <p:cNvSpPr>
            <a:spLocks noGrp="1"/>
          </p:cNvSpPr>
          <p:nvPr>
            <p:ph type="ftr" sz="quarter" idx="10"/>
          </p:nvPr>
        </p:nvSpPr>
        <p:spPr/>
        <p:txBody>
          <a:bodyPr lIns="86520" tIns="43260" rIns="86520" bIns="43260"/>
          <a:lstStyle/>
          <a:p>
            <a:pPr>
              <a:defRPr/>
            </a:pPr>
            <a:r>
              <a:rPr lang="en-US" dirty="0" smtClean="0"/>
              <a:t>Module 3: Basic Data Analytic Methods Using R</a:t>
            </a:r>
            <a:endParaRPr lang="en-US" dirty="0"/>
          </a:p>
        </p:txBody>
      </p:sp>
      <p:sp>
        <p:nvSpPr>
          <p:cNvPr id="5" name="Slide Number Placeholder 4"/>
          <p:cNvSpPr>
            <a:spLocks noGrp="1"/>
          </p:cNvSpPr>
          <p:nvPr>
            <p:ph type="sldNum" sz="quarter" idx="11"/>
          </p:nvPr>
        </p:nvSpPr>
        <p:spPr>
          <a:xfrm>
            <a:off x="3886200" y="8686800"/>
            <a:ext cx="2971800" cy="457200"/>
          </a:xfrm>
          <a:prstGeom prst="rect">
            <a:avLst/>
          </a:prstGeom>
        </p:spPr>
        <p:txBody>
          <a:bodyPr lIns="86520" tIns="43260" rIns="86520" bIns="43260"/>
          <a:lstStyle/>
          <a:p>
            <a:pPr>
              <a:defRPr/>
            </a:pPr>
            <a:fld id="{80249327-EC2F-4096-8D35-6B76097739FC}" type="slidenum">
              <a:rPr lang="en-US"/>
              <a:pPr>
                <a:defRPr/>
              </a:pPr>
              <a:t>21</a:t>
            </a:fld>
            <a:endParaRPr lang="en-US" dirty="0"/>
          </a:p>
        </p:txBody>
      </p:sp>
    </p:spTree>
    <p:extLst>
      <p:ext uri="{BB962C8B-B14F-4D97-AF65-F5344CB8AC3E}">
        <p14:creationId xmlns:p14="http://schemas.microsoft.com/office/powerpoint/2010/main" val="19574467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457201" y="4341883"/>
            <a:ext cx="5943601" cy="4602363"/>
          </a:xfrm>
        </p:spPr>
        <p:txBody>
          <a:bodyPr lIns="86520" tIns="43260" rIns="86520" bIns="43260">
            <a:noAutofit/>
          </a:bodyPr>
          <a:lstStyle/>
          <a:p>
            <a:r>
              <a:rPr lang="en-US" dirty="0" smtClean="0"/>
              <a:t>[generating the data used in the graph]</a:t>
            </a:r>
          </a:p>
          <a:p>
            <a:r>
              <a:rPr lang="en-US" sz="1100" dirty="0">
                <a:latin typeface="Courier New" pitchFamily="49" charset="0"/>
                <a:cs typeface="Courier New" pitchFamily="49" charset="0"/>
              </a:rPr>
              <a:t>income = rlnorm(5000, meanlog=log(40000), sdlog=log(5))</a:t>
            </a:r>
          </a:p>
          <a:p>
            <a:pPr defTabSz="917804">
              <a:defRPr/>
            </a:pPr>
            <a:r>
              <a:rPr lang="en-US" baseline="0" dirty="0" smtClean="0"/>
              <a:t>Plot for the top graphic:</a:t>
            </a:r>
            <a:endParaRPr lang="en-US" dirty="0" smtClean="0"/>
          </a:p>
          <a:p>
            <a:r>
              <a:rPr lang="en-US" sz="1100" dirty="0">
                <a:latin typeface="Courier New" pitchFamily="49" charset="0"/>
                <a:cs typeface="Courier New" pitchFamily="49" charset="0"/>
              </a:rPr>
              <a:t>plot(density(log10(income), adjust=0.5), main="Distribution of account values (log10 scale)")</a:t>
            </a:r>
          </a:p>
          <a:p>
            <a:r>
              <a:rPr lang="en-US" sz="1100" dirty="0">
                <a:latin typeface="Courier New" pitchFamily="49" charset="0"/>
                <a:cs typeface="Courier New" pitchFamily="49" charset="0"/>
              </a:rPr>
              <a:t>rug(log10(income))</a:t>
            </a:r>
          </a:p>
          <a:p>
            <a:r>
              <a:rPr lang="en-US" dirty="0" smtClean="0"/>
              <a:t>Plot for the bottom graphic:</a:t>
            </a:r>
          </a:p>
          <a:p>
            <a:r>
              <a:rPr lang="en-US" sz="1100" dirty="0"/>
              <a:t># create "log-like bins"</a:t>
            </a:r>
          </a:p>
          <a:p>
            <a:r>
              <a:rPr lang="en-US" sz="1100" dirty="0">
                <a:latin typeface="Courier New" pitchFamily="49" charset="0"/>
                <a:cs typeface="Courier New" pitchFamily="49" charset="0"/>
              </a:rPr>
              <a:t>breaks = c(0, 1000, 5000, 10000, 50000, 100000, 5e5, 1e6, 2e7)</a:t>
            </a:r>
          </a:p>
          <a:p>
            <a:r>
              <a:rPr lang="en-US" sz="1100" dirty="0"/>
              <a:t># bin and label the data</a:t>
            </a:r>
          </a:p>
          <a:p>
            <a:r>
              <a:rPr lang="en-US" sz="1100" dirty="0">
                <a:latin typeface="Courier New" pitchFamily="49" charset="0"/>
                <a:cs typeface="Courier New" pitchFamily="49" charset="0"/>
              </a:rPr>
              <a:t>bins = cut(income, breaks, include.lowest=T,</a:t>
            </a:r>
          </a:p>
          <a:p>
            <a:r>
              <a:rPr lang="en-US" sz="1100" dirty="0">
                <a:latin typeface="Courier New" pitchFamily="49" charset="0"/>
                <a:cs typeface="Courier New" pitchFamily="49" charset="0"/>
              </a:rPr>
              <a:t>           labels = c("&lt; 1K", "1-5K", "5-10K", "10-50K", "50-100K", "100-500K", "500K-1M", "&gt; 1M"))</a:t>
            </a:r>
          </a:p>
          <a:p>
            <a:r>
              <a:rPr lang="en-US" sz="1100" dirty="0"/>
              <a:t># plot the bins.</a:t>
            </a:r>
          </a:p>
          <a:p>
            <a:r>
              <a:rPr lang="en-US" sz="1100" dirty="0">
                <a:latin typeface="Courier New" pitchFamily="49" charset="0"/>
                <a:cs typeface="Courier New" pitchFamily="49" charset="0"/>
              </a:rPr>
              <a:t>plot(bins, main = "Distribution of account values", xlab = "account value (dollars)", ylab = "number of accounts", col="blue")</a:t>
            </a:r>
            <a:endParaRPr lang="en-US" sz="1100" dirty="0"/>
          </a:p>
          <a:p>
            <a:endParaRPr lang="en-US" sz="1100" dirty="0">
              <a:latin typeface="Courier New" pitchFamily="49" charset="0"/>
              <a:cs typeface="Courier New" pitchFamily="49" charset="0"/>
            </a:endParaRPr>
          </a:p>
        </p:txBody>
      </p:sp>
      <p:sp>
        <p:nvSpPr>
          <p:cNvPr id="4" name="Footer Placeholder 3"/>
          <p:cNvSpPr>
            <a:spLocks noGrp="1"/>
          </p:cNvSpPr>
          <p:nvPr>
            <p:ph type="ftr" sz="quarter" idx="10"/>
          </p:nvPr>
        </p:nvSpPr>
        <p:spPr/>
        <p:txBody>
          <a:bodyPr lIns="86520" tIns="43260" rIns="86520" bIns="43260"/>
          <a:lstStyle/>
          <a:p>
            <a:pPr>
              <a:defRPr/>
            </a:pPr>
            <a:r>
              <a:rPr lang="en-US" dirty="0" smtClean="0"/>
              <a:t>Module 3: Basic Data Analytic Methods Using R</a:t>
            </a:r>
            <a:endParaRPr lang="en-US" dirty="0"/>
          </a:p>
        </p:txBody>
      </p:sp>
      <p:sp>
        <p:nvSpPr>
          <p:cNvPr id="5" name="Slide Number Placeholder 4"/>
          <p:cNvSpPr>
            <a:spLocks noGrp="1"/>
          </p:cNvSpPr>
          <p:nvPr>
            <p:ph type="sldNum" sz="quarter" idx="11"/>
          </p:nvPr>
        </p:nvSpPr>
        <p:spPr>
          <a:xfrm>
            <a:off x="3886200" y="8686800"/>
            <a:ext cx="2971800" cy="457200"/>
          </a:xfrm>
          <a:prstGeom prst="rect">
            <a:avLst/>
          </a:prstGeom>
        </p:spPr>
        <p:txBody>
          <a:bodyPr lIns="86520" tIns="43260" rIns="86520" bIns="43260"/>
          <a:lstStyle/>
          <a:p>
            <a:pPr>
              <a:defRPr/>
            </a:pPr>
            <a:fld id="{80249327-EC2F-4096-8D35-6B76097739FC}" type="slidenum">
              <a:rPr lang="en-US"/>
              <a:pPr>
                <a:defRPr/>
              </a:pPr>
              <a:t>22</a:t>
            </a:fld>
            <a:endParaRPr lang="en-US" dirty="0"/>
          </a:p>
        </p:txBody>
      </p:sp>
    </p:spTree>
    <p:extLst>
      <p:ext uri="{BB962C8B-B14F-4D97-AF65-F5344CB8AC3E}">
        <p14:creationId xmlns:p14="http://schemas.microsoft.com/office/powerpoint/2010/main" val="19574467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bwMode="auto">
          <a:noFill/>
          <a:ln>
            <a:solidFill>
              <a:srgbClr val="000000"/>
            </a:solidFill>
            <a:miter lim="800000"/>
            <a:headEnd/>
            <a:tailEnd/>
          </a:ln>
        </p:spPr>
      </p:sp>
      <p:sp>
        <p:nvSpPr>
          <p:cNvPr id="39939" name="Notes Placeholder 2"/>
          <p:cNvSpPr>
            <a:spLocks noGrp="1"/>
          </p:cNvSpPr>
          <p:nvPr>
            <p:ph type="body" idx="1"/>
          </p:nvPr>
        </p:nvSpPr>
        <p:spPr bwMode="auto">
          <a:noFill/>
        </p:spPr>
        <p:txBody>
          <a:bodyPr wrap="square" lIns="91426" tIns="45713" rIns="91426" bIns="45713" numCol="1" anchor="t" anchorCtr="0" compatLnSpc="1">
            <a:prstTxWarp prst="textNoShape">
              <a:avLst/>
            </a:prstTxWarp>
          </a:bodyPr>
          <a:lstStyle/>
          <a:p>
            <a:r>
              <a:rPr lang="en-US" dirty="0" smtClean="0"/>
              <a:t>In this lesson, we’ll be concentrating on model building and evaluation,</a:t>
            </a:r>
            <a:r>
              <a:rPr lang="en-US" baseline="0" dirty="0" smtClean="0"/>
              <a:t> using the topics described. </a:t>
            </a:r>
            <a:endParaRPr lang="en-US" dirty="0"/>
          </a:p>
        </p:txBody>
      </p:sp>
      <p:sp>
        <p:nvSpPr>
          <p:cNvPr id="4" name="Footer Placeholder 3"/>
          <p:cNvSpPr>
            <a:spLocks noGrp="1"/>
          </p:cNvSpPr>
          <p:nvPr>
            <p:ph type="ftr" sz="quarter" idx="4"/>
          </p:nvPr>
        </p:nvSpPr>
        <p:spPr/>
        <p:txBody>
          <a:bodyPr lIns="86520" tIns="43260" rIns="86520" bIns="43260"/>
          <a:lstStyle/>
          <a:p>
            <a:pPr>
              <a:defRPr/>
            </a:pPr>
            <a:r>
              <a:rPr lang="en-US" dirty="0" smtClean="0"/>
              <a:t>Module 3: Basic Data Analytic Methods Using R</a:t>
            </a:r>
            <a:endParaRPr lang="en-US" dirty="0"/>
          </a:p>
        </p:txBody>
      </p:sp>
      <p:sp>
        <p:nvSpPr>
          <p:cNvPr id="5" name="Slide Number Placeholder 4"/>
          <p:cNvSpPr>
            <a:spLocks noGrp="1"/>
          </p:cNvSpPr>
          <p:nvPr>
            <p:ph type="sldNum" sz="quarter" idx="5"/>
          </p:nvPr>
        </p:nvSpPr>
        <p:spPr>
          <a:xfrm>
            <a:off x="3886200" y="8686800"/>
            <a:ext cx="2971800" cy="457200"/>
          </a:xfrm>
          <a:prstGeom prst="rect">
            <a:avLst/>
          </a:prstGeom>
        </p:spPr>
        <p:txBody>
          <a:bodyPr lIns="86520" tIns="43260" rIns="86520" bIns="43260"/>
          <a:lstStyle/>
          <a:p>
            <a:pPr>
              <a:defRPr/>
            </a:pPr>
            <a:fld id="{0AE62709-12B7-481E-AF02-15961EF83D30}" type="slidenum">
              <a:rPr lang="en-US"/>
              <a:pPr>
                <a:defRPr/>
              </a:pPr>
              <a:t>23</a:t>
            </a:fld>
            <a:endParaRPr lang="en-US" dirty="0"/>
          </a:p>
        </p:txBody>
      </p:sp>
    </p:spTree>
    <p:extLst>
      <p:ext uri="{BB962C8B-B14F-4D97-AF65-F5344CB8AC3E}">
        <p14:creationId xmlns:p14="http://schemas.microsoft.com/office/powerpoint/2010/main" val="1468305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dirty="0" smtClean="0"/>
              <a:t>These are the objectives for this module.</a:t>
            </a:r>
          </a:p>
          <a:p>
            <a:pPr lvl="0"/>
            <a:r>
              <a:rPr lang="en-US" dirty="0" smtClean="0"/>
              <a:t>Specifically, after completing this module, you should be able to:</a:t>
            </a:r>
          </a:p>
          <a:p>
            <a:pPr marL="114287" indent="-114287" defTabSz="865195">
              <a:buFont typeface="Arial" pitchFamily="34" charset="0"/>
              <a:buChar char="•"/>
              <a:defRPr/>
            </a:pPr>
            <a:r>
              <a:rPr lang="en-US" dirty="0" smtClean="0"/>
              <a:t> Use the R package as a tool to perform basic data analytics, reporting, and apply basic data visualization techniques to your</a:t>
            </a:r>
            <a:r>
              <a:rPr lang="en-US" baseline="0" dirty="0" smtClean="0"/>
              <a:t> data. </a:t>
            </a:r>
            <a:endParaRPr lang="en-US" dirty="0" smtClean="0"/>
          </a:p>
          <a:p>
            <a:pPr marL="114287" indent="-114287">
              <a:buFont typeface="Arial" pitchFamily="34" charset="0"/>
              <a:buChar char="•"/>
            </a:pPr>
            <a:r>
              <a:rPr lang="en-US" dirty="0" smtClean="0"/>
              <a:t>Apply basic analytics methods such as distributions, statistical tests and summary operations, and differentiate between results that are statistically sound vs. statistically significant. </a:t>
            </a:r>
          </a:p>
          <a:p>
            <a:pPr marL="114287" indent="-114287">
              <a:buFont typeface="Arial" pitchFamily="34" charset="0"/>
              <a:buChar char="•"/>
            </a:pPr>
            <a:r>
              <a:rPr lang="en-US" dirty="0" smtClean="0"/>
              <a:t> Identify a model for your</a:t>
            </a:r>
            <a:r>
              <a:rPr lang="en-US" baseline="0" dirty="0" smtClean="0"/>
              <a:t> data and define the null and alternative hypothesis.</a:t>
            </a:r>
            <a:endParaRPr lang="en-US" dirty="0" smtClean="0"/>
          </a:p>
          <a:p>
            <a:endParaRPr lang="en-US" dirty="0"/>
          </a:p>
        </p:txBody>
      </p:sp>
      <p:sp>
        <p:nvSpPr>
          <p:cNvPr id="4" name="Footer Placeholder 3"/>
          <p:cNvSpPr>
            <a:spLocks noGrp="1"/>
          </p:cNvSpPr>
          <p:nvPr>
            <p:ph type="ftr" sz="quarter" idx="10"/>
          </p:nvPr>
        </p:nvSpPr>
        <p:spPr/>
        <p:txBody>
          <a:bodyPr/>
          <a:lstStyle/>
          <a:p>
            <a:pPr>
              <a:defRPr/>
            </a:pPr>
            <a:r>
              <a:rPr lang="en-US" smtClean="0"/>
              <a:t>Module 3: Basic Data Analytic Methods Using R</a:t>
            </a:r>
            <a:endParaRPr lang="en-US" dirty="0"/>
          </a:p>
        </p:txBody>
      </p:sp>
      <p:sp>
        <p:nvSpPr>
          <p:cNvPr id="5" name="Slide Number Placeholder 4"/>
          <p:cNvSpPr>
            <a:spLocks noGrp="1"/>
          </p:cNvSpPr>
          <p:nvPr>
            <p:ph type="sldNum" sz="quarter" idx="11"/>
          </p:nvPr>
        </p:nvSpPr>
        <p:spPr>
          <a:xfrm>
            <a:off x="3886200" y="8686800"/>
            <a:ext cx="2971800" cy="457200"/>
          </a:xfrm>
          <a:prstGeom prst="rect">
            <a:avLst/>
          </a:prstGeom>
        </p:spPr>
        <p:txBody>
          <a:bodyPr/>
          <a:lstStyle/>
          <a:p>
            <a:pPr>
              <a:defRPr/>
            </a:pPr>
            <a:fld id="{80249327-EC2F-4096-8D35-6B76097739FC}" type="slidenum">
              <a:rPr lang="en-US" smtClean="0"/>
              <a:pPr>
                <a:defRPr/>
              </a:pPr>
              <a:t>2</a:t>
            </a:fld>
            <a:endParaRPr lang="en-US" dirty="0"/>
          </a:p>
        </p:txBody>
      </p:sp>
    </p:spTree>
    <p:extLst>
      <p:ext uri="{BB962C8B-B14F-4D97-AF65-F5344CB8AC3E}">
        <p14:creationId xmlns:p14="http://schemas.microsoft.com/office/powerpoint/2010/main" val="9629129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lIns="86520" tIns="43260" rIns="86520" bIns="43260"/>
          <a:lstStyle/>
          <a:p>
            <a:r>
              <a:rPr lang="en-US" dirty="0"/>
              <a:t>As Data Scientists.</a:t>
            </a:r>
            <a:r>
              <a:rPr lang="en-US" baseline="0" dirty="0"/>
              <a:t> we use statistical techniques not only within our modeling </a:t>
            </a:r>
            <a:r>
              <a:rPr lang="en-US" baseline="0" dirty="0" smtClean="0"/>
              <a:t>algorithms but also </a:t>
            </a:r>
            <a:r>
              <a:rPr lang="en-US" baseline="0" dirty="0"/>
              <a:t>during the early model building stages, when we evaluate our final models, and </a:t>
            </a:r>
            <a:r>
              <a:rPr lang="en-US" baseline="0" dirty="0" smtClean="0"/>
              <a:t>when we </a:t>
            </a:r>
            <a:r>
              <a:rPr lang="en-US" baseline="0" dirty="0"/>
              <a:t>assess how our models improve the situation when deployed in the field. In this section </a:t>
            </a:r>
            <a:r>
              <a:rPr lang="en-US" baseline="0" dirty="0" smtClean="0"/>
              <a:t> we'll </a:t>
            </a:r>
            <a:r>
              <a:rPr lang="en-US" baseline="0" dirty="0"/>
              <a:t>discuss techniques that help us answer questions </a:t>
            </a:r>
            <a:r>
              <a:rPr lang="en-US" baseline="0" dirty="0" smtClean="0"/>
              <a:t>such as those listed above? </a:t>
            </a:r>
            <a:r>
              <a:rPr lang="en-US" dirty="0" smtClean="0"/>
              <a:t>Visualization </a:t>
            </a:r>
            <a:r>
              <a:rPr lang="en-US" dirty="0"/>
              <a:t>will help with the first question,</a:t>
            </a:r>
            <a:r>
              <a:rPr lang="en-US" baseline="0" dirty="0"/>
              <a:t> at least </a:t>
            </a:r>
            <a:r>
              <a:rPr lang="en-US" baseline="0" dirty="0" smtClean="0"/>
              <a:t>as a first </a:t>
            </a:r>
            <a:r>
              <a:rPr lang="en-US" baseline="0" dirty="0"/>
              <a:t>pass</a:t>
            </a:r>
            <a:r>
              <a:rPr lang="en-US" baseline="0" dirty="0" smtClean="0"/>
              <a:t>. </a:t>
            </a:r>
            <a:endParaRPr lang="en-US" dirty="0"/>
          </a:p>
        </p:txBody>
      </p:sp>
      <p:sp>
        <p:nvSpPr>
          <p:cNvPr id="4" name="Footer Placeholder 3"/>
          <p:cNvSpPr>
            <a:spLocks noGrp="1"/>
          </p:cNvSpPr>
          <p:nvPr>
            <p:ph type="ftr" sz="quarter" idx="10"/>
          </p:nvPr>
        </p:nvSpPr>
        <p:spPr/>
        <p:txBody>
          <a:bodyPr lIns="86520" tIns="43260" rIns="86520" bIns="43260"/>
          <a:lstStyle/>
          <a:p>
            <a:pPr>
              <a:defRPr/>
            </a:pPr>
            <a:r>
              <a:rPr lang="en-US" dirty="0" smtClean="0"/>
              <a:t>Module 3: Basic Data Analytic Methods Using R</a:t>
            </a:r>
            <a:endParaRPr lang="en-US" dirty="0"/>
          </a:p>
        </p:txBody>
      </p:sp>
      <p:sp>
        <p:nvSpPr>
          <p:cNvPr id="5" name="Slide Number Placeholder 4"/>
          <p:cNvSpPr>
            <a:spLocks noGrp="1"/>
          </p:cNvSpPr>
          <p:nvPr>
            <p:ph type="sldNum" sz="quarter" idx="11"/>
          </p:nvPr>
        </p:nvSpPr>
        <p:spPr>
          <a:xfrm>
            <a:off x="3886200" y="8686800"/>
            <a:ext cx="2971800" cy="457200"/>
          </a:xfrm>
          <a:prstGeom prst="rect">
            <a:avLst/>
          </a:prstGeom>
        </p:spPr>
        <p:txBody>
          <a:bodyPr lIns="86520" tIns="43260" rIns="86520" bIns="43260"/>
          <a:lstStyle/>
          <a:p>
            <a:pPr>
              <a:defRPr/>
            </a:pPr>
            <a:fld id="{80249327-EC2F-4096-8D35-6B76097739FC}" type="slidenum">
              <a:rPr lang="en-US"/>
              <a:pPr>
                <a:defRPr/>
              </a:pPr>
              <a:t>24</a:t>
            </a:fld>
            <a:endParaRPr lang="en-US" dirty="0"/>
          </a:p>
        </p:txBody>
      </p:sp>
    </p:spTree>
    <p:extLst>
      <p:ext uri="{BB962C8B-B14F-4D97-AF65-F5344CB8AC3E}">
        <p14:creationId xmlns:p14="http://schemas.microsoft.com/office/powerpoint/2010/main" val="13083492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lIns="86520" tIns="43260" rIns="86520" bIns="43260">
            <a:normAutofit/>
          </a:bodyPr>
          <a:lstStyle/>
          <a:p>
            <a:r>
              <a:rPr lang="en-US" dirty="0" smtClean="0"/>
              <a:t>One of the first things to consider when receiving a dataset is to validate your assumption. Is the data clean? Does it make sense? I personally use </a:t>
            </a:r>
            <a:r>
              <a:rPr lang="en-US" dirty="0" smtClean="0">
                <a:latin typeface="Courier New" pitchFamily="49" charset="0"/>
                <a:cs typeface="Courier New" pitchFamily="49" charset="0"/>
              </a:rPr>
              <a:t>head(ds)</a:t>
            </a:r>
            <a:r>
              <a:rPr lang="en-US" dirty="0" smtClean="0"/>
              <a:t> and </a:t>
            </a:r>
            <a:r>
              <a:rPr lang="en-US" dirty="0" smtClean="0">
                <a:latin typeface="Courier New" pitchFamily="49" charset="0"/>
                <a:cs typeface="Courier New" pitchFamily="49" charset="0"/>
              </a:rPr>
              <a:t>tail(ds) </a:t>
            </a:r>
            <a:r>
              <a:rPr lang="en-US" dirty="0" smtClean="0"/>
              <a:t>to look at the 1</a:t>
            </a:r>
            <a:r>
              <a:rPr lang="en-US" baseline="30000" dirty="0" smtClean="0"/>
              <a:t>st</a:t>
            </a:r>
            <a:r>
              <a:rPr lang="en-US" dirty="0" smtClean="0"/>
              <a:t> and last values.  </a:t>
            </a:r>
          </a:p>
          <a:p>
            <a:r>
              <a:rPr lang="en-US" dirty="0" smtClean="0"/>
              <a:t>The next command is </a:t>
            </a:r>
            <a:r>
              <a:rPr lang="en-US" dirty="0" smtClean="0">
                <a:latin typeface="Courier New" pitchFamily="49" charset="0"/>
                <a:cs typeface="Courier New" pitchFamily="49" charset="0"/>
              </a:rPr>
              <a:t>summary()</a:t>
            </a:r>
            <a:r>
              <a:rPr lang="en-US" dirty="0" smtClean="0"/>
              <a:t> that provide the minimum, maximum, median, mean and the 1</a:t>
            </a:r>
            <a:r>
              <a:rPr lang="en-US" baseline="30000" dirty="0" smtClean="0"/>
              <a:t>st</a:t>
            </a:r>
            <a:r>
              <a:rPr lang="en-US" dirty="0" smtClean="0"/>
              <a:t> and 3</a:t>
            </a:r>
            <a:r>
              <a:rPr lang="en-US" baseline="30000" dirty="0" smtClean="0"/>
              <a:t>rd</a:t>
            </a:r>
            <a:r>
              <a:rPr lang="en-US" dirty="0" smtClean="0"/>
              <a:t> quartile values. (Compare this against the values returned from the </a:t>
            </a:r>
            <a:r>
              <a:rPr lang="en-US" dirty="0" smtClean="0">
                <a:latin typeface="Courier New" pitchFamily="49" charset="0"/>
                <a:cs typeface="Courier New" pitchFamily="49" charset="0"/>
              </a:rPr>
              <a:t>fivenum(ds)</a:t>
            </a:r>
            <a:r>
              <a:rPr lang="en-US" dirty="0" smtClean="0"/>
              <a:t> function.)  </a:t>
            </a:r>
          </a:p>
          <a:p>
            <a:r>
              <a:rPr lang="en-US" dirty="0" smtClean="0"/>
              <a:t>Other functions include </a:t>
            </a:r>
            <a:r>
              <a:rPr lang="en-US" dirty="0" smtClean="0">
                <a:latin typeface="Courier New" pitchFamily="49" charset="0"/>
                <a:cs typeface="Courier New" pitchFamily="49" charset="0"/>
              </a:rPr>
              <a:t>sd </a:t>
            </a:r>
            <a:r>
              <a:rPr lang="en-US" dirty="0" smtClean="0"/>
              <a:t>(standard deviation), </a:t>
            </a:r>
            <a:r>
              <a:rPr lang="en-US" dirty="0" smtClean="0">
                <a:latin typeface="Courier New" pitchFamily="49" charset="0"/>
                <a:cs typeface="Courier New" pitchFamily="49" charset="0"/>
              </a:rPr>
              <a:t>var</a:t>
            </a:r>
            <a:r>
              <a:rPr lang="en-US" dirty="0" smtClean="0"/>
              <a:t> (variance), </a:t>
            </a:r>
            <a:r>
              <a:rPr lang="en-US" dirty="0" smtClean="0">
                <a:latin typeface="Courier New" pitchFamily="49" charset="0"/>
                <a:cs typeface="Courier New" pitchFamily="49" charset="0"/>
              </a:rPr>
              <a:t>range</a:t>
            </a:r>
            <a:r>
              <a:rPr lang="en-US" dirty="0" smtClean="0"/>
              <a:t> (low value and high values), and </a:t>
            </a:r>
            <a:r>
              <a:rPr lang="en-US" dirty="0" smtClean="0">
                <a:latin typeface="Courier New" pitchFamily="49" charset="0"/>
                <a:cs typeface="Courier New" pitchFamily="49" charset="0"/>
              </a:rPr>
              <a:t>IQR</a:t>
            </a:r>
            <a:r>
              <a:rPr lang="en-US" dirty="0" smtClean="0"/>
              <a:t> that displays the interquartile range (difference between 1</a:t>
            </a:r>
            <a:r>
              <a:rPr lang="en-US" baseline="30000" dirty="0" smtClean="0"/>
              <a:t>st</a:t>
            </a:r>
            <a:r>
              <a:rPr lang="en-US" dirty="0" smtClean="0"/>
              <a:t> and 3</a:t>
            </a:r>
            <a:r>
              <a:rPr lang="en-US" baseline="30000" dirty="0" smtClean="0"/>
              <a:t>rd</a:t>
            </a:r>
            <a:r>
              <a:rPr lang="en-US" dirty="0" smtClean="0"/>
              <a:t> quartiles). The </a:t>
            </a:r>
            <a:r>
              <a:rPr lang="en-US" dirty="0" smtClean="0">
                <a:latin typeface="Courier New" pitchFamily="49" charset="0"/>
                <a:cs typeface="Courier New" pitchFamily="49" charset="0"/>
              </a:rPr>
              <a:t>cor</a:t>
            </a:r>
            <a:r>
              <a:rPr lang="en-US" dirty="0" smtClean="0"/>
              <a:t>() function computes the correlation between variables in the dataset, or, more specifically, the vectors provided as the values of x and y. </a:t>
            </a:r>
          </a:p>
        </p:txBody>
      </p:sp>
      <p:sp>
        <p:nvSpPr>
          <p:cNvPr id="4" name="Footer Placeholder 3"/>
          <p:cNvSpPr>
            <a:spLocks noGrp="1"/>
          </p:cNvSpPr>
          <p:nvPr>
            <p:ph type="ftr" sz="quarter" idx="10"/>
          </p:nvPr>
        </p:nvSpPr>
        <p:spPr/>
        <p:txBody>
          <a:bodyPr lIns="86520" tIns="43260" rIns="86520" bIns="43260"/>
          <a:lstStyle/>
          <a:p>
            <a:pPr>
              <a:defRPr/>
            </a:pPr>
            <a:r>
              <a:rPr lang="en-US" dirty="0" smtClean="0"/>
              <a:t>Module 3: Basic Data Analytic Methods Using R</a:t>
            </a:r>
            <a:endParaRPr lang="en-US" dirty="0"/>
          </a:p>
        </p:txBody>
      </p:sp>
      <p:sp>
        <p:nvSpPr>
          <p:cNvPr id="5" name="Slide Number Placeholder 4"/>
          <p:cNvSpPr>
            <a:spLocks noGrp="1"/>
          </p:cNvSpPr>
          <p:nvPr>
            <p:ph type="sldNum" sz="quarter" idx="11"/>
          </p:nvPr>
        </p:nvSpPr>
        <p:spPr>
          <a:xfrm>
            <a:off x="3886200" y="8686800"/>
            <a:ext cx="2971800" cy="457200"/>
          </a:xfrm>
          <a:prstGeom prst="rect">
            <a:avLst/>
          </a:prstGeom>
        </p:spPr>
        <p:txBody>
          <a:bodyPr lIns="86520" tIns="43260" rIns="86520" bIns="43260"/>
          <a:lstStyle/>
          <a:p>
            <a:pPr>
              <a:defRPr/>
            </a:pPr>
            <a:fld id="{80249327-EC2F-4096-8D35-6B76097739FC}" type="slidenum">
              <a:rPr lang="en-US" smtClean="0"/>
              <a:pPr>
                <a:defRPr/>
              </a:pPr>
              <a:t>25</a:t>
            </a:fld>
            <a:endParaRPr lang="en-US" dirty="0"/>
          </a:p>
        </p:txBody>
      </p:sp>
    </p:spTree>
    <p:extLst>
      <p:ext uri="{BB962C8B-B14F-4D97-AF65-F5344CB8AC3E}">
        <p14:creationId xmlns:p14="http://schemas.microsoft.com/office/powerpoint/2010/main" val="14343334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687246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lIns="86520" tIns="43260" rIns="86520" bIns="43260">
            <a:normAutofit/>
          </a:bodyPr>
          <a:lstStyle/>
          <a:p>
            <a:r>
              <a:rPr lang="en-US" sz="1200" kern="1200" dirty="0" smtClean="0">
                <a:solidFill>
                  <a:schemeClr val="tx1"/>
                </a:solidFill>
                <a:effectLst/>
                <a:latin typeface="Times New Roman" charset="0"/>
                <a:ea typeface="ＭＳ Ｐゴシック" charset="0"/>
                <a:cs typeface="ＭＳ Ｐゴシック" charset="0"/>
              </a:rPr>
              <a:t>We have a copy of this synthetic dataset available for download from https://</a:t>
            </a:r>
            <a:r>
              <a:rPr lang="en-US" sz="1200" kern="1200" dirty="0" err="1" smtClean="0">
                <a:solidFill>
                  <a:schemeClr val="tx1"/>
                </a:solidFill>
                <a:effectLst/>
                <a:latin typeface="Times New Roman" charset="0"/>
                <a:ea typeface="ＭＳ Ｐゴシック" charset="0"/>
                <a:cs typeface="ＭＳ Ｐゴシック" charset="0"/>
              </a:rPr>
              <a:t>github.com</a:t>
            </a:r>
            <a:r>
              <a:rPr lang="en-US" sz="1200" kern="1200" dirty="0" smtClean="0">
                <a:solidFill>
                  <a:schemeClr val="tx1"/>
                </a:solidFill>
                <a:effectLst/>
                <a:latin typeface="Times New Roman" charset="0"/>
                <a:ea typeface="ＭＳ Ｐゴシック" charset="0"/>
                <a:cs typeface="ＭＳ Ｐゴシック" charset="0"/>
              </a:rPr>
              <a:t>/</a:t>
            </a:r>
            <a:r>
              <a:rPr lang="en-US" sz="1200" kern="1200" dirty="0" err="1" smtClean="0">
                <a:solidFill>
                  <a:schemeClr val="tx1"/>
                </a:solidFill>
                <a:effectLst/>
                <a:latin typeface="Times New Roman" charset="0"/>
                <a:ea typeface="ＭＳ Ｐゴシック" charset="0"/>
                <a:cs typeface="ＭＳ Ｐゴシック" charset="0"/>
              </a:rPr>
              <a:t>WinVector</a:t>
            </a:r>
            <a:r>
              <a:rPr lang="en-US" sz="1200" kern="1200" dirty="0" smtClean="0">
                <a:solidFill>
                  <a:schemeClr val="tx1"/>
                </a:solidFill>
                <a:effectLst/>
                <a:latin typeface="Times New Roman" charset="0"/>
                <a:ea typeface="ＭＳ Ｐゴシック" charset="0"/>
                <a:cs typeface="ＭＳ Ｐゴシック" charset="0"/>
              </a:rPr>
              <a:t>/</a:t>
            </a:r>
            <a:endParaRPr lang="en-GB" sz="1200" kern="1200" dirty="0" smtClean="0">
              <a:solidFill>
                <a:schemeClr val="tx1"/>
              </a:solidFill>
              <a:effectLst/>
              <a:latin typeface="Times New Roman" charset="0"/>
              <a:ea typeface="ＭＳ Ｐゴシック" charset="0"/>
              <a:cs typeface="ＭＳ Ｐゴシック" charset="0"/>
            </a:endParaRPr>
          </a:p>
          <a:p>
            <a:r>
              <a:rPr lang="en-US" sz="1200" kern="1200" dirty="0" err="1" smtClean="0">
                <a:solidFill>
                  <a:schemeClr val="tx1"/>
                </a:solidFill>
                <a:effectLst/>
                <a:latin typeface="Times New Roman" charset="0"/>
                <a:ea typeface="ＭＳ Ｐゴシック" charset="0"/>
                <a:cs typeface="ＭＳ Ｐゴシック" charset="0"/>
              </a:rPr>
              <a:t>zmPDSwR</a:t>
            </a:r>
            <a:r>
              <a:rPr lang="en-US" sz="1200" kern="1200" dirty="0" smtClean="0">
                <a:solidFill>
                  <a:schemeClr val="tx1"/>
                </a:solidFill>
                <a:effectLst/>
                <a:latin typeface="Times New Roman" charset="0"/>
                <a:ea typeface="ＭＳ Ｐゴシック" charset="0"/>
                <a:cs typeface="ＭＳ Ｐゴシック" charset="0"/>
              </a:rPr>
              <a:t>/tree/master/</a:t>
            </a:r>
            <a:r>
              <a:rPr lang="en-US" sz="1200" kern="1200" dirty="0" err="1" smtClean="0">
                <a:solidFill>
                  <a:schemeClr val="tx1"/>
                </a:solidFill>
                <a:effectLst/>
                <a:latin typeface="Times New Roman" charset="0"/>
                <a:ea typeface="ＭＳ Ｐゴシック" charset="0"/>
                <a:cs typeface="ＭＳ Ｐゴシック" charset="0"/>
              </a:rPr>
              <a:t>Custdata</a:t>
            </a:r>
            <a:r>
              <a:rPr lang="en-US" sz="1200" kern="1200" dirty="0" smtClean="0">
                <a:solidFill>
                  <a:schemeClr val="tx1"/>
                </a:solidFill>
                <a:effectLst/>
                <a:latin typeface="Times New Roman" charset="0"/>
                <a:ea typeface="ＭＳ Ｐゴシック" charset="0"/>
                <a:cs typeface="ＭＳ Ｐゴシック" charset="0"/>
              </a:rPr>
              <a:t>, and once saved, you can load it into R with the command </a:t>
            </a:r>
            <a:r>
              <a:rPr lang="en-US" sz="1200" kern="1200" dirty="0" err="1" smtClean="0">
                <a:solidFill>
                  <a:schemeClr val="tx1"/>
                </a:solidFill>
                <a:effectLst/>
                <a:latin typeface="Times New Roman" charset="0"/>
                <a:ea typeface="ＭＳ Ｐゴシック" charset="0"/>
                <a:cs typeface="ＭＳ Ｐゴシック" charset="0"/>
              </a:rPr>
              <a:t>custdata</a:t>
            </a:r>
            <a:endParaRPr lang="en-GB" sz="1200" kern="1200" dirty="0" smtClean="0">
              <a:solidFill>
                <a:schemeClr val="tx1"/>
              </a:solidFill>
              <a:effectLst/>
              <a:latin typeface="Times New Roman" charset="0"/>
              <a:ea typeface="ＭＳ Ｐゴシック" charset="0"/>
              <a:cs typeface="ＭＳ Ｐゴシック" charset="0"/>
            </a:endParaRPr>
          </a:p>
          <a:p>
            <a:r>
              <a:rPr lang="en-US" sz="1200" kern="1200" dirty="0" smtClean="0">
                <a:solidFill>
                  <a:schemeClr val="tx1"/>
                </a:solidFill>
                <a:effectLst/>
                <a:latin typeface="Times New Roman" charset="0"/>
                <a:ea typeface="ＭＳ Ｐゴシック" charset="0"/>
                <a:cs typeface="ＭＳ Ｐゴシック" charset="0"/>
              </a:rPr>
              <a:t>&lt;- </a:t>
            </a:r>
            <a:r>
              <a:rPr lang="en-US" sz="1200" kern="1200" dirty="0" err="1" smtClean="0">
                <a:solidFill>
                  <a:schemeClr val="tx1"/>
                </a:solidFill>
                <a:effectLst/>
                <a:latin typeface="Times New Roman" charset="0"/>
                <a:ea typeface="ＭＳ Ｐゴシック" charset="0"/>
                <a:cs typeface="ＭＳ Ｐゴシック" charset="0"/>
              </a:rPr>
              <a:t>read.table</a:t>
            </a:r>
            <a:r>
              <a:rPr lang="en-US" sz="1200" kern="1200" dirty="0" smtClean="0">
                <a:solidFill>
                  <a:schemeClr val="tx1"/>
                </a:solidFill>
                <a:effectLst/>
                <a:latin typeface="Times New Roman" charset="0"/>
                <a:ea typeface="ＭＳ Ｐゴシック" charset="0"/>
                <a:cs typeface="ＭＳ Ｐゴシック" charset="0"/>
              </a:rPr>
              <a:t>('custdata.</a:t>
            </a:r>
            <a:r>
              <a:rPr lang="en-US" sz="1200" kern="1200" dirty="0" err="1" smtClean="0">
                <a:solidFill>
                  <a:schemeClr val="tx1"/>
                </a:solidFill>
                <a:effectLst/>
                <a:latin typeface="Times New Roman" charset="0"/>
                <a:ea typeface="ＭＳ Ｐゴシック" charset="0"/>
                <a:cs typeface="ＭＳ Ｐゴシック" charset="0"/>
              </a:rPr>
              <a:t>tsv</a:t>
            </a:r>
            <a:r>
              <a:rPr lang="en-US" sz="1200" kern="1200" dirty="0" smtClean="0">
                <a:solidFill>
                  <a:schemeClr val="tx1"/>
                </a:solidFill>
                <a:effectLst/>
                <a:latin typeface="Times New Roman" charset="0"/>
                <a:ea typeface="ＭＳ Ｐゴシック" charset="0"/>
                <a:cs typeface="ＭＳ Ｐゴシック" charset="0"/>
              </a:rPr>
              <a:t>',header=</a:t>
            </a:r>
            <a:r>
              <a:rPr lang="en-US" sz="1200" kern="1200" dirty="0" err="1" smtClean="0">
                <a:solidFill>
                  <a:schemeClr val="tx1"/>
                </a:solidFill>
                <a:effectLst/>
                <a:latin typeface="Times New Roman" charset="0"/>
                <a:ea typeface="ＭＳ Ｐゴシック" charset="0"/>
                <a:cs typeface="ＭＳ Ｐゴシック" charset="0"/>
              </a:rPr>
              <a:t>T,sep</a:t>
            </a:r>
            <a:r>
              <a:rPr lang="en-US" sz="1200" kern="1200" dirty="0" smtClean="0">
                <a:solidFill>
                  <a:schemeClr val="tx1"/>
                </a:solidFill>
                <a:effectLst/>
                <a:latin typeface="Times New Roman" charset="0"/>
                <a:ea typeface="ＭＳ Ｐゴシック" charset="0"/>
                <a:cs typeface="ＭＳ Ｐゴシック" charset="0"/>
              </a:rPr>
              <a:t>='\t').</a:t>
            </a:r>
            <a:endParaRPr lang="en-GB" sz="1200" kern="1200" dirty="0" smtClean="0">
              <a:solidFill>
                <a:schemeClr val="tx1"/>
              </a:solidFill>
              <a:effectLst/>
              <a:latin typeface="Times New Roman" charset="0"/>
              <a:ea typeface="ＭＳ Ｐゴシック" charset="0"/>
              <a:cs typeface="ＭＳ Ｐゴシック" charset="0"/>
            </a:endParaRPr>
          </a:p>
          <a:p>
            <a:r>
              <a:rPr lang="en-US" sz="1200" kern="1200" dirty="0" smtClean="0">
                <a:solidFill>
                  <a:schemeClr val="tx1"/>
                </a:solidFill>
                <a:effectLst/>
                <a:latin typeface="Times New Roman" charset="0"/>
                <a:ea typeface="ＭＳ Ｐゴシック" charset="0"/>
                <a:cs typeface="ＭＳ Ｐゴシック" charset="0"/>
              </a:rPr>
              <a:t> </a:t>
            </a:r>
            <a:endParaRPr lang="en-GB" sz="1200" kern="1200" dirty="0" smtClean="0">
              <a:solidFill>
                <a:schemeClr val="tx1"/>
              </a:solidFill>
              <a:effectLst/>
              <a:latin typeface="Times New Roman" charset="0"/>
              <a:ea typeface="ＭＳ Ｐゴシック" charset="0"/>
              <a:cs typeface="ＭＳ Ｐゴシック" charset="0"/>
            </a:endParaRPr>
          </a:p>
          <a:p>
            <a:r>
              <a:rPr lang="en-GB" sz="1200" b="1" kern="1200" dirty="0" err="1" smtClean="0">
                <a:solidFill>
                  <a:schemeClr val="tx1"/>
                </a:solidFill>
                <a:effectLst/>
                <a:latin typeface="Times New Roman" charset="0"/>
                <a:ea typeface="ＭＳ Ｐゴシック" charset="0"/>
                <a:cs typeface="ＭＳ Ｐゴシック" charset="0"/>
              </a:rPr>
              <a:t>custdata</a:t>
            </a:r>
            <a:r>
              <a:rPr lang="en-GB" sz="1200" b="1" kern="1200" dirty="0" smtClean="0">
                <a:solidFill>
                  <a:schemeClr val="tx1"/>
                </a:solidFill>
                <a:effectLst/>
                <a:latin typeface="Times New Roman" charset="0"/>
                <a:ea typeface="ＭＳ Ｐゴシック" charset="0"/>
                <a:cs typeface="ＭＳ Ｐゴシック" charset="0"/>
              </a:rPr>
              <a:t> &lt;- </a:t>
            </a:r>
            <a:r>
              <a:rPr lang="en-GB" sz="1200" b="1" kern="1200" dirty="0" err="1" smtClean="0">
                <a:solidFill>
                  <a:schemeClr val="tx1"/>
                </a:solidFill>
                <a:effectLst/>
                <a:latin typeface="Times New Roman" charset="0"/>
                <a:ea typeface="ＭＳ Ｐゴシック" charset="0"/>
                <a:cs typeface="ＭＳ Ｐゴシック" charset="0"/>
              </a:rPr>
              <a:t>read.delim</a:t>
            </a:r>
            <a:r>
              <a:rPr lang="en-GB" sz="1200" b="1" kern="1200" dirty="0" smtClean="0">
                <a:solidFill>
                  <a:schemeClr val="tx1"/>
                </a:solidFill>
                <a:effectLst/>
                <a:latin typeface="Times New Roman" charset="0"/>
                <a:ea typeface="ＭＳ Ｐゴシック" charset="0"/>
                <a:cs typeface="ＭＳ Ｐゴシック" charset="0"/>
              </a:rPr>
              <a:t>("~/</a:t>
            </a:r>
            <a:r>
              <a:rPr lang="en-GB" sz="1200" b="1" kern="1200" dirty="0" err="1" smtClean="0">
                <a:solidFill>
                  <a:schemeClr val="tx1"/>
                </a:solidFill>
                <a:effectLst/>
                <a:latin typeface="Times New Roman" charset="0"/>
                <a:ea typeface="ＭＳ Ｐゴシック" charset="0"/>
                <a:cs typeface="ＭＳ Ｐゴシック" charset="0"/>
              </a:rPr>
              <a:t>custdata.tsv</a:t>
            </a:r>
            <a:r>
              <a:rPr lang="en-GB" sz="1200" b="1" kern="1200" dirty="0" smtClean="0">
                <a:solidFill>
                  <a:schemeClr val="tx1"/>
                </a:solidFill>
                <a:effectLst/>
                <a:latin typeface="Times New Roman" charset="0"/>
                <a:ea typeface="ＭＳ Ｐゴシック" charset="0"/>
                <a:cs typeface="ＭＳ Ｐゴシック" charset="0"/>
              </a:rPr>
              <a:t>")</a:t>
            </a:r>
            <a:endParaRPr lang="en-GB" sz="1200" kern="1200" dirty="0" smtClean="0">
              <a:solidFill>
                <a:schemeClr val="tx1"/>
              </a:solidFill>
              <a:effectLst/>
              <a:latin typeface="Times New Roman" charset="0"/>
              <a:ea typeface="ＭＳ Ｐゴシック" charset="0"/>
              <a:cs typeface="ＭＳ Ｐゴシック" charset="0"/>
            </a:endParaRPr>
          </a:p>
          <a:p>
            <a:endParaRPr lang="en-US" dirty="0" smtClean="0"/>
          </a:p>
          <a:p>
            <a:endParaRPr lang="en-US" dirty="0" smtClean="0"/>
          </a:p>
          <a:p>
            <a:r>
              <a:rPr lang="en-US" sz="1200" b="0" i="0" u="none" strike="noStrike" kern="1200" baseline="0" dirty="0" err="1" smtClean="0">
                <a:solidFill>
                  <a:schemeClr val="tx1"/>
                </a:solidFill>
                <a:latin typeface="Times New Roman" charset="0"/>
                <a:ea typeface="ＭＳ Ｐゴシック" charset="0"/>
                <a:cs typeface="ＭＳ Ｐゴシック" charset="0"/>
              </a:rPr>
              <a:t>sapply</a:t>
            </a:r>
            <a:r>
              <a:rPr lang="en-US" sz="1200" b="0" i="0" u="none" strike="noStrike" kern="1200" baseline="0" dirty="0" smtClean="0">
                <a:solidFill>
                  <a:schemeClr val="tx1"/>
                </a:solidFill>
                <a:latin typeface="Times New Roman" charset="0"/>
                <a:ea typeface="ＭＳ Ｐゴシック" charset="0"/>
                <a:cs typeface="ＭＳ Ｐゴシック" charset="0"/>
              </a:rPr>
              <a:t> (</a:t>
            </a:r>
            <a:r>
              <a:rPr lang="en-US" sz="1200" b="0" i="0" u="none" strike="noStrike" kern="1200" baseline="0" dirty="0" err="1" smtClean="0">
                <a:solidFill>
                  <a:schemeClr val="tx1"/>
                </a:solidFill>
                <a:latin typeface="Times New Roman" charset="0"/>
                <a:ea typeface="ＭＳ Ｐゴシック" charset="0"/>
                <a:cs typeface="ＭＳ Ｐゴシック" charset="0"/>
              </a:rPr>
              <a:t>PimaIndiansDiabetes</a:t>
            </a:r>
            <a:r>
              <a:rPr lang="en-US" sz="1200" b="0" i="0" u="none" strike="noStrike" kern="1200" baseline="0" dirty="0" smtClean="0">
                <a:solidFill>
                  <a:schemeClr val="tx1"/>
                </a:solidFill>
                <a:latin typeface="Times New Roman" charset="0"/>
                <a:ea typeface="ＭＳ Ｐゴシック" charset="0"/>
                <a:cs typeface="ＭＳ Ｐゴシック" charset="0"/>
              </a:rPr>
              <a:t>[,1:8], </a:t>
            </a:r>
            <a:r>
              <a:rPr lang="en-US" sz="1200" b="0" i="0" u="none" strike="noStrike" kern="1200" baseline="0" dirty="0" err="1" smtClean="0">
                <a:solidFill>
                  <a:schemeClr val="tx1"/>
                </a:solidFill>
                <a:latin typeface="Times New Roman" charset="0"/>
                <a:ea typeface="ＭＳ Ｐゴシック" charset="0"/>
                <a:cs typeface="ＭＳ Ｐゴシック" charset="0"/>
              </a:rPr>
              <a:t>sd</a:t>
            </a:r>
            <a:r>
              <a:rPr lang="en-US" sz="1200" b="0" i="0" u="none" strike="noStrike" kern="1200" baseline="0" dirty="0" smtClean="0">
                <a:solidFill>
                  <a:schemeClr val="tx1"/>
                </a:solidFill>
                <a:latin typeface="Times New Roman" charset="0"/>
                <a:ea typeface="ＭＳ Ｐゴシック" charset="0"/>
                <a:cs typeface="ＭＳ Ｐゴシック" charset="0"/>
              </a:rPr>
              <a:t> )</a:t>
            </a:r>
            <a:endParaRPr lang="en-US" dirty="0" smtClean="0"/>
          </a:p>
        </p:txBody>
      </p:sp>
      <p:sp>
        <p:nvSpPr>
          <p:cNvPr id="4" name="Footer Placeholder 3"/>
          <p:cNvSpPr>
            <a:spLocks noGrp="1"/>
          </p:cNvSpPr>
          <p:nvPr>
            <p:ph type="ftr" sz="quarter" idx="10"/>
          </p:nvPr>
        </p:nvSpPr>
        <p:spPr/>
        <p:txBody>
          <a:bodyPr lIns="86520" tIns="43260" rIns="86520" bIns="43260"/>
          <a:lstStyle/>
          <a:p>
            <a:pPr>
              <a:defRPr/>
            </a:pPr>
            <a:r>
              <a:rPr lang="en-US" dirty="0" smtClean="0"/>
              <a:t>Module 3: Basic Data Analytic Methods Using R</a:t>
            </a:r>
            <a:endParaRPr lang="en-US" dirty="0"/>
          </a:p>
        </p:txBody>
      </p:sp>
      <p:sp>
        <p:nvSpPr>
          <p:cNvPr id="5" name="Slide Number Placeholder 4"/>
          <p:cNvSpPr>
            <a:spLocks noGrp="1"/>
          </p:cNvSpPr>
          <p:nvPr>
            <p:ph type="sldNum" sz="quarter" idx="11"/>
          </p:nvPr>
        </p:nvSpPr>
        <p:spPr>
          <a:xfrm>
            <a:off x="3886200" y="8686800"/>
            <a:ext cx="2971800" cy="457200"/>
          </a:xfrm>
          <a:prstGeom prst="rect">
            <a:avLst/>
          </a:prstGeom>
        </p:spPr>
        <p:txBody>
          <a:bodyPr lIns="86520" tIns="43260" rIns="86520" bIns="43260"/>
          <a:lstStyle/>
          <a:p>
            <a:pPr>
              <a:defRPr/>
            </a:pPr>
            <a:fld id="{80249327-EC2F-4096-8D35-6B76097739FC}" type="slidenum">
              <a:rPr lang="en-US" smtClean="0"/>
              <a:pPr>
                <a:defRPr/>
              </a:pPr>
              <a:t>27</a:t>
            </a:fld>
            <a:endParaRPr lang="en-US" dirty="0"/>
          </a:p>
        </p:txBody>
      </p:sp>
    </p:spTree>
    <p:extLst>
      <p:ext uri="{BB962C8B-B14F-4D97-AF65-F5344CB8AC3E}">
        <p14:creationId xmlns:p14="http://schemas.microsoft.com/office/powerpoint/2010/main" val="14343334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Times New Roman" charset="0"/>
                <a:ea typeface="ＭＳ Ｐゴシック" charset="0"/>
                <a:cs typeface="ＭＳ Ｐゴシック" charset="0"/>
              </a:rPr>
              <a:t> The visualizations in this section help you answer questions like these:</a:t>
            </a:r>
          </a:p>
          <a:p>
            <a:endParaRPr lang="en-US" sz="1200" b="0" i="0" u="none" strike="noStrike" kern="1200" baseline="0" dirty="0" smtClean="0">
              <a:solidFill>
                <a:schemeClr val="tx1"/>
              </a:solidFill>
              <a:latin typeface="Times New Roman" charset="0"/>
              <a:ea typeface="ＭＳ Ｐゴシック" charset="0"/>
              <a:cs typeface="ＭＳ Ｐゴシック" charset="0"/>
            </a:endParaRPr>
          </a:p>
          <a:p>
            <a:endParaRPr lang="en-US" sz="1200" b="0" i="0" u="none" strike="noStrike" kern="1200" baseline="0" dirty="0" smtClean="0">
              <a:solidFill>
                <a:schemeClr val="tx1"/>
              </a:solidFill>
              <a:latin typeface="Times New Roman" charset="0"/>
              <a:ea typeface="ＭＳ Ｐゴシック" charset="0"/>
              <a:cs typeface="ＭＳ Ｐゴシック" charset="0"/>
            </a:endParaRPr>
          </a:p>
          <a:p>
            <a:r>
              <a:rPr lang="en-US" sz="1200" b="0" i="0" u="none" strike="noStrike" kern="1200" baseline="0" dirty="0" smtClean="0">
                <a:solidFill>
                  <a:schemeClr val="tx1"/>
                </a:solidFill>
                <a:latin typeface="Times New Roman" charset="0"/>
                <a:ea typeface="ＭＳ Ｐゴシック" charset="0"/>
                <a:cs typeface="ＭＳ Ｐゴシック" charset="0"/>
              </a:rPr>
              <a:t>  What is the peak value of the distribution?</a:t>
            </a:r>
          </a:p>
          <a:p>
            <a:r>
              <a:rPr lang="en-US" sz="1200" b="0" i="0" u="none" strike="noStrike" kern="1200" baseline="0" dirty="0" smtClean="0">
                <a:solidFill>
                  <a:schemeClr val="tx1"/>
                </a:solidFill>
                <a:latin typeface="Times New Roman" charset="0"/>
                <a:ea typeface="ＭＳ Ｐゴシック" charset="0"/>
                <a:cs typeface="ＭＳ Ｐゴシック" charset="0"/>
              </a:rPr>
              <a:t>How many peaks are there in the distribution (</a:t>
            </a:r>
            <a:r>
              <a:rPr lang="en-US" sz="1200" b="0" i="0" u="none" strike="noStrike" kern="1200" baseline="0" dirty="0" err="1" smtClean="0">
                <a:solidFill>
                  <a:schemeClr val="tx1"/>
                </a:solidFill>
                <a:latin typeface="Times New Roman" charset="0"/>
                <a:ea typeface="ＭＳ Ｐゴシック" charset="0"/>
                <a:cs typeface="ＭＳ Ｐゴシック" charset="0"/>
              </a:rPr>
              <a:t>unimodality</a:t>
            </a:r>
            <a:r>
              <a:rPr lang="en-US" sz="1200" b="0" i="0" u="none" strike="noStrike" kern="1200" baseline="0" dirty="0" smtClean="0">
                <a:solidFill>
                  <a:schemeClr val="tx1"/>
                </a:solidFill>
                <a:latin typeface="Times New Roman" charset="0"/>
                <a:ea typeface="ＭＳ Ｐゴシック" charset="0"/>
                <a:cs typeface="ＭＳ Ｐゴシック" charset="0"/>
              </a:rPr>
              <a:t> versus bimodality)?</a:t>
            </a:r>
          </a:p>
          <a:p>
            <a:r>
              <a:rPr lang="en-US" sz="1200" b="0" i="0" u="none" strike="noStrike" kern="1200" baseline="0" dirty="0" smtClean="0">
                <a:solidFill>
                  <a:schemeClr val="tx1"/>
                </a:solidFill>
                <a:latin typeface="Times New Roman" charset="0"/>
                <a:ea typeface="ＭＳ Ｐゴシック" charset="0"/>
                <a:cs typeface="ＭＳ Ｐゴシック" charset="0"/>
              </a:rPr>
              <a:t> How much does the data vary? Is it concentrated in a certain interval or in a certain</a:t>
            </a:r>
          </a:p>
          <a:p>
            <a:r>
              <a:rPr lang="pl-PL" sz="1200" b="0" i="0" u="none" strike="noStrike" kern="1200" baseline="0" dirty="0" err="1" smtClean="0">
                <a:solidFill>
                  <a:schemeClr val="tx1"/>
                </a:solidFill>
                <a:latin typeface="Times New Roman" charset="0"/>
                <a:ea typeface="ＭＳ Ｐゴシック" charset="0"/>
                <a:cs typeface="ＭＳ Ｐゴシック" charset="0"/>
              </a:rPr>
              <a:t>category</a:t>
            </a:r>
            <a:r>
              <a:rPr lang="pl-PL" sz="1200" b="0" i="0" u="none" strike="noStrike" kern="1200" baseline="0" dirty="0" smtClean="0">
                <a:solidFill>
                  <a:schemeClr val="tx1"/>
                </a:solidFill>
                <a:latin typeface="Times New Roman" charset="0"/>
                <a:ea typeface="ＭＳ Ｐゴシック" charset="0"/>
                <a:cs typeface="ＭＳ Ｐゴシック" charset="0"/>
              </a:rPr>
              <a:t>?</a:t>
            </a:r>
          </a:p>
          <a:p>
            <a:endParaRPr lang="pl-PL" sz="1200" b="0" i="0" u="none" strike="noStrike" kern="1200" baseline="0" dirty="0" smtClean="0">
              <a:solidFill>
                <a:schemeClr val="tx1"/>
              </a:solidFill>
              <a:latin typeface="Times New Roman" charset="0"/>
              <a:ea typeface="ＭＳ Ｐゴシック" charset="0"/>
              <a:cs typeface="ＭＳ Ｐゴシック" charset="0"/>
            </a:endParaRPr>
          </a:p>
          <a:p>
            <a:r>
              <a:rPr lang="en-US" sz="1200" b="0" i="0" u="none" strike="noStrike" kern="1200" baseline="0" dirty="0" smtClean="0">
                <a:solidFill>
                  <a:schemeClr val="tx1"/>
                </a:solidFill>
                <a:latin typeface="Times New Roman" charset="0"/>
                <a:ea typeface="ＭＳ Ｐゴシック" charset="0"/>
                <a:cs typeface="ＭＳ Ｐゴシック" charset="0"/>
              </a:rPr>
              <a:t> Find the right aspect ratio and scaling to properly bring out the details of the</a:t>
            </a:r>
          </a:p>
          <a:p>
            <a:r>
              <a:rPr lang="en-US" sz="1200" b="0" i="0" u="none" strike="noStrike" kern="1200" baseline="0" dirty="0" smtClean="0">
                <a:solidFill>
                  <a:schemeClr val="tx1"/>
                </a:solidFill>
                <a:latin typeface="Times New Roman" charset="0"/>
                <a:ea typeface="ＭＳ Ｐゴシック" charset="0"/>
                <a:cs typeface="ＭＳ Ｐゴシック" charset="0"/>
              </a:rPr>
              <a:t>data.</a:t>
            </a:r>
          </a:p>
          <a:p>
            <a:r>
              <a:rPr lang="en-US" sz="1200" b="0" i="0" u="none" strike="noStrike" kern="1200" baseline="0" dirty="0" smtClean="0">
                <a:solidFill>
                  <a:schemeClr val="tx1"/>
                </a:solidFill>
                <a:latin typeface="Times New Roman" charset="0"/>
                <a:ea typeface="ＭＳ Ｐゴシック" charset="0"/>
                <a:cs typeface="ＭＳ Ｐゴシック" charset="0"/>
              </a:rPr>
              <a:t>– Avoid having the data all skewed to one side or the other of your graph.</a:t>
            </a:r>
            <a:endParaRPr lang="en-US" dirty="0"/>
          </a:p>
        </p:txBody>
      </p:sp>
    </p:spTree>
    <p:extLst>
      <p:ext uri="{BB962C8B-B14F-4D97-AF65-F5344CB8AC3E}">
        <p14:creationId xmlns:p14="http://schemas.microsoft.com/office/powerpoint/2010/main" val="5111427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x &lt;- c(151, 174, 138, 186, 128, 136, 179, 163, 152, 131)</a:t>
            </a:r>
          </a:p>
          <a:p>
            <a:r>
              <a:rPr lang="en-US" dirty="0" smtClean="0"/>
              <a:t>y &lt;- c(63, 81, 56, 91, 47, 57, 76, 72, 62, 48)</a:t>
            </a:r>
          </a:p>
          <a:p>
            <a:endParaRPr lang="en-US" dirty="0" smtClean="0"/>
          </a:p>
          <a:p>
            <a:r>
              <a:rPr lang="en-US" dirty="0" smtClean="0"/>
              <a:t># Apply the lm() function.</a:t>
            </a:r>
          </a:p>
          <a:p>
            <a:r>
              <a:rPr lang="en-US" dirty="0" smtClean="0"/>
              <a:t>relation &lt;- lm(</a:t>
            </a:r>
            <a:r>
              <a:rPr lang="en-US" dirty="0" err="1" smtClean="0"/>
              <a:t>y~x</a:t>
            </a:r>
            <a:r>
              <a:rPr lang="en-US" dirty="0" smtClean="0"/>
              <a:t>)</a:t>
            </a:r>
          </a:p>
          <a:p>
            <a:endParaRPr lang="en-US" dirty="0" smtClean="0"/>
          </a:p>
          <a:p>
            <a:r>
              <a:rPr lang="en-US" dirty="0" smtClean="0"/>
              <a:t>print(summary(relation))</a:t>
            </a:r>
          </a:p>
          <a:p>
            <a:endParaRPr lang="en-US" dirty="0" smtClean="0"/>
          </a:p>
          <a:p>
            <a:r>
              <a:rPr lang="en-US" dirty="0" smtClean="0"/>
              <a:t># Find weight of a person with height 170.</a:t>
            </a:r>
          </a:p>
          <a:p>
            <a:r>
              <a:rPr lang="en-US" dirty="0" smtClean="0"/>
              <a:t>a &lt;- </a:t>
            </a:r>
            <a:r>
              <a:rPr lang="en-US" dirty="0" err="1" smtClean="0"/>
              <a:t>data.frame</a:t>
            </a:r>
            <a:r>
              <a:rPr lang="en-US" dirty="0" smtClean="0"/>
              <a:t>(x = 170)</a:t>
            </a:r>
          </a:p>
          <a:p>
            <a:r>
              <a:rPr lang="en-US" dirty="0" smtClean="0"/>
              <a:t>result &lt;-  predict(</a:t>
            </a:r>
            <a:r>
              <a:rPr lang="en-US" dirty="0" err="1" smtClean="0"/>
              <a:t>relation,a</a:t>
            </a:r>
            <a:r>
              <a:rPr lang="en-US" dirty="0" smtClean="0"/>
              <a:t>)</a:t>
            </a:r>
          </a:p>
          <a:p>
            <a:r>
              <a:rPr lang="en-US" dirty="0" smtClean="0"/>
              <a:t>print(result)</a:t>
            </a:r>
          </a:p>
          <a:p>
            <a:endParaRPr lang="en-US" dirty="0" smtClean="0"/>
          </a:p>
          <a:p>
            <a:r>
              <a:rPr lang="en-US" dirty="0" smtClean="0"/>
              <a:t># Plot the chart.</a:t>
            </a:r>
          </a:p>
          <a:p>
            <a:r>
              <a:rPr lang="en-US" dirty="0" smtClean="0"/>
              <a:t>plot(</a:t>
            </a:r>
            <a:r>
              <a:rPr lang="en-US" dirty="0" err="1" smtClean="0"/>
              <a:t>y,x,col</a:t>
            </a:r>
            <a:r>
              <a:rPr lang="en-US" dirty="0" smtClean="0"/>
              <a:t> = "</a:t>
            </a:r>
            <a:r>
              <a:rPr lang="en-US" dirty="0" err="1" smtClean="0"/>
              <a:t>blue",main</a:t>
            </a:r>
            <a:r>
              <a:rPr lang="en-US" dirty="0" smtClean="0"/>
              <a:t> = "Height &amp; Weight Regression",</a:t>
            </a:r>
            <a:r>
              <a:rPr lang="en-US" dirty="0" err="1" smtClean="0"/>
              <a:t>abline</a:t>
            </a:r>
            <a:r>
              <a:rPr lang="en-US" dirty="0" smtClean="0"/>
              <a:t>(lm(</a:t>
            </a:r>
            <a:r>
              <a:rPr lang="en-US" dirty="0" err="1" smtClean="0"/>
              <a:t>x~y</a:t>
            </a:r>
            <a:r>
              <a:rPr lang="en-US" dirty="0" smtClean="0"/>
              <a:t>)),</a:t>
            </a:r>
            <a:r>
              <a:rPr lang="en-US" dirty="0" err="1" smtClean="0"/>
              <a:t>cex</a:t>
            </a:r>
            <a:r>
              <a:rPr lang="en-US" dirty="0" smtClean="0"/>
              <a:t> = 1.3,pch = 16,xlab = "Weight in Kg",</a:t>
            </a:r>
            <a:r>
              <a:rPr lang="en-US" dirty="0" err="1" smtClean="0"/>
              <a:t>ylab</a:t>
            </a:r>
            <a:r>
              <a:rPr lang="en-US" dirty="0" smtClean="0"/>
              <a:t> = "Height in cm")</a:t>
            </a:r>
          </a:p>
          <a:p>
            <a:endParaRPr lang="en-US" dirty="0" smtClean="0"/>
          </a:p>
          <a:p>
            <a:r>
              <a:rPr lang="en-US" dirty="0" smtClean="0"/>
              <a:t># Save the file.</a:t>
            </a:r>
          </a:p>
          <a:p>
            <a:r>
              <a:rPr lang="en-US" dirty="0" err="1" smtClean="0"/>
              <a:t>dev.off</a:t>
            </a:r>
            <a:r>
              <a:rPr lang="en-US" dirty="0" smtClean="0"/>
              <a:t>()</a:t>
            </a:r>
            <a:endParaRPr lang="en-US" dirty="0"/>
          </a:p>
        </p:txBody>
      </p:sp>
    </p:spTree>
    <p:extLst>
      <p:ext uri="{BB962C8B-B14F-4D97-AF65-F5344CB8AC3E}">
        <p14:creationId xmlns:p14="http://schemas.microsoft.com/office/powerpoint/2010/main" val="36621031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lIns="86520" tIns="43260" rIns="86520" bIns="43260"/>
          <a:lstStyle/>
          <a:p>
            <a:r>
              <a:rPr lang="en-US" dirty="0" smtClean="0"/>
              <a:t>When conducting</a:t>
            </a:r>
            <a:r>
              <a:rPr lang="en-US" baseline="0" dirty="0" smtClean="0"/>
              <a:t> statistical tests, such as a model or benchmarking the difference between two populations of data, a common technique to assess the difference or significance is Hypothesis Testing. </a:t>
            </a:r>
          </a:p>
          <a:p>
            <a:endParaRPr lang="en-US" baseline="0" dirty="0" smtClean="0"/>
          </a:p>
          <a:p>
            <a:r>
              <a:rPr lang="en-US" baseline="0" dirty="0" smtClean="0"/>
              <a:t>The basic concept is to come up with ideas that can be proved or disproved with data.   When performing these tests, the operating assumption is that </a:t>
            </a:r>
            <a:r>
              <a:rPr lang="en-US" baseline="0" dirty="0"/>
              <a:t>there is no difference between </a:t>
            </a:r>
            <a:r>
              <a:rPr lang="en-US" baseline="0" dirty="0" smtClean="0"/>
              <a:t>two samples or populations.  Statisticians refer to this as "the </a:t>
            </a:r>
            <a:r>
              <a:rPr lang="en-US" baseline="0" dirty="0"/>
              <a:t>null hypothesis". </a:t>
            </a:r>
            <a:endParaRPr lang="en-US" baseline="0" dirty="0" smtClean="0"/>
          </a:p>
          <a:p>
            <a:endParaRPr lang="en-US" baseline="0" dirty="0" smtClean="0"/>
          </a:p>
          <a:p>
            <a:r>
              <a:rPr lang="en-US" baseline="0" dirty="0" smtClean="0"/>
              <a:t>The “alternate hypothesis”  is that there is a difference between two models, samples, or populations. </a:t>
            </a:r>
            <a:endParaRPr lang="en-US" dirty="0"/>
          </a:p>
        </p:txBody>
      </p:sp>
      <p:sp>
        <p:nvSpPr>
          <p:cNvPr id="4" name="Footer Placeholder 3"/>
          <p:cNvSpPr>
            <a:spLocks noGrp="1"/>
          </p:cNvSpPr>
          <p:nvPr>
            <p:ph type="ftr" sz="quarter" idx="10"/>
          </p:nvPr>
        </p:nvSpPr>
        <p:spPr/>
        <p:txBody>
          <a:bodyPr lIns="86520" tIns="43260" rIns="86520" bIns="43260"/>
          <a:lstStyle/>
          <a:p>
            <a:pPr>
              <a:defRPr/>
            </a:pPr>
            <a:r>
              <a:rPr lang="en-US" dirty="0" smtClean="0"/>
              <a:t>Module 3: Basic Data Analytic Methods Using R</a:t>
            </a:r>
            <a:endParaRPr lang="en-US" dirty="0"/>
          </a:p>
        </p:txBody>
      </p:sp>
      <p:sp>
        <p:nvSpPr>
          <p:cNvPr id="5" name="Slide Number Placeholder 4"/>
          <p:cNvSpPr>
            <a:spLocks noGrp="1"/>
          </p:cNvSpPr>
          <p:nvPr>
            <p:ph type="sldNum" sz="quarter" idx="11"/>
          </p:nvPr>
        </p:nvSpPr>
        <p:spPr>
          <a:xfrm>
            <a:off x="3886200" y="8686800"/>
            <a:ext cx="2971800" cy="457200"/>
          </a:xfrm>
          <a:prstGeom prst="rect">
            <a:avLst/>
          </a:prstGeom>
        </p:spPr>
        <p:txBody>
          <a:bodyPr lIns="86520" tIns="43260" rIns="86520" bIns="43260"/>
          <a:lstStyle/>
          <a:p>
            <a:pPr>
              <a:defRPr/>
            </a:pPr>
            <a:fld id="{80249327-EC2F-4096-8D35-6B76097739FC}" type="slidenum">
              <a:rPr lang="en-US"/>
              <a:pPr>
                <a:defRPr/>
              </a:pPr>
              <a:t>32</a:t>
            </a:fld>
            <a:endParaRPr lang="en-US" dirty="0"/>
          </a:p>
        </p:txBody>
      </p:sp>
    </p:spTree>
    <p:extLst>
      <p:ext uri="{BB962C8B-B14F-4D97-AF65-F5344CB8AC3E}">
        <p14:creationId xmlns:p14="http://schemas.microsoft.com/office/powerpoint/2010/main" val="164482242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537940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Chi-</a:t>
            </a:r>
            <a:r>
              <a:rPr lang="en-US" dirty="0" err="1" smtClean="0"/>
              <a:t>sq</a:t>
            </a:r>
            <a:r>
              <a:rPr lang="en-US" dirty="0" smtClean="0"/>
              <a:t> test</a:t>
            </a:r>
          </a:p>
          <a:p>
            <a:r>
              <a:rPr lang="en-US" dirty="0" err="1" smtClean="0"/>
              <a:t>setwd</a:t>
            </a:r>
            <a:r>
              <a:rPr lang="en-US" dirty="0" smtClean="0"/>
              <a:t>("/Users/</a:t>
            </a:r>
            <a:r>
              <a:rPr lang="en-US" dirty="0" err="1" smtClean="0"/>
              <a:t>ouzarf</a:t>
            </a:r>
            <a:r>
              <a:rPr lang="en-US" dirty="0" smtClean="0"/>
              <a:t>")</a:t>
            </a:r>
          </a:p>
          <a:p>
            <a:r>
              <a:rPr lang="en-US" dirty="0" err="1" smtClean="0"/>
              <a:t>df</a:t>
            </a:r>
            <a:r>
              <a:rPr lang="en-US" dirty="0" smtClean="0"/>
              <a:t> &lt;- </a:t>
            </a:r>
            <a:r>
              <a:rPr lang="en-US" dirty="0" err="1" smtClean="0"/>
              <a:t>read.csv</a:t>
            </a:r>
            <a:r>
              <a:rPr lang="en-US" dirty="0" smtClean="0"/>
              <a:t>("</a:t>
            </a:r>
            <a:r>
              <a:rPr lang="en-US" dirty="0" err="1" smtClean="0"/>
              <a:t>treatment.csv</a:t>
            </a:r>
            <a:r>
              <a:rPr lang="en-US" dirty="0" smtClean="0"/>
              <a:t>")</a:t>
            </a:r>
          </a:p>
          <a:p>
            <a:r>
              <a:rPr lang="en-US" dirty="0" smtClean="0"/>
              <a:t>table(</a:t>
            </a:r>
            <a:r>
              <a:rPr lang="en-US" dirty="0" err="1" smtClean="0"/>
              <a:t>df$treatment</a:t>
            </a:r>
            <a:r>
              <a:rPr lang="en-US" dirty="0" smtClean="0"/>
              <a:t>, </a:t>
            </a:r>
            <a:r>
              <a:rPr lang="en-US" dirty="0" err="1" smtClean="0"/>
              <a:t>df$improvement</a:t>
            </a:r>
            <a:r>
              <a:rPr lang="en-US" dirty="0" smtClean="0"/>
              <a:t>)</a:t>
            </a:r>
          </a:p>
          <a:p>
            <a:r>
              <a:rPr lang="en-US" dirty="0" err="1" smtClean="0"/>
              <a:t>chisq.test</a:t>
            </a:r>
            <a:r>
              <a:rPr lang="en-US" dirty="0" smtClean="0"/>
              <a:t>(</a:t>
            </a:r>
            <a:r>
              <a:rPr lang="en-US" dirty="0" err="1" smtClean="0"/>
              <a:t>df$treatment</a:t>
            </a:r>
            <a:r>
              <a:rPr lang="en-US" dirty="0" smtClean="0"/>
              <a:t>, </a:t>
            </a:r>
            <a:r>
              <a:rPr lang="en-US" dirty="0" err="1" smtClean="0"/>
              <a:t>df$improvement</a:t>
            </a:r>
            <a:r>
              <a:rPr lang="en-US" dirty="0" smtClean="0"/>
              <a:t>)</a:t>
            </a:r>
          </a:p>
          <a:p>
            <a:r>
              <a:rPr lang="en-US" dirty="0" smtClean="0"/>
              <a:t>#  We have a chi-squared value of 5.55. Since we get a p-Value less than the significance level of 0.05, </a:t>
            </a:r>
          </a:p>
          <a:p>
            <a:r>
              <a:rPr lang="en-US" dirty="0" smtClean="0"/>
              <a:t>#  we reject the null hypothesis and conclude that the two variables are in fact dependent. Sweet!</a:t>
            </a:r>
          </a:p>
          <a:p>
            <a:endParaRPr lang="en-US" dirty="0"/>
          </a:p>
        </p:txBody>
      </p:sp>
    </p:spTree>
    <p:extLst>
      <p:ext uri="{BB962C8B-B14F-4D97-AF65-F5344CB8AC3E}">
        <p14:creationId xmlns:p14="http://schemas.microsoft.com/office/powerpoint/2010/main" val="70470029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14292">
              <a:defRPr/>
            </a:pPr>
            <a:r>
              <a:rPr lang="en-US" dirty="0" smtClean="0"/>
              <a:t>These are the main points</a:t>
            </a:r>
            <a:r>
              <a:rPr lang="en-US" baseline="0" dirty="0" smtClean="0"/>
              <a:t> covered in the module. Please take a moment to review them.</a:t>
            </a:r>
          </a:p>
          <a:p>
            <a:pPr defTabSz="914292">
              <a:defRPr/>
            </a:pPr>
            <a:r>
              <a:rPr lang="en-US" baseline="0" dirty="0" smtClean="0"/>
              <a:t>In addition, pause and consider what you learned from the lab exercises in </a:t>
            </a:r>
            <a:r>
              <a:rPr lang="en-US" baseline="0" smtClean="0"/>
              <a:t>this module.</a:t>
            </a:r>
            <a:endParaRPr lang="en-US" dirty="0" smtClean="0"/>
          </a:p>
          <a:p>
            <a:endParaRPr lang="en-US" dirty="0"/>
          </a:p>
        </p:txBody>
      </p:sp>
      <p:sp>
        <p:nvSpPr>
          <p:cNvPr id="4" name="Footer Placeholder 3"/>
          <p:cNvSpPr>
            <a:spLocks noGrp="1"/>
          </p:cNvSpPr>
          <p:nvPr>
            <p:ph type="ftr" sz="quarter" idx="10"/>
          </p:nvPr>
        </p:nvSpPr>
        <p:spPr/>
        <p:txBody>
          <a:bodyPr/>
          <a:lstStyle/>
          <a:p>
            <a:pPr>
              <a:defRPr/>
            </a:pPr>
            <a:r>
              <a:rPr lang="en-US" smtClean="0"/>
              <a:t>Module 3: Basic Data Analytic Methods Using R</a:t>
            </a:r>
            <a:endParaRPr lang="en-US" dirty="0"/>
          </a:p>
        </p:txBody>
      </p:sp>
      <p:sp>
        <p:nvSpPr>
          <p:cNvPr id="5" name="Slide Number Placeholder 4"/>
          <p:cNvSpPr>
            <a:spLocks noGrp="1"/>
          </p:cNvSpPr>
          <p:nvPr>
            <p:ph type="sldNum" sz="quarter" idx="11"/>
          </p:nvPr>
        </p:nvSpPr>
        <p:spPr>
          <a:xfrm>
            <a:off x="3886200" y="8686800"/>
            <a:ext cx="2971800" cy="457200"/>
          </a:xfrm>
          <a:prstGeom prst="rect">
            <a:avLst/>
          </a:prstGeom>
        </p:spPr>
        <p:txBody>
          <a:bodyPr/>
          <a:lstStyle/>
          <a:p>
            <a:pPr>
              <a:defRPr/>
            </a:pPr>
            <a:fld id="{80249327-EC2F-4096-8D35-6B76097739FC}" type="slidenum">
              <a:rPr lang="en-US" smtClean="0"/>
              <a:pPr>
                <a:defRPr/>
              </a:pPr>
              <a:t>37</a:t>
            </a:fld>
            <a:endParaRPr lang="en-US" dirty="0"/>
          </a:p>
        </p:txBody>
      </p:sp>
    </p:spTree>
    <p:extLst>
      <p:ext uri="{BB962C8B-B14F-4D97-AF65-F5344CB8AC3E}">
        <p14:creationId xmlns:p14="http://schemas.microsoft.com/office/powerpoint/2010/main" val="30745029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lIns="86520" tIns="43260" rIns="86520" bIns="43260">
            <a:normAutofit/>
          </a:bodyPr>
          <a:lstStyle/>
          <a:p>
            <a:pPr defTabSz="917804">
              <a:defRPr/>
            </a:pPr>
            <a:r>
              <a:rPr lang="en-US" dirty="0" smtClean="0"/>
              <a:t>Module</a:t>
            </a:r>
            <a:r>
              <a:rPr lang="en-US" baseline="0" dirty="0" smtClean="0"/>
              <a:t> 2 presented </a:t>
            </a:r>
            <a:r>
              <a:rPr lang="en-US" dirty="0" smtClean="0"/>
              <a:t>the data analytics lifecycle. The first three phases represent our initial exploration of our data and the results of that exploration. </a:t>
            </a:r>
          </a:p>
          <a:p>
            <a:pPr defTabSz="917804">
              <a:defRPr/>
            </a:pPr>
            <a:r>
              <a:rPr lang="en-US" dirty="0" smtClean="0"/>
              <a:t>In order to begin to analyze the data, you need a way to “look” at the data and a tool to work with and present the data.</a:t>
            </a:r>
            <a:r>
              <a:rPr lang="en-US" baseline="0" dirty="0" smtClean="0"/>
              <a:t> </a:t>
            </a:r>
            <a:r>
              <a:rPr lang="en-US" dirty="0" smtClean="0"/>
              <a:t>What does “look” mean here?  You need a way to “look” both in terms of basic statistical measure and in creating graphs and plots of that data in order to visualize relationships</a:t>
            </a:r>
            <a:r>
              <a:rPr lang="en-US" baseline="0" dirty="0" smtClean="0"/>
              <a:t> and patterns</a:t>
            </a:r>
            <a:r>
              <a:rPr lang="en-US" dirty="0" smtClean="0"/>
              <a:t>. Our tool of choice for this activity is the </a:t>
            </a:r>
            <a:r>
              <a:rPr lang="en-US" b="1" dirty="0" smtClean="0"/>
              <a:t>statistical package, R</a:t>
            </a:r>
            <a:r>
              <a:rPr lang="en-US" dirty="0" smtClean="0"/>
              <a:t>. </a:t>
            </a:r>
          </a:p>
          <a:p>
            <a:pPr defTabSz="917804">
              <a:defRPr/>
            </a:pPr>
            <a:endParaRPr lang="en-US" dirty="0" smtClean="0"/>
          </a:p>
          <a:p>
            <a:pPr defTabSz="917804">
              <a:defRPr/>
            </a:pPr>
            <a:endParaRPr lang="en-US" dirty="0" smtClean="0"/>
          </a:p>
          <a:p>
            <a:endParaRPr lang="en-US" dirty="0" smtClean="0"/>
          </a:p>
        </p:txBody>
      </p:sp>
      <p:sp>
        <p:nvSpPr>
          <p:cNvPr id="4" name="Footer Placeholder 3"/>
          <p:cNvSpPr>
            <a:spLocks noGrp="1"/>
          </p:cNvSpPr>
          <p:nvPr>
            <p:ph type="ftr" sz="quarter" idx="10"/>
          </p:nvPr>
        </p:nvSpPr>
        <p:spPr/>
        <p:txBody>
          <a:bodyPr lIns="86520" tIns="43260" rIns="86520" bIns="43260"/>
          <a:lstStyle/>
          <a:p>
            <a:pPr>
              <a:defRPr/>
            </a:pPr>
            <a:r>
              <a:rPr lang="en-US" dirty="0" smtClean="0"/>
              <a:t>Module 3: Basic Data Analytic Methods Using R</a:t>
            </a:r>
            <a:endParaRPr lang="en-US" dirty="0"/>
          </a:p>
        </p:txBody>
      </p:sp>
      <p:sp>
        <p:nvSpPr>
          <p:cNvPr id="5" name="Slide Number Placeholder 4"/>
          <p:cNvSpPr>
            <a:spLocks noGrp="1"/>
          </p:cNvSpPr>
          <p:nvPr>
            <p:ph type="sldNum" sz="quarter" idx="11"/>
          </p:nvPr>
        </p:nvSpPr>
        <p:spPr>
          <a:xfrm>
            <a:off x="3886200" y="8686800"/>
            <a:ext cx="2971800" cy="457200"/>
          </a:xfrm>
          <a:prstGeom prst="rect">
            <a:avLst/>
          </a:prstGeom>
        </p:spPr>
        <p:txBody>
          <a:bodyPr lIns="86520" tIns="43260" rIns="86520" bIns="43260"/>
          <a:lstStyle/>
          <a:p>
            <a:pPr>
              <a:defRPr/>
            </a:pPr>
            <a:fld id="{80249327-EC2F-4096-8D35-6B76097739FC}" type="slidenum">
              <a:rPr lang="en-US" smtClean="0"/>
              <a:pPr>
                <a:defRPr/>
              </a:pPr>
              <a:t>3</a:t>
            </a:fld>
            <a:endParaRPr lang="en-US" dirty="0"/>
          </a:p>
        </p:txBody>
      </p:sp>
    </p:spTree>
    <p:extLst>
      <p:ext uri="{BB962C8B-B14F-4D97-AF65-F5344CB8AC3E}">
        <p14:creationId xmlns:p14="http://schemas.microsoft.com/office/powerpoint/2010/main" val="42809902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smtClean="0"/>
              <a:t>http://</a:t>
            </a:r>
            <a:r>
              <a:rPr lang="fr-FR" dirty="0" err="1" smtClean="0"/>
              <a:t>www.sthda.com</a:t>
            </a:r>
            <a:r>
              <a:rPr lang="fr-FR" dirty="0" smtClean="0"/>
              <a:t>/french/wiki/test-</a:t>
            </a:r>
            <a:r>
              <a:rPr lang="fr-FR" dirty="0" err="1" smtClean="0"/>
              <a:t>t</a:t>
            </a:r>
            <a:r>
              <a:rPr lang="fr-FR" dirty="0" smtClean="0"/>
              <a:t>-de-</a:t>
            </a:r>
            <a:r>
              <a:rPr lang="fr-FR" dirty="0" err="1" smtClean="0"/>
              <a:t>student</a:t>
            </a:r>
            <a:r>
              <a:rPr lang="fr-FR" dirty="0" smtClean="0"/>
              <a:t>-pour-un-</a:t>
            </a:r>
            <a:r>
              <a:rPr lang="fr-FR" dirty="0" err="1" smtClean="0"/>
              <a:t>echantillon</a:t>
            </a:r>
            <a:r>
              <a:rPr lang="fr-FR" dirty="0" smtClean="0"/>
              <a:t>-unique-avec-r</a:t>
            </a:r>
          </a:p>
          <a:p>
            <a:endParaRPr lang="en-US" dirty="0"/>
          </a:p>
        </p:txBody>
      </p:sp>
    </p:spTree>
    <p:extLst>
      <p:ext uri="{BB962C8B-B14F-4D97-AF65-F5344CB8AC3E}">
        <p14:creationId xmlns:p14="http://schemas.microsoft.com/office/powerpoint/2010/main" val="27502444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bwMode="auto">
          <a:noFill/>
          <a:ln>
            <a:solidFill>
              <a:srgbClr val="000000"/>
            </a:solidFill>
            <a:miter lim="800000"/>
            <a:headEnd/>
            <a:tailEnd/>
          </a:ln>
        </p:spPr>
      </p:sp>
      <p:sp>
        <p:nvSpPr>
          <p:cNvPr id="39939" name="Notes Placeholder 2"/>
          <p:cNvSpPr>
            <a:spLocks noGrp="1"/>
          </p:cNvSpPr>
          <p:nvPr>
            <p:ph type="body" idx="1"/>
          </p:nvPr>
        </p:nvSpPr>
        <p:spPr bwMode="auto">
          <a:noFill/>
        </p:spPr>
        <p:txBody>
          <a:bodyPr wrap="square" lIns="91430" tIns="45715" rIns="91430" bIns="45715" numCol="1" anchor="t" anchorCtr="0" compatLnSpc="1">
            <a:prstTxWarp prst="textNoShape">
              <a:avLst/>
            </a:prstTxWarp>
          </a:bodyPr>
          <a:lstStyle/>
          <a:p>
            <a:r>
              <a:rPr lang="en-US" dirty="0" smtClean="0"/>
              <a:t>This lesson covers</a:t>
            </a:r>
            <a:r>
              <a:rPr lang="en-US" baseline="0" dirty="0" smtClean="0"/>
              <a:t> the topics listed above. The techniques you learn here will allow you to handle your data and get to know it: that is, </a:t>
            </a:r>
            <a:r>
              <a:rPr lang="en-US" b="1" baseline="0" dirty="0" smtClean="0"/>
              <a:t>acquire, parse, and filter your data</a:t>
            </a:r>
            <a:r>
              <a:rPr lang="en-US" baseline="0" dirty="0" smtClean="0"/>
              <a:t>.</a:t>
            </a:r>
          </a:p>
          <a:p>
            <a:pPr defTabSz="917804">
              <a:defRPr/>
            </a:pPr>
            <a:r>
              <a:rPr lang="en-US" baseline="0" dirty="0" smtClean="0"/>
              <a:t>We’ll be using R to process the data and as well as to create basic summary statistics and datasets for analysis.</a:t>
            </a:r>
            <a:endParaRPr lang="en-US" dirty="0" smtClean="0"/>
          </a:p>
          <a:p>
            <a:r>
              <a:rPr lang="en-US" baseline="0" dirty="0" smtClean="0"/>
              <a:t>These processes will allow you to understand what you have, and apply t</a:t>
            </a:r>
            <a:r>
              <a:rPr lang="en-US" dirty="0" smtClean="0"/>
              <a:t>hese techniques t</a:t>
            </a:r>
            <a:r>
              <a:rPr lang="en-US" baseline="0" dirty="0" smtClean="0"/>
              <a:t>o any data analytics project.  </a:t>
            </a:r>
          </a:p>
          <a:p>
            <a:endParaRPr lang="en-US" dirty="0" smtClean="0"/>
          </a:p>
        </p:txBody>
      </p:sp>
      <p:sp>
        <p:nvSpPr>
          <p:cNvPr id="4" name="Footer Placeholder 3"/>
          <p:cNvSpPr>
            <a:spLocks noGrp="1"/>
          </p:cNvSpPr>
          <p:nvPr>
            <p:ph type="ftr" sz="quarter" idx="4"/>
          </p:nvPr>
        </p:nvSpPr>
        <p:spPr/>
        <p:txBody>
          <a:bodyPr/>
          <a:lstStyle/>
          <a:p>
            <a:pPr>
              <a:defRPr/>
            </a:pPr>
            <a:r>
              <a:rPr lang="en-US" smtClean="0"/>
              <a:t>Module 3: Basic Data Analytic Methods Using R</a:t>
            </a:r>
            <a:endParaRPr lang="en-US" dirty="0"/>
          </a:p>
        </p:txBody>
      </p:sp>
      <p:sp>
        <p:nvSpPr>
          <p:cNvPr id="5" name="Slide Number Placeholder 4"/>
          <p:cNvSpPr>
            <a:spLocks noGrp="1"/>
          </p:cNvSpPr>
          <p:nvPr>
            <p:ph type="sldNum" sz="quarter" idx="5"/>
          </p:nvPr>
        </p:nvSpPr>
        <p:spPr>
          <a:xfrm>
            <a:off x="3886200" y="8686800"/>
            <a:ext cx="2971800" cy="457200"/>
          </a:xfrm>
          <a:prstGeom prst="rect">
            <a:avLst/>
          </a:prstGeom>
        </p:spPr>
        <p:txBody>
          <a:bodyPr/>
          <a:lstStyle/>
          <a:p>
            <a:pPr>
              <a:defRPr/>
            </a:pPr>
            <a:fld id="{0AE62709-12B7-481E-AF02-15961EF83D30}" type="slidenum">
              <a:rPr lang="en-US"/>
              <a:pPr>
                <a:defRPr/>
              </a:pPr>
              <a:t>4</a:t>
            </a:fld>
            <a:endParaRPr lang="en-US" dirty="0"/>
          </a:p>
        </p:txBody>
      </p:sp>
    </p:spTree>
    <p:extLst>
      <p:ext uri="{BB962C8B-B14F-4D97-AF65-F5344CB8AC3E}">
        <p14:creationId xmlns:p14="http://schemas.microsoft.com/office/powerpoint/2010/main" val="30802407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098337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p:spPr>
      </p:sp>
      <p:sp>
        <p:nvSpPr>
          <p:cNvPr id="40963" name="Notes Placeholder 2"/>
          <p:cNvSpPr>
            <a:spLocks noGrp="1"/>
          </p:cNvSpPr>
          <p:nvPr>
            <p:ph type="body" idx="1"/>
          </p:nvPr>
        </p:nvSpPr>
        <p:spPr bwMode="auto">
          <a:noFill/>
        </p:spPr>
        <p:txBody>
          <a:bodyPr wrap="square" lIns="91407" tIns="45703" rIns="91407" bIns="45703" numCol="1" anchor="t" anchorCtr="0" compatLnSpc="1">
            <a:prstTxWarp prst="textNoShape">
              <a:avLst/>
            </a:prstTxWarp>
          </a:bodyPr>
          <a:lstStyle/>
          <a:p>
            <a:r>
              <a:rPr lang="en-US" dirty="0" smtClean="0"/>
              <a:t>How</a:t>
            </a:r>
            <a:r>
              <a:rPr lang="en-US" baseline="0" dirty="0" smtClean="0"/>
              <a:t> do we input data into R? The first method, and sometimes the simplest, is: t</a:t>
            </a:r>
            <a:r>
              <a:rPr lang="en-US" dirty="0" smtClean="0"/>
              <a:t>ype the data in!</a:t>
            </a:r>
            <a:r>
              <a:rPr lang="en-US" baseline="0" dirty="0" smtClean="0"/>
              <a:t> </a:t>
            </a:r>
            <a:r>
              <a:rPr lang="en-US" dirty="0" smtClean="0"/>
              <a:t> This is a good method for small</a:t>
            </a:r>
            <a:r>
              <a:rPr lang="en-US" baseline="0" dirty="0" smtClean="0"/>
              <a:t> data sets.  </a:t>
            </a:r>
          </a:p>
          <a:p>
            <a:r>
              <a:rPr lang="en-US" baseline="0" dirty="0" smtClean="0"/>
              <a:t>You </a:t>
            </a:r>
            <a:r>
              <a:rPr lang="en-US" b="1" baseline="0" dirty="0" smtClean="0"/>
              <a:t>can always read raw data from a data file </a:t>
            </a:r>
            <a:r>
              <a:rPr lang="en-US" b="1" i="0" baseline="0" dirty="0" smtClean="0"/>
              <a:t>using</a:t>
            </a:r>
            <a:r>
              <a:rPr lang="en-US" b="1" i="1" baseline="0" dirty="0" smtClean="0"/>
              <a:t> read.table()</a:t>
            </a:r>
            <a:r>
              <a:rPr lang="en-US" b="1" baseline="0" dirty="0" smtClean="0"/>
              <a:t>. </a:t>
            </a:r>
            <a:r>
              <a:rPr lang="en-US" baseline="0" dirty="0" smtClean="0"/>
              <a:t>There are several help functions for reading delimited data as well as fixed length fields; the scan() function permits reading fields of variable length. </a:t>
            </a:r>
          </a:p>
          <a:p>
            <a:r>
              <a:rPr lang="en-US" baseline="0" dirty="0" smtClean="0"/>
              <a:t>You </a:t>
            </a:r>
            <a:r>
              <a:rPr lang="en-US" b="1" baseline="0" dirty="0" smtClean="0"/>
              <a:t>can also read data in from a database. </a:t>
            </a:r>
            <a:r>
              <a:rPr lang="en-US" baseline="0" dirty="0" smtClean="0"/>
              <a:t>Both DBI (Java) and ODBC (Microsoft) interfaces are supported. Drivers are available for most popular databases. </a:t>
            </a:r>
          </a:p>
          <a:p>
            <a:r>
              <a:rPr lang="en-US" baseline="0" dirty="0" smtClean="0"/>
              <a:t>Once in, there are </a:t>
            </a:r>
            <a:r>
              <a:rPr lang="en-US" b="1" baseline="0" dirty="0" smtClean="0"/>
              <a:t>several ways to save data from an R workspace</a:t>
            </a:r>
            <a:r>
              <a:rPr lang="en-US" baseline="0" dirty="0" smtClean="0"/>
              <a:t>. You can save the entire workspace and restore it in a later session. You can also write a R data object (usually a data frame) as a text file with field delimiters. Finally, you can save an R object or objects as a binary file, which can be loaded back into another session. </a:t>
            </a:r>
          </a:p>
          <a:p>
            <a:r>
              <a:rPr lang="en-US" baseline="0" dirty="0" smtClean="0"/>
              <a:t>R also allows you to specify a particular output device, which is the standard way to save the results of a graph or a plot. RStudio allows you to save the graph as an image (.jpg, etc.) directly from the plot window.</a:t>
            </a:r>
          </a:p>
          <a:p>
            <a:endParaRPr lang="en-US" baseline="0" dirty="0" smtClean="0"/>
          </a:p>
          <a:p>
            <a:endParaRPr lang="en-US" baseline="0" dirty="0" smtClean="0"/>
          </a:p>
        </p:txBody>
      </p:sp>
      <p:sp>
        <p:nvSpPr>
          <p:cNvPr id="4" name="Footer Placeholder 3"/>
          <p:cNvSpPr>
            <a:spLocks noGrp="1"/>
          </p:cNvSpPr>
          <p:nvPr>
            <p:ph type="ftr" sz="quarter" idx="4"/>
          </p:nvPr>
        </p:nvSpPr>
        <p:spPr/>
        <p:txBody>
          <a:bodyPr lIns="86520" tIns="43260" rIns="86520" bIns="43260"/>
          <a:lstStyle/>
          <a:p>
            <a:pPr>
              <a:defRPr/>
            </a:pPr>
            <a:r>
              <a:rPr lang="en-US" dirty="0" smtClean="0"/>
              <a:t>Module 3: Basic Data Analytic Methods Using R</a:t>
            </a:r>
            <a:endParaRPr lang="en-US" dirty="0"/>
          </a:p>
        </p:txBody>
      </p:sp>
      <p:sp>
        <p:nvSpPr>
          <p:cNvPr id="5" name="Slide Number Placeholder 4"/>
          <p:cNvSpPr>
            <a:spLocks noGrp="1"/>
          </p:cNvSpPr>
          <p:nvPr>
            <p:ph type="sldNum" sz="quarter" idx="5"/>
          </p:nvPr>
        </p:nvSpPr>
        <p:spPr>
          <a:xfrm>
            <a:off x="6400802" y="8839203"/>
            <a:ext cx="455614" cy="304800"/>
          </a:xfrm>
          <a:prstGeom prst="rect">
            <a:avLst/>
          </a:prstGeom>
        </p:spPr>
        <p:txBody>
          <a:bodyPr lIns="86520" tIns="43260" rIns="86520" bIns="43260"/>
          <a:lstStyle/>
          <a:p>
            <a:pPr>
              <a:defRPr/>
            </a:pPr>
            <a:fld id="{34AB3B6A-FC57-4E56-B3E8-0A071AE44358}" type="slidenum">
              <a:rPr lang="en-US"/>
              <a:pPr>
                <a:defRPr/>
              </a:pPr>
              <a:t>9</a:t>
            </a:fld>
            <a:endParaRPr lang="en-US" dirty="0"/>
          </a:p>
        </p:txBody>
      </p:sp>
    </p:spTree>
    <p:extLst>
      <p:ext uri="{BB962C8B-B14F-4D97-AF65-F5344CB8AC3E}">
        <p14:creationId xmlns:p14="http://schemas.microsoft.com/office/powerpoint/2010/main" val="32130657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lIns="86520" tIns="43260" rIns="86520" bIns="43260">
            <a:normAutofit/>
          </a:bodyPr>
          <a:lstStyle/>
          <a:p>
            <a:r>
              <a:rPr lang="en-US" b="1" dirty="0" smtClean="0"/>
              <a:t>R has</a:t>
            </a:r>
            <a:r>
              <a:rPr lang="en-US" b="1" baseline="0" dirty="0" smtClean="0"/>
              <a:t> the ability to read in data in many different formats</a:t>
            </a:r>
            <a:r>
              <a:rPr lang="en-US" baseline="0" dirty="0" smtClean="0"/>
              <a:t>. The </a:t>
            </a:r>
            <a:r>
              <a:rPr lang="en-US" i="1" baseline="0" dirty="0" smtClean="0"/>
              <a:t>read.table() </a:t>
            </a:r>
            <a:r>
              <a:rPr lang="en-US" baseline="0" dirty="0" smtClean="0"/>
              <a:t>function is the most used, although there are multiple helper functions such as </a:t>
            </a:r>
            <a:r>
              <a:rPr lang="en-US" i="1" baseline="0" dirty="0" smtClean="0"/>
              <a:t>read.csv()</a:t>
            </a:r>
            <a:r>
              <a:rPr lang="en-US" baseline="0" dirty="0" smtClean="0"/>
              <a:t>, </a:t>
            </a:r>
            <a:r>
              <a:rPr lang="en-US" i="1" baseline="0" dirty="0" smtClean="0"/>
              <a:t>read.delim() </a:t>
            </a:r>
            <a:r>
              <a:rPr lang="en-US" baseline="0" dirty="0" smtClean="0"/>
              <a:t>and </a:t>
            </a:r>
            <a:r>
              <a:rPr lang="en-US" i="1" baseline="0" dirty="0" smtClean="0"/>
              <a:t>read.fwf() </a:t>
            </a:r>
            <a:r>
              <a:rPr lang="en-US" baseline="0" dirty="0" smtClean="0"/>
              <a:t>for reading fixed-length fields. Multiple import functions also exist, including reading in data from SPSS, SAS, Sysstat, and</a:t>
            </a:r>
            <a:r>
              <a:rPr lang="en-US" dirty="0" smtClean="0"/>
              <a:t> other statistical packages. </a:t>
            </a:r>
            <a:r>
              <a:rPr lang="en-US" baseline="0" dirty="0" smtClean="0"/>
              <a:t>The file name argument to </a:t>
            </a:r>
            <a:r>
              <a:rPr lang="en-US" baseline="0" dirty="0" err="1" smtClean="0">
                <a:latin typeface="Courier New" pitchFamily="49" charset="0"/>
                <a:cs typeface="Courier New" pitchFamily="49" charset="0"/>
              </a:rPr>
              <a:t>read.table</a:t>
            </a:r>
            <a:r>
              <a:rPr lang="en-US" baseline="0" dirty="0" smtClean="0">
                <a:latin typeface="Courier New" pitchFamily="49" charset="0"/>
                <a:cs typeface="Courier New" pitchFamily="49" charset="0"/>
              </a:rPr>
              <a:t>() </a:t>
            </a:r>
            <a:r>
              <a:rPr lang="en-US" baseline="0" dirty="0" smtClean="0"/>
              <a:t>can also be a URL: this is useful in reading a data file from the Internet. Consult the help subsystem ( </a:t>
            </a:r>
            <a:r>
              <a:rPr lang="en-US" i="1" baseline="0" dirty="0" smtClean="0"/>
              <a:t>help(read.table)</a:t>
            </a:r>
            <a:r>
              <a:rPr lang="en-US" baseline="0" dirty="0" smtClean="0"/>
              <a:t>  for more options).</a:t>
            </a:r>
          </a:p>
          <a:p>
            <a:r>
              <a:rPr lang="en-US" b="1" baseline="0" dirty="0" smtClean="0"/>
              <a:t>R </a:t>
            </a:r>
            <a:r>
              <a:rPr lang="en-US" b="1" i="1" baseline="0" dirty="0" smtClean="0"/>
              <a:t>always </a:t>
            </a:r>
            <a:r>
              <a:rPr lang="en-US" b="1" i="0" baseline="0" dirty="0" smtClean="0"/>
              <a:t>uses </a:t>
            </a:r>
            <a:r>
              <a:rPr lang="en-US" b="1" baseline="0" dirty="0" smtClean="0"/>
              <a:t>a forward slash “/” as the separator character in full pathnames for files</a:t>
            </a:r>
            <a:r>
              <a:rPr lang="en-US" baseline="0" dirty="0" smtClean="0"/>
              <a:t>. A file in your documents directory in Windows would be written as “C:/users/janedoe/My Documents/Newscript.R”. This makes script files somewhat more portable at the expense of some initial confusion on the part of Windows users. </a:t>
            </a:r>
          </a:p>
          <a:p>
            <a:endParaRPr lang="en-US" baseline="0" dirty="0" smtClean="0"/>
          </a:p>
        </p:txBody>
      </p:sp>
      <p:sp>
        <p:nvSpPr>
          <p:cNvPr id="5" name="Footer Placeholder 4"/>
          <p:cNvSpPr>
            <a:spLocks noGrp="1"/>
          </p:cNvSpPr>
          <p:nvPr>
            <p:ph type="ftr" sz="quarter" idx="11"/>
          </p:nvPr>
        </p:nvSpPr>
        <p:spPr/>
        <p:txBody>
          <a:bodyPr lIns="86520" tIns="43260" rIns="86520" bIns="43260"/>
          <a:lstStyle/>
          <a:p>
            <a:pPr>
              <a:defRPr/>
            </a:pPr>
            <a:r>
              <a:rPr lang="en-US" dirty="0" smtClean="0"/>
              <a:t>Module 3: Basic Data Analytic Methods Using R</a:t>
            </a:r>
            <a:endParaRPr lang="en-US" dirty="0"/>
          </a:p>
        </p:txBody>
      </p:sp>
      <p:sp>
        <p:nvSpPr>
          <p:cNvPr id="6" name="Slide Number Placeholder 5"/>
          <p:cNvSpPr>
            <a:spLocks noGrp="1"/>
          </p:cNvSpPr>
          <p:nvPr>
            <p:ph type="sldNum" sz="quarter" idx="12"/>
          </p:nvPr>
        </p:nvSpPr>
        <p:spPr>
          <a:xfrm>
            <a:off x="6400802" y="8839203"/>
            <a:ext cx="455614" cy="304800"/>
          </a:xfrm>
          <a:prstGeom prst="rect">
            <a:avLst/>
          </a:prstGeom>
        </p:spPr>
        <p:txBody>
          <a:bodyPr lIns="86520" tIns="43260" rIns="86520" bIns="43260"/>
          <a:lstStyle/>
          <a:p>
            <a:pPr>
              <a:defRPr/>
            </a:pPr>
            <a:fld id="{80249327-EC2F-4096-8D35-6B76097739FC}" type="slidenum">
              <a:rPr lang="en-US" smtClean="0"/>
              <a:pPr>
                <a:defRPr/>
              </a:pPr>
              <a:t>10</a:t>
            </a:fld>
            <a:endParaRPr lang="en-US" dirty="0"/>
          </a:p>
        </p:txBody>
      </p:sp>
    </p:spTree>
    <p:extLst>
      <p:ext uri="{BB962C8B-B14F-4D97-AF65-F5344CB8AC3E}">
        <p14:creationId xmlns:p14="http://schemas.microsoft.com/office/powerpoint/2010/main" val="2428059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lIns="86520" tIns="43260" rIns="86520" bIns="43260">
            <a:normAutofit/>
          </a:bodyPr>
          <a:lstStyle/>
          <a:p>
            <a:r>
              <a:rPr lang="en-US" b="1" dirty="0" smtClean="0"/>
              <a:t>R has</a:t>
            </a:r>
            <a:r>
              <a:rPr lang="en-US" b="1" baseline="0" dirty="0" smtClean="0"/>
              <a:t> the ability to read in data in many different formats</a:t>
            </a:r>
            <a:r>
              <a:rPr lang="en-US" baseline="0" dirty="0" smtClean="0"/>
              <a:t>. The </a:t>
            </a:r>
            <a:r>
              <a:rPr lang="en-US" i="1" baseline="0" dirty="0" smtClean="0"/>
              <a:t>read.table() </a:t>
            </a:r>
            <a:r>
              <a:rPr lang="en-US" baseline="0" dirty="0" smtClean="0"/>
              <a:t>function is the most used, although there are multiple helper functions such as </a:t>
            </a:r>
            <a:r>
              <a:rPr lang="en-US" i="1" baseline="0" dirty="0" smtClean="0"/>
              <a:t>read.csv()</a:t>
            </a:r>
            <a:r>
              <a:rPr lang="en-US" baseline="0" dirty="0" smtClean="0"/>
              <a:t>, </a:t>
            </a:r>
            <a:r>
              <a:rPr lang="en-US" i="1" baseline="0" dirty="0" smtClean="0"/>
              <a:t>read.delim() </a:t>
            </a:r>
            <a:r>
              <a:rPr lang="en-US" baseline="0" dirty="0" smtClean="0"/>
              <a:t>and </a:t>
            </a:r>
            <a:r>
              <a:rPr lang="en-US" i="1" baseline="0" dirty="0" smtClean="0"/>
              <a:t>read.fwf() </a:t>
            </a:r>
            <a:r>
              <a:rPr lang="en-US" baseline="0" dirty="0" smtClean="0"/>
              <a:t>for reading fixed-length fields. Multiple import functions also exist, including reading in data from SPSS, SAS, Sysstat, and</a:t>
            </a:r>
            <a:r>
              <a:rPr lang="en-US" dirty="0" smtClean="0"/>
              <a:t> other statistical packages. </a:t>
            </a:r>
            <a:r>
              <a:rPr lang="en-US" baseline="0" dirty="0" smtClean="0"/>
              <a:t>The file name argument to </a:t>
            </a:r>
            <a:r>
              <a:rPr lang="en-US" baseline="0" dirty="0" err="1" smtClean="0">
                <a:latin typeface="Courier New" pitchFamily="49" charset="0"/>
                <a:cs typeface="Courier New" pitchFamily="49" charset="0"/>
              </a:rPr>
              <a:t>read.table</a:t>
            </a:r>
            <a:r>
              <a:rPr lang="en-US" baseline="0" dirty="0" smtClean="0">
                <a:latin typeface="Courier New" pitchFamily="49" charset="0"/>
                <a:cs typeface="Courier New" pitchFamily="49" charset="0"/>
              </a:rPr>
              <a:t>() </a:t>
            </a:r>
            <a:r>
              <a:rPr lang="en-US" baseline="0" dirty="0" smtClean="0"/>
              <a:t>can also be a URL: this is useful in reading a data file from the Internet. Consult the help subsystem ( </a:t>
            </a:r>
            <a:r>
              <a:rPr lang="en-US" i="1" baseline="0" dirty="0" smtClean="0"/>
              <a:t>help(read.table)</a:t>
            </a:r>
            <a:r>
              <a:rPr lang="en-US" baseline="0" dirty="0" smtClean="0"/>
              <a:t>  for more options).</a:t>
            </a:r>
          </a:p>
          <a:p>
            <a:r>
              <a:rPr lang="en-US" b="1" baseline="0" dirty="0" smtClean="0"/>
              <a:t>R </a:t>
            </a:r>
            <a:r>
              <a:rPr lang="en-US" b="1" i="1" baseline="0" dirty="0" smtClean="0"/>
              <a:t>always </a:t>
            </a:r>
            <a:r>
              <a:rPr lang="en-US" b="1" i="0" baseline="0" dirty="0" smtClean="0"/>
              <a:t>uses </a:t>
            </a:r>
            <a:r>
              <a:rPr lang="en-US" b="1" baseline="0" dirty="0" smtClean="0"/>
              <a:t>a forward slash “/” as the separator character in full pathnames for files</a:t>
            </a:r>
            <a:r>
              <a:rPr lang="en-US" baseline="0" dirty="0" smtClean="0"/>
              <a:t>. A file in your documents directory in Windows would be written as “C:/users/janedoe/My Documents/Newscript.R”. This makes script files somewhat more portable at the expense of some initial confusion on the part of Windows users. </a:t>
            </a:r>
          </a:p>
          <a:p>
            <a:endParaRPr lang="en-US" baseline="0" dirty="0" smtClean="0"/>
          </a:p>
        </p:txBody>
      </p:sp>
      <p:sp>
        <p:nvSpPr>
          <p:cNvPr id="5" name="Footer Placeholder 4"/>
          <p:cNvSpPr>
            <a:spLocks noGrp="1"/>
          </p:cNvSpPr>
          <p:nvPr>
            <p:ph type="ftr" sz="quarter" idx="11"/>
          </p:nvPr>
        </p:nvSpPr>
        <p:spPr/>
        <p:txBody>
          <a:bodyPr lIns="86520" tIns="43260" rIns="86520" bIns="43260"/>
          <a:lstStyle/>
          <a:p>
            <a:pPr>
              <a:defRPr/>
            </a:pPr>
            <a:r>
              <a:rPr lang="en-US" dirty="0" smtClean="0"/>
              <a:t>Module 3: Basic Data Analytic Methods Using R</a:t>
            </a:r>
            <a:endParaRPr lang="en-US" dirty="0"/>
          </a:p>
        </p:txBody>
      </p:sp>
      <p:sp>
        <p:nvSpPr>
          <p:cNvPr id="6" name="Slide Number Placeholder 5"/>
          <p:cNvSpPr>
            <a:spLocks noGrp="1"/>
          </p:cNvSpPr>
          <p:nvPr>
            <p:ph type="sldNum" sz="quarter" idx="12"/>
          </p:nvPr>
        </p:nvSpPr>
        <p:spPr>
          <a:xfrm>
            <a:off x="6400802" y="8839203"/>
            <a:ext cx="455614" cy="304800"/>
          </a:xfrm>
          <a:prstGeom prst="rect">
            <a:avLst/>
          </a:prstGeom>
        </p:spPr>
        <p:txBody>
          <a:bodyPr lIns="86520" tIns="43260" rIns="86520" bIns="43260"/>
          <a:lstStyle/>
          <a:p>
            <a:pPr>
              <a:defRPr/>
            </a:pPr>
            <a:fld id="{80249327-EC2F-4096-8D35-6B76097739FC}" type="slidenum">
              <a:rPr lang="en-US" smtClean="0"/>
              <a:pPr>
                <a:defRPr/>
              </a:pPr>
              <a:t>11</a:t>
            </a:fld>
            <a:endParaRPr lang="en-US" dirty="0"/>
          </a:p>
        </p:txBody>
      </p:sp>
    </p:spTree>
    <p:extLst>
      <p:ext uri="{BB962C8B-B14F-4D97-AF65-F5344CB8AC3E}">
        <p14:creationId xmlns:p14="http://schemas.microsoft.com/office/powerpoint/2010/main" val="2428059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lIns="86520" tIns="43260" rIns="86520" bIns="43260">
            <a:normAutofit/>
          </a:bodyPr>
          <a:lstStyle/>
          <a:p>
            <a:r>
              <a:rPr lang="en-US" b="1" dirty="0" err="1" smtClean="0"/>
              <a:t>install.packages</a:t>
            </a:r>
            <a:r>
              <a:rPr lang="en-US" b="1" dirty="0" smtClean="0"/>
              <a:t>("</a:t>
            </a:r>
            <a:r>
              <a:rPr lang="en-US" b="1" dirty="0" err="1" smtClean="0"/>
              <a:t>xlsx</a:t>
            </a:r>
            <a:r>
              <a:rPr lang="en-US" b="1" dirty="0" smtClean="0"/>
              <a:t>")</a:t>
            </a:r>
          </a:p>
          <a:p>
            <a:r>
              <a:rPr lang="en-US" b="1" dirty="0" smtClean="0"/>
              <a:t># Verify the package is installed.</a:t>
            </a:r>
          </a:p>
          <a:p>
            <a:r>
              <a:rPr lang="en-US" b="1" dirty="0" smtClean="0"/>
              <a:t>any(</a:t>
            </a:r>
            <a:r>
              <a:rPr lang="en-US" b="1" dirty="0" err="1" smtClean="0"/>
              <a:t>grepl</a:t>
            </a:r>
            <a:r>
              <a:rPr lang="en-US" b="1" dirty="0" smtClean="0"/>
              <a:t>("</a:t>
            </a:r>
            <a:r>
              <a:rPr lang="en-US" b="1" dirty="0" err="1" smtClean="0"/>
              <a:t>xlsx</a:t>
            </a:r>
            <a:r>
              <a:rPr lang="en-US" b="1" dirty="0" smtClean="0"/>
              <a:t>",</a:t>
            </a:r>
            <a:r>
              <a:rPr lang="en-US" b="1" dirty="0" err="1" smtClean="0"/>
              <a:t>installed.packages</a:t>
            </a:r>
            <a:r>
              <a:rPr lang="en-US" b="1" dirty="0" smtClean="0"/>
              <a:t>()))</a:t>
            </a:r>
          </a:p>
          <a:p>
            <a:endParaRPr lang="en-US" b="1" dirty="0" smtClean="0"/>
          </a:p>
          <a:p>
            <a:r>
              <a:rPr lang="en-US" b="1" dirty="0" smtClean="0"/>
              <a:t># Load the library into R workspace.</a:t>
            </a:r>
          </a:p>
          <a:p>
            <a:r>
              <a:rPr lang="en-US" b="1" dirty="0" smtClean="0"/>
              <a:t>library("</a:t>
            </a:r>
            <a:r>
              <a:rPr lang="en-US" b="1" dirty="0" err="1" smtClean="0"/>
              <a:t>xlsx</a:t>
            </a:r>
            <a:r>
              <a:rPr lang="en-US" b="1" dirty="0" smtClean="0"/>
              <a:t>")</a:t>
            </a:r>
          </a:p>
          <a:p>
            <a:r>
              <a:rPr lang="en-US" b="1" dirty="0" smtClean="0"/>
              <a:t># Read the first worksheet in the file </a:t>
            </a:r>
            <a:r>
              <a:rPr lang="en-US" b="1" dirty="0" err="1" smtClean="0"/>
              <a:t>input.xlsx</a:t>
            </a:r>
            <a:r>
              <a:rPr lang="en-US" b="1" dirty="0" smtClean="0"/>
              <a:t>.</a:t>
            </a:r>
          </a:p>
          <a:p>
            <a:r>
              <a:rPr lang="en-US" b="1" dirty="0" smtClean="0"/>
              <a:t>data &lt;- </a:t>
            </a:r>
            <a:r>
              <a:rPr lang="en-US" b="1" dirty="0" err="1" smtClean="0"/>
              <a:t>read.xlsx</a:t>
            </a:r>
            <a:r>
              <a:rPr lang="en-US" b="1" dirty="0" smtClean="0"/>
              <a:t>("</a:t>
            </a:r>
            <a:r>
              <a:rPr lang="en-US" b="1" dirty="0" err="1" smtClean="0"/>
              <a:t>input.xlsx</a:t>
            </a:r>
            <a:r>
              <a:rPr lang="en-US" b="1" dirty="0" smtClean="0"/>
              <a:t>", </a:t>
            </a:r>
            <a:r>
              <a:rPr lang="en-US" b="1" dirty="0" err="1" smtClean="0"/>
              <a:t>sheetIndex</a:t>
            </a:r>
            <a:r>
              <a:rPr lang="en-US" b="1" dirty="0" smtClean="0"/>
              <a:t> = 1)</a:t>
            </a:r>
          </a:p>
          <a:p>
            <a:r>
              <a:rPr lang="en-US" b="1" dirty="0" smtClean="0"/>
              <a:t>print(data)</a:t>
            </a:r>
          </a:p>
          <a:p>
            <a:endParaRPr lang="en-US" b="1" dirty="0" smtClean="0"/>
          </a:p>
          <a:p>
            <a:r>
              <a:rPr lang="en-US" b="1" dirty="0" smtClean="0"/>
              <a:t># Read the first worksheet in the file </a:t>
            </a:r>
            <a:r>
              <a:rPr lang="en-US" b="1" dirty="0" err="1" smtClean="0"/>
              <a:t>input.xlsx</a:t>
            </a:r>
            <a:r>
              <a:rPr lang="en-US" b="1" dirty="0" smtClean="0"/>
              <a:t>.</a:t>
            </a:r>
          </a:p>
          <a:p>
            <a:r>
              <a:rPr lang="en-US" b="1" dirty="0" smtClean="0"/>
              <a:t>data &lt;- </a:t>
            </a:r>
            <a:r>
              <a:rPr lang="en-US" b="1" dirty="0" err="1" smtClean="0"/>
              <a:t>read.xlsx</a:t>
            </a:r>
            <a:r>
              <a:rPr lang="en-US" b="1" dirty="0" smtClean="0"/>
              <a:t>("</a:t>
            </a:r>
            <a:r>
              <a:rPr lang="en-US" b="1" dirty="0" err="1" smtClean="0"/>
              <a:t>input.xlsx</a:t>
            </a:r>
            <a:r>
              <a:rPr lang="en-US" b="1" dirty="0" smtClean="0"/>
              <a:t>", </a:t>
            </a:r>
            <a:r>
              <a:rPr lang="en-US" b="1" dirty="0" err="1" smtClean="0"/>
              <a:t>sheetIndex</a:t>
            </a:r>
            <a:r>
              <a:rPr lang="en-US" b="1" dirty="0" smtClean="0"/>
              <a:t> = 2)</a:t>
            </a:r>
          </a:p>
          <a:p>
            <a:r>
              <a:rPr lang="en-US" b="1" dirty="0" smtClean="0"/>
              <a:t>print(data)</a:t>
            </a:r>
          </a:p>
        </p:txBody>
      </p:sp>
      <p:sp>
        <p:nvSpPr>
          <p:cNvPr id="5" name="Footer Placeholder 4"/>
          <p:cNvSpPr>
            <a:spLocks noGrp="1"/>
          </p:cNvSpPr>
          <p:nvPr>
            <p:ph type="ftr" sz="quarter" idx="11"/>
          </p:nvPr>
        </p:nvSpPr>
        <p:spPr/>
        <p:txBody>
          <a:bodyPr lIns="86520" tIns="43260" rIns="86520" bIns="43260"/>
          <a:lstStyle/>
          <a:p>
            <a:pPr>
              <a:defRPr/>
            </a:pPr>
            <a:r>
              <a:rPr lang="en-US" dirty="0" smtClean="0"/>
              <a:t>Module 3: Basic Data Analytic Methods Using R</a:t>
            </a:r>
            <a:endParaRPr lang="en-US" dirty="0"/>
          </a:p>
        </p:txBody>
      </p:sp>
      <p:sp>
        <p:nvSpPr>
          <p:cNvPr id="6" name="Slide Number Placeholder 5"/>
          <p:cNvSpPr>
            <a:spLocks noGrp="1"/>
          </p:cNvSpPr>
          <p:nvPr>
            <p:ph type="sldNum" sz="quarter" idx="12"/>
          </p:nvPr>
        </p:nvSpPr>
        <p:spPr>
          <a:xfrm>
            <a:off x="6400802" y="8839203"/>
            <a:ext cx="455614" cy="304800"/>
          </a:xfrm>
          <a:prstGeom prst="rect">
            <a:avLst/>
          </a:prstGeom>
        </p:spPr>
        <p:txBody>
          <a:bodyPr lIns="86520" tIns="43260" rIns="86520" bIns="43260"/>
          <a:lstStyle/>
          <a:p>
            <a:pPr>
              <a:defRPr/>
            </a:pPr>
            <a:fld id="{80249327-EC2F-4096-8D35-6B76097739FC}" type="slidenum">
              <a:rPr lang="en-US" smtClean="0"/>
              <a:pPr>
                <a:defRPr/>
              </a:pPr>
              <a:t>12</a:t>
            </a:fld>
            <a:endParaRPr lang="en-US" dirty="0"/>
          </a:p>
        </p:txBody>
      </p:sp>
    </p:spTree>
    <p:extLst>
      <p:ext uri="{BB962C8B-B14F-4D97-AF65-F5344CB8AC3E}">
        <p14:creationId xmlns:p14="http://schemas.microsoft.com/office/powerpoint/2010/main" val="24280599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2" name="Picture 2" descr="fond_d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288"/>
            <a:ext cx="9144000"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3"/>
          <p:cNvSpPr>
            <a:spLocks noChangeArrowheads="1"/>
          </p:cNvSpPr>
          <p:nvPr/>
        </p:nvSpPr>
        <p:spPr bwMode="auto">
          <a:xfrm>
            <a:off x="0" y="6524625"/>
            <a:ext cx="9144000" cy="333375"/>
          </a:xfrm>
          <a:prstGeom prst="rect">
            <a:avLst/>
          </a:prstGeom>
          <a:solidFill>
            <a:srgbClr val="174A7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fr-FR"/>
          </a:p>
        </p:txBody>
      </p:sp>
      <p:sp>
        <p:nvSpPr>
          <p:cNvPr id="4" name="Rectangle 4"/>
          <p:cNvSpPr>
            <a:spLocks noChangeArrowheads="1"/>
          </p:cNvSpPr>
          <p:nvPr/>
        </p:nvSpPr>
        <p:spPr bwMode="gray">
          <a:xfrm flipV="1">
            <a:off x="0" y="1341438"/>
            <a:ext cx="9151938" cy="71437"/>
          </a:xfrm>
          <a:prstGeom prst="rect">
            <a:avLst/>
          </a:prstGeom>
          <a:solidFill>
            <a:srgbClr val="174A7C">
              <a:alpha val="9411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fr-FR"/>
          </a:p>
        </p:txBody>
      </p:sp>
      <p:sp>
        <p:nvSpPr>
          <p:cNvPr id="5" name="Rectangle 18"/>
          <p:cNvSpPr>
            <a:spLocks noChangeArrowheads="1"/>
          </p:cNvSpPr>
          <p:nvPr userDrawn="1"/>
        </p:nvSpPr>
        <p:spPr bwMode="gray">
          <a:xfrm>
            <a:off x="-11113" y="5195888"/>
            <a:ext cx="9177338" cy="36512"/>
          </a:xfrm>
          <a:prstGeom prst="rect">
            <a:avLst/>
          </a:prstGeom>
          <a:solidFill>
            <a:srgbClr val="174A7C">
              <a:alpha val="9411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fr-FR"/>
          </a:p>
        </p:txBody>
      </p:sp>
    </p:spTree>
    <p:extLst>
      <p:ext uri="{BB962C8B-B14F-4D97-AF65-F5344CB8AC3E}">
        <p14:creationId xmlns:p14="http://schemas.microsoft.com/office/powerpoint/2010/main" val="26743293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fr-FR" smtClean="0"/>
              <a:t>Click to edit Master text styles</a:t>
            </a:r>
          </a:p>
          <a:p>
            <a:pPr lvl="1"/>
            <a:r>
              <a:rPr lang="fr-FR" smtClean="0"/>
              <a:t>Second level</a:t>
            </a:r>
          </a:p>
          <a:p>
            <a:pPr lvl="2"/>
            <a:r>
              <a:rPr lang="fr-FR" smtClean="0"/>
              <a:t>Third level</a:t>
            </a:r>
          </a:p>
          <a:p>
            <a:pPr lvl="3"/>
            <a:r>
              <a:rPr lang="fr-FR" smtClean="0"/>
              <a:t>Fourth level</a:t>
            </a:r>
          </a:p>
          <a:p>
            <a:pPr lvl="4"/>
            <a:r>
              <a:rPr lang="fr-FR" smtClean="0"/>
              <a:t>Fifth level</a:t>
            </a:r>
            <a:endParaRPr lang="en-US"/>
          </a:p>
        </p:txBody>
      </p:sp>
    </p:spTree>
    <p:extLst>
      <p:ext uri="{BB962C8B-B14F-4D97-AF65-F5344CB8AC3E}">
        <p14:creationId xmlns:p14="http://schemas.microsoft.com/office/powerpoint/2010/main" val="2255107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81825" y="188913"/>
            <a:ext cx="2270125" cy="5907087"/>
          </a:xfrm>
        </p:spPr>
        <p:txBody>
          <a:bodyPr vert="eaVert"/>
          <a:lstStyle/>
          <a:p>
            <a:r>
              <a:rPr lang="fr-FR" smtClean="0"/>
              <a:t>Click to edit Master title style</a:t>
            </a:r>
            <a:endParaRPr lang="en-US"/>
          </a:p>
        </p:txBody>
      </p:sp>
      <p:sp>
        <p:nvSpPr>
          <p:cNvPr id="3" name="Vertical Text Placeholder 2"/>
          <p:cNvSpPr>
            <a:spLocks noGrp="1"/>
          </p:cNvSpPr>
          <p:nvPr>
            <p:ph type="body" orient="vert" idx="1"/>
          </p:nvPr>
        </p:nvSpPr>
        <p:spPr>
          <a:xfrm>
            <a:off x="169863" y="188913"/>
            <a:ext cx="6659562" cy="5907087"/>
          </a:xfrm>
        </p:spPr>
        <p:txBody>
          <a:bodyPr vert="eaVert"/>
          <a:lstStyle/>
          <a:p>
            <a:pPr lvl="0"/>
            <a:r>
              <a:rPr lang="fr-FR" smtClean="0"/>
              <a:t>Click to edit Master text styles</a:t>
            </a:r>
          </a:p>
          <a:p>
            <a:pPr lvl="1"/>
            <a:r>
              <a:rPr lang="fr-FR" smtClean="0"/>
              <a:t>Second level</a:t>
            </a:r>
          </a:p>
          <a:p>
            <a:pPr lvl="2"/>
            <a:r>
              <a:rPr lang="fr-FR" smtClean="0"/>
              <a:t>Third level</a:t>
            </a:r>
          </a:p>
          <a:p>
            <a:pPr lvl="3"/>
            <a:r>
              <a:rPr lang="fr-FR" smtClean="0"/>
              <a:t>Fourth level</a:t>
            </a:r>
          </a:p>
          <a:p>
            <a:pPr lvl="4"/>
            <a:r>
              <a:rPr lang="fr-FR" smtClean="0"/>
              <a:t>Fifth level</a:t>
            </a:r>
            <a:endParaRPr lang="en-US"/>
          </a:p>
        </p:txBody>
      </p:sp>
    </p:spTree>
    <p:extLst>
      <p:ext uri="{BB962C8B-B14F-4D97-AF65-F5344CB8AC3E}">
        <p14:creationId xmlns:p14="http://schemas.microsoft.com/office/powerpoint/2010/main" val="35767539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CoverPage_Modul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43000"/>
            <a:ext cx="7772400" cy="688975"/>
          </a:xfrm>
        </p:spPr>
        <p:txBody>
          <a:bodyPr anchor="t"/>
          <a:lstStyle>
            <a:lvl1pPr>
              <a:defRPr sz="26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2438400"/>
            <a:ext cx="7086600" cy="2667000"/>
          </a:xfrm>
        </p:spPr>
        <p:txBody>
          <a:bodyPr/>
          <a:lstStyle>
            <a:lvl1pPr marL="0" indent="0" algn="l">
              <a:buNone/>
              <a:defRPr sz="2000">
                <a:solidFill>
                  <a:schemeClr val="tx1">
                    <a:lumMod val="85000"/>
                    <a:lumOff val="1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6" name="Footer Placeholder 4"/>
          <p:cNvSpPr>
            <a:spLocks noGrp="1"/>
          </p:cNvSpPr>
          <p:nvPr>
            <p:ph type="ftr" sz="quarter" idx="10"/>
          </p:nvPr>
        </p:nvSpPr>
        <p:spPr>
          <a:xfrm>
            <a:off x="4724400" y="6629400"/>
            <a:ext cx="4191000" cy="228600"/>
          </a:xfrm>
          <a:prstGeom prst="rect">
            <a:avLst/>
          </a:prstGeom>
        </p:spPr>
        <p:txBody>
          <a:bodyPr/>
          <a:lstStyle>
            <a:lvl1pPr>
              <a:defRPr/>
            </a:lvl1pPr>
          </a:lstStyle>
          <a:p>
            <a:pPr>
              <a:defRPr/>
            </a:pPr>
            <a:endParaRPr lang="en-US" dirty="0"/>
          </a:p>
        </p:txBody>
      </p:sp>
      <p:sp>
        <p:nvSpPr>
          <p:cNvPr id="7" name="Slide Number Placeholder 5"/>
          <p:cNvSpPr>
            <a:spLocks noGrp="1"/>
          </p:cNvSpPr>
          <p:nvPr>
            <p:ph type="sldNum" sz="quarter" idx="11"/>
          </p:nvPr>
        </p:nvSpPr>
        <p:spPr>
          <a:xfrm>
            <a:off x="8686800" y="6629400"/>
            <a:ext cx="457200" cy="228600"/>
          </a:xfrm>
          <a:prstGeom prst="rect">
            <a:avLst/>
          </a:prstGeom>
        </p:spPr>
        <p:txBody>
          <a:bodyPr/>
          <a:lstStyle>
            <a:lvl1pPr>
              <a:defRPr/>
            </a:lvl1pPr>
          </a:lstStyle>
          <a:p>
            <a:pPr>
              <a:defRPr/>
            </a:pPr>
            <a:fld id="{550CDAE9-9707-4120-A90B-FABB84BE074E}" type="slidenum">
              <a:rPr lang="en-US"/>
              <a:pPr>
                <a:defRPr/>
              </a:pPr>
              <a:t>‹#›</a:t>
            </a:fld>
            <a:endParaRPr lang="en-US"/>
          </a:p>
        </p:txBody>
      </p:sp>
    </p:spTree>
    <p:custDataLst>
      <p:tags r:id="rId1"/>
    </p:custDataLst>
    <p:extLst>
      <p:ext uri="{BB962C8B-B14F-4D97-AF65-F5344CB8AC3E}">
        <p14:creationId xmlns:p14="http://schemas.microsoft.com/office/powerpoint/2010/main" val="8285683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verPage_Lesson_Topic">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0"/>
            <a:ext cx="6019800" cy="1219200"/>
          </a:xfrm>
        </p:spPr>
        <p:txBody>
          <a:bodyPr anchor="t"/>
          <a:lstStyle>
            <a:lvl1pPr>
              <a:defRPr sz="2600">
                <a:solidFill>
                  <a:schemeClr val="tx1">
                    <a:lumMod val="50000"/>
                    <a:lumOff val="50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2590800"/>
            <a:ext cx="7086600" cy="2667000"/>
          </a:xfrm>
        </p:spPr>
        <p:txBody>
          <a:bodyPr/>
          <a:lstStyle>
            <a:lvl1pPr marL="0" indent="0" algn="l">
              <a:buNone/>
              <a:defRPr sz="2000">
                <a:solidFill>
                  <a:schemeClr val="tx1">
                    <a:lumMod val="85000"/>
                    <a:lumOff val="1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Content Placeholder 8"/>
          <p:cNvSpPr>
            <a:spLocks noGrp="1"/>
          </p:cNvSpPr>
          <p:nvPr>
            <p:ph sz="quarter" idx="13"/>
          </p:nvPr>
        </p:nvSpPr>
        <p:spPr>
          <a:xfrm>
            <a:off x="685800" y="1981200"/>
            <a:ext cx="7772400" cy="457200"/>
          </a:xfrm>
        </p:spPr>
        <p:txBody>
          <a:bodyPr/>
          <a:lstStyle>
            <a:lvl1pPr>
              <a:buNone/>
              <a:defRPr>
                <a:solidFill>
                  <a:srgbClr val="2C95DD"/>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7" name="Footer Placeholder 4"/>
          <p:cNvSpPr>
            <a:spLocks noGrp="1"/>
          </p:cNvSpPr>
          <p:nvPr>
            <p:ph type="ftr" sz="quarter" idx="14"/>
          </p:nvPr>
        </p:nvSpPr>
        <p:spPr>
          <a:xfrm>
            <a:off x="4724400" y="6629400"/>
            <a:ext cx="4191000" cy="228600"/>
          </a:xfrm>
          <a:prstGeom prst="rect">
            <a:avLst/>
          </a:prstGeom>
        </p:spPr>
        <p:txBody>
          <a:bodyPr/>
          <a:lstStyle>
            <a:lvl1pPr>
              <a:defRPr>
                <a:solidFill>
                  <a:schemeClr val="tx1">
                    <a:lumMod val="75000"/>
                    <a:lumOff val="25000"/>
                  </a:schemeClr>
                </a:solidFill>
              </a:defRPr>
            </a:lvl1pPr>
          </a:lstStyle>
          <a:p>
            <a:pPr>
              <a:defRPr/>
            </a:pPr>
            <a:endParaRPr lang="en-US" dirty="0"/>
          </a:p>
        </p:txBody>
      </p:sp>
      <p:sp>
        <p:nvSpPr>
          <p:cNvPr id="8" name="Slide Number Placeholder 5"/>
          <p:cNvSpPr>
            <a:spLocks noGrp="1"/>
          </p:cNvSpPr>
          <p:nvPr>
            <p:ph type="sldNum" sz="quarter" idx="15"/>
          </p:nvPr>
        </p:nvSpPr>
        <p:spPr>
          <a:xfrm>
            <a:off x="8686800" y="6629400"/>
            <a:ext cx="457200" cy="228600"/>
          </a:xfrm>
          <a:prstGeom prst="rect">
            <a:avLst/>
          </a:prstGeom>
        </p:spPr>
        <p:txBody>
          <a:bodyPr/>
          <a:lstStyle>
            <a:lvl1pPr>
              <a:defRPr>
                <a:solidFill>
                  <a:schemeClr val="tx1">
                    <a:lumMod val="75000"/>
                    <a:lumOff val="25000"/>
                  </a:schemeClr>
                </a:solidFill>
              </a:defRPr>
            </a:lvl1pPr>
          </a:lstStyle>
          <a:p>
            <a:pPr>
              <a:defRPr/>
            </a:pPr>
            <a:fld id="{E9C12BD9-86B3-4048-86CE-AC10D4E84307}" type="slidenum">
              <a:rPr lang="en-US"/>
              <a:pPr>
                <a:defRPr/>
              </a:pPr>
              <a:t>‹#›</a:t>
            </a:fld>
            <a:endParaRPr lang="en-US"/>
          </a:p>
        </p:txBody>
      </p:sp>
    </p:spTree>
    <p:extLst>
      <p:ext uri="{BB962C8B-B14F-4D97-AF65-F5344CB8AC3E}">
        <p14:creationId xmlns:p14="http://schemas.microsoft.com/office/powerpoint/2010/main" val="21806086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ontent_BulletsTop_GraphicBott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04800" y="914400"/>
            <a:ext cx="8458200" cy="2209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Picture Placeholder 7"/>
          <p:cNvSpPr>
            <a:spLocks noGrp="1"/>
          </p:cNvSpPr>
          <p:nvPr>
            <p:ph type="pic" sz="quarter" idx="12"/>
          </p:nvPr>
        </p:nvSpPr>
        <p:spPr>
          <a:xfrm>
            <a:off x="304800" y="3276600"/>
            <a:ext cx="8458200" cy="2667000"/>
          </a:xfrm>
        </p:spPr>
        <p:txBody>
          <a:bodyPr>
            <a:normAutofit/>
          </a:bodyPr>
          <a:lstStyle>
            <a:lvl1pPr>
              <a:buNone/>
              <a:defRPr/>
            </a:lvl1pPr>
          </a:lstStyle>
          <a:p>
            <a:pPr lvl="0"/>
            <a:r>
              <a:rPr lang="en-US" noProof="0" smtClean="0"/>
              <a:t>Click icon to add picture</a:t>
            </a:r>
            <a:endParaRPr lang="en-US" noProof="0"/>
          </a:p>
        </p:txBody>
      </p:sp>
      <p:sp>
        <p:nvSpPr>
          <p:cNvPr id="6" name="Footer Placeholder 4"/>
          <p:cNvSpPr>
            <a:spLocks noGrp="1"/>
          </p:cNvSpPr>
          <p:nvPr>
            <p:ph type="ftr" sz="quarter" idx="13"/>
          </p:nvPr>
        </p:nvSpPr>
        <p:spPr>
          <a:xfrm>
            <a:off x="4724400" y="6629400"/>
            <a:ext cx="4191000" cy="228600"/>
          </a:xfrm>
          <a:prstGeom prst="rect">
            <a:avLst/>
          </a:prstGeom>
        </p:spPr>
        <p:txBody>
          <a:bodyPr/>
          <a:lstStyle>
            <a:lvl1pPr>
              <a:defRPr>
                <a:solidFill>
                  <a:schemeClr val="tx1">
                    <a:lumMod val="75000"/>
                    <a:lumOff val="25000"/>
                  </a:schemeClr>
                </a:solidFill>
              </a:defRPr>
            </a:lvl1pPr>
          </a:lstStyle>
          <a:p>
            <a:pPr>
              <a:defRPr/>
            </a:pPr>
            <a:endParaRPr lang="en-US" dirty="0"/>
          </a:p>
        </p:txBody>
      </p:sp>
      <p:sp>
        <p:nvSpPr>
          <p:cNvPr id="7" name="Slide Number Placeholder 5"/>
          <p:cNvSpPr>
            <a:spLocks noGrp="1"/>
          </p:cNvSpPr>
          <p:nvPr>
            <p:ph type="sldNum" sz="quarter" idx="14"/>
          </p:nvPr>
        </p:nvSpPr>
        <p:spPr>
          <a:xfrm>
            <a:off x="8686800" y="6629400"/>
            <a:ext cx="457200" cy="228600"/>
          </a:xfrm>
          <a:prstGeom prst="rect">
            <a:avLst/>
          </a:prstGeom>
        </p:spPr>
        <p:txBody>
          <a:bodyPr/>
          <a:lstStyle>
            <a:lvl1pPr>
              <a:defRPr>
                <a:solidFill>
                  <a:schemeClr val="tx1">
                    <a:lumMod val="75000"/>
                    <a:lumOff val="25000"/>
                  </a:schemeClr>
                </a:solidFill>
              </a:defRPr>
            </a:lvl1pPr>
          </a:lstStyle>
          <a:p>
            <a:pPr>
              <a:defRPr/>
            </a:pPr>
            <a:fld id="{895683FA-D0FB-447D-82E1-0D3AF418E355}" type="slidenum">
              <a:rPr lang="en-US"/>
              <a:pPr>
                <a:defRPr/>
              </a:pPr>
              <a:t>‹#›</a:t>
            </a:fld>
            <a:endParaRPr lang="en-US"/>
          </a:p>
        </p:txBody>
      </p:sp>
    </p:spTree>
    <p:extLst>
      <p:ext uri="{BB962C8B-B14F-4D97-AF65-F5344CB8AC3E}">
        <p14:creationId xmlns:p14="http://schemas.microsoft.com/office/powerpoint/2010/main" val="27125311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Content_Freefor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4"/>
          <p:cNvSpPr>
            <a:spLocks noGrp="1"/>
          </p:cNvSpPr>
          <p:nvPr>
            <p:ph type="ftr" sz="quarter" idx="10"/>
          </p:nvPr>
        </p:nvSpPr>
        <p:spPr>
          <a:xfrm>
            <a:off x="4724400" y="6629400"/>
            <a:ext cx="4191000" cy="228600"/>
          </a:xfrm>
          <a:prstGeom prst="rect">
            <a:avLst/>
          </a:prstGeom>
        </p:spPr>
        <p:txBody>
          <a:bodyPr/>
          <a:lstStyle>
            <a:lvl1pPr>
              <a:defRPr/>
            </a:lvl1pPr>
          </a:lstStyle>
          <a:p>
            <a:pPr>
              <a:defRPr/>
            </a:pPr>
            <a:endParaRPr lang="en-US" dirty="0"/>
          </a:p>
        </p:txBody>
      </p:sp>
      <p:sp>
        <p:nvSpPr>
          <p:cNvPr id="4" name="Slide Number Placeholder 5"/>
          <p:cNvSpPr>
            <a:spLocks noGrp="1"/>
          </p:cNvSpPr>
          <p:nvPr>
            <p:ph type="sldNum" sz="quarter" idx="11"/>
          </p:nvPr>
        </p:nvSpPr>
        <p:spPr>
          <a:xfrm>
            <a:off x="8686800" y="6629400"/>
            <a:ext cx="457200" cy="228600"/>
          </a:xfrm>
          <a:prstGeom prst="rect">
            <a:avLst/>
          </a:prstGeom>
        </p:spPr>
        <p:txBody>
          <a:bodyPr/>
          <a:lstStyle>
            <a:lvl1pPr>
              <a:defRPr/>
            </a:lvl1pPr>
          </a:lstStyle>
          <a:p>
            <a:pPr>
              <a:defRPr/>
            </a:pPr>
            <a:fld id="{6ADD0FD0-5DC7-4614-9D2E-5687F653AACB}" type="slidenum">
              <a:rPr lang="en-US"/>
              <a:pPr>
                <a:defRPr/>
              </a:pPr>
              <a:t>‹#›</a:t>
            </a:fld>
            <a:endParaRPr lang="en-US"/>
          </a:p>
        </p:txBody>
      </p:sp>
    </p:spTree>
    <p:extLst>
      <p:ext uri="{BB962C8B-B14F-4D97-AF65-F5344CB8AC3E}">
        <p14:creationId xmlns:p14="http://schemas.microsoft.com/office/powerpoint/2010/main" val="7914282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Content_TwoColumn">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04800" y="914400"/>
            <a:ext cx="4191000" cy="4953001"/>
          </a:xfrm>
        </p:spPr>
        <p:txBody>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914400"/>
            <a:ext cx="4114800" cy="4953001"/>
          </a:xfrm>
        </p:spPr>
        <p:txBody>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itle 1"/>
          <p:cNvSpPr>
            <a:spLocks noGrp="1"/>
          </p:cNvSpPr>
          <p:nvPr>
            <p:ph type="title"/>
          </p:nvPr>
        </p:nvSpPr>
        <p:spPr>
          <a:xfrm>
            <a:off x="304800" y="76200"/>
            <a:ext cx="8458200" cy="762000"/>
          </a:xfrm>
        </p:spPr>
        <p:txBody>
          <a:bodyPr/>
          <a:lstStyle>
            <a:lvl1pPr>
              <a:defRPr>
                <a:solidFill>
                  <a:schemeClr val="accent1"/>
                </a:solidFill>
              </a:defRPr>
            </a:lvl1pPr>
          </a:lstStyle>
          <a:p>
            <a:r>
              <a:rPr lang="en-US" smtClean="0"/>
              <a:t>Click to edit Master title style</a:t>
            </a:r>
            <a:endParaRPr lang="en-US" dirty="0"/>
          </a:p>
        </p:txBody>
      </p:sp>
      <p:sp>
        <p:nvSpPr>
          <p:cNvPr id="5" name="Footer Placeholder 5"/>
          <p:cNvSpPr>
            <a:spLocks noGrp="1"/>
          </p:cNvSpPr>
          <p:nvPr>
            <p:ph type="ftr" sz="quarter" idx="10"/>
          </p:nvPr>
        </p:nvSpPr>
        <p:spPr>
          <a:xfrm>
            <a:off x="4953000" y="6629400"/>
            <a:ext cx="3962400" cy="228600"/>
          </a:xfrm>
          <a:prstGeom prst="rect">
            <a:avLst/>
          </a:prstGeom>
        </p:spPr>
        <p:txBody>
          <a:bodyPr/>
          <a:lstStyle>
            <a:lvl1pPr>
              <a:defRPr/>
            </a:lvl1pPr>
          </a:lstStyle>
          <a:p>
            <a:pPr>
              <a:defRPr/>
            </a:pPr>
            <a:endParaRPr lang="en-US" dirty="0"/>
          </a:p>
        </p:txBody>
      </p:sp>
      <p:sp>
        <p:nvSpPr>
          <p:cNvPr id="6" name="Slide Number Placeholder 6"/>
          <p:cNvSpPr>
            <a:spLocks noGrp="1"/>
          </p:cNvSpPr>
          <p:nvPr>
            <p:ph type="sldNum" sz="quarter" idx="11"/>
          </p:nvPr>
        </p:nvSpPr>
        <p:spPr>
          <a:xfrm>
            <a:off x="8686800" y="6629400"/>
            <a:ext cx="457200" cy="228600"/>
          </a:xfrm>
          <a:prstGeom prst="rect">
            <a:avLst/>
          </a:prstGeom>
        </p:spPr>
        <p:txBody>
          <a:bodyPr/>
          <a:lstStyle>
            <a:lvl1pPr>
              <a:defRPr/>
            </a:lvl1pPr>
          </a:lstStyle>
          <a:p>
            <a:pPr>
              <a:defRPr/>
            </a:pPr>
            <a:fld id="{3D6A4D2E-BFDE-4579-B1E4-06245D6D649B}" type="slidenum">
              <a:rPr lang="en-US"/>
              <a:pPr>
                <a:defRPr/>
              </a:pPr>
              <a:t>‹#›</a:t>
            </a:fld>
            <a:endParaRPr lang="en-US" dirty="0"/>
          </a:p>
        </p:txBody>
      </p:sp>
    </p:spTree>
    <p:extLst>
      <p:ext uri="{BB962C8B-B14F-4D97-AF65-F5344CB8AC3E}">
        <p14:creationId xmlns:p14="http://schemas.microsoft.com/office/powerpoint/2010/main" val="35842048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Click to edit Master title style</a:t>
            </a:r>
            <a:endParaRPr lang="en-US"/>
          </a:p>
        </p:txBody>
      </p:sp>
      <p:sp>
        <p:nvSpPr>
          <p:cNvPr id="3" name="Content Placeholder 2"/>
          <p:cNvSpPr>
            <a:spLocks noGrp="1"/>
          </p:cNvSpPr>
          <p:nvPr>
            <p:ph idx="1"/>
          </p:nvPr>
        </p:nvSpPr>
        <p:spPr/>
        <p:txBody>
          <a:bodyPr/>
          <a:lstStyle/>
          <a:p>
            <a:pPr lvl="0"/>
            <a:r>
              <a:rPr lang="fr-FR" smtClean="0"/>
              <a:t>Click to edit Master text styles</a:t>
            </a:r>
          </a:p>
          <a:p>
            <a:pPr lvl="1"/>
            <a:r>
              <a:rPr lang="fr-FR" smtClean="0"/>
              <a:t>Second level</a:t>
            </a:r>
          </a:p>
          <a:p>
            <a:pPr lvl="2"/>
            <a:r>
              <a:rPr lang="fr-FR" smtClean="0"/>
              <a:t>Third level</a:t>
            </a:r>
          </a:p>
          <a:p>
            <a:pPr lvl="3"/>
            <a:r>
              <a:rPr lang="fr-FR" smtClean="0"/>
              <a:t>Fourth level</a:t>
            </a:r>
          </a:p>
          <a:p>
            <a:pPr lvl="4"/>
            <a:r>
              <a:rPr lang="fr-FR" smtClean="0"/>
              <a:t>Fifth level</a:t>
            </a:r>
            <a:endParaRPr lang="en-US"/>
          </a:p>
        </p:txBody>
      </p:sp>
    </p:spTree>
    <p:extLst>
      <p:ext uri="{BB962C8B-B14F-4D97-AF65-F5344CB8AC3E}">
        <p14:creationId xmlns:p14="http://schemas.microsoft.com/office/powerpoint/2010/main" val="18485324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fr-FR"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smtClean="0"/>
              <a:t>Click to edit Master text styles</a:t>
            </a:r>
          </a:p>
        </p:txBody>
      </p:sp>
    </p:spTree>
    <p:extLst>
      <p:ext uri="{BB962C8B-B14F-4D97-AF65-F5344CB8AC3E}">
        <p14:creationId xmlns:p14="http://schemas.microsoft.com/office/powerpoint/2010/main" val="31080589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Click to edit Master title style</a:t>
            </a:r>
            <a:endParaRPr lang="en-US"/>
          </a:p>
        </p:txBody>
      </p:sp>
      <p:sp>
        <p:nvSpPr>
          <p:cNvPr id="3" name="Content Placeholder 2"/>
          <p:cNvSpPr>
            <a:spLocks noGrp="1"/>
          </p:cNvSpPr>
          <p:nvPr>
            <p:ph sz="half" idx="1"/>
          </p:nvPr>
        </p:nvSpPr>
        <p:spPr>
          <a:xfrm>
            <a:off x="381000" y="1295400"/>
            <a:ext cx="40386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Click to edit Master text styles</a:t>
            </a:r>
          </a:p>
          <a:p>
            <a:pPr lvl="1"/>
            <a:r>
              <a:rPr lang="fr-FR" smtClean="0"/>
              <a:t>Second level</a:t>
            </a:r>
          </a:p>
          <a:p>
            <a:pPr lvl="2"/>
            <a:r>
              <a:rPr lang="fr-FR" smtClean="0"/>
              <a:t>Third level</a:t>
            </a:r>
          </a:p>
          <a:p>
            <a:pPr lvl="3"/>
            <a:r>
              <a:rPr lang="fr-FR" smtClean="0"/>
              <a:t>Fourth level</a:t>
            </a:r>
          </a:p>
          <a:p>
            <a:pPr lvl="4"/>
            <a:r>
              <a:rPr lang="fr-FR" smtClean="0"/>
              <a:t>Fifth level</a:t>
            </a:r>
            <a:endParaRPr lang="en-US"/>
          </a:p>
        </p:txBody>
      </p:sp>
      <p:sp>
        <p:nvSpPr>
          <p:cNvPr id="4" name="Content Placeholder 3"/>
          <p:cNvSpPr>
            <a:spLocks noGrp="1"/>
          </p:cNvSpPr>
          <p:nvPr>
            <p:ph sz="half" idx="2"/>
          </p:nvPr>
        </p:nvSpPr>
        <p:spPr>
          <a:xfrm>
            <a:off x="4572000" y="1295400"/>
            <a:ext cx="40386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Click to edit Master text styles</a:t>
            </a:r>
          </a:p>
          <a:p>
            <a:pPr lvl="1"/>
            <a:r>
              <a:rPr lang="fr-FR" smtClean="0"/>
              <a:t>Second level</a:t>
            </a:r>
          </a:p>
          <a:p>
            <a:pPr lvl="2"/>
            <a:r>
              <a:rPr lang="fr-FR" smtClean="0"/>
              <a:t>Third level</a:t>
            </a:r>
          </a:p>
          <a:p>
            <a:pPr lvl="3"/>
            <a:r>
              <a:rPr lang="fr-FR" smtClean="0"/>
              <a:t>Fourth level</a:t>
            </a:r>
          </a:p>
          <a:p>
            <a:pPr lvl="4"/>
            <a:r>
              <a:rPr lang="fr-FR" smtClean="0"/>
              <a:t>Fifth level</a:t>
            </a:r>
            <a:endParaRPr lang="en-US"/>
          </a:p>
        </p:txBody>
      </p:sp>
    </p:spTree>
    <p:extLst>
      <p:ext uri="{BB962C8B-B14F-4D97-AF65-F5344CB8AC3E}">
        <p14:creationId xmlns:p14="http://schemas.microsoft.com/office/powerpoint/2010/main" val="34664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fr-FR"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Click to edit Master text styles</a:t>
            </a:r>
          </a:p>
          <a:p>
            <a:pPr lvl="1"/>
            <a:r>
              <a:rPr lang="fr-FR" smtClean="0"/>
              <a:t>Second level</a:t>
            </a:r>
          </a:p>
          <a:p>
            <a:pPr lvl="2"/>
            <a:r>
              <a:rPr lang="fr-FR" smtClean="0"/>
              <a:t>Third level</a:t>
            </a:r>
          </a:p>
          <a:p>
            <a:pPr lvl="3"/>
            <a:r>
              <a:rPr lang="fr-FR" smtClean="0"/>
              <a:t>Fourth level</a:t>
            </a:r>
          </a:p>
          <a:p>
            <a:pPr lvl="4"/>
            <a:r>
              <a:rPr lang="fr-FR"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Click to edit Master text styles</a:t>
            </a:r>
          </a:p>
          <a:p>
            <a:pPr lvl="1"/>
            <a:r>
              <a:rPr lang="fr-FR" smtClean="0"/>
              <a:t>Second level</a:t>
            </a:r>
          </a:p>
          <a:p>
            <a:pPr lvl="2"/>
            <a:r>
              <a:rPr lang="fr-FR" smtClean="0"/>
              <a:t>Third level</a:t>
            </a:r>
          </a:p>
          <a:p>
            <a:pPr lvl="3"/>
            <a:r>
              <a:rPr lang="fr-FR" smtClean="0"/>
              <a:t>Fourth level</a:t>
            </a:r>
          </a:p>
          <a:p>
            <a:pPr lvl="4"/>
            <a:r>
              <a:rPr lang="fr-FR" smtClean="0"/>
              <a:t>Fifth level</a:t>
            </a:r>
            <a:endParaRPr lang="en-US"/>
          </a:p>
        </p:txBody>
      </p:sp>
    </p:spTree>
    <p:extLst>
      <p:ext uri="{BB962C8B-B14F-4D97-AF65-F5344CB8AC3E}">
        <p14:creationId xmlns:p14="http://schemas.microsoft.com/office/powerpoint/2010/main" val="33890005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Click to edit Master title style</a:t>
            </a:r>
            <a:endParaRPr lang="en-US"/>
          </a:p>
        </p:txBody>
      </p:sp>
    </p:spTree>
    <p:extLst>
      <p:ext uri="{BB962C8B-B14F-4D97-AF65-F5344CB8AC3E}">
        <p14:creationId xmlns:p14="http://schemas.microsoft.com/office/powerpoint/2010/main" val="39397766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61785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fr-FR"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Click to edit Master text styles</a:t>
            </a:r>
          </a:p>
          <a:p>
            <a:pPr lvl="1"/>
            <a:r>
              <a:rPr lang="fr-FR" smtClean="0"/>
              <a:t>Second level</a:t>
            </a:r>
          </a:p>
          <a:p>
            <a:pPr lvl="2"/>
            <a:r>
              <a:rPr lang="fr-FR" smtClean="0"/>
              <a:t>Third level</a:t>
            </a:r>
          </a:p>
          <a:p>
            <a:pPr lvl="3"/>
            <a:r>
              <a:rPr lang="fr-FR" smtClean="0"/>
              <a:t>Fourth level</a:t>
            </a:r>
          </a:p>
          <a:p>
            <a:pPr lvl="4"/>
            <a:r>
              <a:rPr lang="fr-FR"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Click to edit Master text styles</a:t>
            </a:r>
          </a:p>
        </p:txBody>
      </p:sp>
    </p:spTree>
    <p:extLst>
      <p:ext uri="{BB962C8B-B14F-4D97-AF65-F5344CB8AC3E}">
        <p14:creationId xmlns:p14="http://schemas.microsoft.com/office/powerpoint/2010/main" val="30393878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fr-FR"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Click to edit Master text styles</a:t>
            </a:r>
          </a:p>
        </p:txBody>
      </p:sp>
    </p:spTree>
    <p:extLst>
      <p:ext uri="{BB962C8B-B14F-4D97-AF65-F5344CB8AC3E}">
        <p14:creationId xmlns:p14="http://schemas.microsoft.com/office/powerpoint/2010/main" val="3652108810"/>
      </p:ext>
    </p:extLst>
  </p:cSld>
  <p:clrMapOvr>
    <a:masterClrMapping/>
  </p:clrMapOvr>
</p:sldLayout>
</file>

<file path=ppt/slideMasters/_rels/slideMaster1.xml.rels><?xml version="1.0" encoding="UTF-8" standalone="yes"?>
<Relationships xmlns="http://schemas.openxmlformats.org/package/2006/relationships"><Relationship Id="rId14" Type="http://schemas.openxmlformats.org/officeDocument/2006/relationships/slideLayout" Target="../slideLayouts/slideLayout14.xml"/><Relationship Id="rId20" Type="http://schemas.openxmlformats.org/officeDocument/2006/relationships/image" Target="../media/image3.png"/><Relationship Id="rId4" Type="http://schemas.openxmlformats.org/officeDocument/2006/relationships/slideLayout" Target="../slideLayouts/slideLayout4.xml"/><Relationship Id="rId21" Type="http://schemas.openxmlformats.org/officeDocument/2006/relationships/image" Target="../media/image4.png"/><Relationship Id="rId7" Type="http://schemas.openxmlformats.org/officeDocument/2006/relationships/slideLayout" Target="../slideLayouts/slideLayout7.xml"/><Relationship Id="rId11" Type="http://schemas.openxmlformats.org/officeDocument/2006/relationships/slideLayout" Target="../slideLayouts/slideLayout11.xml"/><Relationship Id="rId1" Type="http://schemas.openxmlformats.org/officeDocument/2006/relationships/slideLayout" Target="../slideLayouts/slideLayout1.xml"/><Relationship Id="rId6" Type="http://schemas.openxmlformats.org/officeDocument/2006/relationships/slideLayout" Target="../slideLayouts/slideLayout6.xml"/><Relationship Id="rId16" Type="http://schemas.openxmlformats.org/officeDocument/2006/relationships/slideLayout" Target="../slideLayouts/slideLayout16.xml"/><Relationship Id="rId8" Type="http://schemas.openxmlformats.org/officeDocument/2006/relationships/slideLayout" Target="../slideLayouts/slideLayout8.xml"/><Relationship Id="rId13" Type="http://schemas.openxmlformats.org/officeDocument/2006/relationships/slideLayout" Target="../slideLayouts/slideLayout13.xml"/><Relationship Id="rId10" Type="http://schemas.openxmlformats.org/officeDocument/2006/relationships/slideLayout" Target="../slideLayouts/slideLayout1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2" Type="http://schemas.openxmlformats.org/officeDocument/2006/relationships/slideLayout" Target="../slideLayouts/slideLayout12.xml"/><Relationship Id="rId17" Type="http://schemas.openxmlformats.org/officeDocument/2006/relationships/theme" Target="../theme/theme1.xml"/><Relationship Id="rId19" Type="http://schemas.openxmlformats.org/officeDocument/2006/relationships/image" Target="../media/image2.png"/><Relationship Id="rId2" Type="http://schemas.openxmlformats.org/officeDocument/2006/relationships/slideLayout" Target="../slideLayouts/slideLayout2.xml"/><Relationship Id="rId9" Type="http://schemas.openxmlformats.org/officeDocument/2006/relationships/slideLayout" Target="../slideLayouts/slideLayout9.xml"/><Relationship Id="rId3" Type="http://schemas.openxmlformats.org/officeDocument/2006/relationships/slideLayout" Target="../slideLayouts/slideLayout3.xml"/><Relationship Id="rId18"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fond_dia"/>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0" y="-1588"/>
            <a:ext cx="9144000"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p:cNvSpPr>
            <a:spLocks noChangeArrowheads="1"/>
          </p:cNvSpPr>
          <p:nvPr/>
        </p:nvSpPr>
        <p:spPr bwMode="auto">
          <a:xfrm>
            <a:off x="0" y="-9525"/>
            <a:ext cx="9144000" cy="627063"/>
          </a:xfrm>
          <a:prstGeom prst="rect">
            <a:avLst/>
          </a:prstGeom>
          <a:solidFill>
            <a:srgbClr val="174A7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fr-FR"/>
          </a:p>
        </p:txBody>
      </p:sp>
      <p:sp>
        <p:nvSpPr>
          <p:cNvPr id="1028" name="AutoShape 4"/>
          <p:cNvSpPr>
            <a:spLocks noChangeArrowheads="1"/>
          </p:cNvSpPr>
          <p:nvPr/>
        </p:nvSpPr>
        <p:spPr bwMode="auto">
          <a:xfrm>
            <a:off x="4572000" y="6248400"/>
            <a:ext cx="4038600" cy="609600"/>
          </a:xfrm>
          <a:prstGeom prst="roundRect">
            <a:avLst>
              <a:gd name="adj" fmla="val 50000"/>
            </a:avLst>
          </a:prstGeom>
          <a:solidFill>
            <a:schemeClr val="bg1"/>
          </a:solidFill>
          <a:ln w="57150">
            <a:solidFill>
              <a:srgbClr val="1E4C7C"/>
            </a:solidFill>
            <a:round/>
            <a:headEnd/>
            <a:tailEnd/>
          </a:ln>
        </p:spPr>
        <p:txBody>
          <a:bodyPr wrap="none" anchor="ctr"/>
          <a:lstStyle/>
          <a:p>
            <a:endParaRPr lang="fr-FR"/>
          </a:p>
        </p:txBody>
      </p:sp>
      <p:sp>
        <p:nvSpPr>
          <p:cNvPr id="1029" name="Rectangle 5"/>
          <p:cNvSpPr>
            <a:spLocks noChangeArrowheads="1"/>
          </p:cNvSpPr>
          <p:nvPr/>
        </p:nvSpPr>
        <p:spPr bwMode="auto">
          <a:xfrm>
            <a:off x="0" y="6499225"/>
            <a:ext cx="9144000" cy="3587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fr-FR"/>
          </a:p>
        </p:txBody>
      </p:sp>
      <p:sp>
        <p:nvSpPr>
          <p:cNvPr id="1030" name="Rectangle 7"/>
          <p:cNvSpPr>
            <a:spLocks noChangeArrowheads="1"/>
          </p:cNvSpPr>
          <p:nvPr/>
        </p:nvSpPr>
        <p:spPr bwMode="auto">
          <a:xfrm flipV="1">
            <a:off x="0" y="6400800"/>
            <a:ext cx="4572000" cy="76200"/>
          </a:xfrm>
          <a:prstGeom prst="rect">
            <a:avLst/>
          </a:prstGeom>
          <a:solidFill>
            <a:srgbClr val="174A7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fr-FR"/>
          </a:p>
        </p:txBody>
      </p:sp>
      <p:sp>
        <p:nvSpPr>
          <p:cNvPr id="11272" name="AutoShape 8"/>
          <p:cNvSpPr>
            <a:spLocks noChangeArrowheads="1"/>
          </p:cNvSpPr>
          <p:nvPr/>
        </p:nvSpPr>
        <p:spPr bwMode="auto">
          <a:xfrm>
            <a:off x="0" y="6481763"/>
            <a:ext cx="9108504" cy="376237"/>
          </a:xfrm>
          <a:prstGeom prst="roundRect">
            <a:avLst>
              <a:gd name="adj" fmla="val 50000"/>
            </a:avLst>
          </a:prstGeom>
          <a:solidFill>
            <a:schemeClr val="bg1"/>
          </a:solidFill>
          <a:ln>
            <a:noFill/>
          </a:ln>
          <a:effectLst/>
          <a:extLst/>
        </p:spPr>
        <p:txBody>
          <a:bodyPr wrap="none" anchor="ctr"/>
          <a:lstStyle/>
          <a:p>
            <a:pPr algn="r">
              <a:defRPr/>
            </a:pPr>
            <a:r>
              <a:rPr lang="fr-FR" sz="1800" i="1" dirty="0" smtClean="0">
                <a:effectLst>
                  <a:outerShdw blurRad="38100" dist="38100" dir="2700000" algn="tl">
                    <a:srgbClr val="000000"/>
                  </a:outerShdw>
                </a:effectLst>
                <a:latin typeface="Times New Roman" charset="0"/>
              </a:rPr>
              <a:t>               </a:t>
            </a:r>
            <a:r>
              <a:rPr lang="fr-FR" sz="1800" i="1" dirty="0" err="1" smtClean="0">
                <a:effectLst>
                  <a:outerShdw blurRad="38100" dist="38100" dir="2700000" algn="tl">
                    <a:srgbClr val="000000"/>
                  </a:outerShdw>
                </a:effectLst>
                <a:latin typeface="Times New Roman" charset="0"/>
              </a:rPr>
              <a:t>University</a:t>
            </a:r>
            <a:r>
              <a:rPr lang="fr-FR" sz="1800" i="1" dirty="0" smtClean="0">
                <a:effectLst>
                  <a:outerShdw blurRad="38100" dist="38100" dir="2700000" algn="tl">
                    <a:srgbClr val="000000"/>
                  </a:outerShdw>
                </a:effectLst>
                <a:latin typeface="Times New Roman" charset="0"/>
              </a:rPr>
              <a:t> FES ***  </a:t>
            </a:r>
            <a:r>
              <a:rPr lang="fr-FR" sz="1800" i="1" dirty="0" err="1" smtClean="0">
                <a:effectLst>
                  <a:outerShdw blurRad="38100" dist="38100" dir="2700000" algn="tl">
                    <a:srgbClr val="000000"/>
                  </a:outerShdw>
                </a:effectLst>
                <a:latin typeface="Times New Roman" charset="0"/>
              </a:rPr>
              <a:t>M.Ouzarf</a:t>
            </a:r>
            <a:r>
              <a:rPr lang="fr-FR" sz="1800" i="1" dirty="0" smtClean="0">
                <a:effectLst>
                  <a:outerShdw blurRad="38100" dist="38100" dir="2700000" algn="tl">
                    <a:srgbClr val="000000"/>
                  </a:outerShdw>
                </a:effectLst>
                <a:latin typeface="Times New Roman" charset="0"/>
              </a:rPr>
              <a:t>  @</a:t>
            </a:r>
            <a:r>
              <a:rPr lang="fr-FR" sz="1800" i="1" dirty="0" smtClean="0">
                <a:latin typeface="Times New Roman" charset="0"/>
              </a:rPr>
              <a:t> </a:t>
            </a:r>
            <a:r>
              <a:rPr lang="fr-FR" sz="1800" i="1" dirty="0" smtClean="0">
                <a:effectLst>
                  <a:outerShdw blurRad="38100" dist="38100" dir="2700000" algn="tl">
                    <a:srgbClr val="000000"/>
                  </a:outerShdw>
                </a:effectLst>
                <a:latin typeface="Times New Roman" charset="0"/>
              </a:rPr>
              <a:t>IASI ***2017</a:t>
            </a:r>
            <a:endParaRPr lang="fr-FR" sz="1800" i="1" dirty="0">
              <a:latin typeface="Times New Roman" charset="0"/>
            </a:endParaRPr>
          </a:p>
        </p:txBody>
      </p:sp>
      <p:grpSp>
        <p:nvGrpSpPr>
          <p:cNvPr id="1032" name="Group 10"/>
          <p:cNvGrpSpPr>
            <a:grpSpLocks/>
          </p:cNvGrpSpPr>
          <p:nvPr/>
        </p:nvGrpSpPr>
        <p:grpSpPr bwMode="auto">
          <a:xfrm>
            <a:off x="8791575" y="5948363"/>
            <a:ext cx="227013" cy="425450"/>
            <a:chOff x="3424" y="1911"/>
            <a:chExt cx="318" cy="590"/>
          </a:xfrm>
        </p:grpSpPr>
        <p:sp>
          <p:nvSpPr>
            <p:cNvPr id="1036" name="AutoShape 11"/>
            <p:cNvSpPr>
              <a:spLocks noChangeArrowheads="1"/>
            </p:cNvSpPr>
            <p:nvPr userDrawn="1"/>
          </p:nvSpPr>
          <p:spPr bwMode="auto">
            <a:xfrm>
              <a:off x="3424" y="2070"/>
              <a:ext cx="318" cy="114"/>
            </a:xfrm>
            <a:prstGeom prst="roundRect">
              <a:avLst>
                <a:gd name="adj" fmla="val 50000"/>
              </a:avLst>
            </a:prstGeom>
            <a:solidFill>
              <a:srgbClr val="6C789E"/>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fr-FR"/>
            </a:p>
          </p:txBody>
        </p:sp>
        <p:sp>
          <p:nvSpPr>
            <p:cNvPr id="1037" name="AutoShape 12"/>
            <p:cNvSpPr>
              <a:spLocks noChangeArrowheads="1"/>
            </p:cNvSpPr>
            <p:nvPr userDrawn="1"/>
          </p:nvSpPr>
          <p:spPr bwMode="auto">
            <a:xfrm>
              <a:off x="3424" y="2228"/>
              <a:ext cx="318" cy="114"/>
            </a:xfrm>
            <a:prstGeom prst="roundRect">
              <a:avLst>
                <a:gd name="adj" fmla="val 50000"/>
              </a:avLst>
            </a:prstGeom>
            <a:solidFill>
              <a:srgbClr val="9AA2B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fr-FR"/>
            </a:p>
          </p:txBody>
        </p:sp>
        <p:sp>
          <p:nvSpPr>
            <p:cNvPr id="1038" name="AutoShape 13"/>
            <p:cNvSpPr>
              <a:spLocks noChangeArrowheads="1"/>
            </p:cNvSpPr>
            <p:nvPr userDrawn="1"/>
          </p:nvSpPr>
          <p:spPr bwMode="auto">
            <a:xfrm>
              <a:off x="3424" y="1911"/>
              <a:ext cx="318" cy="114"/>
            </a:xfrm>
            <a:prstGeom prst="roundRect">
              <a:avLst>
                <a:gd name="adj" fmla="val 50000"/>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fr-FR"/>
            </a:p>
          </p:txBody>
        </p:sp>
        <p:sp>
          <p:nvSpPr>
            <p:cNvPr id="1039" name="AutoShape 14"/>
            <p:cNvSpPr>
              <a:spLocks noChangeArrowheads="1"/>
            </p:cNvSpPr>
            <p:nvPr userDrawn="1"/>
          </p:nvSpPr>
          <p:spPr bwMode="auto">
            <a:xfrm>
              <a:off x="3424" y="2387"/>
              <a:ext cx="318" cy="114"/>
            </a:xfrm>
            <a:prstGeom prst="roundRect">
              <a:avLst>
                <a:gd name="adj" fmla="val 50000"/>
              </a:avLst>
            </a:prstGeom>
            <a:solidFill>
              <a:srgbClr val="C1C6D7"/>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a:endParaRPr lang="fr-FR" sz="1800" b="0"/>
            </a:p>
          </p:txBody>
        </p:sp>
      </p:grpSp>
      <p:sp>
        <p:nvSpPr>
          <p:cNvPr id="1033" name="AutoShape 15"/>
          <p:cNvSpPr>
            <a:spLocks noGrp="1" noChangeArrowheads="1"/>
          </p:cNvSpPr>
          <p:nvPr>
            <p:ph type="title"/>
          </p:nvPr>
        </p:nvSpPr>
        <p:spPr bwMode="auto">
          <a:xfrm>
            <a:off x="169863" y="188913"/>
            <a:ext cx="9082087" cy="820737"/>
          </a:xfrm>
          <a:prstGeom prst="roundRect">
            <a:avLst>
              <a:gd name="adj" fmla="val 50000"/>
            </a:avLst>
          </a:prstGeom>
          <a:solidFill>
            <a:srgbClr val="174A7C"/>
          </a:solidFill>
          <a:ln>
            <a:noFill/>
          </a:ln>
          <a:extLst>
            <a:ext uri="{91240B29-F687-4f45-9708-019B960494DF}">
              <a14:hiddenLine xmlns:a14="http://schemas.microsoft.com/office/drawing/2010/main" w="9525">
                <a:solidFill>
                  <a:srgbClr val="000000"/>
                </a:solidFill>
                <a:round/>
                <a:headEnd/>
                <a:tailEnd/>
              </a14:hiddenLine>
            </a:ext>
            <a:ext uri="{FAA26D3D-D897-4be2-8F04-BA451C77F1D7}">
              <ma14:placeholderFlag xmlns:ma14="http://schemas.microsoft.com/office/mac/drawingml/2011/main" val="1"/>
            </a:ext>
          </a:extLst>
        </p:spPr>
        <p:txBody>
          <a:bodyPr vert="horz" wrap="none" lIns="180000" tIns="0" rIns="180000" bIns="0" numCol="1" anchor="ctr" anchorCtr="0" compatLnSpc="1">
            <a:prstTxWarp prst="textNoShape">
              <a:avLst/>
            </a:prstTxWarp>
            <a:spAutoFit/>
          </a:bodyPr>
          <a:lstStyle/>
          <a:p>
            <a:pPr lvl="0"/>
            <a:r>
              <a:rPr lang="fr-FR"/>
              <a:t>Cliquez pour modifier le style du titre</a:t>
            </a:r>
          </a:p>
        </p:txBody>
      </p:sp>
      <p:sp>
        <p:nvSpPr>
          <p:cNvPr id="1034" name="Rectangle 16"/>
          <p:cNvSpPr>
            <a:spLocks noGrp="1" noChangeArrowheads="1"/>
          </p:cNvSpPr>
          <p:nvPr>
            <p:ph type="body" idx="1"/>
          </p:nvPr>
        </p:nvSpPr>
        <p:spPr bwMode="auto">
          <a:xfrm>
            <a:off x="381000" y="1295400"/>
            <a:ext cx="82296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1035" name="Rectangle 21"/>
          <p:cNvSpPr>
            <a:spLocks noChangeArrowheads="1"/>
          </p:cNvSpPr>
          <p:nvPr userDrawn="1"/>
        </p:nvSpPr>
        <p:spPr bwMode="auto">
          <a:xfrm flipV="1">
            <a:off x="8534400" y="6400800"/>
            <a:ext cx="609600" cy="76200"/>
          </a:xfrm>
          <a:prstGeom prst="rect">
            <a:avLst/>
          </a:prstGeom>
          <a:solidFill>
            <a:srgbClr val="174A7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fr-FR"/>
          </a:p>
        </p:txBody>
      </p:sp>
    </p:spTree>
  </p:cSld>
  <p:clrMap bg1="lt1" tx1="dk1" bg2="lt2" tx2="dk2" accent1="accent1" accent2="accent2" accent3="accent3" accent4="accent4" accent5="accent5" accent6="accent6" hlink="hlink" folHlink="folHlink"/>
  <p:sldLayoutIdLst>
    <p:sldLayoutId id="2147483794" r:id="rId1"/>
    <p:sldLayoutId id="2147483784" r:id="rId2"/>
    <p:sldLayoutId id="2147483785" r:id="rId3"/>
    <p:sldLayoutId id="2147483786" r:id="rId4"/>
    <p:sldLayoutId id="2147483787" r:id="rId5"/>
    <p:sldLayoutId id="2147483788" r:id="rId6"/>
    <p:sldLayoutId id="2147483789" r:id="rId7"/>
    <p:sldLayoutId id="2147483790" r:id="rId8"/>
    <p:sldLayoutId id="2147483791" r:id="rId9"/>
    <p:sldLayoutId id="2147483792" r:id="rId10"/>
    <p:sldLayoutId id="2147483793" r:id="rId11"/>
    <p:sldLayoutId id="2147483795" r:id="rId12"/>
    <p:sldLayoutId id="2147483796" r:id="rId13"/>
    <p:sldLayoutId id="2147483797" r:id="rId14"/>
    <p:sldLayoutId id="2147483798" r:id="rId15"/>
    <p:sldLayoutId id="2147483802" r:id="rId16"/>
  </p:sldLayoutIdLst>
  <p:hf sldNum="0" hdr="0" ftr="0" dt="0"/>
  <p:txStyles>
    <p:titleStyle>
      <a:lvl1pPr algn="l" rtl="0" eaLnBrk="0" fontAlgn="base" hangingPunct="0">
        <a:spcBef>
          <a:spcPct val="0"/>
        </a:spcBef>
        <a:spcAft>
          <a:spcPct val="0"/>
        </a:spcAft>
        <a:defRPr sz="3800" b="1">
          <a:solidFill>
            <a:schemeClr val="bg1"/>
          </a:solidFill>
          <a:latin typeface="+mj-lt"/>
          <a:ea typeface="+mj-ea"/>
          <a:cs typeface="ＭＳ Ｐゴシック" charset="0"/>
        </a:defRPr>
      </a:lvl1pPr>
      <a:lvl2pPr algn="l" rtl="0" eaLnBrk="0" fontAlgn="base" hangingPunct="0">
        <a:spcBef>
          <a:spcPct val="0"/>
        </a:spcBef>
        <a:spcAft>
          <a:spcPct val="0"/>
        </a:spcAft>
        <a:defRPr sz="3800" b="1">
          <a:solidFill>
            <a:schemeClr val="bg1"/>
          </a:solidFill>
          <a:latin typeface="Arial" charset="0"/>
          <a:ea typeface="ＭＳ Ｐゴシック" charset="0"/>
          <a:cs typeface="ＭＳ Ｐゴシック" charset="0"/>
        </a:defRPr>
      </a:lvl2pPr>
      <a:lvl3pPr algn="l" rtl="0" eaLnBrk="0" fontAlgn="base" hangingPunct="0">
        <a:spcBef>
          <a:spcPct val="0"/>
        </a:spcBef>
        <a:spcAft>
          <a:spcPct val="0"/>
        </a:spcAft>
        <a:defRPr sz="3800" b="1">
          <a:solidFill>
            <a:schemeClr val="bg1"/>
          </a:solidFill>
          <a:latin typeface="Arial" charset="0"/>
          <a:ea typeface="ＭＳ Ｐゴシック" charset="0"/>
          <a:cs typeface="ＭＳ Ｐゴシック" charset="0"/>
        </a:defRPr>
      </a:lvl3pPr>
      <a:lvl4pPr algn="l" rtl="0" eaLnBrk="0" fontAlgn="base" hangingPunct="0">
        <a:spcBef>
          <a:spcPct val="0"/>
        </a:spcBef>
        <a:spcAft>
          <a:spcPct val="0"/>
        </a:spcAft>
        <a:defRPr sz="3800" b="1">
          <a:solidFill>
            <a:schemeClr val="bg1"/>
          </a:solidFill>
          <a:latin typeface="Arial" charset="0"/>
          <a:ea typeface="ＭＳ Ｐゴシック" charset="0"/>
          <a:cs typeface="ＭＳ Ｐゴシック" charset="0"/>
        </a:defRPr>
      </a:lvl4pPr>
      <a:lvl5pPr algn="l" rtl="0" eaLnBrk="0" fontAlgn="base" hangingPunct="0">
        <a:spcBef>
          <a:spcPct val="0"/>
        </a:spcBef>
        <a:spcAft>
          <a:spcPct val="0"/>
        </a:spcAft>
        <a:defRPr sz="3800" b="1">
          <a:solidFill>
            <a:schemeClr val="bg1"/>
          </a:solidFill>
          <a:latin typeface="Arial" charset="0"/>
          <a:ea typeface="ＭＳ Ｐゴシック" charset="0"/>
          <a:cs typeface="ＭＳ Ｐゴシック" charset="0"/>
        </a:defRPr>
      </a:lvl5pPr>
      <a:lvl6pPr marL="457200" algn="l" rtl="0" fontAlgn="base">
        <a:spcBef>
          <a:spcPct val="0"/>
        </a:spcBef>
        <a:spcAft>
          <a:spcPct val="0"/>
        </a:spcAft>
        <a:defRPr sz="3800" b="1">
          <a:solidFill>
            <a:schemeClr val="bg1"/>
          </a:solidFill>
          <a:latin typeface="Arial" charset="0"/>
          <a:ea typeface="ＭＳ Ｐゴシック" charset="0"/>
        </a:defRPr>
      </a:lvl6pPr>
      <a:lvl7pPr marL="914400" algn="l" rtl="0" fontAlgn="base">
        <a:spcBef>
          <a:spcPct val="0"/>
        </a:spcBef>
        <a:spcAft>
          <a:spcPct val="0"/>
        </a:spcAft>
        <a:defRPr sz="3800" b="1">
          <a:solidFill>
            <a:schemeClr val="bg1"/>
          </a:solidFill>
          <a:latin typeface="Arial" charset="0"/>
          <a:ea typeface="ＭＳ Ｐゴシック" charset="0"/>
        </a:defRPr>
      </a:lvl7pPr>
      <a:lvl8pPr marL="1371600" algn="l" rtl="0" fontAlgn="base">
        <a:spcBef>
          <a:spcPct val="0"/>
        </a:spcBef>
        <a:spcAft>
          <a:spcPct val="0"/>
        </a:spcAft>
        <a:defRPr sz="3800" b="1">
          <a:solidFill>
            <a:schemeClr val="bg1"/>
          </a:solidFill>
          <a:latin typeface="Arial" charset="0"/>
          <a:ea typeface="ＭＳ Ｐゴシック" charset="0"/>
        </a:defRPr>
      </a:lvl8pPr>
      <a:lvl9pPr marL="1828800" algn="l" rtl="0" fontAlgn="base">
        <a:spcBef>
          <a:spcPct val="0"/>
        </a:spcBef>
        <a:spcAft>
          <a:spcPct val="0"/>
        </a:spcAft>
        <a:defRPr sz="3800" b="1">
          <a:solidFill>
            <a:schemeClr val="bg1"/>
          </a:solidFill>
          <a:latin typeface="Arial" charset="0"/>
          <a:ea typeface="ＭＳ Ｐゴシック" charset="0"/>
        </a:defRPr>
      </a:lvl9pPr>
    </p:titleStyle>
    <p:bodyStyle>
      <a:lvl1pPr marL="263525" indent="-263525" algn="just" rtl="0" eaLnBrk="0" fontAlgn="base" hangingPunct="0">
        <a:spcBef>
          <a:spcPct val="20000"/>
        </a:spcBef>
        <a:spcAft>
          <a:spcPct val="0"/>
        </a:spcAft>
        <a:buSzPct val="150000"/>
        <a:buBlip>
          <a:blip r:embed="rId19"/>
        </a:buBlip>
        <a:defRPr sz="2500" b="1">
          <a:solidFill>
            <a:srgbClr val="1E4C7C"/>
          </a:solidFill>
          <a:latin typeface="+mn-lt"/>
          <a:ea typeface="+mn-ea"/>
          <a:cs typeface="ＭＳ Ｐゴシック" charset="0"/>
        </a:defRPr>
      </a:lvl1pPr>
      <a:lvl2pPr marL="628650" indent="-185738" algn="just" rtl="0" eaLnBrk="0" fontAlgn="base" hangingPunct="0">
        <a:spcBef>
          <a:spcPct val="20000"/>
        </a:spcBef>
        <a:spcAft>
          <a:spcPct val="0"/>
        </a:spcAft>
        <a:buClr>
          <a:srgbClr val="FF0000"/>
        </a:buClr>
        <a:buSzPct val="90000"/>
        <a:buFont typeface="Wingdings 2" charset="0"/>
        <a:buChar char=""/>
        <a:defRPr sz="2100" b="1">
          <a:solidFill>
            <a:srgbClr val="1E4C7C"/>
          </a:solidFill>
          <a:latin typeface="+mn-lt"/>
          <a:ea typeface="+mn-ea"/>
        </a:defRPr>
      </a:lvl2pPr>
      <a:lvl3pPr marL="982663" indent="-174625" algn="just" rtl="0" eaLnBrk="0" fontAlgn="base" hangingPunct="0">
        <a:spcBef>
          <a:spcPct val="20000"/>
        </a:spcBef>
        <a:spcAft>
          <a:spcPct val="0"/>
        </a:spcAft>
        <a:buSzPct val="80000"/>
        <a:buFont typeface="Wingdings 2" charset="0"/>
        <a:buChar char=""/>
        <a:defRPr sz="1900" b="1">
          <a:solidFill>
            <a:srgbClr val="1E4C7C"/>
          </a:solidFill>
          <a:latin typeface="+mn-lt"/>
          <a:ea typeface="+mn-ea"/>
        </a:defRPr>
      </a:lvl3pPr>
      <a:lvl4pPr marL="1349375" indent="-187325" algn="just" rtl="0" eaLnBrk="0" fontAlgn="base" hangingPunct="0">
        <a:spcBef>
          <a:spcPct val="20000"/>
        </a:spcBef>
        <a:spcAft>
          <a:spcPct val="0"/>
        </a:spcAft>
        <a:buClr>
          <a:srgbClr val="3D445B"/>
        </a:buClr>
        <a:buSzPct val="80000"/>
        <a:buFont typeface="Wingdings 2" charset="0"/>
        <a:buBlip>
          <a:blip r:embed="rId20"/>
        </a:buBlip>
        <a:defRPr sz="1900" i="1">
          <a:solidFill>
            <a:srgbClr val="1E4C7C"/>
          </a:solidFill>
          <a:latin typeface="+mn-lt"/>
          <a:ea typeface="+mn-ea"/>
        </a:defRPr>
      </a:lvl4pPr>
      <a:lvl5pPr marL="1703388" indent="-174625" algn="just" rtl="0" eaLnBrk="0" fontAlgn="base" hangingPunct="0">
        <a:spcBef>
          <a:spcPct val="20000"/>
        </a:spcBef>
        <a:spcAft>
          <a:spcPct val="0"/>
        </a:spcAft>
        <a:buSzPct val="75000"/>
        <a:buBlip>
          <a:blip r:embed="rId21"/>
        </a:buBlip>
        <a:defRPr sz="1600">
          <a:solidFill>
            <a:srgbClr val="1E4C7C"/>
          </a:solidFill>
          <a:latin typeface="+mn-lt"/>
          <a:ea typeface="+mn-ea"/>
        </a:defRPr>
      </a:lvl5pPr>
      <a:lvl6pPr marL="2160588" indent="-174625" algn="just" rtl="0" fontAlgn="base">
        <a:spcBef>
          <a:spcPct val="20000"/>
        </a:spcBef>
        <a:spcAft>
          <a:spcPct val="0"/>
        </a:spcAft>
        <a:buSzPct val="75000"/>
        <a:buBlip>
          <a:blip r:embed="rId21"/>
        </a:buBlip>
        <a:defRPr sz="1600">
          <a:solidFill>
            <a:srgbClr val="1E4C7C"/>
          </a:solidFill>
          <a:latin typeface="+mn-lt"/>
          <a:ea typeface="+mn-ea"/>
        </a:defRPr>
      </a:lvl6pPr>
      <a:lvl7pPr marL="2617788" indent="-174625" algn="just" rtl="0" fontAlgn="base">
        <a:spcBef>
          <a:spcPct val="20000"/>
        </a:spcBef>
        <a:spcAft>
          <a:spcPct val="0"/>
        </a:spcAft>
        <a:buSzPct val="75000"/>
        <a:buBlip>
          <a:blip r:embed="rId21"/>
        </a:buBlip>
        <a:defRPr sz="1600">
          <a:solidFill>
            <a:srgbClr val="1E4C7C"/>
          </a:solidFill>
          <a:latin typeface="+mn-lt"/>
          <a:ea typeface="+mn-ea"/>
        </a:defRPr>
      </a:lvl7pPr>
      <a:lvl8pPr marL="3074988" indent="-174625" algn="just" rtl="0" fontAlgn="base">
        <a:spcBef>
          <a:spcPct val="20000"/>
        </a:spcBef>
        <a:spcAft>
          <a:spcPct val="0"/>
        </a:spcAft>
        <a:buSzPct val="75000"/>
        <a:buBlip>
          <a:blip r:embed="rId21"/>
        </a:buBlip>
        <a:defRPr sz="1600">
          <a:solidFill>
            <a:srgbClr val="1E4C7C"/>
          </a:solidFill>
          <a:latin typeface="+mn-lt"/>
          <a:ea typeface="+mn-ea"/>
        </a:defRPr>
      </a:lvl8pPr>
      <a:lvl9pPr marL="3532188" indent="-174625" algn="just" rtl="0" fontAlgn="base">
        <a:spcBef>
          <a:spcPct val="20000"/>
        </a:spcBef>
        <a:spcAft>
          <a:spcPct val="0"/>
        </a:spcAft>
        <a:buSzPct val="75000"/>
        <a:buBlip>
          <a:blip r:embed="rId21"/>
        </a:buBlip>
        <a:defRPr sz="1600">
          <a:solidFill>
            <a:srgbClr val="1E4C7C"/>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3" Type="http://schemas.openxmlformats.org/officeDocument/2006/relationships/image" Target="../media/image5.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4.xml"/><Relationship Id="rId3" Type="http://schemas.openxmlformats.org/officeDocument/2006/relationships/notesSlide" Target="../notesSlides/notesSlide7.xml"/><Relationship Id="rId1" Type="http://schemas.openxmlformats.org/officeDocument/2006/relationships/tags" Target="../tags/tag7.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4.xml"/><Relationship Id="rId3" Type="http://schemas.openxmlformats.org/officeDocument/2006/relationships/notesSlide" Target="../notesSlides/notesSlide8.xml"/><Relationship Id="rId1" Type="http://schemas.openxmlformats.org/officeDocument/2006/relationships/tags" Target="../tags/tag8.xml"/></Relationships>
</file>

<file path=ppt/slides/_rels/slide12.xml.rels><?xml version="1.0" encoding="UTF-8" standalone="yes"?>
<Relationships xmlns="http://schemas.openxmlformats.org/package/2006/relationships"><Relationship Id="rId4" Type="http://schemas.openxmlformats.org/officeDocument/2006/relationships/hyperlink" Target="http://ahost/file.csv" TargetMode="External"/><Relationship Id="rId1" Type="http://schemas.openxmlformats.org/officeDocument/2006/relationships/tags" Target="../tags/tag9.xml"/><Relationship Id="rId2" Type="http://schemas.openxmlformats.org/officeDocument/2006/relationships/slideLayout" Target="../slideLayouts/slideLayout14.xml"/><Relationship Id="rId3" Type="http://schemas.openxmlformats.org/officeDocument/2006/relationships/notesSlide" Target="../notesSlides/notesSlide9.xml"/></Relationships>
</file>

<file path=ppt/slides/_rels/slide13.xml.rels><?xml version="1.0" encoding="UTF-8" standalone="yes"?>
<Relationships xmlns="http://schemas.openxmlformats.org/package/2006/relationships"><Relationship Id="rId4" Type="http://schemas.openxmlformats.org/officeDocument/2006/relationships/image" Target="../media/image12.png"/><Relationship Id="rId1" Type="http://schemas.openxmlformats.org/officeDocument/2006/relationships/tags" Target="../tags/tag10.xml"/><Relationship Id="rId2" Type="http://schemas.openxmlformats.org/officeDocument/2006/relationships/slideLayout" Target="../slideLayouts/slideLayout15.xml"/><Relationship Id="rId3" Type="http://schemas.openxmlformats.org/officeDocument/2006/relationships/notesSlide" Target="../notesSlides/notesSlide10.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5.xml"/><Relationship Id="rId3" Type="http://schemas.openxmlformats.org/officeDocument/2006/relationships/notesSlide" Target="../notesSlides/notesSlide11.xml"/><Relationship Id="rId1" Type="http://schemas.openxmlformats.org/officeDocument/2006/relationships/tags" Target="../tags/tag11.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5.xml"/><Relationship Id="rId3" Type="http://schemas.openxmlformats.org/officeDocument/2006/relationships/notesSlide" Target="../notesSlides/notesSlide12.xml"/><Relationship Id="rId1" Type="http://schemas.openxmlformats.org/officeDocument/2006/relationships/tags" Target="../tags/tag1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3" Type="http://schemas.openxmlformats.org/officeDocument/2006/relationships/notesSlide" Target="../notesSlides/notesSlide13.xml"/><Relationship Id="rId1" Type="http://schemas.openxmlformats.org/officeDocument/2006/relationships/tags" Target="../tags/tag13.xml"/></Relationships>
</file>

<file path=ppt/slides/_rels/slide17.xml.rels><?xml version="1.0" encoding="UTF-8" standalone="yes"?>
<Relationships xmlns="http://schemas.openxmlformats.org/package/2006/relationships"><Relationship Id="rId4" Type="http://schemas.openxmlformats.org/officeDocument/2006/relationships/image" Target="../media/image13.png"/><Relationship Id="rId1" Type="http://schemas.openxmlformats.org/officeDocument/2006/relationships/tags" Target="../tags/tag14.xml"/><Relationship Id="rId2" Type="http://schemas.openxmlformats.org/officeDocument/2006/relationships/slideLayout" Target="../slideLayouts/slideLayout2.xml"/><Relationship Id="rId3" Type="http://schemas.openxmlformats.org/officeDocument/2006/relationships/notesSlide" Target="../notesSlides/notesSlide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4" Type="http://schemas.openxmlformats.org/officeDocument/2006/relationships/image" Target="../media/image14.png"/><Relationship Id="rId1" Type="http://schemas.openxmlformats.org/officeDocument/2006/relationships/tags" Target="../tags/tag15.xml"/><Relationship Id="rId2" Type="http://schemas.openxmlformats.org/officeDocument/2006/relationships/slideLayout" Target="../slideLayouts/slideLayout2.xml"/><Relationship Id="rId3"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2.xml"/><Relationship Id="rId3" Type="http://schemas.openxmlformats.org/officeDocument/2006/relationships/notesSlide" Target="../notesSlides/notesSlide2.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3" Type="http://schemas.openxmlformats.org/officeDocument/2006/relationships/image" Target="../media/image15.png"/><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4" Type="http://schemas.openxmlformats.org/officeDocument/2006/relationships/image" Target="../media/image16.png"/><Relationship Id="rId1" Type="http://schemas.openxmlformats.org/officeDocument/2006/relationships/tags" Target="../tags/tag16.xml"/><Relationship Id="rId2" Type="http://schemas.openxmlformats.org/officeDocument/2006/relationships/slideLayout" Target="../slideLayouts/slideLayout16.xml"/><Relationship Id="rId3" Type="http://schemas.openxmlformats.org/officeDocument/2006/relationships/notesSlide" Target="../notesSlides/notesSlide17.xml"/><Relationship Id="rId5" Type="http://schemas.openxmlformats.org/officeDocument/2006/relationships/image" Target="../media/image17.png"/></Relationships>
</file>

<file path=ppt/slides/_rels/slide22.xml.rels><?xml version="1.0" encoding="UTF-8" standalone="yes"?>
<Relationships xmlns="http://schemas.openxmlformats.org/package/2006/relationships"><Relationship Id="rId4" Type="http://schemas.openxmlformats.org/officeDocument/2006/relationships/image" Target="../media/image17.png"/><Relationship Id="rId1" Type="http://schemas.openxmlformats.org/officeDocument/2006/relationships/slideLayout" Target="../slideLayouts/slideLayout16.xml"/><Relationship Id="rId2" Type="http://schemas.openxmlformats.org/officeDocument/2006/relationships/notesSlide" Target="../notesSlides/notesSlide18.xml"/><Relationship Id="rId3" Type="http://schemas.openxmlformats.org/officeDocument/2006/relationships/image" Target="../media/image16.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3.xml"/><Relationship Id="rId3" Type="http://schemas.openxmlformats.org/officeDocument/2006/relationships/notesSlide" Target="../notesSlides/notesSlide19.xml"/><Relationship Id="rId1" Type="http://schemas.openxmlformats.org/officeDocument/2006/relationships/tags" Target="../tags/tag17.xml"/></Relationships>
</file>

<file path=ppt/slides/_rels/slide24.xml.rels><?xml version="1.0" encoding="UTF-8" standalone="yes"?>
<Relationships xmlns="http://schemas.openxmlformats.org/package/2006/relationships"><Relationship Id="rId4" Type="http://schemas.openxmlformats.org/officeDocument/2006/relationships/image" Target="../media/image18.png"/><Relationship Id="rId1" Type="http://schemas.openxmlformats.org/officeDocument/2006/relationships/tags" Target="../tags/tag18.xml"/><Relationship Id="rId2" Type="http://schemas.openxmlformats.org/officeDocument/2006/relationships/slideLayout" Target="../slideLayouts/slideLayout2.xml"/><Relationship Id="rId3" Type="http://schemas.openxmlformats.org/officeDocument/2006/relationships/notesSlide" Target="../notesSlides/notesSlide20.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3" Type="http://schemas.openxmlformats.org/officeDocument/2006/relationships/notesSlide" Target="../notesSlides/notesSlide21.xml"/><Relationship Id="rId1" Type="http://schemas.openxmlformats.org/officeDocument/2006/relationships/tags" Target="../tags/tag1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4" Type="http://schemas.openxmlformats.org/officeDocument/2006/relationships/image" Target="../media/image19.png"/><Relationship Id="rId1" Type="http://schemas.openxmlformats.org/officeDocument/2006/relationships/tags" Target="../tags/tag20.xml"/><Relationship Id="rId2" Type="http://schemas.openxmlformats.org/officeDocument/2006/relationships/slideLayout" Target="../slideLayouts/slideLayout2.xml"/><Relationship Id="rId3" Type="http://schemas.openxmlformats.org/officeDocument/2006/relationships/notesSlide" Target="../notesSlides/notesSlide2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3"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3" Type="http://schemas.openxmlformats.org/officeDocument/2006/relationships/notesSlide" Target="../notesSlides/notesSlide3.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3"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4" Type="http://schemas.openxmlformats.org/officeDocument/2006/relationships/image" Target="../media/image23.png"/><Relationship Id="rId1" Type="http://schemas.openxmlformats.org/officeDocument/2006/relationships/tags" Target="../tags/tag21.xml"/><Relationship Id="rId2" Type="http://schemas.openxmlformats.org/officeDocument/2006/relationships/slideLayout" Target="../slideLayouts/slideLayout2.xml"/><Relationship Id="rId3" Type="http://schemas.openxmlformats.org/officeDocument/2006/relationships/notesSlide" Target="../notesSlides/notesSlide2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4" Type="http://schemas.openxmlformats.org/officeDocument/2006/relationships/image" Target="../media/image25.png"/><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4.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12.xml"/><Relationship Id="rId3" Type="http://schemas.openxmlformats.org/officeDocument/2006/relationships/notesSlide" Target="../notesSlides/notesSlide29.xml"/><Relationship Id="rId1" Type="http://schemas.openxmlformats.org/officeDocument/2006/relationships/tags" Target="../tags/tag2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3.xml"/><Relationship Id="rId3" Type="http://schemas.openxmlformats.org/officeDocument/2006/relationships/notesSlide" Target="../notesSlides/notesSlide4.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4" Type="http://schemas.openxmlformats.org/officeDocument/2006/relationships/image" Target="../media/image7.png"/><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6.png"/><Relationship Id="rId5"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3" Type="http://schemas.openxmlformats.org/officeDocument/2006/relationships/image" Target="../media/image10.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3" Type="http://schemas.openxmlformats.org/officeDocument/2006/relationships/notesSlide" Target="../notesSlides/notesSlide6.xml"/><Relationship Id="rId1" Type="http://schemas.openxmlformats.org/officeDocument/2006/relationships/tags" Target="../tags/tag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AutoShape 2"/>
          <p:cNvSpPr>
            <a:spLocks noGrp="1" noChangeArrowheads="1"/>
          </p:cNvSpPr>
          <p:nvPr>
            <p:ph type="title"/>
          </p:nvPr>
        </p:nvSpPr>
        <p:spPr>
          <a:xfrm>
            <a:off x="0" y="41494"/>
            <a:ext cx="9144000" cy="779026"/>
          </a:xfrm>
        </p:spPr>
        <p:txBody>
          <a:bodyPr wrap="square"/>
          <a:lstStyle/>
          <a:p>
            <a:pPr algn="ctr"/>
            <a:r>
              <a:rPr lang="en-US" sz="3600" dirty="0">
                <a:solidFill>
                  <a:schemeClr val="tx2"/>
                </a:solidFill>
              </a:rPr>
              <a:t>Data Analytic Methods Using R</a:t>
            </a:r>
          </a:p>
        </p:txBody>
      </p:sp>
      <p:sp>
        <p:nvSpPr>
          <p:cNvPr id="2" name="TextBox 1"/>
          <p:cNvSpPr txBox="1"/>
          <p:nvPr/>
        </p:nvSpPr>
        <p:spPr>
          <a:xfrm>
            <a:off x="2483768" y="1700808"/>
            <a:ext cx="3917408" cy="707886"/>
          </a:xfrm>
          <a:prstGeom prst="rect">
            <a:avLst/>
          </a:prstGeom>
          <a:noFill/>
        </p:spPr>
        <p:txBody>
          <a:bodyPr wrap="none" rtlCol="0">
            <a:spAutoFit/>
          </a:bodyPr>
          <a:lstStyle/>
          <a:p>
            <a:r>
              <a:rPr lang="en-US" sz="4000" dirty="0" smtClean="0">
                <a:latin typeface="+mn-lt"/>
              </a:rPr>
              <a:t>an introduction</a:t>
            </a:r>
            <a:endParaRPr lang="en-US" sz="4000" dirty="0">
              <a:latin typeface="+mn-lt"/>
            </a:endParaRPr>
          </a:p>
        </p:txBody>
      </p:sp>
      <p:sp>
        <p:nvSpPr>
          <p:cNvPr id="4" name="TextBox 3"/>
          <p:cNvSpPr txBox="1"/>
          <p:nvPr/>
        </p:nvSpPr>
        <p:spPr>
          <a:xfrm>
            <a:off x="3203848" y="980728"/>
            <a:ext cx="2455420" cy="707886"/>
          </a:xfrm>
          <a:prstGeom prst="rect">
            <a:avLst/>
          </a:prstGeom>
          <a:noFill/>
        </p:spPr>
        <p:txBody>
          <a:bodyPr wrap="none" rtlCol="0">
            <a:spAutoFit/>
          </a:bodyPr>
          <a:lstStyle/>
          <a:p>
            <a:r>
              <a:rPr lang="en-US" sz="4000" dirty="0" err="1" smtClean="0"/>
              <a:t>openERP</a:t>
            </a:r>
            <a:endParaRPr lang="en-US" sz="4000" dirty="0"/>
          </a:p>
        </p:txBody>
      </p:sp>
      <p:pic>
        <p:nvPicPr>
          <p:cNvPr id="8" name="Picture 7"/>
          <p:cNvPicPr>
            <a:picLocks noChangeAspect="1"/>
          </p:cNvPicPr>
          <p:nvPr/>
        </p:nvPicPr>
        <p:blipFill>
          <a:blip r:embed="rId3"/>
          <a:stretch>
            <a:fillRect/>
          </a:stretch>
        </p:blipFill>
        <p:spPr>
          <a:xfrm>
            <a:off x="0" y="1052736"/>
            <a:ext cx="9144000" cy="4464496"/>
          </a:xfrm>
          <a:prstGeom prst="rect">
            <a:avLst/>
          </a:prstGeom>
        </p:spPr>
      </p:pic>
      <p:sp>
        <p:nvSpPr>
          <p:cNvPr id="3" name="Rectangle 2"/>
          <p:cNvSpPr/>
          <p:nvPr/>
        </p:nvSpPr>
        <p:spPr>
          <a:xfrm>
            <a:off x="-16396" y="5373216"/>
            <a:ext cx="9160396" cy="707886"/>
          </a:xfrm>
          <a:prstGeom prst="rect">
            <a:avLst/>
          </a:prstGeom>
        </p:spPr>
        <p:txBody>
          <a:bodyPr wrap="square">
            <a:spAutoFit/>
          </a:bodyPr>
          <a:lstStyle/>
          <a:p>
            <a:pPr eaLnBrk="1" hangingPunct="1"/>
            <a:r>
              <a:rPr lang="en-US" dirty="0">
                <a:latin typeface="Calibri" charset="0"/>
              </a:rPr>
              <a:t>In my opinion, the </a:t>
            </a:r>
            <a:r>
              <a:rPr lang="en-US" dirty="0" smtClean="0">
                <a:latin typeface="Calibri" charset="0"/>
              </a:rPr>
              <a:t>R </a:t>
            </a:r>
            <a:r>
              <a:rPr lang="en-US" dirty="0">
                <a:latin typeface="Calibri" charset="0"/>
              </a:rPr>
              <a:t>language has become the most common language for communication in the fields of Statistics and and Data Analysis.</a:t>
            </a:r>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5" presetClass="entr" presetSubtype="0" fill="hold" grpId="0" nodeType="withEffect">
                                  <p:stCondLst>
                                    <p:cond delay="0"/>
                                  </p:stCondLst>
                                  <p:childTnLst>
                                    <p:set>
                                      <p:cBhvr>
                                        <p:cTn id="6" dur="1" fill="hold">
                                          <p:stCondLst>
                                            <p:cond delay="0"/>
                                          </p:stCondLst>
                                        </p:cTn>
                                        <p:tgtEl>
                                          <p:spTgt spid="258050"/>
                                        </p:tgtEl>
                                        <p:attrNameLst>
                                          <p:attrName>style.visibility</p:attrName>
                                        </p:attrNameLst>
                                      </p:cBhvr>
                                      <p:to>
                                        <p:strVal val="visible"/>
                                      </p:to>
                                    </p:set>
                                    <p:anim calcmode="lin" valueType="num">
                                      <p:cBhvr>
                                        <p:cTn id="7" dur="1000" fill="hold"/>
                                        <p:tgtEl>
                                          <p:spTgt spid="258050"/>
                                        </p:tgtEl>
                                        <p:attrNameLst>
                                          <p:attrName>ppt_w</p:attrName>
                                        </p:attrNameLst>
                                      </p:cBhvr>
                                      <p:tavLst>
                                        <p:tav tm="0">
                                          <p:val>
                                            <p:strVal val="#ppt_w*0.70"/>
                                          </p:val>
                                        </p:tav>
                                        <p:tav tm="100000">
                                          <p:val>
                                            <p:strVal val="#ppt_w"/>
                                          </p:val>
                                        </p:tav>
                                      </p:tavLst>
                                    </p:anim>
                                    <p:anim calcmode="lin" valueType="num">
                                      <p:cBhvr>
                                        <p:cTn id="8" dur="1000" fill="hold"/>
                                        <p:tgtEl>
                                          <p:spTgt spid="258050"/>
                                        </p:tgtEl>
                                        <p:attrNameLst>
                                          <p:attrName>ppt_h</p:attrName>
                                        </p:attrNameLst>
                                      </p:cBhvr>
                                      <p:tavLst>
                                        <p:tav tm="0">
                                          <p:val>
                                            <p:strVal val="#ppt_h"/>
                                          </p:val>
                                        </p:tav>
                                        <p:tav tm="100000">
                                          <p:val>
                                            <p:strVal val="#ppt_h"/>
                                          </p:val>
                                        </p:tav>
                                      </p:tavLst>
                                    </p:anim>
                                    <p:animEffect transition="in" filter="fade">
                                      <p:cBhvr>
                                        <p:cTn id="9" dur="1000"/>
                                        <p:tgtEl>
                                          <p:spTgt spid="258050"/>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grpId="3" nodeType="clickEffect">
                                  <p:stCondLst>
                                    <p:cond delay="0"/>
                                  </p:stCondLst>
                                  <p:childTnLst>
                                    <p:set>
                                      <p:cBhvr>
                                        <p:cTn id="17" dur="1" fill="hold">
                                          <p:stCondLst>
                                            <p:cond delay="0"/>
                                          </p:stCondLst>
                                        </p:cTn>
                                        <p:tgtEl>
                                          <p:spTgt spid="2"/>
                                        </p:tgtEl>
                                        <p:attrNameLst>
                                          <p:attrName>style.visibility</p:attrName>
                                        </p:attrNameLst>
                                      </p:cBhvr>
                                      <p:to>
                                        <p:strVal val="visible"/>
                                      </p:to>
                                    </p:set>
                                    <p:anim calcmode="lin" valueType="num">
                                      <p:cBhvr>
                                        <p:cTn id="18" dur="500" fill="hold"/>
                                        <p:tgtEl>
                                          <p:spTgt spid="2"/>
                                        </p:tgtEl>
                                        <p:attrNameLst>
                                          <p:attrName>ppt_w</p:attrName>
                                        </p:attrNameLst>
                                      </p:cBhvr>
                                      <p:tavLst>
                                        <p:tav tm="0">
                                          <p:val>
                                            <p:fltVal val="0"/>
                                          </p:val>
                                        </p:tav>
                                        <p:tav tm="100000">
                                          <p:val>
                                            <p:strVal val="#ppt_w"/>
                                          </p:val>
                                        </p:tav>
                                      </p:tavLst>
                                    </p:anim>
                                    <p:anim calcmode="lin" valueType="num">
                                      <p:cBhvr>
                                        <p:cTn id="19" dur="500" fill="hold"/>
                                        <p:tgtEl>
                                          <p:spTgt spid="2"/>
                                        </p:tgtEl>
                                        <p:attrNameLst>
                                          <p:attrName>ppt_h</p:attrName>
                                        </p:attrNameLst>
                                      </p:cBhvr>
                                      <p:tavLst>
                                        <p:tav tm="0">
                                          <p:val>
                                            <p:fltVal val="0"/>
                                          </p:val>
                                        </p:tav>
                                        <p:tav tm="100000">
                                          <p:val>
                                            <p:strVal val="#ppt_h"/>
                                          </p:val>
                                        </p:tav>
                                      </p:tavLst>
                                    </p:anim>
                                    <p:animEffect transition="in" filter="fade">
                                      <p:cBhvr>
                                        <p:cTn id="2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8050" grpId="0" animBg="1"/>
      <p:bldP spid="2" grpId="3"/>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108520" y="-27384"/>
            <a:ext cx="9324528" cy="820737"/>
          </a:xfrm>
        </p:spPr>
        <p:txBody>
          <a:bodyPr>
            <a:normAutofit/>
          </a:bodyPr>
          <a:lstStyle/>
          <a:p>
            <a:pPr algn="ctr"/>
            <a:r>
              <a:rPr lang="en-US" sz="2800" dirty="0" smtClean="0">
                <a:solidFill>
                  <a:srgbClr val="FFFFFF"/>
                </a:solidFill>
              </a:rPr>
              <a:t>Getting Data Into R: External Sources</a:t>
            </a:r>
            <a:endParaRPr lang="en-US" sz="2800" dirty="0">
              <a:solidFill>
                <a:srgbClr val="FFFFFF"/>
              </a:solidFill>
            </a:endParaRPr>
          </a:p>
        </p:txBody>
      </p:sp>
      <p:sp>
        <p:nvSpPr>
          <p:cNvPr id="3" name="Rectangle 2"/>
          <p:cNvSpPr/>
          <p:nvPr/>
        </p:nvSpPr>
        <p:spPr>
          <a:xfrm>
            <a:off x="683568" y="1412776"/>
            <a:ext cx="7704856" cy="400110"/>
          </a:xfrm>
          <a:prstGeom prst="rect">
            <a:avLst/>
          </a:prstGeom>
        </p:spPr>
        <p:txBody>
          <a:bodyPr wrap="square">
            <a:spAutoFit/>
          </a:bodyPr>
          <a:lstStyle/>
          <a:p>
            <a:r>
              <a:rPr lang="en-US" dirty="0"/>
              <a:t>Getting and Setting the Working Directory</a:t>
            </a:r>
          </a:p>
        </p:txBody>
      </p:sp>
      <p:sp>
        <p:nvSpPr>
          <p:cNvPr id="4" name="Rectangle 3"/>
          <p:cNvSpPr/>
          <p:nvPr/>
        </p:nvSpPr>
        <p:spPr>
          <a:xfrm>
            <a:off x="755576" y="1844824"/>
            <a:ext cx="6750496" cy="2862322"/>
          </a:xfrm>
          <a:prstGeom prst="rect">
            <a:avLst/>
          </a:prstGeom>
        </p:spPr>
        <p:txBody>
          <a:bodyPr wrap="square">
            <a:spAutoFit/>
          </a:bodyPr>
          <a:lstStyle/>
          <a:p>
            <a:endParaRPr lang="en-US" dirty="0"/>
          </a:p>
          <a:p>
            <a:r>
              <a:rPr lang="en-US" dirty="0"/>
              <a:t># Get and print current working directory.</a:t>
            </a:r>
          </a:p>
          <a:p>
            <a:r>
              <a:rPr lang="en-US" dirty="0"/>
              <a:t>print(</a:t>
            </a:r>
            <a:r>
              <a:rPr lang="en-US" dirty="0" err="1"/>
              <a:t>getwd</a:t>
            </a:r>
            <a:r>
              <a:rPr lang="en-US" dirty="0"/>
              <a:t>())</a:t>
            </a:r>
          </a:p>
          <a:p>
            <a:endParaRPr lang="en-US" dirty="0"/>
          </a:p>
          <a:p>
            <a:r>
              <a:rPr lang="en-US" dirty="0"/>
              <a:t># Set current working directory.</a:t>
            </a:r>
          </a:p>
          <a:p>
            <a:r>
              <a:rPr lang="en-US" dirty="0" err="1"/>
              <a:t>setwd</a:t>
            </a:r>
            <a:r>
              <a:rPr lang="en-US" dirty="0"/>
              <a:t>("</a:t>
            </a:r>
            <a:r>
              <a:rPr lang="en-US" dirty="0" smtClean="0">
                <a:solidFill>
                  <a:srgbClr val="FF3300"/>
                </a:solidFill>
              </a:rPr>
              <a:t>/desktop/stats</a:t>
            </a:r>
            <a:r>
              <a:rPr lang="en-US" dirty="0" smtClean="0"/>
              <a:t>"</a:t>
            </a:r>
            <a:r>
              <a:rPr lang="en-US" dirty="0"/>
              <a:t>)</a:t>
            </a:r>
          </a:p>
          <a:p>
            <a:endParaRPr lang="en-US" dirty="0"/>
          </a:p>
          <a:p>
            <a:r>
              <a:rPr lang="en-US" dirty="0"/>
              <a:t># Get and print current working directory.</a:t>
            </a:r>
          </a:p>
          <a:p>
            <a:r>
              <a:rPr lang="en-US" dirty="0"/>
              <a:t>print(</a:t>
            </a:r>
            <a:r>
              <a:rPr lang="en-US" dirty="0" err="1"/>
              <a:t>getwd</a:t>
            </a:r>
            <a:r>
              <a:rPr lang="en-US" dirty="0"/>
              <a:t>())</a:t>
            </a:r>
          </a:p>
        </p:txBody>
      </p:sp>
    </p:spTree>
    <p:custDataLst>
      <p:tags r:id="rId1"/>
    </p:custDataLst>
    <p:extLst>
      <p:ext uri="{BB962C8B-B14F-4D97-AF65-F5344CB8AC3E}">
        <p14:creationId xmlns:p14="http://schemas.microsoft.com/office/powerpoint/2010/main" val="430287146"/>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72008" y="-27384"/>
            <a:ext cx="9324528" cy="820737"/>
          </a:xfrm>
        </p:spPr>
        <p:txBody>
          <a:bodyPr>
            <a:normAutofit/>
          </a:bodyPr>
          <a:lstStyle/>
          <a:p>
            <a:r>
              <a:rPr lang="en-US" dirty="0" smtClean="0">
                <a:solidFill>
                  <a:srgbClr val="FFFFFF"/>
                </a:solidFill>
              </a:rPr>
              <a:t>Getting Data Into R: External Sources</a:t>
            </a:r>
            <a:endParaRPr lang="en-US" dirty="0">
              <a:solidFill>
                <a:srgbClr val="FFFFFF"/>
              </a:solidFill>
            </a:endParaRPr>
          </a:p>
        </p:txBody>
      </p:sp>
      <p:sp>
        <p:nvSpPr>
          <p:cNvPr id="4" name="Rectangle 3"/>
          <p:cNvSpPr/>
          <p:nvPr/>
        </p:nvSpPr>
        <p:spPr>
          <a:xfrm>
            <a:off x="0" y="5733256"/>
            <a:ext cx="4427984" cy="707886"/>
          </a:xfrm>
          <a:prstGeom prst="rect">
            <a:avLst/>
          </a:prstGeom>
        </p:spPr>
        <p:txBody>
          <a:bodyPr wrap="square">
            <a:spAutoFit/>
          </a:bodyPr>
          <a:lstStyle/>
          <a:p>
            <a:r>
              <a:rPr lang="en-US" dirty="0">
                <a:solidFill>
                  <a:srgbClr val="008000"/>
                </a:solidFill>
              </a:rPr>
              <a:t># Write filtered data into a new file.</a:t>
            </a:r>
          </a:p>
          <a:p>
            <a:r>
              <a:rPr lang="en-US" dirty="0" err="1"/>
              <a:t>write.csv</a:t>
            </a:r>
            <a:r>
              <a:rPr lang="en-US" dirty="0"/>
              <a:t>(</a:t>
            </a:r>
            <a:r>
              <a:rPr lang="en-US" dirty="0" err="1"/>
              <a:t>retval</a:t>
            </a:r>
            <a:r>
              <a:rPr lang="en-US" dirty="0"/>
              <a:t>,"</a:t>
            </a:r>
            <a:r>
              <a:rPr lang="en-US" dirty="0" err="1"/>
              <a:t>output.csv</a:t>
            </a:r>
            <a:r>
              <a:rPr lang="en-US" dirty="0"/>
              <a:t>")</a:t>
            </a:r>
          </a:p>
        </p:txBody>
      </p:sp>
      <p:sp>
        <p:nvSpPr>
          <p:cNvPr id="5" name="Rectangle 4"/>
          <p:cNvSpPr/>
          <p:nvPr/>
        </p:nvSpPr>
        <p:spPr>
          <a:xfrm>
            <a:off x="107504" y="836712"/>
            <a:ext cx="4392488" cy="1015663"/>
          </a:xfrm>
          <a:prstGeom prst="rect">
            <a:avLst/>
          </a:prstGeom>
        </p:spPr>
        <p:txBody>
          <a:bodyPr wrap="square">
            <a:spAutoFit/>
          </a:bodyPr>
          <a:lstStyle/>
          <a:p>
            <a:r>
              <a:rPr lang="en-US" dirty="0">
                <a:solidFill>
                  <a:srgbClr val="008000"/>
                </a:solidFill>
              </a:rPr>
              <a:t># Create a data </a:t>
            </a:r>
            <a:r>
              <a:rPr lang="en-US" dirty="0" smtClean="0">
                <a:solidFill>
                  <a:srgbClr val="008000"/>
                </a:solidFill>
              </a:rPr>
              <a:t>file: </a:t>
            </a:r>
            <a:r>
              <a:rPr lang="en-US" dirty="0" err="1" smtClean="0">
                <a:solidFill>
                  <a:srgbClr val="008000"/>
                </a:solidFill>
              </a:rPr>
              <a:t>input.csv</a:t>
            </a:r>
            <a:endParaRPr lang="en-US" dirty="0">
              <a:solidFill>
                <a:srgbClr val="008000"/>
              </a:solidFill>
            </a:endParaRPr>
          </a:p>
          <a:p>
            <a:r>
              <a:rPr lang="en-US" dirty="0"/>
              <a:t>data &lt;- </a:t>
            </a:r>
            <a:r>
              <a:rPr lang="en-US" dirty="0" err="1"/>
              <a:t>read.csv</a:t>
            </a:r>
            <a:r>
              <a:rPr lang="en-US" dirty="0"/>
              <a:t>("</a:t>
            </a:r>
            <a:r>
              <a:rPr lang="en-US" dirty="0" err="1" smtClean="0"/>
              <a:t>input.csv</a:t>
            </a:r>
            <a:r>
              <a:rPr lang="en-US" dirty="0" smtClean="0"/>
              <a:t>”)</a:t>
            </a:r>
            <a:endParaRPr lang="en-US" dirty="0"/>
          </a:p>
          <a:p>
            <a:r>
              <a:rPr lang="en-US" dirty="0" err="1"/>
              <a:t>retval</a:t>
            </a:r>
            <a:r>
              <a:rPr lang="en-US" dirty="0"/>
              <a:t> &lt;- subset( data, </a:t>
            </a:r>
            <a:r>
              <a:rPr lang="en-US" dirty="0" err="1"/>
              <a:t>dept</a:t>
            </a:r>
            <a:r>
              <a:rPr lang="en-US" dirty="0"/>
              <a:t> == "IT")</a:t>
            </a:r>
          </a:p>
        </p:txBody>
      </p:sp>
      <p:sp>
        <p:nvSpPr>
          <p:cNvPr id="7" name="Rectangle 6"/>
          <p:cNvSpPr/>
          <p:nvPr/>
        </p:nvSpPr>
        <p:spPr>
          <a:xfrm>
            <a:off x="4932040" y="836712"/>
            <a:ext cx="4046525" cy="400110"/>
          </a:xfrm>
          <a:prstGeom prst="rect">
            <a:avLst/>
          </a:prstGeom>
        </p:spPr>
        <p:txBody>
          <a:bodyPr wrap="none">
            <a:spAutoFit/>
          </a:bodyPr>
          <a:lstStyle/>
          <a:p>
            <a:r>
              <a:rPr lang="en-US" dirty="0"/>
              <a:t>R supports multiple file formats</a:t>
            </a:r>
          </a:p>
        </p:txBody>
      </p:sp>
      <p:sp>
        <p:nvSpPr>
          <p:cNvPr id="10" name="Rectangle 9"/>
          <p:cNvSpPr/>
          <p:nvPr/>
        </p:nvSpPr>
        <p:spPr>
          <a:xfrm>
            <a:off x="2195736" y="2492896"/>
            <a:ext cx="5364088" cy="2862322"/>
          </a:xfrm>
          <a:prstGeom prst="rect">
            <a:avLst/>
          </a:prstGeom>
        </p:spPr>
        <p:txBody>
          <a:bodyPr wrap="square">
            <a:spAutoFit/>
          </a:bodyPr>
          <a:lstStyle/>
          <a:p>
            <a:r>
              <a:rPr lang="tr-TR" dirty="0" err="1"/>
              <a:t>id,name,salary,start_date,dept</a:t>
            </a:r>
            <a:endParaRPr lang="tr-TR" dirty="0"/>
          </a:p>
          <a:p>
            <a:r>
              <a:rPr lang="tr-TR" dirty="0"/>
              <a:t>1,Rick,623.3,2012-01-01,IT</a:t>
            </a:r>
          </a:p>
          <a:p>
            <a:r>
              <a:rPr lang="tr-TR" dirty="0"/>
              <a:t>2,Dan,515.2,2013-09-23,Operations</a:t>
            </a:r>
          </a:p>
          <a:p>
            <a:r>
              <a:rPr lang="tr-TR" dirty="0"/>
              <a:t>3,Michelle,611,2014-11-15,IT</a:t>
            </a:r>
          </a:p>
          <a:p>
            <a:r>
              <a:rPr lang="tr-TR" dirty="0"/>
              <a:t>4,Ryan,729,2014-05-11,HR</a:t>
            </a:r>
          </a:p>
          <a:p>
            <a:r>
              <a:rPr lang="tr-TR" dirty="0" smtClean="0"/>
              <a:t>5,</a:t>
            </a:r>
            <a:r>
              <a:rPr lang="tr-TR" dirty="0"/>
              <a:t>Gary,843.25,2015-03-27,Finance</a:t>
            </a:r>
          </a:p>
          <a:p>
            <a:r>
              <a:rPr lang="tr-TR" dirty="0"/>
              <a:t>6,Nina,578,2013-05-21,IT</a:t>
            </a:r>
          </a:p>
          <a:p>
            <a:r>
              <a:rPr lang="tr-TR" dirty="0"/>
              <a:t>7,Simon,632.8,2013-07-30,Operations</a:t>
            </a:r>
          </a:p>
          <a:p>
            <a:r>
              <a:rPr lang="tr-TR" dirty="0"/>
              <a:t>8,Guru,722.5,2014-06-17,Finance</a:t>
            </a:r>
            <a:endParaRPr lang="en-US" dirty="0"/>
          </a:p>
        </p:txBody>
      </p:sp>
      <p:sp>
        <p:nvSpPr>
          <p:cNvPr id="3" name="Multidocument 2"/>
          <p:cNvSpPr/>
          <p:nvPr/>
        </p:nvSpPr>
        <p:spPr bwMode="auto">
          <a:xfrm>
            <a:off x="2123728" y="1844824"/>
            <a:ext cx="6996617" cy="3960440"/>
          </a:xfrm>
          <a:prstGeom prst="flowChartMultidocument">
            <a:avLst/>
          </a:prstGeom>
          <a:solidFill>
            <a:schemeClr val="accent2">
              <a:alpha val="37000"/>
            </a:schemeClr>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noProof="1">
              <a:ln>
                <a:noFill/>
              </a:ln>
              <a:solidFill>
                <a:schemeClr val="tx1"/>
              </a:solidFill>
              <a:effectLst/>
              <a:latin typeface="Arial" charset="0"/>
              <a:ea typeface="ＭＳ Ｐゴシック" charset="0"/>
            </a:endParaRPr>
          </a:p>
        </p:txBody>
      </p:sp>
    </p:spTree>
    <p:custDataLst>
      <p:tags r:id="rId1"/>
    </p:custDataLst>
    <p:extLst>
      <p:ext uri="{BB962C8B-B14F-4D97-AF65-F5344CB8AC3E}">
        <p14:creationId xmlns:p14="http://schemas.microsoft.com/office/powerpoint/2010/main" val="3393393529"/>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395536" y="-27383"/>
            <a:ext cx="8064896" cy="720079"/>
          </a:xfrm>
        </p:spPr>
        <p:txBody>
          <a:bodyPr>
            <a:normAutofit/>
          </a:bodyPr>
          <a:lstStyle/>
          <a:p>
            <a:pPr algn="ctr"/>
            <a:r>
              <a:rPr lang="en-US" sz="2800" dirty="0" smtClean="0">
                <a:solidFill>
                  <a:srgbClr val="FFFFFF"/>
                </a:solidFill>
              </a:rPr>
              <a:t>Getting Data Into R: External Sources</a:t>
            </a:r>
            <a:endParaRPr lang="en-US" sz="2800" dirty="0">
              <a:solidFill>
                <a:srgbClr val="FFFFFF"/>
              </a:solidFill>
            </a:endParaRPr>
          </a:p>
        </p:txBody>
      </p:sp>
      <p:sp>
        <p:nvSpPr>
          <p:cNvPr id="6" name="Content Placeholder 5"/>
          <p:cNvSpPr>
            <a:spLocks noGrp="1"/>
          </p:cNvSpPr>
          <p:nvPr>
            <p:ph idx="1"/>
          </p:nvPr>
        </p:nvSpPr>
        <p:spPr>
          <a:xfrm>
            <a:off x="0" y="1052736"/>
            <a:ext cx="9144000" cy="4032448"/>
          </a:xfrm>
        </p:spPr>
        <p:txBody>
          <a:bodyPr>
            <a:noAutofit/>
          </a:bodyPr>
          <a:lstStyle/>
          <a:p>
            <a:pPr marL="0" indent="0">
              <a:buNone/>
            </a:pPr>
            <a:endParaRPr lang="en-US" sz="2400" dirty="0" smtClean="0"/>
          </a:p>
          <a:p>
            <a:r>
              <a:rPr lang="en-US" sz="2400" dirty="0" smtClean="0"/>
              <a:t>File name can be a URL</a:t>
            </a:r>
          </a:p>
          <a:p>
            <a:pPr marL="0" indent="0">
              <a:buNone/>
            </a:pPr>
            <a:r>
              <a:rPr lang="en-US" sz="1800" dirty="0">
                <a:latin typeface="Courier New" pitchFamily="49" charset="0"/>
                <a:cs typeface="Courier New" pitchFamily="49" charset="0"/>
              </a:rPr>
              <a:t>f</a:t>
            </a:r>
            <a:r>
              <a:rPr lang="hu-HU" sz="1800" dirty="0" smtClean="0">
                <a:latin typeface="Courier New" pitchFamily="49" charset="0"/>
                <a:cs typeface="Courier New" pitchFamily="49" charset="0"/>
              </a:rPr>
              <a:t>ile &lt;</a:t>
            </a:r>
            <a:r>
              <a:rPr lang="hu-HU" sz="1800" dirty="0">
                <a:latin typeface="Courier New" pitchFamily="49" charset="0"/>
                <a:cs typeface="Courier New" pitchFamily="49" charset="0"/>
              </a:rPr>
              <a:t>- </a:t>
            </a:r>
            <a:r>
              <a:rPr lang="en-US" sz="1800" dirty="0" err="1" smtClean="0">
                <a:latin typeface="Courier New" pitchFamily="49" charset="0"/>
                <a:cs typeface="Courier New" pitchFamily="49" charset="0"/>
              </a:rPr>
              <a:t>read.table</a:t>
            </a:r>
            <a:r>
              <a:rPr lang="en-US" sz="1800" dirty="0" smtClean="0">
                <a:latin typeface="Courier New" pitchFamily="49" charset="0"/>
                <a:cs typeface="Courier New" pitchFamily="49" charset="0"/>
              </a:rPr>
              <a:t>(</a:t>
            </a:r>
            <a:r>
              <a:rPr lang="en-US" sz="1800" dirty="0" smtClean="0">
                <a:latin typeface="Courier New" pitchFamily="49" charset="0"/>
                <a:cs typeface="Courier New" pitchFamily="49" charset="0"/>
                <a:hlinkClick r:id="rId4"/>
              </a:rPr>
              <a:t>“http://www.data.org/file.csv</a:t>
            </a: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sep</a:t>
            </a:r>
            <a:r>
              <a:rPr lang="en-US" sz="1800" dirty="0" smtClean="0">
                <a:latin typeface="Courier New" pitchFamily="49" charset="0"/>
                <a:cs typeface="Courier New" pitchFamily="49" charset="0"/>
              </a:rPr>
              <a:t>=“,”) </a:t>
            </a:r>
          </a:p>
          <a:p>
            <a:pPr marL="0" indent="0">
              <a:buNone/>
            </a:pPr>
            <a:endParaRPr lang="en-US" sz="1600" dirty="0" smtClean="0"/>
          </a:p>
          <a:p>
            <a:pPr marL="0" indent="0">
              <a:buNone/>
            </a:pPr>
            <a:r>
              <a:rPr lang="en-US" sz="1600" dirty="0" smtClean="0"/>
              <a:t>is the same as </a:t>
            </a:r>
            <a:r>
              <a:rPr lang="en-US" sz="1600" dirty="0" err="1" smtClean="0">
                <a:latin typeface="Courier New" pitchFamily="49" charset="0"/>
                <a:cs typeface="Courier New" pitchFamily="49" charset="0"/>
              </a:rPr>
              <a:t>read.csv</a:t>
            </a:r>
            <a:r>
              <a:rPr lang="en-US" sz="1600" dirty="0" smtClean="0">
                <a:latin typeface="Courier New" pitchFamily="49" charset="0"/>
                <a:cs typeface="Courier New" pitchFamily="49" charset="0"/>
              </a:rPr>
              <a:t>(…)</a:t>
            </a:r>
            <a:endParaRPr lang="en-US" sz="2400" dirty="0" smtClean="0">
              <a:latin typeface="Courier New" pitchFamily="49" charset="0"/>
              <a:cs typeface="Courier New" pitchFamily="49" charset="0"/>
            </a:endParaRPr>
          </a:p>
          <a:p>
            <a:pPr marL="0" indent="0">
              <a:buNone/>
            </a:pPr>
            <a:endParaRPr lang="hu-HU" sz="1800" dirty="0" smtClean="0">
              <a:latin typeface="Courier New" pitchFamily="49" charset="0"/>
              <a:cs typeface="Courier New" pitchFamily="49" charset="0"/>
            </a:endParaRPr>
          </a:p>
          <a:p>
            <a:pPr marL="0" indent="0">
              <a:buNone/>
            </a:pPr>
            <a:r>
              <a:rPr lang="hu-HU" sz="1800" dirty="0" smtClean="0">
                <a:latin typeface="Courier New" pitchFamily="49" charset="0"/>
                <a:cs typeface="Courier New" pitchFamily="49" charset="0"/>
              </a:rPr>
              <a:t>car </a:t>
            </a:r>
            <a:r>
              <a:rPr lang="hu-HU" sz="1800" dirty="0">
                <a:latin typeface="Courier New" pitchFamily="49" charset="0"/>
                <a:cs typeface="Courier New" pitchFamily="49" charset="0"/>
              </a:rPr>
              <a:t>&lt;- read.csv("</a:t>
            </a:r>
            <a:r>
              <a:rPr lang="hu-HU" sz="1800" dirty="0">
                <a:solidFill>
                  <a:srgbClr val="FF0000"/>
                </a:solidFill>
                <a:latin typeface="Courier New" pitchFamily="49" charset="0"/>
                <a:cs typeface="Courier New" pitchFamily="49" charset="0"/>
              </a:rPr>
              <a:t>http://win-vector.com/dfiles/car.data.csv</a:t>
            </a:r>
            <a:r>
              <a:rPr lang="hu-HU" sz="1800" dirty="0">
                <a:latin typeface="Courier New" pitchFamily="49" charset="0"/>
                <a:cs typeface="Courier New" pitchFamily="49" charset="0"/>
              </a:rPr>
              <a:t>"</a:t>
            </a:r>
            <a:r>
              <a:rPr lang="hu-HU" sz="1800" dirty="0" smtClean="0">
                <a:latin typeface="Courier New" pitchFamily="49" charset="0"/>
                <a:cs typeface="Courier New" pitchFamily="49" charset="0"/>
              </a:rPr>
              <a:t>)</a:t>
            </a:r>
            <a:endParaRPr lang="en-US" sz="1800" dirty="0" smtClean="0">
              <a:latin typeface="Courier New" pitchFamily="49" charset="0"/>
              <a:cs typeface="Courier New" pitchFamily="49" charset="0"/>
            </a:endParaRPr>
          </a:p>
          <a:p>
            <a:endParaRPr lang="en-US" sz="1800" dirty="0">
              <a:latin typeface="Courier New" pitchFamily="49" charset="0"/>
              <a:cs typeface="Courier New" pitchFamily="49" charset="0"/>
            </a:endParaRPr>
          </a:p>
          <a:p>
            <a:r>
              <a:rPr lang="en-US" sz="2400" dirty="0" smtClean="0">
                <a:cs typeface="Courier New" pitchFamily="49" charset="0"/>
              </a:rPr>
              <a:t>Can read directly from a </a:t>
            </a:r>
            <a:r>
              <a:rPr lang="en-US" sz="2400" dirty="0" err="1" smtClean="0">
                <a:cs typeface="Courier New" pitchFamily="49" charset="0"/>
              </a:rPr>
              <a:t>databas</a:t>
            </a:r>
            <a:r>
              <a:rPr lang="en-US" sz="2400" dirty="0" smtClean="0">
                <a:cs typeface="Courier New" pitchFamily="49" charset="0"/>
              </a:rPr>
              <a:t> via ODBC interface</a:t>
            </a:r>
          </a:p>
          <a:p>
            <a:pPr lvl="1"/>
            <a:r>
              <a:rPr lang="en-US" sz="2200" dirty="0">
                <a:solidFill>
                  <a:schemeClr val="tx1"/>
                </a:solidFill>
                <a:latin typeface="Courier New" pitchFamily="49" charset="0"/>
                <a:cs typeface="Courier New" pitchFamily="49" charset="0"/>
              </a:rPr>
              <a:t>library(RODBC</a:t>
            </a:r>
            <a:r>
              <a:rPr lang="en-US" sz="2200" dirty="0" smtClean="0">
                <a:solidFill>
                  <a:schemeClr val="tx1"/>
                </a:solidFill>
                <a:latin typeface="Courier New" pitchFamily="49" charset="0"/>
                <a:cs typeface="Courier New" pitchFamily="49" charset="0"/>
              </a:rPr>
              <a:t>)</a:t>
            </a:r>
            <a:endParaRPr lang="en-US" sz="2200" dirty="0">
              <a:solidFill>
                <a:schemeClr val="tx1"/>
              </a:solidFill>
              <a:latin typeface="Courier New" pitchFamily="49" charset="0"/>
              <a:cs typeface="Courier New" pitchFamily="49" charset="0"/>
            </a:endParaRPr>
          </a:p>
          <a:p>
            <a:pPr lvl="1"/>
            <a:r>
              <a:rPr lang="en-US" sz="2200" dirty="0" err="1" smtClean="0">
                <a:solidFill>
                  <a:schemeClr val="tx1"/>
                </a:solidFill>
                <a:latin typeface="Courier New" pitchFamily="49" charset="0"/>
                <a:cs typeface="Courier New" pitchFamily="49" charset="0"/>
              </a:rPr>
              <a:t>Db</a:t>
            </a:r>
            <a:r>
              <a:rPr lang="en-US" sz="2200" dirty="0" smtClean="0">
                <a:solidFill>
                  <a:schemeClr val="tx1"/>
                </a:solidFill>
                <a:latin typeface="Courier New" pitchFamily="49" charset="0"/>
                <a:cs typeface="Courier New" pitchFamily="49" charset="0"/>
              </a:rPr>
              <a:t> &lt;- </a:t>
            </a:r>
            <a:r>
              <a:rPr lang="en-US" sz="2200" dirty="0" err="1" smtClean="0">
                <a:solidFill>
                  <a:schemeClr val="tx1"/>
                </a:solidFill>
                <a:latin typeface="Courier New" pitchFamily="49" charset="0"/>
                <a:cs typeface="Courier New" pitchFamily="49" charset="0"/>
              </a:rPr>
              <a:t>odbcConnect</a:t>
            </a:r>
            <a:r>
              <a:rPr lang="en-US" sz="2200" dirty="0">
                <a:solidFill>
                  <a:schemeClr val="tx1"/>
                </a:solidFill>
                <a:latin typeface="Courier New" pitchFamily="49" charset="0"/>
                <a:cs typeface="Courier New" pitchFamily="49" charset="0"/>
              </a:rPr>
              <a:t>("world", </a:t>
            </a:r>
            <a:r>
              <a:rPr lang="en-US" sz="2200" dirty="0" err="1">
                <a:solidFill>
                  <a:schemeClr val="tx1"/>
                </a:solidFill>
                <a:latin typeface="Courier New" pitchFamily="49" charset="0"/>
                <a:cs typeface="Courier New" pitchFamily="49" charset="0"/>
              </a:rPr>
              <a:t>uid</a:t>
            </a:r>
            <a:r>
              <a:rPr lang="en-US" sz="2200" dirty="0">
                <a:solidFill>
                  <a:schemeClr val="tx1"/>
                </a:solidFill>
                <a:latin typeface="Courier New" pitchFamily="49" charset="0"/>
                <a:cs typeface="Courier New" pitchFamily="49" charset="0"/>
              </a:rPr>
              <a:t>="root", </a:t>
            </a:r>
            <a:r>
              <a:rPr lang="en-US" sz="2200" dirty="0" err="1">
                <a:solidFill>
                  <a:schemeClr val="tx1"/>
                </a:solidFill>
                <a:latin typeface="Courier New" pitchFamily="49" charset="0"/>
                <a:cs typeface="Courier New" pitchFamily="49" charset="0"/>
              </a:rPr>
              <a:t>pwd</a:t>
            </a:r>
            <a:r>
              <a:rPr lang="en-US" sz="2200" dirty="0">
                <a:solidFill>
                  <a:schemeClr val="tx1"/>
                </a:solidFill>
                <a:latin typeface="Courier New" pitchFamily="49" charset="0"/>
                <a:cs typeface="Courier New" pitchFamily="49" charset="0"/>
              </a:rPr>
              <a:t>="")</a:t>
            </a:r>
            <a:endParaRPr lang="en-US" sz="2200" dirty="0" smtClean="0">
              <a:cs typeface="Courier New" pitchFamily="49" charset="0"/>
            </a:endParaRPr>
          </a:p>
        </p:txBody>
      </p:sp>
      <p:sp>
        <p:nvSpPr>
          <p:cNvPr id="7" name="Rectangle 6"/>
          <p:cNvSpPr/>
          <p:nvPr/>
        </p:nvSpPr>
        <p:spPr>
          <a:xfrm>
            <a:off x="2195736" y="836712"/>
            <a:ext cx="4046525" cy="400110"/>
          </a:xfrm>
          <a:prstGeom prst="rect">
            <a:avLst/>
          </a:prstGeom>
        </p:spPr>
        <p:txBody>
          <a:bodyPr wrap="none">
            <a:spAutoFit/>
          </a:bodyPr>
          <a:lstStyle/>
          <a:p>
            <a:r>
              <a:rPr lang="en-US" dirty="0"/>
              <a:t>R supports multiple file formats</a:t>
            </a:r>
          </a:p>
        </p:txBody>
      </p:sp>
      <p:sp>
        <p:nvSpPr>
          <p:cNvPr id="2" name="TextBox 1"/>
          <p:cNvSpPr txBox="1"/>
          <p:nvPr/>
        </p:nvSpPr>
        <p:spPr>
          <a:xfrm>
            <a:off x="6263680" y="2564904"/>
            <a:ext cx="2880320" cy="400110"/>
          </a:xfrm>
          <a:prstGeom prst="rect">
            <a:avLst/>
          </a:prstGeom>
          <a:solidFill>
            <a:srgbClr val="FFFF00"/>
          </a:solidFill>
          <a:ln>
            <a:solidFill>
              <a:srgbClr val="007772"/>
            </a:solidFill>
          </a:ln>
        </p:spPr>
        <p:txBody>
          <a:bodyPr wrap="square" rtlCol="0">
            <a:spAutoFit/>
          </a:bodyPr>
          <a:lstStyle/>
          <a:p>
            <a:r>
              <a:rPr lang="en-US" dirty="0" smtClean="0">
                <a:solidFill>
                  <a:srgbClr val="000090"/>
                </a:solidFill>
              </a:rPr>
              <a:t>.TXT and .XLSX</a:t>
            </a:r>
            <a:endParaRPr lang="en-US" dirty="0">
              <a:solidFill>
                <a:srgbClr val="000090"/>
              </a:solidFill>
            </a:endParaRPr>
          </a:p>
        </p:txBody>
      </p:sp>
      <p:sp>
        <p:nvSpPr>
          <p:cNvPr id="3" name="Rectangle 2"/>
          <p:cNvSpPr/>
          <p:nvPr/>
        </p:nvSpPr>
        <p:spPr>
          <a:xfrm>
            <a:off x="107504" y="5157192"/>
            <a:ext cx="7704856" cy="830997"/>
          </a:xfrm>
          <a:prstGeom prst="rect">
            <a:avLst/>
          </a:prstGeom>
        </p:spPr>
        <p:txBody>
          <a:bodyPr wrap="square">
            <a:spAutoFit/>
          </a:bodyPr>
          <a:lstStyle/>
          <a:p>
            <a:r>
              <a:rPr lang="en-US" sz="2800" dirty="0">
                <a:solidFill>
                  <a:schemeClr val="accent6"/>
                </a:solidFill>
              </a:rPr>
              <a:t>data&lt;-</a:t>
            </a:r>
            <a:r>
              <a:rPr lang="en-US" sz="2800" dirty="0" err="1">
                <a:solidFill>
                  <a:schemeClr val="accent6"/>
                </a:solidFill>
              </a:rPr>
              <a:t>read.csv</a:t>
            </a:r>
            <a:r>
              <a:rPr lang="en-US" sz="2800" dirty="0">
                <a:solidFill>
                  <a:schemeClr val="accent6"/>
                </a:solidFill>
              </a:rPr>
              <a:t>(</a:t>
            </a:r>
            <a:r>
              <a:rPr lang="en-US" sz="2800" dirty="0" err="1">
                <a:solidFill>
                  <a:schemeClr val="accent6"/>
                </a:solidFill>
              </a:rPr>
              <a:t>file.choose</a:t>
            </a:r>
            <a:r>
              <a:rPr lang="en-US" sz="2800" dirty="0">
                <a:solidFill>
                  <a:schemeClr val="accent6"/>
                </a:solidFill>
              </a:rPr>
              <a:t>(),header = </a:t>
            </a:r>
            <a:r>
              <a:rPr lang="en-US" sz="2800" dirty="0" smtClean="0">
                <a:solidFill>
                  <a:schemeClr val="accent6"/>
                </a:solidFill>
              </a:rPr>
              <a:t>T</a:t>
            </a:r>
            <a:r>
              <a:rPr lang="en-US" sz="2800" dirty="0">
                <a:solidFill>
                  <a:schemeClr val="accent6"/>
                </a:solidFill>
              </a:rPr>
              <a:t>) </a:t>
            </a:r>
            <a:endParaRPr lang="en-US" sz="2800" dirty="0" smtClean="0">
              <a:solidFill>
                <a:schemeClr val="accent6"/>
              </a:solidFill>
            </a:endParaRPr>
          </a:p>
          <a:p>
            <a:r>
              <a:rPr lang="en-US" dirty="0" smtClean="0">
                <a:solidFill>
                  <a:srgbClr val="008000"/>
                </a:solidFill>
              </a:rPr>
              <a:t># </a:t>
            </a:r>
            <a:r>
              <a:rPr lang="en-US" dirty="0" err="1">
                <a:solidFill>
                  <a:srgbClr val="008000"/>
                </a:solidFill>
              </a:rPr>
              <a:t>file.choose</a:t>
            </a:r>
            <a:r>
              <a:rPr lang="en-US" dirty="0">
                <a:solidFill>
                  <a:srgbClr val="008000"/>
                </a:solidFill>
              </a:rPr>
              <a:t>() used to point that file</a:t>
            </a:r>
          </a:p>
        </p:txBody>
      </p:sp>
    </p:spTree>
    <p:custDataLst>
      <p:tags r:id="rId1"/>
    </p:custDataLst>
    <p:extLst>
      <p:ext uri="{BB962C8B-B14F-4D97-AF65-F5344CB8AC3E}">
        <p14:creationId xmlns:p14="http://schemas.microsoft.com/office/powerpoint/2010/main" val="2596521057"/>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512422" y="39945"/>
            <a:ext cx="4191164" cy="605909"/>
          </a:xfrm>
        </p:spPr>
        <p:txBody>
          <a:bodyPr/>
          <a:lstStyle/>
          <a:p>
            <a:pPr algn="ctr"/>
            <a:r>
              <a:rPr lang="en-US" sz="2800" dirty="0" smtClean="0">
                <a:solidFill>
                  <a:schemeClr val="tx2"/>
                </a:solidFill>
              </a:rPr>
              <a:t>Data Types Used in R</a:t>
            </a:r>
            <a:endParaRPr lang="en-US" sz="2800" dirty="0">
              <a:solidFill>
                <a:schemeClr val="tx2"/>
              </a:solidFill>
            </a:endParaRPr>
          </a:p>
        </p:txBody>
      </p:sp>
      <p:sp>
        <p:nvSpPr>
          <p:cNvPr id="5" name="Rectangle 4"/>
          <p:cNvSpPr/>
          <p:nvPr/>
        </p:nvSpPr>
        <p:spPr>
          <a:xfrm>
            <a:off x="611560" y="3140968"/>
            <a:ext cx="2232248" cy="2246769"/>
          </a:xfrm>
          <a:prstGeom prst="rect">
            <a:avLst/>
          </a:prstGeom>
        </p:spPr>
        <p:txBody>
          <a:bodyPr wrap="square">
            <a:spAutoFit/>
          </a:bodyPr>
          <a:lstStyle/>
          <a:p>
            <a:pPr marL="342900" indent="-342900">
              <a:buFont typeface="Wingdings" charset="2"/>
              <a:buChar char="ü"/>
            </a:pPr>
            <a:r>
              <a:rPr lang="en-US" dirty="0" smtClean="0"/>
              <a:t>Scalar</a:t>
            </a:r>
          </a:p>
          <a:p>
            <a:pPr marL="342900" indent="-342900">
              <a:buFont typeface="Wingdings" charset="2"/>
              <a:buChar char="ü"/>
            </a:pPr>
            <a:r>
              <a:rPr lang="en-US" dirty="0" smtClean="0"/>
              <a:t>Vector</a:t>
            </a:r>
            <a:endParaRPr lang="en-US" dirty="0"/>
          </a:p>
          <a:p>
            <a:pPr marL="342900" indent="-342900">
              <a:buFont typeface="Wingdings" charset="2"/>
              <a:buChar char="ü"/>
            </a:pPr>
            <a:r>
              <a:rPr lang="en-US" dirty="0" err="1" smtClean="0"/>
              <a:t>Matrice</a:t>
            </a:r>
            <a:endParaRPr lang="en-US" dirty="0"/>
          </a:p>
          <a:p>
            <a:pPr marL="342900" indent="-342900">
              <a:buFont typeface="Wingdings" charset="2"/>
              <a:buChar char="ü"/>
            </a:pPr>
            <a:r>
              <a:rPr lang="en-US" dirty="0" smtClean="0"/>
              <a:t>Array</a:t>
            </a:r>
          </a:p>
          <a:p>
            <a:pPr marL="342900" indent="-342900">
              <a:buFont typeface="Wingdings" charset="2"/>
              <a:buChar char="ü"/>
            </a:pPr>
            <a:r>
              <a:rPr lang="en-US" dirty="0" smtClean="0"/>
              <a:t>Data Frame</a:t>
            </a:r>
          </a:p>
          <a:p>
            <a:pPr marL="342900" indent="-342900">
              <a:buFont typeface="Wingdings" charset="2"/>
              <a:buChar char="ü"/>
            </a:pPr>
            <a:r>
              <a:rPr lang="en-US" dirty="0" smtClean="0"/>
              <a:t>List</a:t>
            </a:r>
            <a:endParaRPr lang="en-US" dirty="0"/>
          </a:p>
          <a:p>
            <a:pPr marL="342900" indent="-342900">
              <a:buFont typeface="Wingdings" charset="2"/>
              <a:buChar char="ü"/>
            </a:pPr>
            <a:endParaRPr lang="en-US" dirty="0"/>
          </a:p>
        </p:txBody>
      </p:sp>
      <p:sp>
        <p:nvSpPr>
          <p:cNvPr id="6" name="Rectangle 5"/>
          <p:cNvSpPr/>
          <p:nvPr/>
        </p:nvSpPr>
        <p:spPr>
          <a:xfrm>
            <a:off x="395536" y="1412776"/>
            <a:ext cx="8424936" cy="1631216"/>
          </a:xfrm>
          <a:prstGeom prst="rect">
            <a:avLst/>
          </a:prstGeom>
        </p:spPr>
        <p:txBody>
          <a:bodyPr wrap="square">
            <a:spAutoFit/>
          </a:bodyPr>
          <a:lstStyle/>
          <a:p>
            <a:r>
              <a:rPr lang="en-US" dirty="0"/>
              <a:t>in R, the variables are not declared as some data type. </a:t>
            </a:r>
            <a:endParaRPr lang="en-US" dirty="0" smtClean="0"/>
          </a:p>
          <a:p>
            <a:r>
              <a:rPr lang="en-US" dirty="0" smtClean="0"/>
              <a:t>The </a:t>
            </a:r>
            <a:r>
              <a:rPr lang="en-US" dirty="0"/>
              <a:t>variables are assigned with R-</a:t>
            </a:r>
            <a:r>
              <a:rPr lang="en-US" dirty="0" smtClean="0"/>
              <a:t>Objects.</a:t>
            </a:r>
          </a:p>
          <a:p>
            <a:r>
              <a:rPr lang="en-US" dirty="0" smtClean="0"/>
              <a:t>The </a:t>
            </a:r>
            <a:r>
              <a:rPr lang="en-US" dirty="0"/>
              <a:t>data type of the R-object becomes the data type of the variable</a:t>
            </a:r>
            <a:r>
              <a:rPr lang="en-US" dirty="0" smtClean="0"/>
              <a:t>.</a:t>
            </a:r>
          </a:p>
          <a:p>
            <a:r>
              <a:rPr lang="en-US" dirty="0"/>
              <a:t>There are many types of R-objects. The frequently used ones are: </a:t>
            </a:r>
          </a:p>
          <a:p>
            <a:r>
              <a:rPr lang="en-US" dirty="0" smtClean="0"/>
              <a:t> </a:t>
            </a:r>
            <a:endParaRPr lang="en-US" dirty="0"/>
          </a:p>
        </p:txBody>
      </p:sp>
      <p:pic>
        <p:nvPicPr>
          <p:cNvPr id="8" name="Picture 7"/>
          <p:cNvPicPr/>
          <p:nvPr/>
        </p:nvPicPr>
        <p:blipFill>
          <a:blip r:embed="rId4">
            <a:extLst>
              <a:ext uri="{28A0092B-C50C-407E-A947-70E740481C1C}">
                <a14:useLocalDpi xmlns:a14="http://schemas.microsoft.com/office/drawing/2010/main" val="0"/>
              </a:ext>
            </a:extLst>
          </a:blip>
          <a:srcRect/>
          <a:stretch>
            <a:fillRect/>
          </a:stretch>
        </p:blipFill>
        <p:spPr bwMode="auto">
          <a:xfrm>
            <a:off x="2987824" y="3068960"/>
            <a:ext cx="4968552" cy="2664296"/>
          </a:xfrm>
          <a:prstGeom prst="rect">
            <a:avLst/>
          </a:prstGeom>
          <a:noFill/>
          <a:ln>
            <a:noFill/>
          </a:ln>
        </p:spPr>
      </p:pic>
    </p:spTree>
    <p:custDataLst>
      <p:tags r:id="rId1"/>
    </p:custDataLst>
    <p:extLst>
      <p:ext uri="{BB962C8B-B14F-4D97-AF65-F5344CB8AC3E}">
        <p14:creationId xmlns:p14="http://schemas.microsoft.com/office/powerpoint/2010/main" val="430878908"/>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512422" y="39945"/>
            <a:ext cx="4191164" cy="605909"/>
          </a:xfrm>
        </p:spPr>
        <p:txBody>
          <a:bodyPr/>
          <a:lstStyle/>
          <a:p>
            <a:pPr algn="ctr"/>
            <a:r>
              <a:rPr lang="en-US" sz="2800" dirty="0" smtClean="0">
                <a:solidFill>
                  <a:schemeClr val="tx2"/>
                </a:solidFill>
              </a:rPr>
              <a:t>Data Types Used in R</a:t>
            </a:r>
            <a:endParaRPr lang="en-US" sz="2800" dirty="0">
              <a:solidFill>
                <a:schemeClr val="tx2"/>
              </a:solidFill>
            </a:endParaRPr>
          </a:p>
        </p:txBody>
      </p:sp>
      <p:sp>
        <p:nvSpPr>
          <p:cNvPr id="2" name="Rectangle 1"/>
          <p:cNvSpPr/>
          <p:nvPr/>
        </p:nvSpPr>
        <p:spPr>
          <a:xfrm>
            <a:off x="33536" y="764704"/>
            <a:ext cx="9144000" cy="5940088"/>
          </a:xfrm>
          <a:prstGeom prst="rect">
            <a:avLst/>
          </a:prstGeom>
        </p:spPr>
        <p:txBody>
          <a:bodyPr wrap="square">
            <a:spAutoFit/>
          </a:bodyPr>
          <a:lstStyle/>
          <a:p>
            <a:r>
              <a:rPr lang="en-US" dirty="0">
                <a:solidFill>
                  <a:srgbClr val="33CC33"/>
                </a:solidFill>
              </a:rPr>
              <a:t># Create </a:t>
            </a:r>
            <a:r>
              <a:rPr lang="en-US" dirty="0" smtClean="0">
                <a:solidFill>
                  <a:srgbClr val="33CC33"/>
                </a:solidFill>
              </a:rPr>
              <a:t>data type.</a:t>
            </a:r>
            <a:endParaRPr lang="en-US" dirty="0" smtClean="0"/>
          </a:p>
          <a:p>
            <a:r>
              <a:rPr lang="en-US" dirty="0" smtClean="0"/>
              <a:t>v </a:t>
            </a:r>
            <a:r>
              <a:rPr lang="en-US" dirty="0"/>
              <a:t>&lt;- 23.5</a:t>
            </a:r>
          </a:p>
          <a:p>
            <a:r>
              <a:rPr lang="en-US" dirty="0"/>
              <a:t>print(class(v)</a:t>
            </a:r>
            <a:r>
              <a:rPr lang="en-US" dirty="0" smtClean="0"/>
              <a:t>)</a:t>
            </a:r>
            <a:endParaRPr lang="en-US" dirty="0"/>
          </a:p>
          <a:p>
            <a:r>
              <a:rPr lang="en-US" dirty="0"/>
              <a:t>v &lt;- TRUE </a:t>
            </a:r>
          </a:p>
          <a:p>
            <a:r>
              <a:rPr lang="en-US" dirty="0"/>
              <a:t>print(class(v)</a:t>
            </a:r>
            <a:r>
              <a:rPr lang="en-US" dirty="0" smtClean="0"/>
              <a:t>)</a:t>
            </a:r>
            <a:endParaRPr lang="en-US" dirty="0"/>
          </a:p>
          <a:p>
            <a:endParaRPr lang="en-US" dirty="0" smtClean="0"/>
          </a:p>
          <a:p>
            <a:r>
              <a:rPr lang="en-US" dirty="0" smtClean="0"/>
              <a:t>rep </a:t>
            </a:r>
            <a:r>
              <a:rPr lang="en-US" dirty="0"/>
              <a:t>(1,10) </a:t>
            </a:r>
            <a:r>
              <a:rPr lang="en-US" dirty="0" smtClean="0"/>
              <a:t>              </a:t>
            </a:r>
            <a:r>
              <a:rPr lang="en-US" dirty="0" smtClean="0">
                <a:solidFill>
                  <a:srgbClr val="33CC33"/>
                </a:solidFill>
              </a:rPr>
              <a:t># </a:t>
            </a:r>
            <a:r>
              <a:rPr lang="en-US" dirty="0">
                <a:solidFill>
                  <a:srgbClr val="33CC33"/>
                </a:solidFill>
              </a:rPr>
              <a:t>repeats the number 1 : 10 times</a:t>
            </a:r>
          </a:p>
          <a:p>
            <a:r>
              <a:rPr lang="en-US" dirty="0" err="1"/>
              <a:t>seq</a:t>
            </a:r>
            <a:r>
              <a:rPr lang="en-US" dirty="0"/>
              <a:t>(0,20, by=4)  </a:t>
            </a:r>
            <a:r>
              <a:rPr lang="en-US" dirty="0" smtClean="0"/>
              <a:t>  </a:t>
            </a:r>
            <a:r>
              <a:rPr lang="en-US" dirty="0" smtClean="0">
                <a:solidFill>
                  <a:srgbClr val="33CC33"/>
                </a:solidFill>
              </a:rPr>
              <a:t># </a:t>
            </a:r>
            <a:r>
              <a:rPr lang="en-US" dirty="0">
                <a:solidFill>
                  <a:srgbClr val="33CC33"/>
                </a:solidFill>
              </a:rPr>
              <a:t>sequence of integers between 0 and 20 by step =</a:t>
            </a:r>
            <a:r>
              <a:rPr lang="en-US" dirty="0" smtClean="0">
                <a:solidFill>
                  <a:srgbClr val="33CC33"/>
                </a:solidFill>
              </a:rPr>
              <a:t>4</a:t>
            </a:r>
            <a:endParaRPr lang="en-US" dirty="0">
              <a:solidFill>
                <a:srgbClr val="33CC33"/>
              </a:solidFill>
            </a:endParaRPr>
          </a:p>
          <a:p>
            <a:endParaRPr lang="en-US" dirty="0">
              <a:solidFill>
                <a:srgbClr val="33CC33"/>
              </a:solidFill>
            </a:endParaRPr>
          </a:p>
          <a:p>
            <a:r>
              <a:rPr lang="en-US" dirty="0" smtClean="0">
                <a:solidFill>
                  <a:srgbClr val="33CC33"/>
                </a:solidFill>
              </a:rPr>
              <a:t># </a:t>
            </a:r>
            <a:r>
              <a:rPr lang="en-US" dirty="0">
                <a:solidFill>
                  <a:srgbClr val="33CC33"/>
                </a:solidFill>
              </a:rPr>
              <a:t>Create a vector.</a:t>
            </a:r>
          </a:p>
          <a:p>
            <a:r>
              <a:rPr lang="en-US" dirty="0"/>
              <a:t>apple &lt;- c('</a:t>
            </a:r>
            <a:r>
              <a:rPr lang="en-US" dirty="0" err="1"/>
              <a:t>red','green',"yellow</a:t>
            </a:r>
            <a:r>
              <a:rPr lang="en-US" dirty="0"/>
              <a:t>")</a:t>
            </a:r>
          </a:p>
          <a:p>
            <a:r>
              <a:rPr lang="en-US" dirty="0"/>
              <a:t>print(apple</a:t>
            </a:r>
            <a:r>
              <a:rPr lang="en-US" dirty="0" smtClean="0"/>
              <a:t>)</a:t>
            </a:r>
            <a:endParaRPr lang="en-US" dirty="0"/>
          </a:p>
          <a:p>
            <a:r>
              <a:rPr lang="en-US" dirty="0">
                <a:solidFill>
                  <a:srgbClr val="33CC33"/>
                </a:solidFill>
              </a:rPr>
              <a:t># Get the class of the vector.</a:t>
            </a:r>
          </a:p>
          <a:p>
            <a:r>
              <a:rPr lang="en-US" dirty="0"/>
              <a:t>print(class(apple)</a:t>
            </a:r>
            <a:r>
              <a:rPr lang="en-US" dirty="0" smtClean="0"/>
              <a:t>)</a:t>
            </a:r>
            <a:endParaRPr lang="en-US" dirty="0"/>
          </a:p>
          <a:p>
            <a:r>
              <a:rPr lang="en-US" dirty="0">
                <a:solidFill>
                  <a:srgbClr val="33CC33"/>
                </a:solidFill>
              </a:rPr>
              <a:t># Create a list.</a:t>
            </a:r>
          </a:p>
          <a:p>
            <a:r>
              <a:rPr lang="en-US" dirty="0"/>
              <a:t>list1 &lt;- list(c(2,5,3),21.3,sin)</a:t>
            </a:r>
          </a:p>
          <a:p>
            <a:r>
              <a:rPr lang="en-US" dirty="0" smtClean="0"/>
              <a:t>print</a:t>
            </a:r>
            <a:r>
              <a:rPr lang="en-US" dirty="0"/>
              <a:t>(list1)</a:t>
            </a:r>
          </a:p>
          <a:p>
            <a:r>
              <a:rPr lang="en-US" dirty="0"/>
              <a:t>print(class(list1))</a:t>
            </a:r>
          </a:p>
          <a:p>
            <a:endParaRPr lang="en-US" dirty="0"/>
          </a:p>
        </p:txBody>
      </p:sp>
      <p:sp>
        <p:nvSpPr>
          <p:cNvPr id="4" name="Rectangle 3"/>
          <p:cNvSpPr/>
          <p:nvPr/>
        </p:nvSpPr>
        <p:spPr>
          <a:xfrm>
            <a:off x="2411760" y="1196752"/>
            <a:ext cx="1568133" cy="400110"/>
          </a:xfrm>
          <a:prstGeom prst="rect">
            <a:avLst/>
          </a:prstGeom>
          <a:solidFill>
            <a:srgbClr val="FFFF00"/>
          </a:solidFill>
        </p:spPr>
        <p:txBody>
          <a:bodyPr wrap="none">
            <a:spAutoFit/>
          </a:bodyPr>
          <a:lstStyle/>
          <a:p>
            <a:r>
              <a:rPr lang="en-US" dirty="0" smtClean="0"/>
              <a:t>  "</a:t>
            </a:r>
            <a:r>
              <a:rPr lang="en-US" dirty="0"/>
              <a:t>numeric"</a:t>
            </a:r>
          </a:p>
        </p:txBody>
      </p:sp>
      <p:sp>
        <p:nvSpPr>
          <p:cNvPr id="3" name="Rectangle 2"/>
          <p:cNvSpPr/>
          <p:nvPr/>
        </p:nvSpPr>
        <p:spPr>
          <a:xfrm>
            <a:off x="2411760" y="1916832"/>
            <a:ext cx="1382785" cy="400110"/>
          </a:xfrm>
          <a:prstGeom prst="rect">
            <a:avLst/>
          </a:prstGeom>
          <a:solidFill>
            <a:srgbClr val="FFFF00"/>
          </a:solidFill>
        </p:spPr>
        <p:txBody>
          <a:bodyPr wrap="none">
            <a:spAutoFit/>
          </a:bodyPr>
          <a:lstStyle/>
          <a:p>
            <a:r>
              <a:rPr lang="en-US" dirty="0" smtClean="0"/>
              <a:t>  "</a:t>
            </a:r>
            <a:r>
              <a:rPr lang="en-US" dirty="0"/>
              <a:t>logical"</a:t>
            </a:r>
          </a:p>
        </p:txBody>
      </p:sp>
      <p:sp>
        <p:nvSpPr>
          <p:cNvPr id="5" name="Rectangle 4"/>
          <p:cNvSpPr/>
          <p:nvPr/>
        </p:nvSpPr>
        <p:spPr>
          <a:xfrm>
            <a:off x="4067944" y="4077072"/>
            <a:ext cx="3380027" cy="400110"/>
          </a:xfrm>
          <a:prstGeom prst="rect">
            <a:avLst/>
          </a:prstGeom>
          <a:solidFill>
            <a:srgbClr val="FFFF00"/>
          </a:solidFill>
        </p:spPr>
        <p:txBody>
          <a:bodyPr wrap="none">
            <a:spAutoFit/>
          </a:bodyPr>
          <a:lstStyle/>
          <a:p>
            <a:r>
              <a:rPr lang="en-US" dirty="0" smtClean="0"/>
              <a:t> "</a:t>
            </a:r>
            <a:r>
              <a:rPr lang="en-US" dirty="0"/>
              <a:t>red"    "green"  "yellow"</a:t>
            </a:r>
          </a:p>
        </p:txBody>
      </p:sp>
      <p:sp>
        <p:nvSpPr>
          <p:cNvPr id="6" name="Rectangle 5"/>
          <p:cNvSpPr/>
          <p:nvPr/>
        </p:nvSpPr>
        <p:spPr>
          <a:xfrm>
            <a:off x="4067944" y="4725144"/>
            <a:ext cx="1725302" cy="400110"/>
          </a:xfrm>
          <a:prstGeom prst="rect">
            <a:avLst/>
          </a:prstGeom>
          <a:solidFill>
            <a:srgbClr val="FFFF00"/>
          </a:solidFill>
        </p:spPr>
        <p:txBody>
          <a:bodyPr wrap="none">
            <a:spAutoFit/>
          </a:bodyPr>
          <a:lstStyle/>
          <a:p>
            <a:r>
              <a:rPr lang="en-US" dirty="0" smtClean="0"/>
              <a:t>  </a:t>
            </a:r>
            <a:r>
              <a:rPr lang="en-US" dirty="0"/>
              <a:t>"character"</a:t>
            </a:r>
          </a:p>
        </p:txBody>
      </p:sp>
      <p:sp>
        <p:nvSpPr>
          <p:cNvPr id="8" name="Rectangle 7"/>
          <p:cNvSpPr/>
          <p:nvPr/>
        </p:nvSpPr>
        <p:spPr>
          <a:xfrm>
            <a:off x="3923928" y="5805264"/>
            <a:ext cx="947595" cy="400110"/>
          </a:xfrm>
          <a:prstGeom prst="rect">
            <a:avLst/>
          </a:prstGeom>
          <a:solidFill>
            <a:srgbClr val="FFFF00"/>
          </a:solidFill>
        </p:spPr>
        <p:txBody>
          <a:bodyPr wrap="none">
            <a:spAutoFit/>
          </a:bodyPr>
          <a:lstStyle/>
          <a:p>
            <a:r>
              <a:rPr lang="en-US" dirty="0" smtClean="0"/>
              <a:t>” list "</a:t>
            </a:r>
            <a:endParaRPr lang="en-US" dirty="0"/>
          </a:p>
        </p:txBody>
      </p:sp>
    </p:spTree>
    <p:custDataLst>
      <p:tags r:id="rId1"/>
    </p:custDataLst>
    <p:extLst>
      <p:ext uri="{BB962C8B-B14F-4D97-AF65-F5344CB8AC3E}">
        <p14:creationId xmlns:p14="http://schemas.microsoft.com/office/powerpoint/2010/main" val="1178378044"/>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610136"/>
            <a:ext cx="9144000" cy="6093977"/>
          </a:xfrm>
          <a:prstGeom prst="rect">
            <a:avLst/>
          </a:prstGeom>
        </p:spPr>
        <p:txBody>
          <a:bodyPr wrap="square">
            <a:spAutoFit/>
          </a:bodyPr>
          <a:lstStyle/>
          <a:p>
            <a:r>
              <a:rPr lang="en-US" sz="1600" dirty="0" smtClean="0">
                <a:solidFill>
                  <a:srgbClr val="33CC33"/>
                </a:solidFill>
              </a:rPr>
              <a:t># </a:t>
            </a:r>
            <a:r>
              <a:rPr lang="en-US" sz="1600" dirty="0">
                <a:solidFill>
                  <a:srgbClr val="33CC33"/>
                </a:solidFill>
              </a:rPr>
              <a:t>Create an array.</a:t>
            </a:r>
          </a:p>
          <a:p>
            <a:r>
              <a:rPr lang="en-US" sz="1600" dirty="0"/>
              <a:t>a &lt;- array(c('</a:t>
            </a:r>
            <a:r>
              <a:rPr lang="en-US" sz="1600" dirty="0" err="1"/>
              <a:t>green','yellow</a:t>
            </a:r>
            <a:r>
              <a:rPr lang="en-US" sz="1600" dirty="0"/>
              <a:t>'),dim = c(3,3))</a:t>
            </a:r>
          </a:p>
          <a:p>
            <a:r>
              <a:rPr lang="en-US" sz="1600" dirty="0"/>
              <a:t>print(a)</a:t>
            </a:r>
          </a:p>
          <a:p>
            <a:r>
              <a:rPr lang="en-US" sz="1600" dirty="0"/>
              <a:t>print(class(a)</a:t>
            </a:r>
            <a:r>
              <a:rPr lang="en-US" sz="1600" dirty="0" smtClean="0"/>
              <a:t>)</a:t>
            </a:r>
            <a:endParaRPr lang="en-US" sz="1600" dirty="0"/>
          </a:p>
          <a:p>
            <a:r>
              <a:rPr lang="en-US" sz="1600" dirty="0">
                <a:solidFill>
                  <a:srgbClr val="33CC33"/>
                </a:solidFill>
              </a:rPr>
              <a:t># Create a matrix.</a:t>
            </a:r>
          </a:p>
          <a:p>
            <a:r>
              <a:rPr lang="en-US" sz="1600" dirty="0"/>
              <a:t>M = matrix( c(1,2,80,85,67,56), </a:t>
            </a:r>
            <a:r>
              <a:rPr lang="en-US" sz="1600" dirty="0" err="1"/>
              <a:t>nrow</a:t>
            </a:r>
            <a:r>
              <a:rPr lang="en-US" sz="1600" dirty="0"/>
              <a:t> = 2, </a:t>
            </a:r>
            <a:r>
              <a:rPr lang="en-US" sz="1600" dirty="0" err="1"/>
              <a:t>ncol</a:t>
            </a:r>
            <a:r>
              <a:rPr lang="en-US" sz="1600" dirty="0"/>
              <a:t> = 3)</a:t>
            </a:r>
          </a:p>
          <a:p>
            <a:r>
              <a:rPr lang="en-US" sz="1600" dirty="0"/>
              <a:t>print(M)</a:t>
            </a:r>
          </a:p>
          <a:p>
            <a:r>
              <a:rPr lang="en-US" sz="1600" dirty="0"/>
              <a:t>print(class(M))</a:t>
            </a:r>
          </a:p>
          <a:p>
            <a:r>
              <a:rPr lang="en-US" sz="1600" dirty="0" smtClean="0">
                <a:solidFill>
                  <a:srgbClr val="33CC33"/>
                </a:solidFill>
              </a:rPr>
              <a:t># </a:t>
            </a:r>
            <a:r>
              <a:rPr lang="en-US" sz="1600" dirty="0">
                <a:solidFill>
                  <a:srgbClr val="33CC33"/>
                </a:solidFill>
              </a:rPr>
              <a:t>Create a vector.</a:t>
            </a:r>
          </a:p>
          <a:p>
            <a:r>
              <a:rPr lang="en-US" sz="1600" dirty="0" err="1"/>
              <a:t>apple_colors</a:t>
            </a:r>
            <a:r>
              <a:rPr lang="en-US" sz="1600" dirty="0"/>
              <a:t> &lt;- c('</a:t>
            </a:r>
            <a:r>
              <a:rPr lang="en-US" sz="1600" dirty="0" err="1"/>
              <a:t>green','green','yellow','red','red','red','</a:t>
            </a:r>
            <a:r>
              <a:rPr lang="en-US" sz="1600" dirty="0" err="1" smtClean="0"/>
              <a:t>green</a:t>
            </a:r>
            <a:r>
              <a:rPr lang="en-US" sz="1600" dirty="0" smtClean="0"/>
              <a:t>’)</a:t>
            </a:r>
            <a:endParaRPr lang="en-US" sz="1600" dirty="0"/>
          </a:p>
          <a:p>
            <a:r>
              <a:rPr lang="en-US" sz="1600" dirty="0">
                <a:solidFill>
                  <a:srgbClr val="33CC33"/>
                </a:solidFill>
              </a:rPr>
              <a:t># Create a factor object.</a:t>
            </a:r>
          </a:p>
          <a:p>
            <a:r>
              <a:rPr lang="en-US" sz="1600" dirty="0" err="1"/>
              <a:t>factor_apple</a:t>
            </a:r>
            <a:r>
              <a:rPr lang="en-US" sz="1600" dirty="0"/>
              <a:t> &lt;- factor(</a:t>
            </a:r>
            <a:r>
              <a:rPr lang="en-US" sz="1600" dirty="0" err="1"/>
              <a:t>apple_colors</a:t>
            </a:r>
            <a:r>
              <a:rPr lang="en-US" sz="1600" dirty="0" smtClean="0"/>
              <a:t>)</a:t>
            </a:r>
            <a:endParaRPr lang="en-US" sz="1600" dirty="0"/>
          </a:p>
          <a:p>
            <a:r>
              <a:rPr lang="en-US" sz="1600" dirty="0">
                <a:solidFill>
                  <a:srgbClr val="33CC33"/>
                </a:solidFill>
              </a:rPr>
              <a:t># Print the factor.</a:t>
            </a:r>
          </a:p>
          <a:p>
            <a:r>
              <a:rPr lang="en-US" sz="1600" dirty="0"/>
              <a:t>print(</a:t>
            </a:r>
            <a:r>
              <a:rPr lang="en-US" sz="1600" dirty="0" err="1"/>
              <a:t>factor_apple</a:t>
            </a:r>
            <a:r>
              <a:rPr lang="en-US" sz="1600" dirty="0"/>
              <a:t>)</a:t>
            </a:r>
          </a:p>
          <a:p>
            <a:r>
              <a:rPr lang="en-US" sz="1600" dirty="0"/>
              <a:t>print(</a:t>
            </a:r>
            <a:r>
              <a:rPr lang="en-US" sz="1600" dirty="0" err="1"/>
              <a:t>nlevels</a:t>
            </a:r>
            <a:r>
              <a:rPr lang="en-US" sz="1600" dirty="0"/>
              <a:t>(</a:t>
            </a:r>
            <a:r>
              <a:rPr lang="en-US" sz="1600" dirty="0" err="1"/>
              <a:t>factor_apple</a:t>
            </a:r>
            <a:r>
              <a:rPr lang="en-US" sz="1600" dirty="0"/>
              <a:t>)</a:t>
            </a:r>
            <a:r>
              <a:rPr lang="en-US" sz="1600" dirty="0" smtClean="0"/>
              <a:t>)</a:t>
            </a:r>
            <a:endParaRPr lang="en-US" sz="1600" dirty="0"/>
          </a:p>
          <a:p>
            <a:r>
              <a:rPr lang="en-US" sz="1600" dirty="0">
                <a:solidFill>
                  <a:srgbClr val="33CC33"/>
                </a:solidFill>
              </a:rPr>
              <a:t># Create the data frame.</a:t>
            </a:r>
          </a:p>
          <a:p>
            <a:r>
              <a:rPr lang="en-US" sz="1600" dirty="0"/>
              <a:t>BMI &lt;- 	</a:t>
            </a:r>
            <a:r>
              <a:rPr lang="en-US" sz="1600" dirty="0" err="1"/>
              <a:t>data.frame</a:t>
            </a:r>
            <a:r>
              <a:rPr lang="en-US" sz="1600" dirty="0"/>
              <a:t>(gender = c("Male", "</a:t>
            </a:r>
            <a:r>
              <a:rPr lang="en-US" sz="1600" dirty="0" err="1"/>
              <a:t>Male","Female</a:t>
            </a:r>
            <a:r>
              <a:rPr lang="en-US" sz="1600" dirty="0"/>
              <a:t>")</a:t>
            </a:r>
            <a:r>
              <a:rPr lang="en-US" sz="1600" dirty="0" smtClean="0"/>
              <a:t>,</a:t>
            </a:r>
          </a:p>
          <a:p>
            <a:r>
              <a:rPr lang="en-US" sz="1600" dirty="0" smtClean="0"/>
              <a:t> </a:t>
            </a:r>
            <a:r>
              <a:rPr lang="en-US" sz="1600" dirty="0"/>
              <a:t>height = c(152, 171.5, 165)</a:t>
            </a:r>
            <a:r>
              <a:rPr lang="en-US" sz="1600" dirty="0" smtClean="0"/>
              <a:t>,</a:t>
            </a:r>
          </a:p>
          <a:p>
            <a:r>
              <a:rPr lang="en-US" sz="1600" dirty="0"/>
              <a:t> </a:t>
            </a:r>
            <a:r>
              <a:rPr lang="en-US" sz="1600" dirty="0" smtClean="0"/>
              <a:t>weight </a:t>
            </a:r>
            <a:r>
              <a:rPr lang="en-US" sz="1600" dirty="0"/>
              <a:t>= c(81,93, 78)</a:t>
            </a:r>
            <a:r>
              <a:rPr lang="en-US" sz="1600" dirty="0" smtClean="0"/>
              <a:t>,</a:t>
            </a:r>
          </a:p>
          <a:p>
            <a:r>
              <a:rPr lang="en-US" sz="1600" dirty="0" smtClean="0"/>
              <a:t>Age </a:t>
            </a:r>
            <a:r>
              <a:rPr lang="en-US" sz="1600" dirty="0"/>
              <a:t>= c(42,38,26)</a:t>
            </a:r>
            <a:r>
              <a:rPr lang="en-US" sz="1600" dirty="0" smtClean="0"/>
              <a:t>)</a:t>
            </a:r>
          </a:p>
          <a:p>
            <a:endParaRPr lang="en-US" sz="1600" dirty="0"/>
          </a:p>
          <a:p>
            <a:endParaRPr lang="en-US" sz="1600" dirty="0"/>
          </a:p>
          <a:p>
            <a:r>
              <a:rPr lang="en-US" sz="1800" dirty="0"/>
              <a:t>print</a:t>
            </a:r>
            <a:r>
              <a:rPr lang="en-US" sz="1800" dirty="0" smtClean="0"/>
              <a:t>(class(BMI))</a:t>
            </a:r>
            <a:endParaRPr lang="en-US" sz="1800" dirty="0"/>
          </a:p>
          <a:p>
            <a:endParaRPr lang="en-US" dirty="0"/>
          </a:p>
        </p:txBody>
      </p:sp>
      <p:sp>
        <p:nvSpPr>
          <p:cNvPr id="5" name="Title 6"/>
          <p:cNvSpPr>
            <a:spLocks noGrp="1"/>
          </p:cNvSpPr>
          <p:nvPr>
            <p:ph type="title"/>
          </p:nvPr>
        </p:nvSpPr>
        <p:spPr>
          <a:xfrm>
            <a:off x="2512422" y="39945"/>
            <a:ext cx="4191164" cy="605909"/>
          </a:xfrm>
        </p:spPr>
        <p:txBody>
          <a:bodyPr/>
          <a:lstStyle/>
          <a:p>
            <a:pPr algn="ctr"/>
            <a:r>
              <a:rPr lang="en-US" sz="2800" dirty="0" smtClean="0">
                <a:solidFill>
                  <a:schemeClr val="tx2"/>
                </a:solidFill>
              </a:rPr>
              <a:t>Data Types Used in R</a:t>
            </a:r>
            <a:endParaRPr lang="en-US" sz="2800" dirty="0">
              <a:solidFill>
                <a:schemeClr val="tx2"/>
              </a:solidFill>
            </a:endParaRPr>
          </a:p>
        </p:txBody>
      </p:sp>
      <p:sp>
        <p:nvSpPr>
          <p:cNvPr id="6" name="Rectangle 5"/>
          <p:cNvSpPr/>
          <p:nvPr/>
        </p:nvSpPr>
        <p:spPr>
          <a:xfrm>
            <a:off x="2627784" y="2132856"/>
            <a:ext cx="1197689" cy="400110"/>
          </a:xfrm>
          <a:prstGeom prst="rect">
            <a:avLst/>
          </a:prstGeom>
          <a:solidFill>
            <a:srgbClr val="FFFF00"/>
          </a:solidFill>
        </p:spPr>
        <p:txBody>
          <a:bodyPr wrap="none">
            <a:spAutoFit/>
          </a:bodyPr>
          <a:lstStyle/>
          <a:p>
            <a:r>
              <a:rPr lang="en-US" dirty="0"/>
              <a:t>"matrix"</a:t>
            </a:r>
          </a:p>
        </p:txBody>
      </p:sp>
      <p:sp>
        <p:nvSpPr>
          <p:cNvPr id="7" name="Rectangle 6"/>
          <p:cNvSpPr/>
          <p:nvPr/>
        </p:nvSpPr>
        <p:spPr>
          <a:xfrm>
            <a:off x="2627784" y="1196752"/>
            <a:ext cx="1204577" cy="400110"/>
          </a:xfrm>
          <a:prstGeom prst="rect">
            <a:avLst/>
          </a:prstGeom>
          <a:solidFill>
            <a:srgbClr val="FFFF00"/>
          </a:solidFill>
        </p:spPr>
        <p:txBody>
          <a:bodyPr wrap="none">
            <a:spAutoFit/>
          </a:bodyPr>
          <a:lstStyle/>
          <a:p>
            <a:r>
              <a:rPr lang="en-US" dirty="0" smtClean="0"/>
              <a:t>” array "</a:t>
            </a:r>
            <a:endParaRPr lang="en-US" dirty="0"/>
          </a:p>
        </p:txBody>
      </p:sp>
      <p:sp>
        <p:nvSpPr>
          <p:cNvPr id="8" name="Rectangle 7"/>
          <p:cNvSpPr/>
          <p:nvPr/>
        </p:nvSpPr>
        <p:spPr>
          <a:xfrm>
            <a:off x="3491880" y="3645024"/>
            <a:ext cx="3163872" cy="400110"/>
          </a:xfrm>
          <a:prstGeom prst="rect">
            <a:avLst/>
          </a:prstGeom>
          <a:solidFill>
            <a:srgbClr val="FFFF00"/>
          </a:solidFill>
        </p:spPr>
        <p:txBody>
          <a:bodyPr wrap="none">
            <a:spAutoFit/>
          </a:bodyPr>
          <a:lstStyle/>
          <a:p>
            <a:r>
              <a:rPr lang="en-US" dirty="0"/>
              <a:t>Levels: green red yellow</a:t>
            </a:r>
          </a:p>
        </p:txBody>
      </p:sp>
      <p:sp>
        <p:nvSpPr>
          <p:cNvPr id="9" name="Rectangle 8"/>
          <p:cNvSpPr/>
          <p:nvPr/>
        </p:nvSpPr>
        <p:spPr>
          <a:xfrm>
            <a:off x="5652120" y="4869160"/>
            <a:ext cx="2969984" cy="1323439"/>
          </a:xfrm>
          <a:prstGeom prst="rect">
            <a:avLst/>
          </a:prstGeom>
          <a:solidFill>
            <a:srgbClr val="FFFF00"/>
          </a:solidFill>
        </p:spPr>
        <p:txBody>
          <a:bodyPr wrap="none">
            <a:spAutoFit/>
          </a:bodyPr>
          <a:lstStyle/>
          <a:p>
            <a:r>
              <a:rPr lang="en-US" sz="1600" dirty="0"/>
              <a:t>print(BMI)</a:t>
            </a:r>
          </a:p>
          <a:p>
            <a:r>
              <a:rPr lang="en-US" sz="1600" dirty="0"/>
              <a:t>  </a:t>
            </a:r>
            <a:r>
              <a:rPr lang="en-US" sz="1600" dirty="0" smtClean="0"/>
              <a:t> gender  </a:t>
            </a:r>
            <a:r>
              <a:rPr lang="en-US" sz="1600" dirty="0"/>
              <a:t>height weight </a:t>
            </a:r>
            <a:r>
              <a:rPr lang="en-US" sz="1600" dirty="0" smtClean="0"/>
              <a:t> Age</a:t>
            </a:r>
            <a:endParaRPr lang="en-US" sz="1600" dirty="0"/>
          </a:p>
          <a:p>
            <a:r>
              <a:rPr lang="en-US" sz="1600" dirty="0"/>
              <a:t>1   Male  </a:t>
            </a:r>
            <a:r>
              <a:rPr lang="en-US" sz="1600" dirty="0" smtClean="0"/>
              <a:t>  152.0     </a:t>
            </a:r>
            <a:r>
              <a:rPr lang="en-US" sz="1600" dirty="0"/>
              <a:t>81  </a:t>
            </a:r>
            <a:r>
              <a:rPr lang="en-US" sz="1600" dirty="0" smtClean="0"/>
              <a:t>     42</a:t>
            </a:r>
            <a:endParaRPr lang="en-US" sz="1600" dirty="0"/>
          </a:p>
          <a:p>
            <a:r>
              <a:rPr lang="en-US" sz="1600" dirty="0"/>
              <a:t>2   Male  </a:t>
            </a:r>
            <a:r>
              <a:rPr lang="en-US" sz="1600" dirty="0" smtClean="0"/>
              <a:t>  171.5     </a:t>
            </a:r>
            <a:r>
              <a:rPr lang="en-US" sz="1600" dirty="0"/>
              <a:t>93  </a:t>
            </a:r>
            <a:r>
              <a:rPr lang="en-US" sz="1600" dirty="0" smtClean="0"/>
              <a:t>     38</a:t>
            </a:r>
            <a:endParaRPr lang="en-US" sz="1600" dirty="0"/>
          </a:p>
          <a:p>
            <a:r>
              <a:rPr lang="en-US" sz="1600" dirty="0"/>
              <a:t>3 Female  165.0     78  </a:t>
            </a:r>
            <a:r>
              <a:rPr lang="en-US" sz="1600" dirty="0" smtClean="0"/>
              <a:t>     26</a:t>
            </a:r>
            <a:endParaRPr lang="en-US" sz="1600" dirty="0"/>
          </a:p>
        </p:txBody>
      </p:sp>
      <p:sp>
        <p:nvSpPr>
          <p:cNvPr id="10" name="Rectangle 9"/>
          <p:cNvSpPr/>
          <p:nvPr/>
        </p:nvSpPr>
        <p:spPr>
          <a:xfrm>
            <a:off x="2771800" y="5949280"/>
            <a:ext cx="1725052" cy="400110"/>
          </a:xfrm>
          <a:prstGeom prst="rect">
            <a:avLst/>
          </a:prstGeom>
          <a:solidFill>
            <a:srgbClr val="FFFF00"/>
          </a:solidFill>
        </p:spPr>
        <p:txBody>
          <a:bodyPr wrap="none">
            <a:spAutoFit/>
          </a:bodyPr>
          <a:lstStyle/>
          <a:p>
            <a:r>
              <a:rPr lang="en-US" dirty="0"/>
              <a:t>"</a:t>
            </a:r>
            <a:r>
              <a:rPr lang="en-US" dirty="0" err="1"/>
              <a:t>data.frame</a:t>
            </a:r>
            <a:r>
              <a:rPr lang="en-US" dirty="0"/>
              <a:t>"</a:t>
            </a:r>
          </a:p>
        </p:txBody>
      </p:sp>
    </p:spTree>
    <p:custDataLst>
      <p:tags r:id="rId1"/>
    </p:custDataLst>
    <p:extLst>
      <p:ext uri="{BB962C8B-B14F-4D97-AF65-F5344CB8AC3E}">
        <p14:creationId xmlns:p14="http://schemas.microsoft.com/office/powerpoint/2010/main" val="1982657746"/>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a:xfrm>
            <a:off x="152400" y="1447800"/>
            <a:ext cx="8458200" cy="4789512"/>
          </a:xfrm>
        </p:spPr>
        <p:txBody>
          <a:bodyPr/>
          <a:lstStyle/>
          <a:p>
            <a:pPr lvl="0"/>
            <a:r>
              <a:rPr lang="en-US" sz="2400" dirty="0" smtClean="0">
                <a:solidFill>
                  <a:schemeClr val="accent6"/>
                </a:solidFill>
              </a:rPr>
              <a:t>Examining </a:t>
            </a:r>
            <a:r>
              <a:rPr lang="en-US" sz="2400" dirty="0" smtClean="0"/>
              <a:t>Analyzing </a:t>
            </a:r>
            <a:r>
              <a:rPr lang="en-US" sz="2400" dirty="0" smtClean="0">
                <a:solidFill>
                  <a:schemeClr val="accent6"/>
                </a:solidFill>
              </a:rPr>
              <a:t>a </a:t>
            </a:r>
            <a:r>
              <a:rPr lang="en-US" sz="2400" dirty="0">
                <a:solidFill>
                  <a:schemeClr val="accent6"/>
                </a:solidFill>
              </a:rPr>
              <a:t>single or pairs of </a:t>
            </a:r>
            <a:r>
              <a:rPr lang="en-US" sz="2400" dirty="0" smtClean="0">
                <a:solidFill>
                  <a:schemeClr val="accent6"/>
                </a:solidFill>
              </a:rPr>
              <a:t>variables</a:t>
            </a:r>
          </a:p>
          <a:p>
            <a:endParaRPr lang="en-US" sz="2400" dirty="0">
              <a:solidFill>
                <a:schemeClr val="accent6"/>
              </a:solidFill>
            </a:endParaRPr>
          </a:p>
          <a:p>
            <a:r>
              <a:rPr lang="en-US" dirty="0" smtClean="0"/>
              <a:t>Examining </a:t>
            </a:r>
            <a:r>
              <a:rPr lang="en-US" dirty="0"/>
              <a:t>the distribution of a single variable</a:t>
            </a:r>
          </a:p>
          <a:p>
            <a:endParaRPr lang="en-US" dirty="0" smtClean="0"/>
          </a:p>
          <a:p>
            <a:r>
              <a:rPr lang="en-US" dirty="0" smtClean="0"/>
              <a:t>Analyzing the relationship between two variables</a:t>
            </a:r>
            <a:endParaRPr lang="en-US" dirty="0"/>
          </a:p>
          <a:p>
            <a:endParaRPr lang="en-US" dirty="0" smtClean="0"/>
          </a:p>
          <a:p>
            <a:r>
              <a:rPr lang="en-US" dirty="0" smtClean="0"/>
              <a:t>Data exploration versus data presentation</a:t>
            </a:r>
          </a:p>
          <a:p>
            <a:endParaRPr lang="en-US" dirty="0"/>
          </a:p>
        </p:txBody>
      </p:sp>
      <p:sp>
        <p:nvSpPr>
          <p:cNvPr id="5" name="Title 16"/>
          <p:cNvSpPr txBox="1">
            <a:spLocks/>
          </p:cNvSpPr>
          <p:nvPr/>
        </p:nvSpPr>
        <p:spPr bwMode="auto">
          <a:xfrm>
            <a:off x="0" y="188640"/>
            <a:ext cx="9144000" cy="605909"/>
          </a:xfrm>
          <a:prstGeom prst="roundRect">
            <a:avLst>
              <a:gd name="adj" fmla="val 50000"/>
            </a:avLst>
          </a:prstGeom>
          <a:solidFill>
            <a:srgbClr val="174A7C"/>
          </a:solidFill>
          <a:ln>
            <a:noFill/>
          </a:ln>
          <a:extLst>
            <a:ext uri="{91240B29-F687-4f45-9708-019B960494DF}">
              <a14:hiddenLine xmlns:a14="http://schemas.microsoft.com/office/drawing/2010/main" w="9525">
                <a:solidFill>
                  <a:srgbClr val="000000"/>
                </a:solidFill>
                <a:round/>
                <a:headEnd/>
                <a:tailEnd/>
              </a14:hiddenLine>
            </a:ext>
            <a:ext uri="{FAA26D3D-D897-4be2-8F04-BA451C77F1D7}">
              <ma14:placeholderFlag xmlns:ma14="http://schemas.microsoft.com/office/mac/drawingml/2011/main" val="1"/>
            </a:ext>
          </a:extLst>
        </p:spPr>
        <p:txBody>
          <a:bodyPr vert="horz" wrap="none" lIns="180000" tIns="0" rIns="180000" bIns="0" numCol="1" anchor="ctr" anchorCtr="0" compatLnSpc="1">
            <a:prstTxWarp prst="textNoShape">
              <a:avLst/>
            </a:prstTxWarp>
            <a:spAutoFit/>
          </a:bodyPr>
          <a:lstStyle>
            <a:lvl1pPr algn="l" rtl="0" eaLnBrk="0" fontAlgn="base" hangingPunct="0">
              <a:spcBef>
                <a:spcPct val="0"/>
              </a:spcBef>
              <a:spcAft>
                <a:spcPct val="0"/>
              </a:spcAft>
              <a:defRPr sz="3800" b="1">
                <a:solidFill>
                  <a:schemeClr val="bg1"/>
                </a:solidFill>
                <a:latin typeface="+mj-lt"/>
                <a:ea typeface="+mj-ea"/>
                <a:cs typeface="ＭＳ Ｐゴシック" charset="0"/>
              </a:defRPr>
            </a:lvl1pPr>
            <a:lvl2pPr algn="l" rtl="0" eaLnBrk="0" fontAlgn="base" hangingPunct="0">
              <a:spcBef>
                <a:spcPct val="0"/>
              </a:spcBef>
              <a:spcAft>
                <a:spcPct val="0"/>
              </a:spcAft>
              <a:defRPr sz="3800" b="1">
                <a:solidFill>
                  <a:schemeClr val="bg1"/>
                </a:solidFill>
                <a:latin typeface="Arial" charset="0"/>
                <a:ea typeface="ＭＳ Ｐゴシック" charset="0"/>
                <a:cs typeface="ＭＳ Ｐゴシック" charset="0"/>
              </a:defRPr>
            </a:lvl2pPr>
            <a:lvl3pPr algn="l" rtl="0" eaLnBrk="0" fontAlgn="base" hangingPunct="0">
              <a:spcBef>
                <a:spcPct val="0"/>
              </a:spcBef>
              <a:spcAft>
                <a:spcPct val="0"/>
              </a:spcAft>
              <a:defRPr sz="3800" b="1">
                <a:solidFill>
                  <a:schemeClr val="bg1"/>
                </a:solidFill>
                <a:latin typeface="Arial" charset="0"/>
                <a:ea typeface="ＭＳ Ｐゴシック" charset="0"/>
                <a:cs typeface="ＭＳ Ｐゴシック" charset="0"/>
              </a:defRPr>
            </a:lvl3pPr>
            <a:lvl4pPr algn="l" rtl="0" eaLnBrk="0" fontAlgn="base" hangingPunct="0">
              <a:spcBef>
                <a:spcPct val="0"/>
              </a:spcBef>
              <a:spcAft>
                <a:spcPct val="0"/>
              </a:spcAft>
              <a:defRPr sz="3800" b="1">
                <a:solidFill>
                  <a:schemeClr val="bg1"/>
                </a:solidFill>
                <a:latin typeface="Arial" charset="0"/>
                <a:ea typeface="ＭＳ Ｐゴシック" charset="0"/>
                <a:cs typeface="ＭＳ Ｐゴシック" charset="0"/>
              </a:defRPr>
            </a:lvl4pPr>
            <a:lvl5pPr algn="l" rtl="0" eaLnBrk="0" fontAlgn="base" hangingPunct="0">
              <a:spcBef>
                <a:spcPct val="0"/>
              </a:spcBef>
              <a:spcAft>
                <a:spcPct val="0"/>
              </a:spcAft>
              <a:defRPr sz="3800" b="1">
                <a:solidFill>
                  <a:schemeClr val="bg1"/>
                </a:solidFill>
                <a:latin typeface="Arial" charset="0"/>
                <a:ea typeface="ＭＳ Ｐゴシック" charset="0"/>
                <a:cs typeface="ＭＳ Ｐゴシック" charset="0"/>
              </a:defRPr>
            </a:lvl5pPr>
            <a:lvl6pPr marL="457200" algn="l" rtl="0" fontAlgn="base">
              <a:spcBef>
                <a:spcPct val="0"/>
              </a:spcBef>
              <a:spcAft>
                <a:spcPct val="0"/>
              </a:spcAft>
              <a:defRPr sz="3800" b="1">
                <a:solidFill>
                  <a:schemeClr val="bg1"/>
                </a:solidFill>
                <a:latin typeface="Arial" charset="0"/>
                <a:ea typeface="ＭＳ Ｐゴシック" charset="0"/>
              </a:defRPr>
            </a:lvl6pPr>
            <a:lvl7pPr marL="914400" algn="l" rtl="0" fontAlgn="base">
              <a:spcBef>
                <a:spcPct val="0"/>
              </a:spcBef>
              <a:spcAft>
                <a:spcPct val="0"/>
              </a:spcAft>
              <a:defRPr sz="3800" b="1">
                <a:solidFill>
                  <a:schemeClr val="bg1"/>
                </a:solidFill>
                <a:latin typeface="Arial" charset="0"/>
                <a:ea typeface="ＭＳ Ｐゴシック" charset="0"/>
              </a:defRPr>
            </a:lvl7pPr>
            <a:lvl8pPr marL="1371600" algn="l" rtl="0" fontAlgn="base">
              <a:spcBef>
                <a:spcPct val="0"/>
              </a:spcBef>
              <a:spcAft>
                <a:spcPct val="0"/>
              </a:spcAft>
              <a:defRPr sz="3800" b="1">
                <a:solidFill>
                  <a:schemeClr val="bg1"/>
                </a:solidFill>
                <a:latin typeface="Arial" charset="0"/>
                <a:ea typeface="ＭＳ Ｐゴシック" charset="0"/>
              </a:defRPr>
            </a:lvl8pPr>
            <a:lvl9pPr marL="1828800" algn="l" rtl="0" fontAlgn="base">
              <a:spcBef>
                <a:spcPct val="0"/>
              </a:spcBef>
              <a:spcAft>
                <a:spcPct val="0"/>
              </a:spcAft>
              <a:defRPr sz="3800" b="1">
                <a:solidFill>
                  <a:schemeClr val="bg1"/>
                </a:solidFill>
                <a:latin typeface="Arial" charset="0"/>
                <a:ea typeface="ＭＳ Ｐゴシック" charset="0"/>
              </a:defRPr>
            </a:lvl9pPr>
          </a:lstStyle>
          <a:p>
            <a:pPr algn="ctr"/>
            <a:r>
              <a:rPr lang="en-US" sz="2800" smtClean="0">
                <a:solidFill>
                  <a:srgbClr val="FFFFFF"/>
                </a:solidFill>
              </a:rPr>
              <a:t>Analyzing and Exploring the Data</a:t>
            </a:r>
            <a:endParaRPr lang="en-US" sz="2800" dirty="0"/>
          </a:p>
        </p:txBody>
      </p:sp>
    </p:spTree>
    <p:custDataLst>
      <p:tags r:id="rId1"/>
    </p:custDataLst>
    <p:extLst>
      <p:ext uri="{BB962C8B-B14F-4D97-AF65-F5344CB8AC3E}">
        <p14:creationId xmlns:p14="http://schemas.microsoft.com/office/powerpoint/2010/main" val="1344887522"/>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Rplot01.png"/>
          <p:cNvPicPr>
            <a:picLocks noChangeAspect="1"/>
          </p:cNvPicPr>
          <p:nvPr/>
        </p:nvPicPr>
        <p:blipFill>
          <a:blip r:embed="rId4" cstate="print">
            <a:alphaModFix/>
            <a:extLst>
              <a:ext uri="{28A0092B-C50C-407E-A947-70E740481C1C}">
                <a14:useLocalDpi xmlns:a14="http://schemas.microsoft.com/office/drawing/2010/main" val="0"/>
              </a:ext>
            </a:extLst>
          </a:blip>
          <a:stretch>
            <a:fillRect/>
          </a:stretch>
        </p:blipFill>
        <p:spPr>
          <a:xfrm>
            <a:off x="539552" y="3465124"/>
            <a:ext cx="3124200" cy="2556164"/>
          </a:xfrm>
          <a:prstGeom prst="rect">
            <a:avLst/>
          </a:prstGeom>
        </p:spPr>
      </p:pic>
      <p:sp>
        <p:nvSpPr>
          <p:cNvPr id="4" name="Title 3"/>
          <p:cNvSpPr>
            <a:spLocks noGrp="1"/>
          </p:cNvSpPr>
          <p:nvPr>
            <p:ph type="title"/>
          </p:nvPr>
        </p:nvSpPr>
        <p:spPr>
          <a:xfrm>
            <a:off x="-72008" y="-27384"/>
            <a:ext cx="9252520" cy="605909"/>
          </a:xfrm>
        </p:spPr>
        <p:txBody>
          <a:bodyPr/>
          <a:lstStyle/>
          <a:p>
            <a:pPr algn="ctr"/>
            <a:r>
              <a:rPr lang="en-US" sz="2800" dirty="0" smtClean="0"/>
              <a:t>Visualization</a:t>
            </a:r>
            <a:r>
              <a:rPr lang="en-US" sz="2800" dirty="0"/>
              <a:t>	</a:t>
            </a:r>
          </a:p>
        </p:txBody>
      </p:sp>
      <p:sp>
        <p:nvSpPr>
          <p:cNvPr id="5" name="Content Placeholder 4"/>
          <p:cNvSpPr>
            <a:spLocks noGrp="1"/>
          </p:cNvSpPr>
          <p:nvPr>
            <p:ph idx="1"/>
          </p:nvPr>
        </p:nvSpPr>
        <p:spPr>
          <a:xfrm>
            <a:off x="107504" y="1295400"/>
            <a:ext cx="8229600" cy="4800600"/>
          </a:xfrm>
        </p:spPr>
        <p:txBody>
          <a:bodyPr/>
          <a:lstStyle/>
          <a:p>
            <a:pPr marL="0" indent="0">
              <a:buNone/>
            </a:pPr>
            <a:r>
              <a:rPr lang="en-US" dirty="0"/>
              <a:t>Summary statistics give us some sense of the </a:t>
            </a:r>
            <a:r>
              <a:rPr lang="en-US" dirty="0" smtClean="0"/>
              <a:t>data:</a:t>
            </a:r>
            <a:endParaRPr lang="en-US" dirty="0"/>
          </a:p>
          <a:p>
            <a:pPr lvl="1"/>
            <a:r>
              <a:rPr lang="en-US" dirty="0"/>
              <a:t>Mean vs. </a:t>
            </a:r>
            <a:r>
              <a:rPr lang="en-US" dirty="0" smtClean="0"/>
              <a:t>Median.</a:t>
            </a:r>
            <a:endParaRPr lang="en-US" dirty="0"/>
          </a:p>
          <a:p>
            <a:pPr lvl="1"/>
            <a:r>
              <a:rPr lang="en-US" dirty="0"/>
              <a:t>Standard </a:t>
            </a:r>
            <a:r>
              <a:rPr lang="en-US" dirty="0" smtClean="0"/>
              <a:t>deviation.</a:t>
            </a:r>
            <a:endParaRPr lang="en-US" dirty="0"/>
          </a:p>
          <a:p>
            <a:pPr lvl="1"/>
            <a:r>
              <a:rPr lang="en-US" dirty="0"/>
              <a:t>Quartiles, </a:t>
            </a:r>
            <a:r>
              <a:rPr lang="en-US" dirty="0" smtClean="0"/>
              <a:t>Min/Max.</a:t>
            </a:r>
            <a:endParaRPr lang="en-US" dirty="0"/>
          </a:p>
          <a:p>
            <a:pPr lvl="1"/>
            <a:r>
              <a:rPr lang="en-US" dirty="0"/>
              <a:t>Correlations between </a:t>
            </a:r>
            <a:r>
              <a:rPr lang="en-US" dirty="0" smtClean="0"/>
              <a:t>variables.</a:t>
            </a:r>
            <a:endParaRPr lang="en-US" dirty="0"/>
          </a:p>
          <a:p>
            <a:pPr lvl="1"/>
            <a:endParaRPr lang="en-US" dirty="0"/>
          </a:p>
        </p:txBody>
      </p:sp>
      <p:sp>
        <p:nvSpPr>
          <p:cNvPr id="2" name="TextBox 1"/>
          <p:cNvSpPr txBox="1"/>
          <p:nvPr/>
        </p:nvSpPr>
        <p:spPr>
          <a:xfrm>
            <a:off x="5174796" y="1859340"/>
            <a:ext cx="3717684" cy="1569660"/>
          </a:xfrm>
          <a:prstGeom prst="rect">
            <a:avLst/>
          </a:prstGeom>
          <a:solidFill>
            <a:schemeClr val="accent4">
              <a:lumMod val="20000"/>
              <a:lumOff val="80000"/>
            </a:schemeClr>
          </a:solidFill>
          <a:ln>
            <a:solidFill>
              <a:schemeClr val="accent2"/>
            </a:solidFill>
          </a:ln>
        </p:spPr>
        <p:txBody>
          <a:bodyPr wrap="none" rtlCol="0">
            <a:spAutoFit/>
          </a:bodyPr>
          <a:lstStyle/>
          <a:p>
            <a:r>
              <a:rPr lang="es-ES_tradnl" sz="1200" dirty="0">
                <a:latin typeface="Courier New" pitchFamily="49" charset="0"/>
                <a:cs typeface="Courier New" pitchFamily="49" charset="0"/>
              </a:rPr>
              <a:t>summary(data)</a:t>
            </a:r>
          </a:p>
          <a:p>
            <a:r>
              <a:rPr lang="es-ES_tradnl" sz="1200" dirty="0">
                <a:latin typeface="Courier New" pitchFamily="49" charset="0"/>
                <a:cs typeface="Courier New" pitchFamily="49" charset="0"/>
              </a:rPr>
              <a:t>       x                  y           </a:t>
            </a:r>
          </a:p>
          <a:p>
            <a:r>
              <a:rPr lang="es-ES_tradnl" sz="1200" dirty="0">
                <a:latin typeface="Courier New" pitchFamily="49" charset="0"/>
                <a:cs typeface="Courier New" pitchFamily="49" charset="0"/>
              </a:rPr>
              <a:t> Min.   :-3.05439   Min.   :-3.50179  </a:t>
            </a:r>
          </a:p>
          <a:p>
            <a:r>
              <a:rPr lang="es-ES_tradnl" sz="1200" dirty="0">
                <a:latin typeface="Courier New" pitchFamily="49" charset="0"/>
                <a:cs typeface="Courier New" pitchFamily="49" charset="0"/>
              </a:rPr>
              <a:t> 1st Qu.:-0.61055   1st Qu.:-0.75968  </a:t>
            </a:r>
          </a:p>
          <a:p>
            <a:r>
              <a:rPr lang="es-ES_tradnl" sz="1200" dirty="0">
                <a:latin typeface="Courier New" pitchFamily="49" charset="0"/>
                <a:cs typeface="Courier New" pitchFamily="49" charset="0"/>
              </a:rPr>
              <a:t> Median : 0.04666   Median : 0.07340  </a:t>
            </a:r>
          </a:p>
          <a:p>
            <a:r>
              <a:rPr lang="es-ES_tradnl" sz="1200" dirty="0">
                <a:latin typeface="Courier New" pitchFamily="49" charset="0"/>
                <a:cs typeface="Courier New" pitchFamily="49" charset="0"/>
              </a:rPr>
              <a:t> Mean   :-0.01105   Mean   : 0.09383  </a:t>
            </a:r>
          </a:p>
          <a:p>
            <a:r>
              <a:rPr lang="es-ES_tradnl" sz="1200" dirty="0">
                <a:latin typeface="Courier New" pitchFamily="49" charset="0"/>
                <a:cs typeface="Courier New" pitchFamily="49" charset="0"/>
              </a:rPr>
              <a:t> 3rd Qu.: 0.56067   3rd Qu.: 0.88114  </a:t>
            </a:r>
          </a:p>
          <a:p>
            <a:r>
              <a:rPr lang="es-ES_tradnl" sz="1200" dirty="0">
                <a:latin typeface="Courier New" pitchFamily="49" charset="0"/>
                <a:cs typeface="Courier New" pitchFamily="49" charset="0"/>
              </a:rPr>
              <a:t> Max.   : 2.60614   Max.   : 4.28693 </a:t>
            </a:r>
            <a:endParaRPr lang="en-US" sz="1200" dirty="0">
              <a:latin typeface="Courier New" pitchFamily="49" charset="0"/>
              <a:cs typeface="Courier New" pitchFamily="49" charset="0"/>
            </a:endParaRPr>
          </a:p>
        </p:txBody>
      </p:sp>
      <p:sp>
        <p:nvSpPr>
          <p:cNvPr id="6" name="TextBox 5"/>
          <p:cNvSpPr txBox="1"/>
          <p:nvPr/>
        </p:nvSpPr>
        <p:spPr>
          <a:xfrm>
            <a:off x="3886200" y="3962400"/>
            <a:ext cx="2926693" cy="830997"/>
          </a:xfrm>
          <a:prstGeom prst="rect">
            <a:avLst/>
          </a:prstGeom>
          <a:noFill/>
        </p:spPr>
        <p:txBody>
          <a:bodyPr wrap="square" rtlCol="0">
            <a:spAutoFit/>
          </a:bodyPr>
          <a:lstStyle/>
          <a:p>
            <a:r>
              <a:rPr lang="en-US" sz="2400" dirty="0">
                <a:solidFill>
                  <a:schemeClr val="bg2">
                    <a:lumMod val="75000"/>
                  </a:schemeClr>
                </a:solidFill>
                <a:latin typeface="Calibri"/>
                <a:cs typeface="Calibri"/>
              </a:rPr>
              <a:t>Visualization gives us a more holistic sense</a:t>
            </a:r>
          </a:p>
        </p:txBody>
      </p:sp>
    </p:spTree>
    <p:custDataLst>
      <p:tags r:id="rId1"/>
    </p:custDataLst>
    <p:extLst>
      <p:ext uri="{BB962C8B-B14F-4D97-AF65-F5344CB8AC3E}">
        <p14:creationId xmlns:p14="http://schemas.microsoft.com/office/powerpoint/2010/main" val="2005075215"/>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0" y="3075057"/>
            <a:ext cx="6030416" cy="707886"/>
          </a:xfrm>
          <a:prstGeom prst="rect">
            <a:avLst/>
          </a:prstGeom>
        </p:spPr>
        <p:txBody>
          <a:bodyPr wrap="square">
            <a:spAutoFit/>
          </a:bodyPr>
          <a:lstStyle/>
          <a:p>
            <a:r>
              <a:rPr lang="hu-HU" dirty="0"/>
              <a:t>http://www.cookbook-r.com/Graphs/Plotting_distributions_(ggplot2)/</a:t>
            </a:r>
            <a:endParaRPr lang="en-US" dirty="0"/>
          </a:p>
        </p:txBody>
      </p:sp>
      <p:sp>
        <p:nvSpPr>
          <p:cNvPr id="5" name="Title 3"/>
          <p:cNvSpPr>
            <a:spLocks noGrp="1"/>
          </p:cNvSpPr>
          <p:nvPr>
            <p:ph type="title"/>
          </p:nvPr>
        </p:nvSpPr>
        <p:spPr>
          <a:xfrm>
            <a:off x="-72008" y="-27384"/>
            <a:ext cx="9252520" cy="605909"/>
          </a:xfrm>
        </p:spPr>
        <p:txBody>
          <a:bodyPr/>
          <a:lstStyle/>
          <a:p>
            <a:pPr algn="ctr"/>
            <a:r>
              <a:rPr lang="en-US" sz="2800" dirty="0" smtClean="0"/>
              <a:t>Visualization</a:t>
            </a:r>
            <a:r>
              <a:rPr lang="en-US" sz="2800" dirty="0"/>
              <a:t>	</a:t>
            </a:r>
          </a:p>
        </p:txBody>
      </p:sp>
      <p:sp>
        <p:nvSpPr>
          <p:cNvPr id="6" name="Rectangle 5"/>
          <p:cNvSpPr/>
          <p:nvPr/>
        </p:nvSpPr>
        <p:spPr>
          <a:xfrm>
            <a:off x="2987824" y="1916832"/>
            <a:ext cx="2223686" cy="400110"/>
          </a:xfrm>
          <a:prstGeom prst="rect">
            <a:avLst/>
          </a:prstGeom>
        </p:spPr>
        <p:txBody>
          <a:bodyPr wrap="none">
            <a:spAutoFit/>
          </a:bodyPr>
          <a:lstStyle/>
          <a:p>
            <a:r>
              <a:rPr lang="en-US" dirty="0" smtClean="0"/>
              <a:t>C</a:t>
            </a:r>
            <a:r>
              <a:rPr lang="nl-NL" dirty="0" smtClean="0"/>
              <a:t>hap2ggplot.pdf</a:t>
            </a:r>
            <a:endParaRPr lang="en-US" dirty="0"/>
          </a:p>
        </p:txBody>
      </p:sp>
      <p:sp>
        <p:nvSpPr>
          <p:cNvPr id="7" name="Rectangle 6"/>
          <p:cNvSpPr/>
          <p:nvPr/>
        </p:nvSpPr>
        <p:spPr>
          <a:xfrm>
            <a:off x="2195736" y="2348880"/>
            <a:ext cx="4572000" cy="707886"/>
          </a:xfrm>
          <a:prstGeom prst="rect">
            <a:avLst/>
          </a:prstGeom>
        </p:spPr>
        <p:txBody>
          <a:bodyPr>
            <a:spAutoFit/>
          </a:bodyPr>
          <a:lstStyle/>
          <a:p>
            <a:r>
              <a:rPr lang="en-US" b="0" dirty="0"/>
              <a:t>Chapter 2 R ggplot2 Examples</a:t>
            </a:r>
          </a:p>
          <a:p>
            <a:r>
              <a:rPr lang="nb-NO" b="0" dirty="0" err="1"/>
              <a:t>Bret</a:t>
            </a:r>
            <a:r>
              <a:rPr lang="nb-NO" b="0" dirty="0"/>
              <a:t> </a:t>
            </a:r>
            <a:r>
              <a:rPr lang="nb-NO" b="0" dirty="0" err="1"/>
              <a:t>Larget</a:t>
            </a:r>
            <a:endParaRPr lang="en-US" dirty="0"/>
          </a:p>
        </p:txBody>
      </p:sp>
      <p:sp>
        <p:nvSpPr>
          <p:cNvPr id="8" name="Rectangle 7"/>
          <p:cNvSpPr/>
          <p:nvPr/>
        </p:nvSpPr>
        <p:spPr>
          <a:xfrm>
            <a:off x="611560" y="1556792"/>
            <a:ext cx="7168874" cy="400110"/>
          </a:xfrm>
          <a:prstGeom prst="rect">
            <a:avLst/>
          </a:prstGeom>
        </p:spPr>
        <p:txBody>
          <a:bodyPr wrap="none">
            <a:spAutoFit/>
          </a:bodyPr>
          <a:lstStyle/>
          <a:p>
            <a:r>
              <a:rPr lang="en-US" dirty="0"/>
              <a:t>THEME 3: </a:t>
            </a:r>
            <a:r>
              <a:rPr lang="en-US" dirty="0" smtClean="0"/>
              <a:t>GRAPHICS page 347:The essential R reference</a:t>
            </a:r>
            <a:endParaRPr lang="en-US" dirty="0"/>
          </a:p>
        </p:txBody>
      </p:sp>
      <p:sp>
        <p:nvSpPr>
          <p:cNvPr id="9" name="Rectangle 8"/>
          <p:cNvSpPr/>
          <p:nvPr/>
        </p:nvSpPr>
        <p:spPr>
          <a:xfrm>
            <a:off x="1043608" y="4797152"/>
            <a:ext cx="7704856" cy="400110"/>
          </a:xfrm>
          <a:prstGeom prst="rect">
            <a:avLst/>
          </a:prstGeom>
        </p:spPr>
        <p:txBody>
          <a:bodyPr wrap="square">
            <a:spAutoFit/>
          </a:bodyPr>
          <a:lstStyle/>
          <a:p>
            <a:r>
              <a:rPr lang="en-US" dirty="0"/>
              <a:t>https://</a:t>
            </a:r>
            <a:r>
              <a:rPr lang="en-US" dirty="0" err="1"/>
              <a:t>www.tutorialspoint.com</a:t>
            </a:r>
            <a:r>
              <a:rPr lang="en-US" dirty="0"/>
              <a:t>/r/</a:t>
            </a:r>
            <a:r>
              <a:rPr lang="en-US" dirty="0" err="1"/>
              <a:t>r_bar_charts.htm</a:t>
            </a:r>
            <a:endParaRPr lang="en-US" dirty="0"/>
          </a:p>
        </p:txBody>
      </p:sp>
      <p:sp>
        <p:nvSpPr>
          <p:cNvPr id="10" name="Rectangle 9"/>
          <p:cNvSpPr/>
          <p:nvPr/>
        </p:nvSpPr>
        <p:spPr>
          <a:xfrm>
            <a:off x="1187624" y="4365104"/>
            <a:ext cx="7416824" cy="400110"/>
          </a:xfrm>
          <a:prstGeom prst="rect">
            <a:avLst/>
          </a:prstGeom>
        </p:spPr>
        <p:txBody>
          <a:bodyPr wrap="square">
            <a:spAutoFit/>
          </a:bodyPr>
          <a:lstStyle/>
          <a:p>
            <a:r>
              <a:rPr lang="en-US" dirty="0"/>
              <a:t>https://</a:t>
            </a:r>
            <a:r>
              <a:rPr lang="en-US" dirty="0" err="1"/>
              <a:t>www.tutorialspoint.com</a:t>
            </a:r>
            <a:r>
              <a:rPr lang="en-US" dirty="0"/>
              <a:t>/r/</a:t>
            </a:r>
            <a:r>
              <a:rPr lang="en-US" dirty="0" err="1"/>
              <a:t>r_scatterplots.htm</a:t>
            </a:r>
            <a:endParaRPr lang="en-US" dirty="0"/>
          </a:p>
        </p:txBody>
      </p:sp>
      <p:sp>
        <p:nvSpPr>
          <p:cNvPr id="2" name="TextBox 1"/>
          <p:cNvSpPr txBox="1"/>
          <p:nvPr/>
        </p:nvSpPr>
        <p:spPr>
          <a:xfrm>
            <a:off x="2483768" y="836712"/>
            <a:ext cx="5472608" cy="400110"/>
          </a:xfrm>
          <a:prstGeom prst="rect">
            <a:avLst/>
          </a:prstGeom>
          <a:solidFill>
            <a:srgbClr val="FFFF00"/>
          </a:solidFill>
        </p:spPr>
        <p:txBody>
          <a:bodyPr wrap="square" rtlCol="0">
            <a:spAutoFit/>
          </a:bodyPr>
          <a:lstStyle/>
          <a:p>
            <a:r>
              <a:rPr lang="en-US" dirty="0" smtClean="0"/>
              <a:t>ADD  EXAMPLEs summary and plots</a:t>
            </a:r>
            <a:endParaRPr lang="en-US" dirty="0"/>
          </a:p>
        </p:txBody>
      </p:sp>
    </p:spTree>
    <p:extLst>
      <p:ext uri="{BB962C8B-B14F-4D97-AF65-F5344CB8AC3E}">
        <p14:creationId xmlns:p14="http://schemas.microsoft.com/office/powerpoint/2010/main" val="19434348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86787"/>
            <a:ext cx="9143999" cy="605909"/>
          </a:xfrm>
        </p:spPr>
        <p:txBody>
          <a:bodyPr/>
          <a:lstStyle/>
          <a:p>
            <a:r>
              <a:rPr lang="en-US" sz="2800" dirty="0" smtClean="0"/>
              <a:t>Examining the Distribution of a Single Variable </a:t>
            </a:r>
            <a:endParaRPr lang="en-US" sz="2800" dirty="0"/>
          </a:p>
        </p:txBody>
      </p:sp>
      <p:sp>
        <p:nvSpPr>
          <p:cNvPr id="3" name="Content Placeholder 2"/>
          <p:cNvSpPr>
            <a:spLocks noGrp="1"/>
          </p:cNvSpPr>
          <p:nvPr>
            <p:ph idx="1"/>
          </p:nvPr>
        </p:nvSpPr>
        <p:spPr>
          <a:xfrm>
            <a:off x="179512" y="908720"/>
            <a:ext cx="4800600" cy="5181600"/>
          </a:xfrm>
        </p:spPr>
        <p:txBody>
          <a:bodyPr/>
          <a:lstStyle/>
          <a:p>
            <a:pPr>
              <a:buNone/>
            </a:pPr>
            <a:r>
              <a:rPr lang="en-US" sz="2000" dirty="0" smtClean="0"/>
              <a:t>Graphing a single variable</a:t>
            </a:r>
          </a:p>
          <a:p>
            <a:r>
              <a:rPr lang="en-US" sz="2000" dirty="0"/>
              <a:t>plot(sort</a:t>
            </a:r>
            <a:r>
              <a:rPr lang="en-US" sz="2000" dirty="0" smtClean="0"/>
              <a:t>( )</a:t>
            </a:r>
            <a:r>
              <a:rPr lang="en-US" sz="2000" dirty="0"/>
              <a:t>) – for low volume data</a:t>
            </a:r>
            <a:endParaRPr lang="en-US" sz="2000" dirty="0" smtClean="0"/>
          </a:p>
          <a:p>
            <a:r>
              <a:rPr lang="en-US" sz="2000" dirty="0" err="1" smtClean="0"/>
              <a:t>Hist</a:t>
            </a:r>
            <a:r>
              <a:rPr lang="en-US" sz="2000" dirty="0" smtClean="0"/>
              <a:t>( )          – a histogram</a:t>
            </a:r>
          </a:p>
          <a:p>
            <a:r>
              <a:rPr lang="en-US" sz="2000" dirty="0"/>
              <a:t>plot(density</a:t>
            </a:r>
            <a:r>
              <a:rPr lang="en-US" sz="2000" dirty="0" smtClean="0"/>
              <a:t>()</a:t>
            </a:r>
            <a:r>
              <a:rPr lang="en-US" sz="2000" dirty="0"/>
              <a:t>) – densityplot</a:t>
            </a:r>
          </a:p>
          <a:p>
            <a:pPr lvl="1"/>
            <a:r>
              <a:rPr lang="en-US" sz="2000" dirty="0" smtClean="0"/>
              <a:t>A "continuous histogram“</a:t>
            </a:r>
          </a:p>
          <a:p>
            <a:endParaRPr lang="en-US" sz="2000" dirty="0" smtClean="0">
              <a:solidFill>
                <a:srgbClr val="5F5F5F"/>
              </a:solidFill>
            </a:endParaRPr>
          </a:p>
          <a:p>
            <a:r>
              <a:rPr lang="en-US" sz="2000" dirty="0" smtClean="0">
                <a:solidFill>
                  <a:srgbClr val="5F5F5F"/>
                </a:solidFill>
              </a:rPr>
              <a:t>Example</a:t>
            </a:r>
            <a:endParaRPr lang="en-US" sz="2000" dirty="0">
              <a:solidFill>
                <a:srgbClr val="5F5F5F"/>
              </a:solidFill>
            </a:endParaRPr>
          </a:p>
          <a:p>
            <a:pPr lvl="1"/>
            <a:r>
              <a:rPr lang="en-US" sz="2000" dirty="0" smtClean="0"/>
              <a:t>Frequency table of household income</a:t>
            </a:r>
          </a:p>
          <a:p>
            <a:pPr lvl="1">
              <a:buNone/>
            </a:pPr>
            <a:endParaRPr lang="en-US" sz="2000" dirty="0" smtClean="0"/>
          </a:p>
        </p:txBody>
      </p:sp>
      <p:pic>
        <p:nvPicPr>
          <p:cNvPr id="1027" name="Picture 3"/>
          <p:cNvPicPr>
            <a:picLocks noChangeAspect="1" noChangeArrowheads="1"/>
          </p:cNvPicPr>
          <p:nvPr/>
        </p:nvPicPr>
        <p:blipFill>
          <a:blip r:embed="rId4" cstate="print"/>
          <a:srcRect/>
          <a:stretch>
            <a:fillRect/>
          </a:stretch>
        </p:blipFill>
        <p:spPr bwMode="auto">
          <a:xfrm>
            <a:off x="5076056" y="1167481"/>
            <a:ext cx="4067944" cy="3328318"/>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3198993734"/>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67544" y="1700808"/>
            <a:ext cx="8352928" cy="2667000"/>
          </a:xfrm>
        </p:spPr>
        <p:txBody>
          <a:bodyPr/>
          <a:lstStyle/>
          <a:p>
            <a:r>
              <a:rPr lang="en-US" sz="2400" dirty="0" smtClean="0"/>
              <a:t>Use basic analytics methods such as distributions, statistical tests and summary operations to investigate a data set.</a:t>
            </a:r>
          </a:p>
          <a:p>
            <a:r>
              <a:rPr lang="en-US" sz="2400" dirty="0" smtClean="0"/>
              <a:t>Use R as a tool to perform basic data analytics, reporting and basic data visualization.</a:t>
            </a:r>
          </a:p>
          <a:p>
            <a:endParaRPr lang="en-US" dirty="0"/>
          </a:p>
        </p:txBody>
      </p:sp>
      <p:sp>
        <p:nvSpPr>
          <p:cNvPr id="15" name="Rectangle 14"/>
          <p:cNvSpPr/>
          <p:nvPr/>
        </p:nvSpPr>
        <p:spPr>
          <a:xfrm>
            <a:off x="1726211" y="116632"/>
            <a:ext cx="5480988" cy="523220"/>
          </a:xfrm>
          <a:prstGeom prst="rect">
            <a:avLst/>
          </a:prstGeom>
        </p:spPr>
        <p:txBody>
          <a:bodyPr wrap="none">
            <a:spAutoFit/>
          </a:bodyPr>
          <a:lstStyle/>
          <a:p>
            <a:pPr algn="ctr"/>
            <a:r>
              <a:rPr lang="en-US" sz="2800" dirty="0">
                <a:solidFill>
                  <a:schemeClr val="tx2"/>
                </a:solidFill>
              </a:rPr>
              <a:t>Data Analytic Methods Using R</a:t>
            </a:r>
          </a:p>
        </p:txBody>
      </p:sp>
    </p:spTree>
    <p:custDataLst>
      <p:tags r:id="rId1"/>
    </p:custDataLst>
    <p:extLst>
      <p:ext uri="{BB962C8B-B14F-4D97-AF65-F5344CB8AC3E}">
        <p14:creationId xmlns:p14="http://schemas.microsoft.com/office/powerpoint/2010/main" val="1318212819"/>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0" y="914400"/>
            <a:ext cx="5004048" cy="4953001"/>
          </a:xfrm>
        </p:spPr>
        <p:txBody>
          <a:bodyPr/>
          <a:lstStyle/>
          <a:p>
            <a:r>
              <a:rPr lang="en-US" sz="1600" dirty="0" smtClean="0"/>
              <a:t>Is </a:t>
            </a:r>
            <a:r>
              <a:rPr lang="en-US" sz="1600" dirty="0"/>
              <a:t>there a relationship between the two variables? </a:t>
            </a:r>
          </a:p>
          <a:p>
            <a:pPr lvl="1"/>
            <a:r>
              <a:rPr lang="en-US" sz="1600" dirty="0"/>
              <a:t>Linear? Quadratic?</a:t>
            </a:r>
          </a:p>
          <a:p>
            <a:pPr lvl="1"/>
            <a:r>
              <a:rPr lang="en-US" sz="1600" dirty="0"/>
              <a:t>Exponential?</a:t>
            </a:r>
          </a:p>
          <a:p>
            <a:pPr lvl="2"/>
            <a:r>
              <a:rPr lang="en-US" sz="1600" dirty="0"/>
              <a:t>Try semi-log or log-log plots</a:t>
            </a:r>
          </a:p>
          <a:p>
            <a:pPr lvl="1"/>
            <a:r>
              <a:rPr lang="en-US" sz="1600" dirty="0"/>
              <a:t>Is it a cloud?</a:t>
            </a:r>
          </a:p>
          <a:p>
            <a:pPr lvl="2"/>
            <a:r>
              <a:rPr lang="en-US" sz="1600" dirty="0"/>
              <a:t>Round</a:t>
            </a:r>
            <a:r>
              <a:rPr lang="en-US" sz="1600" dirty="0" smtClean="0"/>
              <a:t>?  Concentrated? Multiple </a:t>
            </a:r>
            <a:r>
              <a:rPr lang="en-US" sz="1600" dirty="0"/>
              <a:t>Clusters</a:t>
            </a:r>
            <a:r>
              <a:rPr lang="en-US" sz="1600" dirty="0" smtClean="0"/>
              <a:t>?</a:t>
            </a:r>
          </a:p>
          <a:p>
            <a:r>
              <a:rPr lang="en-US" sz="1600" dirty="0" smtClean="0"/>
              <a:t>How? </a:t>
            </a:r>
          </a:p>
          <a:p>
            <a:pPr lvl="1"/>
            <a:r>
              <a:rPr lang="en-US" sz="1600" dirty="0" smtClean="0"/>
              <a:t>Scatterplots</a:t>
            </a:r>
            <a:endParaRPr lang="en-US" sz="1600" dirty="0"/>
          </a:p>
          <a:p>
            <a:r>
              <a:rPr lang="en-US" sz="1600" dirty="0" smtClean="0">
                <a:solidFill>
                  <a:srgbClr val="002060"/>
                </a:solidFill>
              </a:rPr>
              <a:t>Example</a:t>
            </a:r>
            <a:endParaRPr lang="en-US" sz="1600" dirty="0">
              <a:solidFill>
                <a:srgbClr val="002060"/>
              </a:solidFill>
            </a:endParaRPr>
          </a:p>
          <a:p>
            <a:pPr lvl="1"/>
            <a:r>
              <a:rPr lang="en-US" sz="1600" dirty="0"/>
              <a:t>Red line: linear fit</a:t>
            </a:r>
          </a:p>
          <a:p>
            <a:pPr lvl="1"/>
            <a:r>
              <a:rPr lang="en-US" sz="1600" dirty="0"/>
              <a:t>Blue line: LOESS</a:t>
            </a:r>
          </a:p>
          <a:p>
            <a:pPr lvl="1"/>
            <a:r>
              <a:rPr lang="en-US" sz="1600" dirty="0"/>
              <a:t>Fairly linear relationship, </a:t>
            </a:r>
            <a:endParaRPr lang="en-US" sz="1600" dirty="0" smtClean="0"/>
          </a:p>
          <a:p>
            <a:pPr lvl="1"/>
            <a:r>
              <a:rPr lang="en-US" sz="1600" dirty="0" smtClean="0"/>
              <a:t>but </a:t>
            </a:r>
            <a:r>
              <a:rPr lang="en-US" sz="1600" dirty="0"/>
              <a:t>with wide variance</a:t>
            </a:r>
          </a:p>
          <a:p>
            <a:pPr lvl="2"/>
            <a:endParaRPr lang="en-US" sz="1600" dirty="0"/>
          </a:p>
        </p:txBody>
      </p:sp>
      <p:sp>
        <p:nvSpPr>
          <p:cNvPr id="4" name="Title 3"/>
          <p:cNvSpPr>
            <a:spLocks noGrp="1"/>
          </p:cNvSpPr>
          <p:nvPr>
            <p:ph type="title"/>
          </p:nvPr>
        </p:nvSpPr>
        <p:spPr>
          <a:xfrm>
            <a:off x="251520" y="-27384"/>
            <a:ext cx="8412525" cy="692468"/>
          </a:xfrm>
        </p:spPr>
        <p:txBody>
          <a:bodyPr/>
          <a:lstStyle/>
          <a:p>
            <a:r>
              <a:rPr lang="en-US" sz="3200" dirty="0" smtClean="0">
                <a:solidFill>
                  <a:srgbClr val="FFFFFF"/>
                </a:solidFill>
              </a:rPr>
              <a:t>Two Variables: What </a:t>
            </a:r>
            <a:r>
              <a:rPr lang="en-US" sz="3200" dirty="0">
                <a:solidFill>
                  <a:srgbClr val="FFFFFF"/>
                </a:solidFill>
              </a:rPr>
              <a:t>are we looking for?</a:t>
            </a:r>
          </a:p>
        </p:txBody>
      </p:sp>
      <p:pic>
        <p:nvPicPr>
          <p:cNvPr id="8" name="Picture 4"/>
          <p:cNvPicPr>
            <a:picLocks noChangeAspect="1" noChangeArrowheads="1"/>
          </p:cNvPicPr>
          <p:nvPr/>
        </p:nvPicPr>
        <p:blipFill>
          <a:blip r:embed="rId3" cstate="print"/>
          <a:srcRect t="-10291" b="-10291"/>
          <a:stretch>
            <a:fillRect/>
          </a:stretch>
        </p:blipFill>
        <p:spPr bwMode="auto">
          <a:xfrm>
            <a:off x="5055964" y="332656"/>
            <a:ext cx="4114800" cy="4016896"/>
          </a:xfrm>
          <a:prstGeom prst="rect">
            <a:avLst/>
          </a:prstGeom>
          <a:noFill/>
          <a:ln w="9525">
            <a:noFill/>
            <a:miter lim="800000"/>
            <a:headEnd/>
            <a:tailEnd/>
          </a:ln>
        </p:spPr>
      </p:pic>
      <p:sp>
        <p:nvSpPr>
          <p:cNvPr id="3" name="Rectangle 2"/>
          <p:cNvSpPr/>
          <p:nvPr/>
        </p:nvSpPr>
        <p:spPr>
          <a:xfrm>
            <a:off x="4067944" y="3861048"/>
            <a:ext cx="5328592" cy="1323439"/>
          </a:xfrm>
          <a:prstGeom prst="rect">
            <a:avLst/>
          </a:prstGeom>
        </p:spPr>
        <p:txBody>
          <a:bodyPr wrap="square">
            <a:spAutoFit/>
          </a:bodyPr>
          <a:lstStyle/>
          <a:p>
            <a:r>
              <a:rPr lang="en-US" sz="1600" dirty="0">
                <a:solidFill>
                  <a:srgbClr val="FF0000"/>
                </a:solidFill>
                <a:latin typeface="Courier New" pitchFamily="49" charset="0"/>
                <a:cs typeface="Courier New" pitchFamily="49" charset="0"/>
              </a:rPr>
              <a:t>{</a:t>
            </a:r>
          </a:p>
          <a:p>
            <a:r>
              <a:rPr lang="en-US" sz="1600" dirty="0">
                <a:solidFill>
                  <a:srgbClr val="FF0000"/>
                </a:solidFill>
                <a:latin typeface="Courier New" pitchFamily="49" charset="0"/>
                <a:cs typeface="Courier New" pitchFamily="49" charset="0"/>
              </a:rPr>
              <a:t>    plot(</a:t>
            </a:r>
            <a:r>
              <a:rPr lang="en-US" sz="1600" dirty="0" err="1">
                <a:solidFill>
                  <a:srgbClr val="FF0000"/>
                </a:solidFill>
                <a:latin typeface="Courier New" pitchFamily="49" charset="0"/>
                <a:cs typeface="Courier New" pitchFamily="49" charset="0"/>
              </a:rPr>
              <a:t>mcs</a:t>
            </a:r>
            <a:r>
              <a:rPr lang="en-US" sz="1600" dirty="0">
                <a:solidFill>
                  <a:srgbClr val="FF0000"/>
                </a:solidFill>
                <a:latin typeface="Courier New" pitchFamily="49" charset="0"/>
                <a:cs typeface="Courier New" pitchFamily="49" charset="0"/>
              </a:rPr>
              <a:t> ~ </a:t>
            </a:r>
            <a:r>
              <a:rPr lang="en-US" sz="1600" dirty="0" err="1">
                <a:solidFill>
                  <a:srgbClr val="FF0000"/>
                </a:solidFill>
                <a:latin typeface="Courier New" pitchFamily="49" charset="0"/>
                <a:cs typeface="Courier New" pitchFamily="49" charset="0"/>
              </a:rPr>
              <a:t>cesd</a:t>
            </a:r>
            <a:r>
              <a:rPr lang="en-US" sz="1600" dirty="0">
                <a:solidFill>
                  <a:srgbClr val="FF0000"/>
                </a:solidFill>
                <a:latin typeface="Courier New" pitchFamily="49" charset="0"/>
                <a:cs typeface="Courier New" pitchFamily="49" charset="0"/>
              </a:rPr>
              <a:t>)</a:t>
            </a:r>
          </a:p>
          <a:p>
            <a:r>
              <a:rPr lang="en-US" sz="1600" dirty="0">
                <a:solidFill>
                  <a:srgbClr val="FF0000"/>
                </a:solidFill>
                <a:latin typeface="Courier New" pitchFamily="49" charset="0"/>
                <a:cs typeface="Courier New" pitchFamily="49" charset="0"/>
              </a:rPr>
              <a:t>   </a:t>
            </a:r>
            <a:r>
              <a:rPr lang="en-US" sz="1600" dirty="0" err="1">
                <a:solidFill>
                  <a:srgbClr val="FF0000"/>
                </a:solidFill>
                <a:latin typeface="Courier New" pitchFamily="49" charset="0"/>
                <a:cs typeface="Courier New" pitchFamily="49" charset="0"/>
              </a:rPr>
              <a:t>abline</a:t>
            </a:r>
            <a:r>
              <a:rPr lang="en-US" sz="1600" dirty="0">
                <a:solidFill>
                  <a:srgbClr val="FF0000"/>
                </a:solidFill>
                <a:latin typeface="Courier New" pitchFamily="49" charset="0"/>
                <a:cs typeface="Courier New" pitchFamily="49" charset="0"/>
              </a:rPr>
              <a:t>(lm(</a:t>
            </a:r>
            <a:r>
              <a:rPr lang="en-US" sz="1600" dirty="0" err="1">
                <a:solidFill>
                  <a:srgbClr val="FF0000"/>
                </a:solidFill>
                <a:latin typeface="Courier New" pitchFamily="49" charset="0"/>
                <a:cs typeface="Courier New" pitchFamily="49" charset="0"/>
              </a:rPr>
              <a:t>mcs</a:t>
            </a:r>
            <a:r>
              <a:rPr lang="en-US" sz="1600" dirty="0">
                <a:solidFill>
                  <a:srgbClr val="FF0000"/>
                </a:solidFill>
                <a:latin typeface="Courier New" pitchFamily="49" charset="0"/>
                <a:cs typeface="Courier New" pitchFamily="49" charset="0"/>
              </a:rPr>
              <a:t> ~ </a:t>
            </a:r>
            <a:r>
              <a:rPr lang="en-US" sz="1600" dirty="0" err="1">
                <a:solidFill>
                  <a:srgbClr val="FF0000"/>
                </a:solidFill>
                <a:latin typeface="Courier New" pitchFamily="49" charset="0"/>
                <a:cs typeface="Courier New" pitchFamily="49" charset="0"/>
              </a:rPr>
              <a:t>cesd</a:t>
            </a:r>
            <a:r>
              <a:rPr lang="en-US" sz="1600" dirty="0">
                <a:solidFill>
                  <a:srgbClr val="FF0000"/>
                </a:solidFill>
                <a:latin typeface="Courier New" pitchFamily="49" charset="0"/>
                <a:cs typeface="Courier New" pitchFamily="49" charset="0"/>
              </a:rPr>
              <a:t>), </a:t>
            </a:r>
            <a:r>
              <a:rPr lang="en-US" sz="1600" dirty="0" err="1">
                <a:solidFill>
                  <a:srgbClr val="FF0000"/>
                </a:solidFill>
                <a:latin typeface="Courier New" pitchFamily="49" charset="0"/>
                <a:cs typeface="Courier New" pitchFamily="49" charset="0"/>
              </a:rPr>
              <a:t>lcol</a:t>
            </a:r>
            <a:r>
              <a:rPr lang="en-US" sz="1600" dirty="0">
                <a:solidFill>
                  <a:srgbClr val="FF0000"/>
                </a:solidFill>
                <a:latin typeface="Courier New" pitchFamily="49" charset="0"/>
                <a:cs typeface="Courier New" pitchFamily="49" charset="0"/>
              </a:rPr>
              <a:t>=“red”)</a:t>
            </a:r>
          </a:p>
          <a:p>
            <a:r>
              <a:rPr lang="en-US" sz="1600" dirty="0">
                <a:solidFill>
                  <a:srgbClr val="FF0000"/>
                </a:solidFill>
                <a:latin typeface="Courier New" pitchFamily="49" charset="0"/>
                <a:cs typeface="Courier New" pitchFamily="49" charset="0"/>
              </a:rPr>
              <a:t>   lines(</a:t>
            </a:r>
            <a:r>
              <a:rPr lang="en-US" sz="1600" dirty="0" err="1">
                <a:solidFill>
                  <a:srgbClr val="FF0000"/>
                </a:solidFill>
                <a:latin typeface="Courier New" pitchFamily="49" charset="0"/>
                <a:cs typeface="Courier New" pitchFamily="49" charset="0"/>
              </a:rPr>
              <a:t>lowess</a:t>
            </a:r>
            <a:r>
              <a:rPr lang="en-US" sz="1600" dirty="0">
                <a:solidFill>
                  <a:srgbClr val="FF0000"/>
                </a:solidFill>
                <a:latin typeface="Courier New" pitchFamily="49" charset="0"/>
                <a:cs typeface="Courier New" pitchFamily="49" charset="0"/>
              </a:rPr>
              <a:t>(</a:t>
            </a:r>
            <a:r>
              <a:rPr lang="en-US" sz="1600" dirty="0" err="1">
                <a:solidFill>
                  <a:srgbClr val="FF0000"/>
                </a:solidFill>
                <a:latin typeface="Courier New" pitchFamily="49" charset="0"/>
                <a:cs typeface="Courier New" pitchFamily="49" charset="0"/>
              </a:rPr>
              <a:t>mcs</a:t>
            </a:r>
            <a:r>
              <a:rPr lang="en-US" sz="1600" dirty="0">
                <a:solidFill>
                  <a:srgbClr val="FF0000"/>
                </a:solidFill>
                <a:latin typeface="Courier New" pitchFamily="49" charset="0"/>
                <a:cs typeface="Courier New" pitchFamily="49" charset="0"/>
              </a:rPr>
              <a:t> ~ </a:t>
            </a:r>
            <a:r>
              <a:rPr lang="en-US" sz="1600" dirty="0" err="1">
                <a:solidFill>
                  <a:srgbClr val="FF0000"/>
                </a:solidFill>
                <a:latin typeface="Courier New" pitchFamily="49" charset="0"/>
                <a:cs typeface="Courier New" pitchFamily="49" charset="0"/>
              </a:rPr>
              <a:t>cesd</a:t>
            </a:r>
            <a:r>
              <a:rPr lang="en-US" sz="1600" dirty="0">
                <a:solidFill>
                  <a:srgbClr val="FF0000"/>
                </a:solidFill>
                <a:latin typeface="Courier New" pitchFamily="49" charset="0"/>
                <a:cs typeface="Courier New" pitchFamily="49" charset="0"/>
              </a:rPr>
              <a:t>), </a:t>
            </a:r>
            <a:r>
              <a:rPr lang="en-US" sz="1600" dirty="0" err="1">
                <a:solidFill>
                  <a:srgbClr val="FF0000"/>
                </a:solidFill>
                <a:latin typeface="Courier New" pitchFamily="49" charset="0"/>
                <a:cs typeface="Courier New" pitchFamily="49" charset="0"/>
              </a:rPr>
              <a:t>lcol</a:t>
            </a:r>
            <a:r>
              <a:rPr lang="en-US" sz="1600" dirty="0">
                <a:solidFill>
                  <a:srgbClr val="FF0000"/>
                </a:solidFill>
                <a:latin typeface="Courier New" pitchFamily="49" charset="0"/>
                <a:cs typeface="Courier New" pitchFamily="49" charset="0"/>
              </a:rPr>
              <a:t>=“blue”)</a:t>
            </a:r>
          </a:p>
          <a:p>
            <a:r>
              <a:rPr lang="en-US" sz="1600" dirty="0">
                <a:solidFill>
                  <a:srgbClr val="FF0000"/>
                </a:solidFill>
                <a:latin typeface="Courier New" pitchFamily="49" charset="0"/>
                <a:cs typeface="Courier New" pitchFamily="49" charset="0"/>
              </a:rPr>
              <a:t>}  </a:t>
            </a:r>
          </a:p>
        </p:txBody>
      </p:sp>
    </p:spTree>
    <p:extLst>
      <p:ext uri="{BB962C8B-B14F-4D97-AF65-F5344CB8AC3E}">
        <p14:creationId xmlns:p14="http://schemas.microsoft.com/office/powerpoint/2010/main" val="2670850"/>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8520" y="-6052"/>
            <a:ext cx="9361040" cy="698748"/>
          </a:xfrm>
        </p:spPr>
        <p:txBody>
          <a:bodyPr/>
          <a:lstStyle/>
          <a:p>
            <a:pPr algn="ctr"/>
            <a:r>
              <a:rPr lang="en-US" sz="2800" dirty="0">
                <a:solidFill>
                  <a:srgbClr val="FFFFFF"/>
                </a:solidFill>
              </a:rPr>
              <a:t>Data Exploration vs. Presentation</a:t>
            </a:r>
          </a:p>
        </p:txBody>
      </p:sp>
      <p:sp>
        <p:nvSpPr>
          <p:cNvPr id="17" name="TextBox 16"/>
          <p:cNvSpPr txBox="1"/>
          <p:nvPr/>
        </p:nvSpPr>
        <p:spPr>
          <a:xfrm>
            <a:off x="5486400" y="1447800"/>
            <a:ext cx="2743199" cy="1200329"/>
          </a:xfrm>
          <a:prstGeom prst="rect">
            <a:avLst/>
          </a:prstGeom>
          <a:noFill/>
        </p:spPr>
        <p:txBody>
          <a:bodyPr wrap="square" rtlCol="0">
            <a:spAutoFit/>
          </a:bodyPr>
          <a:lstStyle/>
          <a:p>
            <a:r>
              <a:rPr lang="en-US" dirty="0">
                <a:latin typeface="Calibri" pitchFamily="34" charset="0"/>
              </a:rPr>
              <a:t>Data Exploration: </a:t>
            </a:r>
          </a:p>
          <a:p>
            <a:endParaRPr lang="en-US" dirty="0">
              <a:latin typeface="Calibri" pitchFamily="34" charset="0"/>
            </a:endParaRPr>
          </a:p>
          <a:p>
            <a:r>
              <a:rPr lang="en-US" dirty="0">
                <a:latin typeface="Calibri" pitchFamily="34" charset="0"/>
              </a:rPr>
              <a:t>This tells you what you need to know.</a:t>
            </a:r>
          </a:p>
        </p:txBody>
      </p:sp>
      <p:sp>
        <p:nvSpPr>
          <p:cNvPr id="18" name="TextBox 17"/>
          <p:cNvSpPr txBox="1"/>
          <p:nvPr/>
        </p:nvSpPr>
        <p:spPr>
          <a:xfrm>
            <a:off x="5562600" y="4038600"/>
            <a:ext cx="2971800" cy="1200329"/>
          </a:xfrm>
          <a:prstGeom prst="rect">
            <a:avLst/>
          </a:prstGeom>
          <a:noFill/>
        </p:spPr>
        <p:txBody>
          <a:bodyPr wrap="square" rtlCol="0">
            <a:spAutoFit/>
          </a:bodyPr>
          <a:lstStyle/>
          <a:p>
            <a:r>
              <a:rPr lang="en-US" dirty="0">
                <a:latin typeface="Calibri" pitchFamily="34" charset="0"/>
              </a:rPr>
              <a:t>Presentation: </a:t>
            </a:r>
          </a:p>
          <a:p>
            <a:endParaRPr lang="en-US" dirty="0">
              <a:latin typeface="Calibri" pitchFamily="34" charset="0"/>
            </a:endParaRPr>
          </a:p>
          <a:p>
            <a:r>
              <a:rPr lang="en-US" dirty="0">
                <a:latin typeface="Calibri" pitchFamily="34" charset="0"/>
              </a:rPr>
              <a:t>This tells the stakeholders what they need to know.</a:t>
            </a:r>
          </a:p>
        </p:txBody>
      </p:sp>
      <p:pic>
        <p:nvPicPr>
          <p:cNvPr id="21" name="Content Placeholder 20" descr="IncomeScientistView.png"/>
          <p:cNvPicPr>
            <a:picLocks noGrp="1" noChangeAspect="1"/>
          </p:cNvPicPr>
          <p:nvPr>
            <p:ph sz="half" idx="1"/>
          </p:nvPr>
        </p:nvPicPr>
        <p:blipFill rotWithShape="1">
          <a:blip r:embed="rId4" cstate="print">
            <a:extLst>
              <a:ext uri="{28A0092B-C50C-407E-A947-70E740481C1C}">
                <a14:useLocalDpi xmlns:a14="http://schemas.microsoft.com/office/drawing/2010/main" val="0"/>
              </a:ext>
            </a:extLst>
          </a:blip>
          <a:srcRect t="486" b="-923"/>
          <a:stretch/>
        </p:blipFill>
        <p:spPr>
          <a:xfrm>
            <a:off x="685800" y="914400"/>
            <a:ext cx="4729207" cy="2514600"/>
          </a:xfrm>
          <a:ln>
            <a:solidFill>
              <a:schemeClr val="bg1">
                <a:lumMod val="85000"/>
              </a:schemeClr>
            </a:solidFill>
          </a:ln>
        </p:spPr>
      </p:pic>
      <p:pic>
        <p:nvPicPr>
          <p:cNvPr id="24" name="Content Placeholder 23" descr="IncomePresView.png"/>
          <p:cNvPicPr>
            <a:picLocks noGrp="1" noChangeAspect="1"/>
          </p:cNvPicPr>
          <p:nvPr>
            <p:ph sz="half" idx="2"/>
          </p:nvPr>
        </p:nvPicPr>
        <p:blipFill rotWithShape="1">
          <a:blip r:embed="rId5" cstate="print">
            <a:extLst>
              <a:ext uri="{28A0092B-C50C-407E-A947-70E740481C1C}">
                <a14:useLocalDpi xmlns:a14="http://schemas.microsoft.com/office/drawing/2010/main" val="0"/>
              </a:ext>
            </a:extLst>
          </a:blip>
          <a:srcRect t="3237" b="1434"/>
          <a:stretch/>
        </p:blipFill>
        <p:spPr>
          <a:xfrm>
            <a:off x="685800" y="3581400"/>
            <a:ext cx="4724400" cy="2384325"/>
          </a:xfrm>
          <a:ln>
            <a:solidFill>
              <a:schemeClr val="bg1">
                <a:lumMod val="85000"/>
              </a:schemeClr>
            </a:solidFill>
          </a:ln>
        </p:spPr>
      </p:pic>
    </p:spTree>
    <p:custDataLst>
      <p:tags r:id="rId1"/>
    </p:custDataLst>
    <p:extLst>
      <p:ext uri="{BB962C8B-B14F-4D97-AF65-F5344CB8AC3E}">
        <p14:creationId xmlns:p14="http://schemas.microsoft.com/office/powerpoint/2010/main" val="3202553909"/>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extBox 16"/>
          <p:cNvSpPr txBox="1"/>
          <p:nvPr/>
        </p:nvSpPr>
        <p:spPr>
          <a:xfrm>
            <a:off x="5486400" y="1447800"/>
            <a:ext cx="2743199" cy="1200329"/>
          </a:xfrm>
          <a:prstGeom prst="rect">
            <a:avLst/>
          </a:prstGeom>
          <a:noFill/>
        </p:spPr>
        <p:txBody>
          <a:bodyPr wrap="square" rtlCol="0">
            <a:spAutoFit/>
          </a:bodyPr>
          <a:lstStyle/>
          <a:p>
            <a:r>
              <a:rPr lang="en-US" dirty="0">
                <a:latin typeface="Calibri" pitchFamily="34" charset="0"/>
              </a:rPr>
              <a:t>Data Exploration: </a:t>
            </a:r>
          </a:p>
          <a:p>
            <a:endParaRPr lang="en-US" dirty="0">
              <a:latin typeface="Calibri" pitchFamily="34" charset="0"/>
            </a:endParaRPr>
          </a:p>
          <a:p>
            <a:r>
              <a:rPr lang="en-US" dirty="0">
                <a:latin typeface="Calibri" pitchFamily="34" charset="0"/>
              </a:rPr>
              <a:t>This tells you what you need to know.</a:t>
            </a:r>
          </a:p>
        </p:txBody>
      </p:sp>
      <p:sp>
        <p:nvSpPr>
          <p:cNvPr id="18" name="TextBox 17"/>
          <p:cNvSpPr txBox="1"/>
          <p:nvPr/>
        </p:nvSpPr>
        <p:spPr>
          <a:xfrm>
            <a:off x="5562600" y="4038600"/>
            <a:ext cx="2971800" cy="1200329"/>
          </a:xfrm>
          <a:prstGeom prst="rect">
            <a:avLst/>
          </a:prstGeom>
          <a:noFill/>
        </p:spPr>
        <p:txBody>
          <a:bodyPr wrap="square" rtlCol="0">
            <a:spAutoFit/>
          </a:bodyPr>
          <a:lstStyle/>
          <a:p>
            <a:r>
              <a:rPr lang="en-US" dirty="0">
                <a:latin typeface="Calibri" pitchFamily="34" charset="0"/>
              </a:rPr>
              <a:t>Presentation: </a:t>
            </a:r>
          </a:p>
          <a:p>
            <a:endParaRPr lang="en-US" dirty="0">
              <a:latin typeface="Calibri" pitchFamily="34" charset="0"/>
            </a:endParaRPr>
          </a:p>
          <a:p>
            <a:r>
              <a:rPr lang="en-US" dirty="0">
                <a:latin typeface="Calibri" pitchFamily="34" charset="0"/>
              </a:rPr>
              <a:t>This tells the stakeholders what they need to know.</a:t>
            </a:r>
          </a:p>
        </p:txBody>
      </p:sp>
      <p:pic>
        <p:nvPicPr>
          <p:cNvPr id="21" name="Content Placeholder 20" descr="IncomeScientistView.png"/>
          <p:cNvPicPr>
            <a:picLocks noGrp="1" noChangeAspect="1"/>
          </p:cNvPicPr>
          <p:nvPr>
            <p:ph sz="half" idx="1"/>
          </p:nvPr>
        </p:nvPicPr>
        <p:blipFill rotWithShape="1">
          <a:blip r:embed="rId3" cstate="print">
            <a:extLst>
              <a:ext uri="{28A0092B-C50C-407E-A947-70E740481C1C}">
                <a14:useLocalDpi xmlns:a14="http://schemas.microsoft.com/office/drawing/2010/main" val="0"/>
              </a:ext>
            </a:extLst>
          </a:blip>
          <a:srcRect t="486" b="-923"/>
          <a:stretch/>
        </p:blipFill>
        <p:spPr>
          <a:xfrm>
            <a:off x="685800" y="914400"/>
            <a:ext cx="4729207" cy="2514600"/>
          </a:xfrm>
          <a:ln>
            <a:solidFill>
              <a:schemeClr val="bg1">
                <a:lumMod val="85000"/>
              </a:schemeClr>
            </a:solidFill>
          </a:ln>
        </p:spPr>
      </p:pic>
      <p:pic>
        <p:nvPicPr>
          <p:cNvPr id="24" name="Content Placeholder 23" descr="IncomePresView.png"/>
          <p:cNvPicPr>
            <a:picLocks noGrp="1" noChangeAspect="1"/>
          </p:cNvPicPr>
          <p:nvPr>
            <p:ph sz="half" idx="2"/>
          </p:nvPr>
        </p:nvPicPr>
        <p:blipFill rotWithShape="1">
          <a:blip r:embed="rId4" cstate="print">
            <a:extLst>
              <a:ext uri="{28A0092B-C50C-407E-A947-70E740481C1C}">
                <a14:useLocalDpi xmlns:a14="http://schemas.microsoft.com/office/drawing/2010/main" val="0"/>
              </a:ext>
            </a:extLst>
          </a:blip>
          <a:srcRect t="3237" b="1434"/>
          <a:stretch/>
        </p:blipFill>
        <p:spPr>
          <a:xfrm>
            <a:off x="685800" y="3581400"/>
            <a:ext cx="4724400" cy="2384325"/>
          </a:xfrm>
          <a:ln>
            <a:solidFill>
              <a:schemeClr val="bg1">
                <a:lumMod val="85000"/>
              </a:schemeClr>
            </a:solidFill>
          </a:ln>
        </p:spPr>
      </p:pic>
      <p:sp>
        <p:nvSpPr>
          <p:cNvPr id="8" name="Title 3"/>
          <p:cNvSpPr>
            <a:spLocks noGrp="1"/>
          </p:cNvSpPr>
          <p:nvPr>
            <p:ph type="title"/>
          </p:nvPr>
        </p:nvSpPr>
        <p:spPr>
          <a:xfrm>
            <a:off x="-108520" y="-6052"/>
            <a:ext cx="9361040" cy="698748"/>
          </a:xfrm>
        </p:spPr>
        <p:txBody>
          <a:bodyPr/>
          <a:lstStyle/>
          <a:p>
            <a:pPr algn="ctr"/>
            <a:r>
              <a:rPr lang="en-US" sz="2800" dirty="0">
                <a:solidFill>
                  <a:srgbClr val="FFFFFF"/>
                </a:solidFill>
              </a:rPr>
              <a:t>Data Exploration vs. Presentation</a:t>
            </a:r>
          </a:p>
        </p:txBody>
      </p:sp>
    </p:spTree>
    <p:extLst>
      <p:ext uri="{BB962C8B-B14F-4D97-AF65-F5344CB8AC3E}">
        <p14:creationId xmlns:p14="http://schemas.microsoft.com/office/powerpoint/2010/main" val="115068568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p:cNvSpPr>
            <a:spLocks noGrp="1"/>
          </p:cNvSpPr>
          <p:nvPr>
            <p:ph type="subTitle" idx="1"/>
          </p:nvPr>
        </p:nvSpPr>
        <p:spPr>
          <a:xfrm>
            <a:off x="755576" y="2420888"/>
            <a:ext cx="7086600" cy="4176464"/>
          </a:xfrm>
        </p:spPr>
        <p:txBody>
          <a:bodyPr>
            <a:noAutofit/>
          </a:bodyPr>
          <a:lstStyle/>
          <a:p>
            <a:pPr marL="233363" indent="-233363">
              <a:buFont typeface="Arial" pitchFamily="34" charset="0"/>
              <a:buChar char="•"/>
            </a:pPr>
            <a:r>
              <a:rPr lang="en-US" sz="2800" dirty="0" smtClean="0"/>
              <a:t>Statistics in the Analytic Lifecycle</a:t>
            </a:r>
          </a:p>
          <a:p>
            <a:pPr marL="233363" indent="-233363">
              <a:buFont typeface="Arial" pitchFamily="34" charset="0"/>
              <a:buChar char="•"/>
            </a:pPr>
            <a:r>
              <a:rPr lang="en-US" sz="2800" dirty="0"/>
              <a:t>Descriptive </a:t>
            </a:r>
            <a:r>
              <a:rPr lang="en-US" sz="2800" dirty="0" smtClean="0"/>
              <a:t>Statistics</a:t>
            </a:r>
          </a:p>
          <a:p>
            <a:pPr marL="233363" indent="-233363">
              <a:buFont typeface="Arial" pitchFamily="34" charset="0"/>
              <a:buChar char="•"/>
            </a:pPr>
            <a:r>
              <a:rPr lang="de-DE" sz="2800" dirty="0" smtClean="0"/>
              <a:t>Linear Regression</a:t>
            </a:r>
            <a:endParaRPr lang="en-US" sz="2800" dirty="0"/>
          </a:p>
          <a:p>
            <a:pPr marL="233363" indent="-233363">
              <a:buFont typeface="Arial" pitchFamily="34" charset="0"/>
              <a:buChar char="•"/>
            </a:pPr>
            <a:r>
              <a:rPr lang="en-US" sz="2800" dirty="0" smtClean="0"/>
              <a:t>Hypothesis Testing</a:t>
            </a:r>
          </a:p>
          <a:p>
            <a:pPr marL="233363" indent="-233363">
              <a:buFont typeface="Arial" pitchFamily="34" charset="0"/>
              <a:buChar char="•"/>
            </a:pPr>
            <a:r>
              <a:rPr lang="en-US" sz="2800" dirty="0" err="1" smtClean="0"/>
              <a:t>Anova</a:t>
            </a:r>
            <a:endParaRPr lang="en-US" sz="2800" dirty="0" smtClean="0"/>
          </a:p>
          <a:p>
            <a:pPr marL="233363" indent="-233363">
              <a:buFont typeface="Arial" pitchFamily="34" charset="0"/>
              <a:buChar char="•"/>
            </a:pPr>
            <a:r>
              <a:rPr lang="en-US" sz="2800" dirty="0" smtClean="0"/>
              <a:t>Correlations</a:t>
            </a:r>
          </a:p>
        </p:txBody>
      </p:sp>
      <p:sp>
        <p:nvSpPr>
          <p:cNvPr id="2" name="Title 1"/>
          <p:cNvSpPr>
            <a:spLocks noGrp="1"/>
          </p:cNvSpPr>
          <p:nvPr>
            <p:ph type="ctrTitle"/>
          </p:nvPr>
        </p:nvSpPr>
        <p:spPr>
          <a:xfrm>
            <a:off x="0" y="-27384"/>
            <a:ext cx="9144000" cy="692696"/>
          </a:xfrm>
        </p:spPr>
        <p:txBody>
          <a:bodyPr/>
          <a:lstStyle/>
          <a:p>
            <a:pPr algn="ctr"/>
            <a:r>
              <a:rPr lang="en-US" dirty="0">
                <a:solidFill>
                  <a:srgbClr val="FFFFFF"/>
                </a:solidFill>
              </a:rPr>
              <a:t>Statistics for Model Building and Evaluation</a:t>
            </a:r>
            <a:br>
              <a:rPr lang="en-US" dirty="0">
                <a:solidFill>
                  <a:srgbClr val="FFFFFF"/>
                </a:solidFill>
              </a:rPr>
            </a:br>
            <a:endParaRPr lang="en-US" dirty="0">
              <a:solidFill>
                <a:srgbClr val="FFFFFF"/>
              </a:solidFill>
            </a:endParaRPr>
          </a:p>
        </p:txBody>
      </p:sp>
      <p:sp>
        <p:nvSpPr>
          <p:cNvPr id="3" name="Rectangle 2"/>
          <p:cNvSpPr/>
          <p:nvPr/>
        </p:nvSpPr>
        <p:spPr>
          <a:xfrm>
            <a:off x="539552" y="764704"/>
            <a:ext cx="8280920" cy="1200328"/>
          </a:xfrm>
          <a:prstGeom prst="rect">
            <a:avLst/>
          </a:prstGeom>
        </p:spPr>
        <p:txBody>
          <a:bodyPr wrap="square">
            <a:spAutoFit/>
          </a:bodyPr>
          <a:lstStyle/>
          <a:p>
            <a:r>
              <a:rPr lang="en-US" sz="2400" dirty="0"/>
              <a:t>A statistical analysis may be descriptive, simply reporting, visualizing and summarizing a data set, but usually it is also inferential.</a:t>
            </a:r>
          </a:p>
        </p:txBody>
      </p:sp>
    </p:spTree>
    <p:custDataLst>
      <p:tags r:id="rId1"/>
    </p:custDataLst>
    <p:extLst>
      <p:ext uri="{BB962C8B-B14F-4D97-AF65-F5344CB8AC3E}">
        <p14:creationId xmlns:p14="http://schemas.microsoft.com/office/powerpoint/2010/main" val="2783570569"/>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4" cstate="print">
            <a:alphaModFix amt="33000"/>
          </a:blip>
          <a:stretch>
            <a:fillRect/>
          </a:stretch>
        </p:blipFill>
        <p:spPr>
          <a:xfrm>
            <a:off x="3657600" y="2057400"/>
            <a:ext cx="5080000" cy="3810000"/>
          </a:xfrm>
          <a:prstGeom prst="rect">
            <a:avLst/>
          </a:prstGeom>
          <a:effectLst>
            <a:softEdge rad="342900"/>
          </a:effectLst>
        </p:spPr>
      </p:pic>
      <p:sp>
        <p:nvSpPr>
          <p:cNvPr id="7" name="Content Placeholder 6"/>
          <p:cNvSpPr>
            <a:spLocks noGrp="1"/>
          </p:cNvSpPr>
          <p:nvPr>
            <p:ph idx="1"/>
          </p:nvPr>
        </p:nvSpPr>
        <p:spPr/>
        <p:txBody>
          <a:bodyPr/>
          <a:lstStyle/>
          <a:p>
            <a:r>
              <a:rPr lang="da-DK" dirty="0"/>
              <a:t>Understand </a:t>
            </a:r>
            <a:r>
              <a:rPr lang="da-DK" dirty="0" smtClean="0"/>
              <a:t>Data </a:t>
            </a:r>
            <a:r>
              <a:rPr lang="da-DK" dirty="0"/>
              <a:t>Using </a:t>
            </a:r>
            <a:r>
              <a:rPr lang="en-US" dirty="0"/>
              <a:t>Descriptive Statistics</a:t>
            </a:r>
          </a:p>
          <a:p>
            <a:r>
              <a:rPr lang="en-US" dirty="0"/>
              <a:t>Model Building and Planning</a:t>
            </a:r>
          </a:p>
          <a:p>
            <a:pPr lvl="1"/>
            <a:r>
              <a:rPr lang="en-US" dirty="0"/>
              <a:t>Can I predict the outcome with the inputs that I have?</a:t>
            </a:r>
          </a:p>
          <a:p>
            <a:pPr lvl="1"/>
            <a:r>
              <a:rPr lang="en-US" dirty="0"/>
              <a:t>Which inputs?</a:t>
            </a:r>
          </a:p>
          <a:p>
            <a:r>
              <a:rPr lang="en-US" dirty="0"/>
              <a:t>Model Evaluation</a:t>
            </a:r>
          </a:p>
          <a:p>
            <a:pPr lvl="1"/>
            <a:r>
              <a:rPr lang="en-US" dirty="0">
                <a:solidFill>
                  <a:srgbClr val="474747"/>
                </a:solidFill>
              </a:rPr>
              <a:t>Is the model accurate?</a:t>
            </a:r>
          </a:p>
          <a:p>
            <a:pPr lvl="1"/>
            <a:r>
              <a:rPr lang="en-US" dirty="0">
                <a:solidFill>
                  <a:srgbClr val="474747"/>
                </a:solidFill>
              </a:rPr>
              <a:t>Does it perform better than "the obvious guess"</a:t>
            </a:r>
          </a:p>
          <a:p>
            <a:pPr lvl="1"/>
            <a:r>
              <a:rPr lang="en-US" dirty="0">
                <a:solidFill>
                  <a:srgbClr val="474747"/>
                </a:solidFill>
              </a:rPr>
              <a:t>Does it perform better than another candidate model?</a:t>
            </a:r>
          </a:p>
          <a:p>
            <a:r>
              <a:rPr lang="en-US" dirty="0"/>
              <a:t>Model Deployment</a:t>
            </a:r>
          </a:p>
          <a:p>
            <a:pPr lvl="1"/>
            <a:r>
              <a:rPr lang="en-US" dirty="0">
                <a:solidFill>
                  <a:srgbClr val="474747"/>
                </a:solidFill>
              </a:rPr>
              <a:t>Do my predictions make a difference?</a:t>
            </a:r>
          </a:p>
          <a:p>
            <a:pPr lvl="2"/>
            <a:r>
              <a:rPr lang="en-US" dirty="0">
                <a:solidFill>
                  <a:srgbClr val="474747"/>
                </a:solidFill>
              </a:rPr>
              <a:t>Are we preventing customer churn?</a:t>
            </a:r>
          </a:p>
          <a:p>
            <a:pPr lvl="2"/>
            <a:r>
              <a:rPr lang="en-US" dirty="0">
                <a:solidFill>
                  <a:srgbClr val="474747"/>
                </a:solidFill>
              </a:rPr>
              <a:t>Have we raised profits?</a:t>
            </a:r>
          </a:p>
        </p:txBody>
      </p:sp>
      <p:sp>
        <p:nvSpPr>
          <p:cNvPr id="4" name="Title 3"/>
          <p:cNvSpPr>
            <a:spLocks noGrp="1"/>
          </p:cNvSpPr>
          <p:nvPr>
            <p:ph type="title"/>
          </p:nvPr>
        </p:nvSpPr>
        <p:spPr>
          <a:xfrm>
            <a:off x="395536" y="44624"/>
            <a:ext cx="7848872" cy="605909"/>
          </a:xfrm>
        </p:spPr>
        <p:txBody>
          <a:bodyPr/>
          <a:lstStyle/>
          <a:p>
            <a:pPr algn="ctr"/>
            <a:r>
              <a:rPr lang="en-US" sz="2800" dirty="0"/>
              <a:t>Statistics in the Analytic Lifecycle</a:t>
            </a:r>
          </a:p>
        </p:txBody>
      </p:sp>
    </p:spTree>
    <p:custDataLst>
      <p:tags r:id="rId1"/>
    </p:custDataLst>
    <p:extLst>
      <p:ext uri="{BB962C8B-B14F-4D97-AF65-F5344CB8AC3E}">
        <p14:creationId xmlns:p14="http://schemas.microsoft.com/office/powerpoint/2010/main" val="2902278888"/>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180528" y="-28168"/>
            <a:ext cx="9505056" cy="822305"/>
          </a:xfrm>
        </p:spPr>
        <p:txBody>
          <a:bodyPr/>
          <a:lstStyle/>
          <a:p>
            <a:pPr algn="ctr"/>
            <a:r>
              <a:rPr lang="en-US" dirty="0" smtClean="0"/>
              <a:t>Descriptive Statistics</a:t>
            </a:r>
            <a:endParaRPr lang="en-US" dirty="0"/>
          </a:p>
        </p:txBody>
      </p:sp>
      <p:graphicFrame>
        <p:nvGraphicFramePr>
          <p:cNvPr id="21" name="Content Placeholder 20"/>
          <p:cNvGraphicFramePr>
            <a:graphicFrameLocks noGrp="1"/>
          </p:cNvGraphicFramePr>
          <p:nvPr>
            <p:ph idx="1"/>
            <p:extLst>
              <p:ext uri="{D42A27DB-BD31-4B8C-83A1-F6EECF244321}">
                <p14:modId xmlns:p14="http://schemas.microsoft.com/office/powerpoint/2010/main" val="133465677"/>
              </p:ext>
            </p:extLst>
          </p:nvPr>
        </p:nvGraphicFramePr>
        <p:xfrm>
          <a:off x="342900" y="1295400"/>
          <a:ext cx="8458200" cy="3627120"/>
        </p:xfrm>
        <a:graphic>
          <a:graphicData uri="http://schemas.openxmlformats.org/drawingml/2006/table">
            <a:tbl>
              <a:tblPr firstRow="1" bandRow="1">
                <a:tableStyleId>{5C22544A-7EE6-4342-B048-85BDC9FD1C3A}</a:tableStyleId>
              </a:tblPr>
              <a:tblGrid>
                <a:gridCol w="4229100"/>
                <a:gridCol w="4229100"/>
              </a:tblGrid>
              <a:tr h="457200">
                <a:tc>
                  <a:txBody>
                    <a:bodyPr/>
                    <a:lstStyle/>
                    <a:p>
                      <a:r>
                        <a:rPr lang="en-US" dirty="0" smtClean="0"/>
                        <a:t>Function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R Code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92480">
                <a:tc>
                  <a:txBody>
                    <a:bodyPr/>
                    <a:lstStyle/>
                    <a:p>
                      <a:r>
                        <a:rPr lang="en-US" dirty="0" smtClean="0"/>
                        <a:t>View</a:t>
                      </a:r>
                      <a:r>
                        <a:rPr lang="en-US" baseline="0" dirty="0" smtClean="0"/>
                        <a:t> the data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head(x)</a:t>
                      </a:r>
                      <a:r>
                        <a:rPr lang="en-US" baseline="0" dirty="0" smtClean="0"/>
                        <a:t>; tail(x)</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92480">
                <a:tc>
                  <a:txBody>
                    <a:bodyPr/>
                    <a:lstStyle/>
                    <a:p>
                      <a:r>
                        <a:rPr lang="en-US" dirty="0" smtClean="0">
                          <a:solidFill>
                            <a:srgbClr val="FF0000"/>
                          </a:solidFill>
                        </a:rPr>
                        <a:t>View</a:t>
                      </a:r>
                      <a:r>
                        <a:rPr lang="en-US" baseline="0" dirty="0" smtClean="0">
                          <a:solidFill>
                            <a:srgbClr val="FF0000"/>
                          </a:solidFill>
                        </a:rPr>
                        <a:t> a summary of the data </a:t>
                      </a:r>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dirty="0" smtClean="0">
                          <a:solidFill>
                            <a:srgbClr val="FF0000"/>
                          </a:solidFill>
                        </a:rPr>
                        <a:t>summary(x)</a:t>
                      </a:r>
                      <a:endParaRPr lang="en-US"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92480">
                <a:tc>
                  <a:txBody>
                    <a:bodyPr/>
                    <a:lstStyle/>
                    <a:p>
                      <a:r>
                        <a:rPr lang="en-US" dirty="0" smtClean="0"/>
                        <a:t>Compute basic</a:t>
                      </a:r>
                      <a:r>
                        <a:rPr lang="en-US" baseline="0" dirty="0" smtClean="0"/>
                        <a:t> statistics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sd(x);</a:t>
                      </a:r>
                      <a:r>
                        <a:rPr lang="en-US" baseline="0" dirty="0" smtClean="0"/>
                        <a:t> var(x); range(x)</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92480">
                <a:tc>
                  <a:txBody>
                    <a:bodyPr/>
                    <a:lstStyle/>
                    <a:p>
                      <a:r>
                        <a:rPr lang="en-US" dirty="0" smtClean="0">
                          <a:solidFill>
                            <a:srgbClr val="FF0000"/>
                          </a:solidFill>
                        </a:rPr>
                        <a:t>Correlation</a:t>
                      </a:r>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err="1" smtClean="0">
                          <a:solidFill>
                            <a:srgbClr val="FF0000"/>
                          </a:solidFill>
                        </a:rPr>
                        <a:t>cor</a:t>
                      </a:r>
                      <a:r>
                        <a:rPr lang="en-US" dirty="0" smtClean="0">
                          <a:solidFill>
                            <a:srgbClr val="FF0000"/>
                          </a:solidFill>
                        </a:rPr>
                        <a:t>(x, y)</a:t>
                      </a:r>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2" name="Rectangle 1"/>
          <p:cNvSpPr/>
          <p:nvPr/>
        </p:nvSpPr>
        <p:spPr>
          <a:xfrm>
            <a:off x="179512" y="764704"/>
            <a:ext cx="8784976" cy="400110"/>
          </a:xfrm>
          <a:prstGeom prst="rect">
            <a:avLst/>
          </a:prstGeom>
        </p:spPr>
        <p:txBody>
          <a:bodyPr wrap="square">
            <a:spAutoFit/>
          </a:bodyPr>
          <a:lstStyle/>
          <a:p>
            <a:r>
              <a:rPr lang="en-US" dirty="0"/>
              <a:t>https://</a:t>
            </a:r>
            <a:r>
              <a:rPr lang="en-US" dirty="0" err="1"/>
              <a:t>www.tutorialspoint.com</a:t>
            </a:r>
            <a:r>
              <a:rPr lang="en-US" dirty="0"/>
              <a:t>/r/</a:t>
            </a:r>
            <a:r>
              <a:rPr lang="en-US" dirty="0" err="1"/>
              <a:t>r_mean_median_mode.htm</a:t>
            </a:r>
            <a:endParaRPr lang="en-US" dirty="0"/>
          </a:p>
        </p:txBody>
      </p:sp>
    </p:spTree>
    <p:custDataLst>
      <p:tags r:id="rId1"/>
    </p:custDataLst>
    <p:extLst>
      <p:ext uri="{BB962C8B-B14F-4D97-AF65-F5344CB8AC3E}">
        <p14:creationId xmlns:p14="http://schemas.microsoft.com/office/powerpoint/2010/main" val="779035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520" y="-5745"/>
            <a:ext cx="9550127" cy="779026"/>
          </a:xfrm>
        </p:spPr>
        <p:txBody>
          <a:bodyPr/>
          <a:lstStyle/>
          <a:p>
            <a:r>
              <a:rPr lang="en-US" sz="3600" dirty="0"/>
              <a:t>Using summary statistics to explore data</a:t>
            </a:r>
            <a:r>
              <a:rPr lang="en-GB" sz="3600" dirty="0"/>
              <a:t> </a:t>
            </a:r>
            <a:endParaRPr lang="en-US" sz="3600" dirty="0"/>
          </a:p>
        </p:txBody>
      </p:sp>
      <p:sp>
        <p:nvSpPr>
          <p:cNvPr id="4" name="Rectangle 3"/>
          <p:cNvSpPr/>
          <p:nvPr/>
        </p:nvSpPr>
        <p:spPr>
          <a:xfrm>
            <a:off x="395536" y="1628800"/>
            <a:ext cx="8280920" cy="707886"/>
          </a:xfrm>
          <a:prstGeom prst="rect">
            <a:avLst/>
          </a:prstGeom>
        </p:spPr>
        <p:txBody>
          <a:bodyPr wrap="square">
            <a:spAutoFit/>
          </a:bodyPr>
          <a:lstStyle/>
          <a:p>
            <a:r>
              <a:rPr lang="en-US" b="0" dirty="0" smtClean="0"/>
              <a:t>In </a:t>
            </a:r>
            <a:r>
              <a:rPr lang="en-US" b="0" dirty="0"/>
              <a:t>R, you’ll typically use the summary command to take your first look at the data.</a:t>
            </a:r>
            <a:endParaRPr lang="en-US" dirty="0"/>
          </a:p>
        </p:txBody>
      </p:sp>
      <p:sp>
        <p:nvSpPr>
          <p:cNvPr id="5" name="Rectangle 4"/>
          <p:cNvSpPr/>
          <p:nvPr/>
        </p:nvSpPr>
        <p:spPr>
          <a:xfrm>
            <a:off x="251520" y="908720"/>
            <a:ext cx="8640960" cy="707886"/>
          </a:xfrm>
          <a:prstGeom prst="rect">
            <a:avLst/>
          </a:prstGeom>
        </p:spPr>
        <p:txBody>
          <a:bodyPr wrap="square">
            <a:spAutoFit/>
          </a:bodyPr>
          <a:lstStyle/>
          <a:p>
            <a:r>
              <a:rPr lang="es-ES_tradnl" b="0" dirty="0"/>
              <a:t> Data </a:t>
            </a:r>
            <a:r>
              <a:rPr lang="es-ES_tradnl" b="0" dirty="0" err="1" smtClean="0"/>
              <a:t>exploration</a:t>
            </a:r>
            <a:r>
              <a:rPr lang="es-ES_tradnl" b="0" dirty="0"/>
              <a:t> </a:t>
            </a:r>
            <a:r>
              <a:rPr lang="en-US" b="0" dirty="0" smtClean="0"/>
              <a:t>uses </a:t>
            </a:r>
            <a:r>
              <a:rPr lang="en-US" b="0" dirty="0"/>
              <a:t>a combination of summary statistics </a:t>
            </a:r>
            <a:r>
              <a:rPr lang="en-US" b="0" dirty="0" smtClean="0"/>
              <a:t>“means </a:t>
            </a:r>
            <a:r>
              <a:rPr lang="en-US" b="0" dirty="0"/>
              <a:t>and medians, variances, and </a:t>
            </a:r>
            <a:r>
              <a:rPr lang="en-US" b="0" dirty="0" smtClean="0"/>
              <a:t>counts”</a:t>
            </a:r>
            <a:r>
              <a:rPr lang="en-US" b="0" dirty="0"/>
              <a:t> </a:t>
            </a:r>
            <a:r>
              <a:rPr lang="en-US" b="0" dirty="0" smtClean="0"/>
              <a:t>and </a:t>
            </a:r>
            <a:r>
              <a:rPr lang="en-US" b="0" dirty="0"/>
              <a:t>visualization , or graphs of the data.</a:t>
            </a:r>
            <a:endParaRPr lang="en-US" dirty="0"/>
          </a:p>
        </p:txBody>
      </p:sp>
      <p:sp>
        <p:nvSpPr>
          <p:cNvPr id="6" name="Rectangle 5"/>
          <p:cNvSpPr/>
          <p:nvPr/>
        </p:nvSpPr>
        <p:spPr>
          <a:xfrm>
            <a:off x="395536" y="3068960"/>
            <a:ext cx="8280920" cy="2862322"/>
          </a:xfrm>
          <a:prstGeom prst="rect">
            <a:avLst/>
          </a:prstGeom>
        </p:spPr>
        <p:txBody>
          <a:bodyPr wrap="square">
            <a:spAutoFit/>
          </a:bodyPr>
          <a:lstStyle/>
          <a:p>
            <a:r>
              <a:rPr lang="en-US" dirty="0"/>
              <a:t>Suppose your goal is to build a model to predict which of your customers don’t have health insurance</a:t>
            </a:r>
            <a:r>
              <a:rPr lang="en-US" dirty="0" smtClean="0"/>
              <a:t>;</a:t>
            </a:r>
          </a:p>
          <a:p>
            <a:r>
              <a:rPr lang="en-US" dirty="0" smtClean="0"/>
              <a:t> 1- You’ve </a:t>
            </a:r>
            <a:r>
              <a:rPr lang="en-US" dirty="0"/>
              <a:t>collected a dataset of customers whose health insurance status you know. </a:t>
            </a:r>
            <a:endParaRPr lang="en-US" dirty="0" smtClean="0"/>
          </a:p>
          <a:p>
            <a:r>
              <a:rPr lang="en-US" dirty="0" smtClean="0"/>
              <a:t>2- identified </a:t>
            </a:r>
            <a:r>
              <a:rPr lang="en-US" dirty="0"/>
              <a:t>some customer properties that you believe help predict the probability of insurance coverage: age, employment status, </a:t>
            </a:r>
            <a:r>
              <a:rPr lang="en-US" dirty="0" smtClean="0"/>
              <a:t>etc</a:t>
            </a:r>
            <a:r>
              <a:rPr lang="en-US" dirty="0"/>
              <a:t>.</a:t>
            </a:r>
            <a:r>
              <a:rPr lang="en-US" dirty="0" smtClean="0"/>
              <a:t>. </a:t>
            </a:r>
          </a:p>
          <a:p>
            <a:r>
              <a:rPr lang="en-US" dirty="0" smtClean="0"/>
              <a:t>3- put </a:t>
            </a:r>
            <a:r>
              <a:rPr lang="en-US" dirty="0"/>
              <a:t>all your data into a single data frame called </a:t>
            </a:r>
            <a:r>
              <a:rPr lang="en-US" dirty="0" err="1"/>
              <a:t>custdata</a:t>
            </a:r>
            <a:r>
              <a:rPr lang="en-US" dirty="0"/>
              <a:t>  that you’ve input into R</a:t>
            </a:r>
            <a:r>
              <a:rPr lang="en-GB" dirty="0"/>
              <a:t> </a:t>
            </a:r>
            <a:endParaRPr lang="en-US" dirty="0"/>
          </a:p>
        </p:txBody>
      </p:sp>
      <p:sp>
        <p:nvSpPr>
          <p:cNvPr id="7" name="TextBox 6"/>
          <p:cNvSpPr txBox="1"/>
          <p:nvPr/>
        </p:nvSpPr>
        <p:spPr>
          <a:xfrm>
            <a:off x="3491880" y="2564904"/>
            <a:ext cx="1440160" cy="400110"/>
          </a:xfrm>
          <a:prstGeom prst="rect">
            <a:avLst/>
          </a:prstGeom>
          <a:noFill/>
        </p:spPr>
        <p:txBody>
          <a:bodyPr wrap="square" rtlCol="0">
            <a:spAutoFit/>
          </a:bodyPr>
          <a:lstStyle/>
          <a:p>
            <a:r>
              <a:rPr lang="en-US" dirty="0" smtClean="0"/>
              <a:t>EXAMPLE</a:t>
            </a:r>
            <a:endParaRPr lang="en-US" dirty="0"/>
          </a:p>
        </p:txBody>
      </p:sp>
    </p:spTree>
    <p:extLst>
      <p:ext uri="{BB962C8B-B14F-4D97-AF65-F5344CB8AC3E}">
        <p14:creationId xmlns:p14="http://schemas.microsoft.com/office/powerpoint/2010/main" val="7683074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180528" y="-28168"/>
            <a:ext cx="9505056" cy="822305"/>
          </a:xfrm>
        </p:spPr>
        <p:txBody>
          <a:bodyPr/>
          <a:lstStyle/>
          <a:p>
            <a:pPr algn="ctr"/>
            <a:r>
              <a:rPr lang="en-US" dirty="0" smtClean="0"/>
              <a:t>Descriptive Statistics</a:t>
            </a:r>
            <a:endParaRPr lang="en-US" dirty="0"/>
          </a:p>
        </p:txBody>
      </p:sp>
      <p:grpSp>
        <p:nvGrpSpPr>
          <p:cNvPr id="6" name="Group 5"/>
          <p:cNvGrpSpPr/>
          <p:nvPr/>
        </p:nvGrpSpPr>
        <p:grpSpPr>
          <a:xfrm>
            <a:off x="0" y="692696"/>
            <a:ext cx="9144000" cy="5894127"/>
            <a:chOff x="0" y="692696"/>
            <a:chExt cx="9144000" cy="5894127"/>
          </a:xfrm>
        </p:grpSpPr>
        <p:pic>
          <p:nvPicPr>
            <p:cNvPr id="4" name="Picture 3"/>
            <p:cNvPicPr>
              <a:picLocks noChangeAspect="1"/>
            </p:cNvPicPr>
            <p:nvPr/>
          </p:nvPicPr>
          <p:blipFill>
            <a:blip r:embed="rId4"/>
            <a:stretch>
              <a:fillRect/>
            </a:stretch>
          </p:blipFill>
          <p:spPr>
            <a:xfrm>
              <a:off x="0" y="692696"/>
              <a:ext cx="9144000" cy="5894127"/>
            </a:xfrm>
            <a:prstGeom prst="rect">
              <a:avLst/>
            </a:prstGeom>
          </p:spPr>
        </p:pic>
        <p:sp>
          <p:nvSpPr>
            <p:cNvPr id="5" name="Oval 4"/>
            <p:cNvSpPr/>
            <p:nvPr/>
          </p:nvSpPr>
          <p:spPr bwMode="auto">
            <a:xfrm>
              <a:off x="3563888" y="2166764"/>
              <a:ext cx="1440160" cy="360040"/>
            </a:xfrm>
            <a:prstGeom prst="ellipse">
              <a:avLst/>
            </a:prstGeom>
            <a:noFill/>
            <a:ln w="2857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noProof="1">
                <a:ln>
                  <a:noFill/>
                </a:ln>
                <a:solidFill>
                  <a:schemeClr val="tx1"/>
                </a:solidFill>
                <a:effectLst/>
                <a:latin typeface="Arial" charset="0"/>
                <a:ea typeface="ＭＳ Ｐゴシック" charset="0"/>
              </a:endParaRPr>
            </a:p>
          </p:txBody>
        </p:sp>
        <p:sp>
          <p:nvSpPr>
            <p:cNvPr id="8" name="Oval 7"/>
            <p:cNvSpPr/>
            <p:nvPr/>
          </p:nvSpPr>
          <p:spPr bwMode="auto">
            <a:xfrm>
              <a:off x="4283968" y="4903068"/>
              <a:ext cx="1872208" cy="432048"/>
            </a:xfrm>
            <a:prstGeom prst="ellipse">
              <a:avLst/>
            </a:prstGeom>
            <a:noFill/>
            <a:ln w="2857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noProof="1">
                <a:ln>
                  <a:noFill/>
                </a:ln>
                <a:solidFill>
                  <a:schemeClr val="tx1"/>
                </a:solidFill>
                <a:effectLst/>
                <a:latin typeface="Arial" charset="0"/>
                <a:ea typeface="ＭＳ Ｐゴシック" charset="0"/>
              </a:endParaRPr>
            </a:p>
          </p:txBody>
        </p:sp>
        <p:sp>
          <p:nvSpPr>
            <p:cNvPr id="9" name="Oval 8"/>
            <p:cNvSpPr/>
            <p:nvPr/>
          </p:nvSpPr>
          <p:spPr bwMode="auto">
            <a:xfrm>
              <a:off x="827584" y="5589240"/>
              <a:ext cx="1440160" cy="360040"/>
            </a:xfrm>
            <a:prstGeom prst="ellipse">
              <a:avLst/>
            </a:prstGeom>
            <a:noFill/>
            <a:ln w="2857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noProof="1">
                <a:ln>
                  <a:noFill/>
                </a:ln>
                <a:solidFill>
                  <a:schemeClr val="tx1"/>
                </a:solidFill>
                <a:effectLst/>
                <a:latin typeface="Arial" charset="0"/>
                <a:ea typeface="ＭＳ Ｐゴシック" charset="0"/>
              </a:endParaRPr>
            </a:p>
          </p:txBody>
        </p:sp>
        <p:sp>
          <p:nvSpPr>
            <p:cNvPr id="10" name="Oval 9"/>
            <p:cNvSpPr/>
            <p:nvPr/>
          </p:nvSpPr>
          <p:spPr bwMode="auto">
            <a:xfrm>
              <a:off x="3563888" y="3678932"/>
              <a:ext cx="1440160" cy="360040"/>
            </a:xfrm>
            <a:prstGeom prst="ellipse">
              <a:avLst/>
            </a:prstGeom>
            <a:noFill/>
            <a:ln w="2857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noProof="1">
                <a:ln>
                  <a:noFill/>
                </a:ln>
                <a:solidFill>
                  <a:schemeClr val="tx1"/>
                </a:solidFill>
                <a:effectLst/>
                <a:latin typeface="Arial" charset="0"/>
                <a:ea typeface="ＭＳ Ｐゴシック" charset="0"/>
              </a:endParaRPr>
            </a:p>
          </p:txBody>
        </p:sp>
        <p:sp>
          <p:nvSpPr>
            <p:cNvPr id="11" name="Oval 10"/>
            <p:cNvSpPr/>
            <p:nvPr/>
          </p:nvSpPr>
          <p:spPr bwMode="auto">
            <a:xfrm>
              <a:off x="6084168" y="1518692"/>
              <a:ext cx="1440160" cy="360040"/>
            </a:xfrm>
            <a:prstGeom prst="ellipse">
              <a:avLst/>
            </a:prstGeom>
            <a:noFill/>
            <a:ln w="2857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noProof="1">
                <a:ln>
                  <a:noFill/>
                </a:ln>
                <a:solidFill>
                  <a:schemeClr val="tx1"/>
                </a:solidFill>
                <a:effectLst/>
                <a:latin typeface="Arial" charset="0"/>
                <a:ea typeface="ＭＳ Ｐゴシック" charset="0"/>
              </a:endParaRPr>
            </a:p>
          </p:txBody>
        </p:sp>
        <p:sp>
          <p:nvSpPr>
            <p:cNvPr id="12" name="Oval 11"/>
            <p:cNvSpPr/>
            <p:nvPr/>
          </p:nvSpPr>
          <p:spPr bwMode="auto">
            <a:xfrm>
              <a:off x="4283968" y="6093296"/>
              <a:ext cx="1656184" cy="360040"/>
            </a:xfrm>
            <a:prstGeom prst="ellipse">
              <a:avLst/>
            </a:prstGeom>
            <a:noFill/>
            <a:ln w="2857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noProof="1">
                <a:ln>
                  <a:noFill/>
                </a:ln>
                <a:solidFill>
                  <a:schemeClr val="tx1"/>
                </a:solidFill>
                <a:effectLst/>
                <a:latin typeface="Arial" charset="0"/>
                <a:ea typeface="ＭＳ Ｐゴシック" charset="0"/>
              </a:endParaRPr>
            </a:p>
          </p:txBody>
        </p:sp>
      </p:grpSp>
    </p:spTree>
    <p:custDataLst>
      <p:tags r:id="rId1"/>
    </p:custDataLst>
    <p:extLst>
      <p:ext uri="{BB962C8B-B14F-4D97-AF65-F5344CB8AC3E}">
        <p14:creationId xmlns:p14="http://schemas.microsoft.com/office/powerpoint/2010/main" val="32141114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23528" y="836712"/>
            <a:ext cx="8280920" cy="707886"/>
          </a:xfrm>
          <a:prstGeom prst="rect">
            <a:avLst/>
          </a:prstGeom>
        </p:spPr>
        <p:txBody>
          <a:bodyPr wrap="square">
            <a:spAutoFit/>
          </a:bodyPr>
          <a:lstStyle/>
          <a:p>
            <a:r>
              <a:rPr lang="en-US" b="0" dirty="0"/>
              <a:t> you’re looking for several common issues: missing values, invalid </a:t>
            </a:r>
            <a:r>
              <a:rPr lang="en-US" b="0" dirty="0" smtClean="0"/>
              <a:t>values and </a:t>
            </a:r>
            <a:r>
              <a:rPr lang="en-US" b="0" dirty="0"/>
              <a:t>outliers, and data ranges that are too wide or too narrow.</a:t>
            </a:r>
            <a:endParaRPr lang="en-US" dirty="0"/>
          </a:p>
        </p:txBody>
      </p:sp>
      <p:sp>
        <p:nvSpPr>
          <p:cNvPr id="5" name="Rectangle 4"/>
          <p:cNvSpPr/>
          <p:nvPr/>
        </p:nvSpPr>
        <p:spPr>
          <a:xfrm>
            <a:off x="107504" y="1875596"/>
            <a:ext cx="8712968" cy="3785652"/>
          </a:xfrm>
          <a:prstGeom prst="rect">
            <a:avLst/>
          </a:prstGeom>
        </p:spPr>
        <p:txBody>
          <a:bodyPr wrap="square">
            <a:spAutoFit/>
          </a:bodyPr>
          <a:lstStyle/>
          <a:p>
            <a:r>
              <a:rPr lang="en-US" dirty="0" smtClean="0"/>
              <a:t>1</a:t>
            </a:r>
            <a:r>
              <a:rPr lang="en-US" dirty="0"/>
              <a:t>: </a:t>
            </a:r>
            <a:r>
              <a:rPr lang="en-US" dirty="0" smtClean="0"/>
              <a:t> </a:t>
            </a:r>
            <a:r>
              <a:rPr lang="en-US" dirty="0"/>
              <a:t>The variable</a:t>
            </a:r>
            <a:r>
              <a:rPr lang="en-US" dirty="0">
                <a:solidFill>
                  <a:srgbClr val="FF0000"/>
                </a:solidFill>
              </a:rPr>
              <a:t> </a:t>
            </a:r>
            <a:r>
              <a:rPr lang="en-US" dirty="0" err="1">
                <a:solidFill>
                  <a:srgbClr val="FF0000"/>
                </a:solidFill>
              </a:rPr>
              <a:t>is.employed</a:t>
            </a:r>
            <a:r>
              <a:rPr lang="en-US" dirty="0"/>
              <a:t> is missing for </a:t>
            </a:r>
            <a:r>
              <a:rPr lang="en-US" dirty="0" smtClean="0"/>
              <a:t> </a:t>
            </a:r>
            <a:r>
              <a:rPr lang="en-US" dirty="0"/>
              <a:t>about a third of the data</a:t>
            </a:r>
            <a:r>
              <a:rPr lang="en-US" dirty="0" smtClean="0"/>
              <a:t>.</a:t>
            </a:r>
            <a:r>
              <a:rPr lang="en-US" b="0" dirty="0"/>
              <a:t> </a:t>
            </a:r>
            <a:r>
              <a:rPr lang="en-US" dirty="0">
                <a:solidFill>
                  <a:srgbClr val="FF0000"/>
                </a:solidFill>
              </a:rPr>
              <a:t>NA's :</a:t>
            </a:r>
            <a:r>
              <a:rPr lang="en-US" dirty="0" smtClean="0">
                <a:solidFill>
                  <a:srgbClr val="FF0000"/>
                </a:solidFill>
              </a:rPr>
              <a:t>328</a:t>
            </a:r>
          </a:p>
          <a:p>
            <a:r>
              <a:rPr lang="en-US" dirty="0" smtClean="0"/>
              <a:t> </a:t>
            </a:r>
            <a:r>
              <a:rPr lang="en-US" dirty="0"/>
              <a:t>The variable </a:t>
            </a:r>
            <a:r>
              <a:rPr lang="en-US" dirty="0">
                <a:solidFill>
                  <a:srgbClr val="FF0000"/>
                </a:solidFill>
              </a:rPr>
              <a:t>income</a:t>
            </a:r>
            <a:r>
              <a:rPr lang="en-US" dirty="0"/>
              <a:t> has negative values, which are </a:t>
            </a:r>
            <a:r>
              <a:rPr lang="en-US" dirty="0" smtClean="0"/>
              <a:t>potentially </a:t>
            </a:r>
            <a:r>
              <a:rPr lang="en-US" dirty="0"/>
              <a:t>invalid. </a:t>
            </a:r>
            <a:r>
              <a:rPr lang="en-US" dirty="0" smtClean="0">
                <a:solidFill>
                  <a:srgbClr val="FF0000"/>
                </a:solidFill>
              </a:rPr>
              <a:t>-8700</a:t>
            </a:r>
            <a:endParaRPr lang="en-US" dirty="0">
              <a:solidFill>
                <a:srgbClr val="FF0000"/>
              </a:solidFill>
            </a:endParaRPr>
          </a:p>
          <a:p>
            <a:endParaRPr lang="en-US" dirty="0"/>
          </a:p>
          <a:p>
            <a:r>
              <a:rPr lang="en-US" dirty="0" smtClean="0"/>
              <a:t>2</a:t>
            </a:r>
            <a:r>
              <a:rPr lang="en-US" dirty="0"/>
              <a:t>: </a:t>
            </a:r>
            <a:r>
              <a:rPr lang="en-US" dirty="0" smtClean="0"/>
              <a:t> About </a:t>
            </a:r>
            <a:r>
              <a:rPr lang="en-US" dirty="0"/>
              <a:t>84% of the </a:t>
            </a:r>
            <a:r>
              <a:rPr lang="en-US" dirty="0">
                <a:solidFill>
                  <a:srgbClr val="FF0000"/>
                </a:solidFill>
              </a:rPr>
              <a:t>customers </a:t>
            </a:r>
            <a:r>
              <a:rPr lang="en-US" dirty="0"/>
              <a:t>have health </a:t>
            </a:r>
            <a:r>
              <a:rPr lang="en-US" dirty="0" smtClean="0"/>
              <a:t> </a:t>
            </a:r>
            <a:r>
              <a:rPr lang="en-US" dirty="0"/>
              <a:t>insurance. </a:t>
            </a:r>
            <a:r>
              <a:rPr lang="en-US" sz="1800" dirty="0">
                <a:solidFill>
                  <a:srgbClr val="FF0000"/>
                </a:solidFill>
              </a:rPr>
              <a:t>TRUE :</a:t>
            </a:r>
            <a:r>
              <a:rPr lang="en-US" sz="1800" dirty="0" smtClean="0">
                <a:solidFill>
                  <a:srgbClr val="FF0000"/>
                </a:solidFill>
              </a:rPr>
              <a:t>841/1000</a:t>
            </a:r>
            <a:endParaRPr lang="en-US" sz="1800" dirty="0">
              <a:solidFill>
                <a:srgbClr val="FF0000"/>
              </a:solidFill>
            </a:endParaRPr>
          </a:p>
          <a:p>
            <a:endParaRPr lang="en-US" dirty="0"/>
          </a:p>
          <a:p>
            <a:r>
              <a:rPr lang="en-US" dirty="0" smtClean="0"/>
              <a:t>3</a:t>
            </a:r>
            <a:r>
              <a:rPr lang="en-US" dirty="0"/>
              <a:t>: </a:t>
            </a:r>
            <a:r>
              <a:rPr lang="en-US" dirty="0" smtClean="0"/>
              <a:t>The </a:t>
            </a:r>
            <a:r>
              <a:rPr lang="en-US" dirty="0"/>
              <a:t>variables</a:t>
            </a:r>
            <a:r>
              <a:rPr lang="en-US" dirty="0">
                <a:solidFill>
                  <a:srgbClr val="FF0000"/>
                </a:solidFill>
              </a:rPr>
              <a:t> </a:t>
            </a:r>
            <a:r>
              <a:rPr lang="en-US" dirty="0" err="1">
                <a:solidFill>
                  <a:srgbClr val="FF0000"/>
                </a:solidFill>
              </a:rPr>
              <a:t>housing.type</a:t>
            </a:r>
            <a:r>
              <a:rPr lang="en-US" dirty="0"/>
              <a:t>, </a:t>
            </a:r>
            <a:r>
              <a:rPr lang="en-US" dirty="0" err="1"/>
              <a:t>recent.move</a:t>
            </a:r>
            <a:r>
              <a:rPr lang="en-US" dirty="0"/>
              <a:t>, and </a:t>
            </a:r>
            <a:r>
              <a:rPr lang="en-US" dirty="0" smtClean="0"/>
              <a:t> </a:t>
            </a:r>
            <a:r>
              <a:rPr lang="en-US" dirty="0" err="1" smtClean="0"/>
              <a:t>num.vehicles</a:t>
            </a:r>
            <a:r>
              <a:rPr lang="en-US" dirty="0" smtClean="0"/>
              <a:t> </a:t>
            </a:r>
            <a:r>
              <a:rPr lang="en-US" dirty="0"/>
              <a:t>are each </a:t>
            </a:r>
            <a:r>
              <a:rPr lang="en-US" dirty="0" smtClean="0"/>
              <a:t>missing: </a:t>
            </a:r>
            <a:r>
              <a:rPr lang="en-US" dirty="0" smtClean="0">
                <a:solidFill>
                  <a:srgbClr val="FF0000"/>
                </a:solidFill>
              </a:rPr>
              <a:t>56 </a:t>
            </a:r>
            <a:r>
              <a:rPr lang="en-US" dirty="0">
                <a:solidFill>
                  <a:srgbClr val="FF0000"/>
                </a:solidFill>
              </a:rPr>
              <a:t>values</a:t>
            </a:r>
            <a:r>
              <a:rPr lang="en-US" dirty="0"/>
              <a:t>. </a:t>
            </a:r>
          </a:p>
          <a:p>
            <a:endParaRPr lang="en-US" dirty="0"/>
          </a:p>
          <a:p>
            <a:r>
              <a:rPr lang="en-US" dirty="0" smtClean="0"/>
              <a:t>4</a:t>
            </a:r>
            <a:r>
              <a:rPr lang="en-US" dirty="0"/>
              <a:t>: </a:t>
            </a:r>
            <a:r>
              <a:rPr lang="en-US" dirty="0" smtClean="0"/>
              <a:t>The </a:t>
            </a:r>
            <a:r>
              <a:rPr lang="en-US" dirty="0"/>
              <a:t>average value of the variable </a:t>
            </a:r>
            <a:r>
              <a:rPr lang="en-US" dirty="0">
                <a:solidFill>
                  <a:srgbClr val="FF0000"/>
                </a:solidFill>
              </a:rPr>
              <a:t>age</a:t>
            </a:r>
            <a:r>
              <a:rPr lang="en-US" dirty="0"/>
              <a:t> seems </a:t>
            </a:r>
            <a:r>
              <a:rPr lang="en-US" dirty="0" smtClean="0"/>
              <a:t> plausible</a:t>
            </a:r>
            <a:r>
              <a:rPr lang="en-US" dirty="0"/>
              <a:t>, but the minimum and maximum values seem unlikely. </a:t>
            </a:r>
            <a:r>
              <a:rPr lang="en-US" dirty="0">
                <a:solidFill>
                  <a:srgbClr val="FF0000"/>
                </a:solidFill>
              </a:rPr>
              <a:t>a</a:t>
            </a:r>
            <a:r>
              <a:rPr lang="en-US" dirty="0" smtClean="0">
                <a:solidFill>
                  <a:srgbClr val="FF0000"/>
                </a:solidFill>
              </a:rPr>
              <a:t>ge -&gt; min : 0.0</a:t>
            </a:r>
          </a:p>
        </p:txBody>
      </p:sp>
      <p:sp>
        <p:nvSpPr>
          <p:cNvPr id="6" name="Title 16"/>
          <p:cNvSpPr>
            <a:spLocks noGrp="1"/>
          </p:cNvSpPr>
          <p:nvPr>
            <p:ph type="title"/>
          </p:nvPr>
        </p:nvSpPr>
        <p:spPr>
          <a:xfrm>
            <a:off x="-180528" y="-28168"/>
            <a:ext cx="9505056" cy="822305"/>
          </a:xfrm>
        </p:spPr>
        <p:txBody>
          <a:bodyPr/>
          <a:lstStyle/>
          <a:p>
            <a:pPr algn="ctr"/>
            <a:r>
              <a:rPr lang="en-US" dirty="0" smtClean="0"/>
              <a:t>Descriptive Statistics</a:t>
            </a:r>
            <a:endParaRPr lang="en-US" dirty="0"/>
          </a:p>
        </p:txBody>
      </p:sp>
    </p:spTree>
    <p:extLst>
      <p:ext uri="{BB962C8B-B14F-4D97-AF65-F5344CB8AC3E}">
        <p14:creationId xmlns:p14="http://schemas.microsoft.com/office/powerpoint/2010/main" val="14079323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528" y="0"/>
            <a:ext cx="9505056" cy="779026"/>
          </a:xfrm>
        </p:spPr>
        <p:txBody>
          <a:bodyPr/>
          <a:lstStyle/>
          <a:p>
            <a:pPr algn="ctr"/>
            <a:r>
              <a:rPr lang="en-US" sz="3600" b="0" dirty="0"/>
              <a:t>Spotting problems using </a:t>
            </a:r>
            <a:r>
              <a:rPr lang="en-US" sz="3600" b="0" dirty="0" smtClean="0"/>
              <a:t>graphics</a:t>
            </a:r>
            <a:endParaRPr lang="en-US" sz="3600" dirty="0"/>
          </a:p>
        </p:txBody>
      </p:sp>
      <p:pic>
        <p:nvPicPr>
          <p:cNvPr id="4" name="Picture 3"/>
          <p:cNvPicPr>
            <a:picLocks noChangeAspect="1"/>
          </p:cNvPicPr>
          <p:nvPr/>
        </p:nvPicPr>
        <p:blipFill>
          <a:blip r:embed="rId3"/>
          <a:stretch>
            <a:fillRect/>
          </a:stretch>
        </p:blipFill>
        <p:spPr>
          <a:xfrm>
            <a:off x="0" y="764704"/>
            <a:ext cx="9144000" cy="6409005"/>
          </a:xfrm>
          <a:prstGeom prst="rect">
            <a:avLst/>
          </a:prstGeom>
        </p:spPr>
      </p:pic>
    </p:spTree>
    <p:extLst>
      <p:ext uri="{BB962C8B-B14F-4D97-AF65-F5344CB8AC3E}">
        <p14:creationId xmlns:p14="http://schemas.microsoft.com/office/powerpoint/2010/main" val="8884902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Putting the Data Analytics Lifecycle into Practice</a:t>
            </a:r>
          </a:p>
          <a:p>
            <a:r>
              <a:rPr lang="en-US" dirty="0" smtClean="0"/>
              <a:t>Use a strategy to approach any data analytics problem:</a:t>
            </a:r>
          </a:p>
          <a:p>
            <a:endParaRPr lang="en-US" dirty="0" smtClean="0"/>
          </a:p>
          <a:p>
            <a:pPr lvl="2" indent="-223838">
              <a:buClr>
                <a:srgbClr val="92D050"/>
              </a:buClr>
              <a:buSzPct val="110000"/>
              <a:buFont typeface="Arial" pitchFamily="34" charset="0"/>
              <a:buChar char="•"/>
              <a:defRPr/>
            </a:pPr>
            <a:r>
              <a:rPr lang="en-US" b="1" dirty="0" smtClean="0">
                <a:solidFill>
                  <a:schemeClr val="tx1"/>
                </a:solidFill>
              </a:rPr>
              <a:t> Discovery </a:t>
            </a:r>
            <a:r>
              <a:rPr lang="en-US" dirty="0">
                <a:solidFill>
                  <a:schemeClr val="tx1"/>
                </a:solidFill>
              </a:rPr>
              <a:t>and Data Preparation </a:t>
            </a:r>
          </a:p>
          <a:p>
            <a:pPr lvl="2" indent="-223838">
              <a:buClr>
                <a:srgbClr val="92D050"/>
              </a:buClr>
              <a:buSzPct val="110000"/>
              <a:buFont typeface="Arial" pitchFamily="34" charset="0"/>
              <a:buChar char="•"/>
              <a:defRPr/>
            </a:pPr>
            <a:endParaRPr lang="en-US" b="1" dirty="0" smtClean="0">
              <a:solidFill>
                <a:schemeClr val="tx1"/>
              </a:solidFill>
            </a:endParaRPr>
          </a:p>
          <a:p>
            <a:pPr lvl="2" indent="-223838">
              <a:buClr>
                <a:srgbClr val="92D050"/>
              </a:buClr>
              <a:buSzPct val="110000"/>
              <a:buFont typeface="Arial" pitchFamily="34" charset="0"/>
              <a:buChar char="•"/>
              <a:defRPr/>
            </a:pPr>
            <a:r>
              <a:rPr lang="en-US" dirty="0" smtClean="0">
                <a:solidFill>
                  <a:schemeClr val="tx1"/>
                </a:solidFill>
              </a:rPr>
              <a:t> Model Building and Evaluation</a:t>
            </a:r>
          </a:p>
          <a:p>
            <a:pPr lvl="2" indent="-223838">
              <a:buClr>
                <a:srgbClr val="92D050"/>
              </a:buClr>
              <a:buSzPct val="110000"/>
              <a:buNone/>
              <a:defRPr/>
            </a:pPr>
            <a:endParaRPr lang="en-US" dirty="0" smtClean="0">
              <a:solidFill>
                <a:srgbClr val="FF0000"/>
              </a:solidFill>
            </a:endParaRPr>
          </a:p>
          <a:p>
            <a:r>
              <a:rPr lang="en-US" dirty="0" smtClean="0"/>
              <a:t>To begin to analyze the data you need:</a:t>
            </a:r>
          </a:p>
          <a:p>
            <a:pPr lvl="1"/>
            <a:r>
              <a:rPr lang="en-US" dirty="0" smtClean="0"/>
              <a:t>1. A tool that allows you to look at the data –  that is “R”.</a:t>
            </a:r>
          </a:p>
          <a:p>
            <a:pPr lvl="1"/>
            <a:r>
              <a:rPr lang="en-US" dirty="0" smtClean="0"/>
              <a:t>2. Skill in basic statistics. </a:t>
            </a:r>
          </a:p>
          <a:p>
            <a:pPr lvl="1">
              <a:buNone/>
            </a:pPr>
            <a:endParaRPr lang="en-US" dirty="0" smtClean="0"/>
          </a:p>
          <a:p>
            <a:pPr lvl="1"/>
            <a:endParaRPr lang="en-US" dirty="0" smtClean="0"/>
          </a:p>
          <a:p>
            <a:endParaRPr lang="en-US" dirty="0" smtClean="0"/>
          </a:p>
          <a:p>
            <a:pPr>
              <a:buNone/>
            </a:pPr>
            <a:endParaRPr lang="en-US" dirty="0" smtClean="0"/>
          </a:p>
          <a:p>
            <a:endParaRPr lang="en-US" dirty="0"/>
          </a:p>
        </p:txBody>
      </p:sp>
      <p:sp>
        <p:nvSpPr>
          <p:cNvPr id="6" name="Rectangle 5"/>
          <p:cNvSpPr/>
          <p:nvPr/>
        </p:nvSpPr>
        <p:spPr>
          <a:xfrm>
            <a:off x="-108520" y="116632"/>
            <a:ext cx="9361040" cy="523220"/>
          </a:xfrm>
          <a:prstGeom prst="rect">
            <a:avLst/>
          </a:prstGeom>
        </p:spPr>
        <p:txBody>
          <a:bodyPr wrap="square">
            <a:spAutoFit/>
          </a:bodyPr>
          <a:lstStyle/>
          <a:p>
            <a:pPr algn="ctr"/>
            <a:r>
              <a:rPr lang="en-US" sz="2800" dirty="0">
                <a:solidFill>
                  <a:schemeClr val="tx2"/>
                </a:solidFill>
              </a:rPr>
              <a:t>Data Analytic Methods Using R</a:t>
            </a:r>
          </a:p>
        </p:txBody>
      </p:sp>
    </p:spTree>
    <p:custDataLst>
      <p:tags r:id="rId1"/>
    </p:custDataLst>
    <p:extLst>
      <p:ext uri="{BB962C8B-B14F-4D97-AF65-F5344CB8AC3E}">
        <p14:creationId xmlns:p14="http://schemas.microsoft.com/office/powerpoint/2010/main" val="3899359683"/>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0"/>
            <a:ext cx="8938384" cy="707991"/>
          </a:xfrm>
        </p:spPr>
        <p:txBody>
          <a:bodyPr/>
          <a:lstStyle/>
          <a:p>
            <a:pPr algn="ctr"/>
            <a:r>
              <a:rPr lang="de-DE" sz="2400" dirty="0"/>
              <a:t>R - Linear </a:t>
            </a:r>
            <a:r>
              <a:rPr lang="de-DE" sz="2400" dirty="0" smtClean="0"/>
              <a:t>Regression</a:t>
            </a:r>
            <a:endParaRPr lang="en-US" sz="2400" dirty="0"/>
          </a:p>
        </p:txBody>
      </p:sp>
      <p:sp>
        <p:nvSpPr>
          <p:cNvPr id="5" name="Rectangle 4"/>
          <p:cNvSpPr/>
          <p:nvPr/>
        </p:nvSpPr>
        <p:spPr>
          <a:xfrm>
            <a:off x="395536" y="908720"/>
            <a:ext cx="8640960" cy="707886"/>
          </a:xfrm>
          <a:prstGeom prst="rect">
            <a:avLst/>
          </a:prstGeom>
        </p:spPr>
        <p:txBody>
          <a:bodyPr wrap="square">
            <a:spAutoFit/>
          </a:bodyPr>
          <a:lstStyle/>
          <a:p>
            <a:r>
              <a:rPr lang="en-US" dirty="0"/>
              <a:t>Regression analysis is a very widely used statistical tool to establish a relationship model between two variables.</a:t>
            </a:r>
          </a:p>
        </p:txBody>
      </p:sp>
      <p:sp>
        <p:nvSpPr>
          <p:cNvPr id="6" name="Rectangle 5"/>
          <p:cNvSpPr/>
          <p:nvPr/>
        </p:nvSpPr>
        <p:spPr>
          <a:xfrm>
            <a:off x="3419872" y="1772816"/>
            <a:ext cx="1366680" cy="400110"/>
          </a:xfrm>
          <a:prstGeom prst="rect">
            <a:avLst/>
          </a:prstGeom>
        </p:spPr>
        <p:txBody>
          <a:bodyPr wrap="none">
            <a:spAutoFit/>
          </a:bodyPr>
          <a:lstStyle/>
          <a:p>
            <a:r>
              <a:rPr lang="fr-FR" dirty="0"/>
              <a:t>y = </a:t>
            </a:r>
            <a:r>
              <a:rPr lang="fr-FR" dirty="0" err="1"/>
              <a:t>ax</a:t>
            </a:r>
            <a:r>
              <a:rPr lang="fr-FR" dirty="0"/>
              <a:t> + b</a:t>
            </a:r>
            <a:endParaRPr lang="en-US" dirty="0"/>
          </a:p>
        </p:txBody>
      </p:sp>
      <p:sp>
        <p:nvSpPr>
          <p:cNvPr id="7" name="Rectangle 6"/>
          <p:cNvSpPr/>
          <p:nvPr/>
        </p:nvSpPr>
        <p:spPr>
          <a:xfrm>
            <a:off x="395536" y="2132856"/>
            <a:ext cx="8424936" cy="400110"/>
          </a:xfrm>
          <a:prstGeom prst="rect">
            <a:avLst/>
          </a:prstGeom>
        </p:spPr>
        <p:txBody>
          <a:bodyPr wrap="square">
            <a:spAutoFit/>
          </a:bodyPr>
          <a:lstStyle/>
          <a:p>
            <a:r>
              <a:rPr lang="en-US" dirty="0" smtClean="0"/>
              <a:t>In R we create </a:t>
            </a:r>
            <a:r>
              <a:rPr lang="en-US" dirty="0"/>
              <a:t>Relationship Model &amp; get the Coefficients</a:t>
            </a:r>
          </a:p>
        </p:txBody>
      </p:sp>
      <p:sp>
        <p:nvSpPr>
          <p:cNvPr id="8" name="Rectangle 7"/>
          <p:cNvSpPr/>
          <p:nvPr/>
        </p:nvSpPr>
        <p:spPr>
          <a:xfrm>
            <a:off x="395536" y="2852936"/>
            <a:ext cx="6552728" cy="1938992"/>
          </a:xfrm>
          <a:prstGeom prst="rect">
            <a:avLst/>
          </a:prstGeom>
        </p:spPr>
        <p:txBody>
          <a:bodyPr wrap="square">
            <a:spAutoFit/>
          </a:bodyPr>
          <a:lstStyle/>
          <a:p>
            <a:r>
              <a:rPr lang="en-US" dirty="0"/>
              <a:t>x &lt;- c(151, 174, 138, 186, 128, 136, 179, 163, 152, 131)</a:t>
            </a:r>
          </a:p>
          <a:p>
            <a:r>
              <a:rPr lang="en-US" dirty="0"/>
              <a:t>y &lt;- c(63, 81, 56, 91, 47, 57, 76, 72, 62, 48)</a:t>
            </a:r>
          </a:p>
          <a:p>
            <a:endParaRPr lang="en-US" dirty="0"/>
          </a:p>
          <a:p>
            <a:r>
              <a:rPr lang="en-US" dirty="0">
                <a:solidFill>
                  <a:schemeClr val="accent1"/>
                </a:solidFill>
              </a:rPr>
              <a:t># Apply the lm() function.</a:t>
            </a:r>
          </a:p>
          <a:p>
            <a:r>
              <a:rPr lang="en-US" dirty="0"/>
              <a:t>relation &lt;- lm(</a:t>
            </a:r>
            <a:r>
              <a:rPr lang="en-US" dirty="0" err="1"/>
              <a:t>y~x</a:t>
            </a:r>
            <a:r>
              <a:rPr lang="en-US" dirty="0" smtClean="0"/>
              <a:t>)</a:t>
            </a:r>
            <a:endParaRPr lang="en-US" dirty="0"/>
          </a:p>
          <a:p>
            <a:r>
              <a:rPr lang="en-US" dirty="0"/>
              <a:t>print(relation)</a:t>
            </a:r>
          </a:p>
        </p:txBody>
      </p:sp>
      <p:sp>
        <p:nvSpPr>
          <p:cNvPr id="9" name="Rectangle 8"/>
          <p:cNvSpPr/>
          <p:nvPr/>
        </p:nvSpPr>
        <p:spPr>
          <a:xfrm>
            <a:off x="395536" y="4797152"/>
            <a:ext cx="3162995" cy="400110"/>
          </a:xfrm>
          <a:prstGeom prst="rect">
            <a:avLst/>
          </a:prstGeom>
        </p:spPr>
        <p:txBody>
          <a:bodyPr wrap="none">
            <a:spAutoFit/>
          </a:bodyPr>
          <a:lstStyle/>
          <a:p>
            <a:r>
              <a:rPr lang="en-US" dirty="0"/>
              <a:t>print(summary(relation))</a:t>
            </a:r>
          </a:p>
        </p:txBody>
      </p:sp>
      <p:sp>
        <p:nvSpPr>
          <p:cNvPr id="3" name="Rectangle 2"/>
          <p:cNvSpPr/>
          <p:nvPr/>
        </p:nvSpPr>
        <p:spPr>
          <a:xfrm>
            <a:off x="467544" y="5301208"/>
            <a:ext cx="2023110" cy="400110"/>
          </a:xfrm>
          <a:prstGeom prst="rect">
            <a:avLst/>
          </a:prstGeom>
        </p:spPr>
        <p:txBody>
          <a:bodyPr wrap="none">
            <a:spAutoFit/>
          </a:bodyPr>
          <a:lstStyle/>
          <a:p>
            <a:r>
              <a:rPr lang="en-US" dirty="0" err="1"/>
              <a:t>anova</a:t>
            </a:r>
            <a:r>
              <a:rPr lang="en-US" dirty="0"/>
              <a:t>(relation)</a:t>
            </a:r>
          </a:p>
        </p:txBody>
      </p:sp>
    </p:spTree>
    <p:extLst>
      <p:ext uri="{BB962C8B-B14F-4D97-AF65-F5344CB8AC3E}">
        <p14:creationId xmlns:p14="http://schemas.microsoft.com/office/powerpoint/2010/main" val="23777256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4273826" cy="6453336"/>
          </a:xfrm>
          <a:prstGeom prst="rect">
            <a:avLst/>
          </a:prstGeom>
        </p:spPr>
      </p:pic>
      <p:pic>
        <p:nvPicPr>
          <p:cNvPr id="5" name="Picture 4"/>
          <p:cNvPicPr>
            <a:picLocks noChangeAspect="1"/>
          </p:cNvPicPr>
          <p:nvPr/>
        </p:nvPicPr>
        <p:blipFill>
          <a:blip r:embed="rId3"/>
          <a:stretch>
            <a:fillRect/>
          </a:stretch>
        </p:blipFill>
        <p:spPr>
          <a:xfrm>
            <a:off x="4211960" y="2852936"/>
            <a:ext cx="4943802" cy="3590156"/>
          </a:xfrm>
          <a:prstGeom prst="rect">
            <a:avLst/>
          </a:prstGeom>
        </p:spPr>
      </p:pic>
      <p:sp>
        <p:nvSpPr>
          <p:cNvPr id="6" name="Rectangle 5"/>
          <p:cNvSpPr/>
          <p:nvPr/>
        </p:nvSpPr>
        <p:spPr>
          <a:xfrm>
            <a:off x="4283968" y="908720"/>
            <a:ext cx="4968552" cy="1015663"/>
          </a:xfrm>
          <a:prstGeom prst="rect">
            <a:avLst/>
          </a:prstGeom>
        </p:spPr>
        <p:txBody>
          <a:bodyPr wrap="square">
            <a:spAutoFit/>
          </a:bodyPr>
          <a:lstStyle/>
          <a:p>
            <a:r>
              <a:rPr lang="en-US" sz="1000" dirty="0">
                <a:solidFill>
                  <a:srgbClr val="33CC33"/>
                </a:solidFill>
              </a:rPr>
              <a:t># Find weight of a person with height 170.</a:t>
            </a:r>
          </a:p>
          <a:p>
            <a:r>
              <a:rPr lang="en-US" sz="1000" dirty="0"/>
              <a:t>a &lt;- </a:t>
            </a:r>
            <a:r>
              <a:rPr lang="en-US" sz="1000" dirty="0" err="1"/>
              <a:t>data.frame</a:t>
            </a:r>
            <a:r>
              <a:rPr lang="en-US" sz="1000" dirty="0"/>
              <a:t>(x = 170)</a:t>
            </a:r>
          </a:p>
          <a:p>
            <a:r>
              <a:rPr lang="en-US" sz="1000" dirty="0"/>
              <a:t>result &lt;-  predict(</a:t>
            </a:r>
            <a:r>
              <a:rPr lang="en-US" sz="1000" dirty="0" err="1"/>
              <a:t>relation,a</a:t>
            </a:r>
            <a:r>
              <a:rPr lang="en-US" sz="1000" dirty="0"/>
              <a:t>)</a:t>
            </a:r>
          </a:p>
          <a:p>
            <a:r>
              <a:rPr lang="en-US" sz="1000" dirty="0"/>
              <a:t>print(result</a:t>
            </a:r>
            <a:r>
              <a:rPr lang="en-US" sz="1000" dirty="0" smtClean="0"/>
              <a:t>)</a:t>
            </a:r>
            <a:endParaRPr lang="en-US" sz="1000" dirty="0"/>
          </a:p>
          <a:p>
            <a:r>
              <a:rPr lang="en-US" sz="1000" dirty="0"/>
              <a:t>plot(</a:t>
            </a:r>
            <a:r>
              <a:rPr lang="en-US" sz="1000" dirty="0" err="1"/>
              <a:t>y,x,col</a:t>
            </a:r>
            <a:r>
              <a:rPr lang="en-US" sz="1000" dirty="0"/>
              <a:t> = "</a:t>
            </a:r>
            <a:r>
              <a:rPr lang="en-US" sz="1000" dirty="0" err="1"/>
              <a:t>blue",main</a:t>
            </a:r>
            <a:r>
              <a:rPr lang="en-US" sz="1000" dirty="0"/>
              <a:t> = "Height &amp; Weight Regression",</a:t>
            </a:r>
          </a:p>
          <a:p>
            <a:r>
              <a:rPr lang="en-US" sz="1000" dirty="0" err="1" smtClean="0"/>
              <a:t>abline</a:t>
            </a:r>
            <a:r>
              <a:rPr lang="en-US" sz="1000" dirty="0"/>
              <a:t>(lm(</a:t>
            </a:r>
            <a:r>
              <a:rPr lang="en-US" sz="1000" dirty="0" err="1"/>
              <a:t>x~y</a:t>
            </a:r>
            <a:r>
              <a:rPr lang="en-US" sz="1000" dirty="0"/>
              <a:t>)),</a:t>
            </a:r>
            <a:r>
              <a:rPr lang="en-US" sz="1000" dirty="0" err="1"/>
              <a:t>cex</a:t>
            </a:r>
            <a:r>
              <a:rPr lang="en-US" sz="1000" dirty="0"/>
              <a:t> = 1.3,pch = 16,xlab = "Weight in Kg",</a:t>
            </a:r>
            <a:r>
              <a:rPr lang="en-US" sz="1000" dirty="0" err="1"/>
              <a:t>ylab</a:t>
            </a:r>
            <a:r>
              <a:rPr lang="en-US" sz="1000" dirty="0"/>
              <a:t> = "Height in cm")</a:t>
            </a:r>
          </a:p>
        </p:txBody>
      </p:sp>
      <p:sp>
        <p:nvSpPr>
          <p:cNvPr id="7" name="Rectangle 6"/>
          <p:cNvSpPr/>
          <p:nvPr/>
        </p:nvSpPr>
        <p:spPr>
          <a:xfrm>
            <a:off x="4283968" y="1916832"/>
            <a:ext cx="4860032" cy="923330"/>
          </a:xfrm>
          <a:prstGeom prst="rect">
            <a:avLst/>
          </a:prstGeom>
          <a:solidFill>
            <a:schemeClr val="accent6">
              <a:lumMod val="10000"/>
              <a:lumOff val="90000"/>
            </a:schemeClr>
          </a:solidFill>
        </p:spPr>
        <p:txBody>
          <a:bodyPr wrap="square">
            <a:spAutoFit/>
          </a:bodyPr>
          <a:lstStyle/>
          <a:p>
            <a:r>
              <a:rPr lang="en-US" sz="900" dirty="0"/>
              <a:t>&gt; a </a:t>
            </a:r>
          </a:p>
          <a:p>
            <a:r>
              <a:rPr lang="en-US" sz="900" dirty="0"/>
              <a:t>    x</a:t>
            </a:r>
          </a:p>
          <a:p>
            <a:r>
              <a:rPr lang="en-US" sz="900" dirty="0"/>
              <a:t>1 170</a:t>
            </a:r>
          </a:p>
          <a:p>
            <a:r>
              <a:rPr lang="en-US" sz="900" dirty="0"/>
              <a:t>&gt; result</a:t>
            </a:r>
          </a:p>
          <a:p>
            <a:r>
              <a:rPr lang="en-US" sz="900" dirty="0"/>
              <a:t>       1 </a:t>
            </a:r>
          </a:p>
          <a:p>
            <a:r>
              <a:rPr lang="en-US" sz="900" dirty="0"/>
              <a:t>76.22869 </a:t>
            </a:r>
          </a:p>
        </p:txBody>
      </p:sp>
      <p:sp>
        <p:nvSpPr>
          <p:cNvPr id="8" name="Title 1"/>
          <p:cNvSpPr>
            <a:spLocks noGrp="1"/>
          </p:cNvSpPr>
          <p:nvPr>
            <p:ph type="title"/>
          </p:nvPr>
        </p:nvSpPr>
        <p:spPr>
          <a:xfrm>
            <a:off x="4427984" y="0"/>
            <a:ext cx="4617904" cy="707991"/>
          </a:xfrm>
        </p:spPr>
        <p:txBody>
          <a:bodyPr/>
          <a:lstStyle/>
          <a:p>
            <a:pPr algn="ctr"/>
            <a:r>
              <a:rPr lang="de-DE" sz="2400" dirty="0"/>
              <a:t>R - Linear </a:t>
            </a:r>
            <a:r>
              <a:rPr lang="de-DE" sz="2400" dirty="0" smtClean="0"/>
              <a:t>Regression</a:t>
            </a:r>
            <a:endParaRPr lang="en-US" sz="2400" dirty="0"/>
          </a:p>
        </p:txBody>
      </p:sp>
    </p:spTree>
    <p:extLst>
      <p:ext uri="{BB962C8B-B14F-4D97-AF65-F5344CB8AC3E}">
        <p14:creationId xmlns:p14="http://schemas.microsoft.com/office/powerpoint/2010/main" val="5968412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a:xfrm>
            <a:off x="251520" y="1641252"/>
            <a:ext cx="4495800" cy="5181600"/>
          </a:xfrm>
        </p:spPr>
        <p:txBody>
          <a:bodyPr/>
          <a:lstStyle/>
          <a:p>
            <a:r>
              <a:rPr lang="en-US" sz="2000" dirty="0"/>
              <a:t>Fundamental question: "Is there a </a:t>
            </a:r>
            <a:r>
              <a:rPr lang="en-US" sz="2000" dirty="0" smtClean="0"/>
              <a:t>difference between the populations based on samples?“</a:t>
            </a:r>
          </a:p>
          <a:p>
            <a:pPr lvl="1"/>
            <a:r>
              <a:rPr lang="en-US" sz="1800" dirty="0" smtClean="0"/>
              <a:t>Examples : Mean, Variance</a:t>
            </a:r>
          </a:p>
          <a:p>
            <a:pPr lvl="1"/>
            <a:endParaRPr lang="en-US" sz="1800" dirty="0"/>
          </a:p>
          <a:p>
            <a:r>
              <a:rPr lang="en-US" sz="2000" dirty="0" smtClean="0"/>
              <a:t>Null  hypothesis : There </a:t>
            </a:r>
            <a:r>
              <a:rPr lang="en-US" sz="2000" dirty="0"/>
              <a:t>is no </a:t>
            </a:r>
            <a:r>
              <a:rPr lang="en-US" sz="2000" dirty="0" smtClean="0"/>
              <a:t>difference</a:t>
            </a:r>
            <a:endParaRPr lang="en-US" sz="2000" dirty="0">
              <a:solidFill>
                <a:srgbClr val="49A942"/>
              </a:solidFill>
            </a:endParaRPr>
          </a:p>
          <a:p>
            <a:endParaRPr lang="en-US" sz="2000" dirty="0" smtClean="0">
              <a:solidFill>
                <a:schemeClr val="tx1"/>
              </a:solidFill>
            </a:endParaRPr>
          </a:p>
          <a:p>
            <a:r>
              <a:rPr lang="en-US" sz="2000" dirty="0" smtClean="0">
                <a:solidFill>
                  <a:schemeClr val="tx1"/>
                </a:solidFill>
              </a:rPr>
              <a:t>Alternate hypothesis : There is a difference</a:t>
            </a:r>
            <a:endParaRPr lang="en-US" sz="2000" dirty="0">
              <a:solidFill>
                <a:schemeClr val="tx1"/>
              </a:solidFill>
            </a:endParaRPr>
          </a:p>
        </p:txBody>
      </p:sp>
      <p:pic>
        <p:nvPicPr>
          <p:cNvPr id="3" name="Picture 2" descr="Rplot02.png"/>
          <p:cNvPicPr>
            <a:picLocks noChangeAspect="1"/>
          </p:cNvPicPr>
          <p:nvPr/>
        </p:nvPicPr>
        <p:blipFill rotWithShape="1">
          <a:blip r:embed="rId4" cstate="print">
            <a:extLst>
              <a:ext uri="{28A0092B-C50C-407E-A947-70E740481C1C}">
                <a14:useLocalDpi xmlns:a14="http://schemas.microsoft.com/office/drawing/2010/main" val="0"/>
              </a:ext>
            </a:extLst>
          </a:blip>
          <a:srcRect l="4769" t="911" r="12724" b="4873"/>
          <a:stretch/>
        </p:blipFill>
        <p:spPr>
          <a:xfrm>
            <a:off x="4876800" y="1676400"/>
            <a:ext cx="3733800" cy="3488482"/>
          </a:xfrm>
          <a:prstGeom prst="rect">
            <a:avLst/>
          </a:prstGeom>
        </p:spPr>
      </p:pic>
      <p:sp>
        <p:nvSpPr>
          <p:cNvPr id="5" name="Title 1"/>
          <p:cNvSpPr txBox="1">
            <a:spLocks/>
          </p:cNvSpPr>
          <p:nvPr/>
        </p:nvSpPr>
        <p:spPr bwMode="auto">
          <a:xfrm>
            <a:off x="-180528" y="-50800"/>
            <a:ext cx="9433048" cy="822305"/>
          </a:xfrm>
          <a:prstGeom prst="roundRect">
            <a:avLst>
              <a:gd name="adj" fmla="val 50000"/>
            </a:avLst>
          </a:prstGeom>
          <a:solidFill>
            <a:srgbClr val="174A7C"/>
          </a:solidFill>
          <a:ln>
            <a:noFill/>
          </a:ln>
          <a:extLst>
            <a:ext uri="{91240B29-F687-4f45-9708-019B960494DF}">
              <a14:hiddenLine xmlns:a14="http://schemas.microsoft.com/office/drawing/2010/main" w="9525">
                <a:solidFill>
                  <a:srgbClr val="000000"/>
                </a:solidFill>
                <a:round/>
                <a:headEnd/>
                <a:tailEnd/>
              </a14:hiddenLine>
            </a:ext>
            <a:ext uri="{FAA26D3D-D897-4be2-8F04-BA451C77F1D7}">
              <ma14:placeholderFlag xmlns:ma14="http://schemas.microsoft.com/office/mac/drawingml/2011/main" val="1"/>
            </a:ext>
          </a:extLst>
        </p:spPr>
        <p:txBody>
          <a:bodyPr vert="horz" wrap="none" lIns="180000" tIns="0" rIns="180000" bIns="0" numCol="1" anchor="ctr" anchorCtr="0" compatLnSpc="1">
            <a:prstTxWarp prst="textNoShape">
              <a:avLst/>
            </a:prstTxWarp>
            <a:spAutoFit/>
          </a:bodyPr>
          <a:lstStyle>
            <a:lvl1pPr algn="l" rtl="0" eaLnBrk="0" fontAlgn="base" hangingPunct="0">
              <a:spcBef>
                <a:spcPct val="0"/>
              </a:spcBef>
              <a:spcAft>
                <a:spcPct val="0"/>
              </a:spcAft>
              <a:defRPr sz="3800" b="1">
                <a:solidFill>
                  <a:schemeClr val="bg1"/>
                </a:solidFill>
                <a:latin typeface="+mj-lt"/>
                <a:ea typeface="+mj-ea"/>
                <a:cs typeface="ＭＳ Ｐゴシック" charset="0"/>
              </a:defRPr>
            </a:lvl1pPr>
            <a:lvl2pPr algn="l" rtl="0" eaLnBrk="0" fontAlgn="base" hangingPunct="0">
              <a:spcBef>
                <a:spcPct val="0"/>
              </a:spcBef>
              <a:spcAft>
                <a:spcPct val="0"/>
              </a:spcAft>
              <a:defRPr sz="3800" b="1">
                <a:solidFill>
                  <a:schemeClr val="bg1"/>
                </a:solidFill>
                <a:latin typeface="Arial" charset="0"/>
                <a:ea typeface="ＭＳ Ｐゴシック" charset="0"/>
                <a:cs typeface="ＭＳ Ｐゴシック" charset="0"/>
              </a:defRPr>
            </a:lvl2pPr>
            <a:lvl3pPr algn="l" rtl="0" eaLnBrk="0" fontAlgn="base" hangingPunct="0">
              <a:spcBef>
                <a:spcPct val="0"/>
              </a:spcBef>
              <a:spcAft>
                <a:spcPct val="0"/>
              </a:spcAft>
              <a:defRPr sz="3800" b="1">
                <a:solidFill>
                  <a:schemeClr val="bg1"/>
                </a:solidFill>
                <a:latin typeface="Arial" charset="0"/>
                <a:ea typeface="ＭＳ Ｐゴシック" charset="0"/>
                <a:cs typeface="ＭＳ Ｐゴシック" charset="0"/>
              </a:defRPr>
            </a:lvl3pPr>
            <a:lvl4pPr algn="l" rtl="0" eaLnBrk="0" fontAlgn="base" hangingPunct="0">
              <a:spcBef>
                <a:spcPct val="0"/>
              </a:spcBef>
              <a:spcAft>
                <a:spcPct val="0"/>
              </a:spcAft>
              <a:defRPr sz="3800" b="1">
                <a:solidFill>
                  <a:schemeClr val="bg1"/>
                </a:solidFill>
                <a:latin typeface="Arial" charset="0"/>
                <a:ea typeface="ＭＳ Ｐゴシック" charset="0"/>
                <a:cs typeface="ＭＳ Ｐゴシック" charset="0"/>
              </a:defRPr>
            </a:lvl4pPr>
            <a:lvl5pPr algn="l" rtl="0" eaLnBrk="0" fontAlgn="base" hangingPunct="0">
              <a:spcBef>
                <a:spcPct val="0"/>
              </a:spcBef>
              <a:spcAft>
                <a:spcPct val="0"/>
              </a:spcAft>
              <a:defRPr sz="3800" b="1">
                <a:solidFill>
                  <a:schemeClr val="bg1"/>
                </a:solidFill>
                <a:latin typeface="Arial" charset="0"/>
                <a:ea typeface="ＭＳ Ｐゴシック" charset="0"/>
                <a:cs typeface="ＭＳ Ｐゴシック" charset="0"/>
              </a:defRPr>
            </a:lvl5pPr>
            <a:lvl6pPr marL="457200" algn="l" rtl="0" fontAlgn="base">
              <a:spcBef>
                <a:spcPct val="0"/>
              </a:spcBef>
              <a:spcAft>
                <a:spcPct val="0"/>
              </a:spcAft>
              <a:defRPr sz="3800" b="1">
                <a:solidFill>
                  <a:schemeClr val="bg1"/>
                </a:solidFill>
                <a:latin typeface="Arial" charset="0"/>
                <a:ea typeface="ＭＳ Ｐゴシック" charset="0"/>
              </a:defRPr>
            </a:lvl6pPr>
            <a:lvl7pPr marL="914400" algn="l" rtl="0" fontAlgn="base">
              <a:spcBef>
                <a:spcPct val="0"/>
              </a:spcBef>
              <a:spcAft>
                <a:spcPct val="0"/>
              </a:spcAft>
              <a:defRPr sz="3800" b="1">
                <a:solidFill>
                  <a:schemeClr val="bg1"/>
                </a:solidFill>
                <a:latin typeface="Arial" charset="0"/>
                <a:ea typeface="ＭＳ Ｐゴシック" charset="0"/>
              </a:defRPr>
            </a:lvl7pPr>
            <a:lvl8pPr marL="1371600" algn="l" rtl="0" fontAlgn="base">
              <a:spcBef>
                <a:spcPct val="0"/>
              </a:spcBef>
              <a:spcAft>
                <a:spcPct val="0"/>
              </a:spcAft>
              <a:defRPr sz="3800" b="1">
                <a:solidFill>
                  <a:schemeClr val="bg1"/>
                </a:solidFill>
                <a:latin typeface="Arial" charset="0"/>
                <a:ea typeface="ＭＳ Ｐゴシック" charset="0"/>
              </a:defRPr>
            </a:lvl8pPr>
            <a:lvl9pPr marL="1828800" algn="l" rtl="0" fontAlgn="base">
              <a:spcBef>
                <a:spcPct val="0"/>
              </a:spcBef>
              <a:spcAft>
                <a:spcPct val="0"/>
              </a:spcAft>
              <a:defRPr sz="3800" b="1">
                <a:solidFill>
                  <a:schemeClr val="bg1"/>
                </a:solidFill>
                <a:latin typeface="Arial" charset="0"/>
                <a:ea typeface="ＭＳ Ｐゴシック" charset="0"/>
              </a:defRPr>
            </a:lvl9pPr>
          </a:lstStyle>
          <a:p>
            <a:pPr algn="ctr"/>
            <a:r>
              <a:rPr lang="en-US" b="0" smtClean="0"/>
              <a:t>Statistical Methods for Evaluation</a:t>
            </a:r>
            <a:endParaRPr lang="en-US" dirty="0"/>
          </a:p>
        </p:txBody>
      </p:sp>
      <p:sp>
        <p:nvSpPr>
          <p:cNvPr id="2" name="Rectangle 1"/>
          <p:cNvSpPr/>
          <p:nvPr/>
        </p:nvSpPr>
        <p:spPr>
          <a:xfrm>
            <a:off x="3203848" y="908720"/>
            <a:ext cx="2531312" cy="400110"/>
          </a:xfrm>
          <a:prstGeom prst="rect">
            <a:avLst/>
          </a:prstGeom>
        </p:spPr>
        <p:txBody>
          <a:bodyPr wrap="none">
            <a:spAutoFit/>
          </a:bodyPr>
          <a:lstStyle/>
          <a:p>
            <a:r>
              <a:rPr lang="en-US" dirty="0">
                <a:solidFill>
                  <a:schemeClr val="accent2"/>
                </a:solidFill>
              </a:rPr>
              <a:t>Hypothesis Testing</a:t>
            </a:r>
            <a:endParaRPr lang="en-US" dirty="0"/>
          </a:p>
        </p:txBody>
      </p:sp>
    </p:spTree>
    <p:custDataLst>
      <p:tags r:id="rId1"/>
    </p:custDataLst>
    <p:extLst>
      <p:ext uri="{BB962C8B-B14F-4D97-AF65-F5344CB8AC3E}">
        <p14:creationId xmlns:p14="http://schemas.microsoft.com/office/powerpoint/2010/main" val="1889229347"/>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67544" y="5292496"/>
            <a:ext cx="8352928" cy="584776"/>
          </a:xfrm>
          <a:prstGeom prst="rect">
            <a:avLst/>
          </a:prstGeom>
        </p:spPr>
        <p:txBody>
          <a:bodyPr wrap="square">
            <a:spAutoFit/>
          </a:bodyPr>
          <a:lstStyle/>
          <a:p>
            <a:r>
              <a:rPr lang="en-US" sz="1600" b="0" dirty="0"/>
              <a:t> </a:t>
            </a:r>
            <a:r>
              <a:rPr lang="en-US" sz="1600" b="0" dirty="0" smtClean="0"/>
              <a:t>We can </a:t>
            </a:r>
            <a:r>
              <a:rPr lang="en-US" sz="1600" b="0" dirty="0"/>
              <a:t>immediately see that p &lt;  0.05 and thus that (</a:t>
            </a:r>
            <a:r>
              <a:rPr lang="en-US" sz="1600" b="0" dirty="0" smtClean="0"/>
              <a:t>using the </a:t>
            </a:r>
            <a:r>
              <a:rPr lang="en-US" sz="1600" b="0" dirty="0"/>
              <a:t>customary 5% level of significance) data deviate significantly </a:t>
            </a:r>
            <a:r>
              <a:rPr lang="en-US" sz="1600" b="0" dirty="0" smtClean="0"/>
              <a:t>from the </a:t>
            </a:r>
            <a:r>
              <a:rPr lang="en-US" sz="1600" b="0" dirty="0"/>
              <a:t>hypothesis that the mean is 7725.</a:t>
            </a:r>
            <a:endParaRPr lang="en-US" sz="1600" dirty="0"/>
          </a:p>
        </p:txBody>
      </p:sp>
      <p:sp>
        <p:nvSpPr>
          <p:cNvPr id="5" name="Title 1"/>
          <p:cNvSpPr>
            <a:spLocks noGrp="1"/>
          </p:cNvSpPr>
          <p:nvPr>
            <p:ph type="title"/>
          </p:nvPr>
        </p:nvSpPr>
        <p:spPr>
          <a:xfrm>
            <a:off x="-108520" y="108197"/>
            <a:ext cx="9361040" cy="605909"/>
          </a:xfrm>
        </p:spPr>
        <p:txBody>
          <a:bodyPr/>
          <a:lstStyle/>
          <a:p>
            <a:pPr algn="ctr"/>
            <a:r>
              <a:rPr lang="en-US" sz="2800" dirty="0"/>
              <a:t>One sample Student’s t-</a:t>
            </a:r>
            <a:r>
              <a:rPr lang="en-US" sz="2800" dirty="0" smtClean="0"/>
              <a:t>test</a:t>
            </a:r>
            <a:endParaRPr lang="en-US" sz="2800" dirty="0">
              <a:solidFill>
                <a:srgbClr val="FF0000"/>
              </a:solidFill>
            </a:endParaRPr>
          </a:p>
        </p:txBody>
      </p:sp>
      <p:sp>
        <p:nvSpPr>
          <p:cNvPr id="6" name="Rectangle 5"/>
          <p:cNvSpPr/>
          <p:nvPr/>
        </p:nvSpPr>
        <p:spPr>
          <a:xfrm>
            <a:off x="179512" y="764704"/>
            <a:ext cx="8496944" cy="707886"/>
          </a:xfrm>
          <a:prstGeom prst="rect">
            <a:avLst/>
          </a:prstGeom>
        </p:spPr>
        <p:txBody>
          <a:bodyPr wrap="square">
            <a:spAutoFit/>
          </a:bodyPr>
          <a:lstStyle/>
          <a:p>
            <a:r>
              <a:rPr lang="en-US" b="0" dirty="0"/>
              <a:t> Here is an example concerning daily energy intake in kJ for 11 women</a:t>
            </a:r>
          </a:p>
          <a:p>
            <a:r>
              <a:rPr lang="en-US" b="0" dirty="0"/>
              <a:t>(Altman, 1991, p. 183). First, the values are placed in a data vector:</a:t>
            </a:r>
            <a:endParaRPr lang="en-US" dirty="0"/>
          </a:p>
        </p:txBody>
      </p:sp>
      <p:sp>
        <p:nvSpPr>
          <p:cNvPr id="7" name="Rectangle 6"/>
          <p:cNvSpPr/>
          <p:nvPr/>
        </p:nvSpPr>
        <p:spPr>
          <a:xfrm>
            <a:off x="179512" y="1556792"/>
            <a:ext cx="8784976" cy="400110"/>
          </a:xfrm>
          <a:prstGeom prst="rect">
            <a:avLst/>
          </a:prstGeom>
          <a:solidFill>
            <a:srgbClr val="B1FFFC"/>
          </a:solidFill>
        </p:spPr>
        <p:txBody>
          <a:bodyPr wrap="square">
            <a:spAutoFit/>
          </a:bodyPr>
          <a:lstStyle/>
          <a:p>
            <a:r>
              <a:rPr lang="pl-PL" b="0" dirty="0" err="1" smtClean="0"/>
              <a:t>intake</a:t>
            </a:r>
            <a:r>
              <a:rPr lang="pl-PL" b="0" dirty="0" smtClean="0"/>
              <a:t> </a:t>
            </a:r>
            <a:r>
              <a:rPr lang="pl-PL" b="0" dirty="0"/>
              <a:t>&lt;- c(</a:t>
            </a:r>
            <a:r>
              <a:rPr lang="pl-PL" b="0" dirty="0" smtClean="0"/>
              <a:t>5260,5470,5640,6180,6390,6515,</a:t>
            </a:r>
            <a:r>
              <a:rPr lang="en-US" b="0" dirty="0" smtClean="0"/>
              <a:t>6805,7515,7515,8230,8770</a:t>
            </a:r>
            <a:r>
              <a:rPr lang="en-US" b="0" dirty="0"/>
              <a:t>)</a:t>
            </a:r>
            <a:endParaRPr lang="en-US" dirty="0"/>
          </a:p>
        </p:txBody>
      </p:sp>
      <p:sp>
        <p:nvSpPr>
          <p:cNvPr id="8" name="Rectangle 7"/>
          <p:cNvSpPr/>
          <p:nvPr/>
        </p:nvSpPr>
        <p:spPr>
          <a:xfrm>
            <a:off x="251520" y="1988840"/>
            <a:ext cx="2814968" cy="400110"/>
          </a:xfrm>
          <a:prstGeom prst="rect">
            <a:avLst/>
          </a:prstGeom>
          <a:solidFill>
            <a:srgbClr val="B1FFFC"/>
          </a:solidFill>
        </p:spPr>
        <p:txBody>
          <a:bodyPr wrap="none">
            <a:spAutoFit/>
          </a:bodyPr>
          <a:lstStyle/>
          <a:p>
            <a:r>
              <a:rPr lang="pl-PL" b="0" dirty="0" err="1"/>
              <a:t>t.test</a:t>
            </a:r>
            <a:r>
              <a:rPr lang="pl-PL" b="0" dirty="0" smtClean="0"/>
              <a:t>(</a:t>
            </a:r>
            <a:r>
              <a:rPr lang="pl-PL" b="0" dirty="0" err="1" smtClean="0"/>
              <a:t>intake</a:t>
            </a:r>
            <a:r>
              <a:rPr lang="pl-PL" b="0" dirty="0" smtClean="0"/>
              <a:t>, mu</a:t>
            </a:r>
            <a:r>
              <a:rPr lang="pl-PL" b="0" dirty="0"/>
              <a:t>=7725)</a:t>
            </a:r>
            <a:endParaRPr lang="en-US" dirty="0"/>
          </a:p>
        </p:txBody>
      </p:sp>
      <p:sp>
        <p:nvSpPr>
          <p:cNvPr id="9" name="Rectangle 8"/>
          <p:cNvSpPr/>
          <p:nvPr/>
        </p:nvSpPr>
        <p:spPr>
          <a:xfrm>
            <a:off x="1763688" y="2420888"/>
            <a:ext cx="4572000" cy="2862323"/>
          </a:xfrm>
          <a:prstGeom prst="rect">
            <a:avLst/>
          </a:prstGeom>
          <a:solidFill>
            <a:schemeClr val="accent1">
              <a:lumMod val="20000"/>
              <a:lumOff val="80000"/>
            </a:schemeClr>
          </a:solidFill>
        </p:spPr>
        <p:txBody>
          <a:bodyPr>
            <a:spAutoFit/>
          </a:bodyPr>
          <a:lstStyle/>
          <a:p>
            <a:r>
              <a:rPr lang="en-US" sz="1800" b="0" dirty="0"/>
              <a:t>One Sample t-test</a:t>
            </a:r>
          </a:p>
          <a:p>
            <a:r>
              <a:rPr lang="pl-PL" sz="1800" b="0" dirty="0"/>
              <a:t>data: </a:t>
            </a:r>
            <a:r>
              <a:rPr lang="pl-PL" sz="1800" b="0" dirty="0" err="1" smtClean="0"/>
              <a:t>intake</a:t>
            </a:r>
            <a:endParaRPr lang="pl-PL" sz="1800" b="0" dirty="0"/>
          </a:p>
          <a:p>
            <a:r>
              <a:rPr lang="fi-FI" sz="1800" b="0" dirty="0"/>
              <a:t>t = -2.8208, </a:t>
            </a:r>
            <a:r>
              <a:rPr lang="fi-FI" sz="1800" b="0" dirty="0" err="1"/>
              <a:t>df</a:t>
            </a:r>
            <a:r>
              <a:rPr lang="fi-FI" sz="1800" b="0" dirty="0"/>
              <a:t> = 10, </a:t>
            </a:r>
            <a:r>
              <a:rPr lang="fi-FI" sz="1800" b="0" dirty="0" err="1"/>
              <a:t>p-value</a:t>
            </a:r>
            <a:r>
              <a:rPr lang="fi-FI" sz="1800" b="0" dirty="0"/>
              <a:t> = 0.01814</a:t>
            </a:r>
          </a:p>
          <a:p>
            <a:r>
              <a:rPr lang="en-US" sz="1800" b="0" dirty="0"/>
              <a:t>alternative hypothesis: true mean is not equal to 7725</a:t>
            </a:r>
          </a:p>
          <a:p>
            <a:r>
              <a:rPr lang="fr-FR" sz="1800" b="0" dirty="0"/>
              <a:t>95 percent confidence </a:t>
            </a:r>
            <a:r>
              <a:rPr lang="fr-FR" sz="1800" b="0" dirty="0" err="1"/>
              <a:t>interval</a:t>
            </a:r>
            <a:r>
              <a:rPr lang="fr-FR" sz="1800" b="0" dirty="0"/>
              <a:t>:</a:t>
            </a:r>
          </a:p>
          <a:p>
            <a:r>
              <a:rPr lang="en-US" sz="1800" b="0" dirty="0"/>
              <a:t>5986.348 7520.925</a:t>
            </a:r>
          </a:p>
          <a:p>
            <a:r>
              <a:rPr lang="en-US" sz="1800" b="0" dirty="0"/>
              <a:t>sample estimates:</a:t>
            </a:r>
          </a:p>
          <a:p>
            <a:r>
              <a:rPr lang="en-US" sz="1800" b="0" dirty="0"/>
              <a:t>mean of x</a:t>
            </a:r>
          </a:p>
          <a:p>
            <a:r>
              <a:rPr lang="en-US" sz="1800" b="0" dirty="0"/>
              <a:t>6753.636</a:t>
            </a:r>
            <a:endParaRPr lang="en-US" sz="1800" dirty="0"/>
          </a:p>
        </p:txBody>
      </p:sp>
    </p:spTree>
    <p:extLst>
      <p:ext uri="{BB962C8B-B14F-4D97-AF65-F5344CB8AC3E}">
        <p14:creationId xmlns:p14="http://schemas.microsoft.com/office/powerpoint/2010/main" val="36151980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520" y="108197"/>
            <a:ext cx="9361040" cy="605909"/>
          </a:xfrm>
        </p:spPr>
        <p:txBody>
          <a:bodyPr/>
          <a:lstStyle/>
          <a:p>
            <a:pPr algn="ctr"/>
            <a:r>
              <a:rPr lang="en-US" sz="2800" dirty="0"/>
              <a:t>One sample Student’s t-</a:t>
            </a:r>
            <a:r>
              <a:rPr lang="en-US" sz="2800" dirty="0" smtClean="0"/>
              <a:t>test</a:t>
            </a:r>
            <a:endParaRPr lang="en-US" sz="2800" dirty="0">
              <a:solidFill>
                <a:srgbClr val="FF0000"/>
              </a:solidFill>
            </a:endParaRPr>
          </a:p>
        </p:txBody>
      </p:sp>
      <p:sp>
        <p:nvSpPr>
          <p:cNvPr id="4" name="Rectangle 3"/>
          <p:cNvSpPr/>
          <p:nvPr/>
        </p:nvSpPr>
        <p:spPr>
          <a:xfrm>
            <a:off x="323528" y="836712"/>
            <a:ext cx="8712968" cy="707886"/>
          </a:xfrm>
          <a:prstGeom prst="rect">
            <a:avLst/>
          </a:prstGeom>
        </p:spPr>
        <p:txBody>
          <a:bodyPr wrap="square">
            <a:spAutoFit/>
          </a:bodyPr>
          <a:lstStyle/>
          <a:p>
            <a:r>
              <a:rPr lang="en-US" dirty="0"/>
              <a:t>Comparison of the sample mean with a known value, when the variance of the population is not </a:t>
            </a:r>
            <a:r>
              <a:rPr lang="en-US" dirty="0" smtClean="0"/>
              <a:t>known and n &lt;30.</a:t>
            </a:r>
            <a:endParaRPr lang="en-US" dirty="0"/>
          </a:p>
        </p:txBody>
      </p:sp>
      <p:sp>
        <p:nvSpPr>
          <p:cNvPr id="6" name="Rectangle 5"/>
          <p:cNvSpPr/>
          <p:nvPr/>
        </p:nvSpPr>
        <p:spPr>
          <a:xfrm>
            <a:off x="0" y="1628800"/>
            <a:ext cx="8964488" cy="1323439"/>
          </a:xfrm>
          <a:prstGeom prst="rect">
            <a:avLst/>
          </a:prstGeom>
        </p:spPr>
        <p:txBody>
          <a:bodyPr wrap="square">
            <a:spAutoFit/>
          </a:bodyPr>
          <a:lstStyle/>
          <a:p>
            <a:r>
              <a:rPr lang="en-US" dirty="0">
                <a:solidFill>
                  <a:srgbClr val="FF0000"/>
                </a:solidFill>
              </a:rPr>
              <a:t>It was made an intelligence test in 10 </a:t>
            </a:r>
            <a:r>
              <a:rPr lang="en-US" dirty="0" smtClean="0">
                <a:solidFill>
                  <a:srgbClr val="FF0000"/>
                </a:solidFill>
              </a:rPr>
              <a:t>subjects. </a:t>
            </a:r>
          </a:p>
          <a:p>
            <a:r>
              <a:rPr lang="en-US" dirty="0" smtClean="0">
                <a:solidFill>
                  <a:srgbClr val="FF0000"/>
                </a:solidFill>
              </a:rPr>
              <a:t>The </a:t>
            </a:r>
            <a:r>
              <a:rPr lang="en-US" dirty="0">
                <a:solidFill>
                  <a:srgbClr val="FF0000"/>
                </a:solidFill>
              </a:rPr>
              <a:t>average result of the </a:t>
            </a:r>
            <a:r>
              <a:rPr lang="en-US" dirty="0" smtClean="0">
                <a:solidFill>
                  <a:srgbClr val="FF0000"/>
                </a:solidFill>
              </a:rPr>
              <a:t>population, </a:t>
            </a:r>
            <a:r>
              <a:rPr lang="en-US" dirty="0">
                <a:solidFill>
                  <a:srgbClr val="FF0000"/>
                </a:solidFill>
              </a:rPr>
              <a:t>is equal to 75. </a:t>
            </a:r>
            <a:endParaRPr lang="en-US" dirty="0" smtClean="0">
              <a:solidFill>
                <a:srgbClr val="FF0000"/>
              </a:solidFill>
            </a:endParaRPr>
          </a:p>
          <a:p>
            <a:r>
              <a:rPr lang="en-US" dirty="0">
                <a:solidFill>
                  <a:srgbClr val="008000"/>
                </a:solidFill>
              </a:rPr>
              <a:t>T</a:t>
            </a:r>
            <a:r>
              <a:rPr lang="en-US" dirty="0" smtClean="0">
                <a:solidFill>
                  <a:srgbClr val="008000"/>
                </a:solidFill>
              </a:rPr>
              <a:t>he </a:t>
            </a:r>
            <a:r>
              <a:rPr lang="en-US" dirty="0">
                <a:solidFill>
                  <a:srgbClr val="008000"/>
                </a:solidFill>
              </a:rPr>
              <a:t>sample mean is significantly similar </a:t>
            </a:r>
            <a:r>
              <a:rPr lang="en-US" dirty="0" smtClean="0">
                <a:solidFill>
                  <a:srgbClr val="008000"/>
                </a:solidFill>
              </a:rPr>
              <a:t>(in </a:t>
            </a:r>
            <a:r>
              <a:rPr lang="en-US" dirty="0">
                <a:solidFill>
                  <a:srgbClr val="008000"/>
                </a:solidFill>
              </a:rPr>
              <a:t>95%) to the average </a:t>
            </a:r>
            <a:r>
              <a:rPr lang="en-US" dirty="0" smtClean="0">
                <a:solidFill>
                  <a:srgbClr val="008000"/>
                </a:solidFill>
              </a:rPr>
              <a:t>population ?</a:t>
            </a:r>
            <a:endParaRPr lang="en-US" dirty="0">
              <a:solidFill>
                <a:srgbClr val="008000"/>
              </a:solidFill>
            </a:endParaRPr>
          </a:p>
        </p:txBody>
      </p:sp>
      <p:sp>
        <p:nvSpPr>
          <p:cNvPr id="7" name="Rectangle 6"/>
          <p:cNvSpPr/>
          <p:nvPr/>
        </p:nvSpPr>
        <p:spPr>
          <a:xfrm>
            <a:off x="395536" y="3429000"/>
            <a:ext cx="6048672" cy="1323439"/>
          </a:xfrm>
          <a:prstGeom prst="rect">
            <a:avLst/>
          </a:prstGeom>
        </p:spPr>
        <p:txBody>
          <a:bodyPr wrap="square">
            <a:spAutoFit/>
          </a:bodyPr>
          <a:lstStyle/>
          <a:p>
            <a:r>
              <a:rPr lang="en-US" dirty="0"/>
              <a:t>the Student’s t-test for a single sample have a pre-set function in R we can apply immediately</a:t>
            </a:r>
            <a:r>
              <a:rPr lang="en-US" dirty="0" smtClean="0"/>
              <a:t>.</a:t>
            </a:r>
          </a:p>
          <a:p>
            <a:endParaRPr lang="en-US" dirty="0"/>
          </a:p>
          <a:p>
            <a:r>
              <a:rPr lang="en-US" dirty="0" smtClean="0"/>
              <a:t>It </a:t>
            </a:r>
            <a:r>
              <a:rPr lang="en-US" dirty="0"/>
              <a:t>is the </a:t>
            </a:r>
            <a:r>
              <a:rPr lang="en-US" dirty="0" err="1">
                <a:solidFill>
                  <a:srgbClr val="008000"/>
                </a:solidFill>
              </a:rPr>
              <a:t>t.test</a:t>
            </a:r>
            <a:r>
              <a:rPr lang="en-US" dirty="0">
                <a:solidFill>
                  <a:srgbClr val="008000"/>
                </a:solidFill>
              </a:rPr>
              <a:t> (a, mu)</a:t>
            </a:r>
            <a:r>
              <a:rPr lang="en-US" dirty="0"/>
              <a:t>, we can see below applied.</a:t>
            </a:r>
          </a:p>
        </p:txBody>
      </p:sp>
    </p:spTree>
    <p:extLst>
      <p:ext uri="{BB962C8B-B14F-4D97-AF65-F5344CB8AC3E}">
        <p14:creationId xmlns:p14="http://schemas.microsoft.com/office/powerpoint/2010/main" val="22483178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520" y="108197"/>
            <a:ext cx="9361040" cy="605909"/>
          </a:xfrm>
        </p:spPr>
        <p:txBody>
          <a:bodyPr/>
          <a:lstStyle/>
          <a:p>
            <a:pPr algn="ctr"/>
            <a:r>
              <a:rPr lang="en-US" sz="2800" dirty="0"/>
              <a:t>One sample Student’s t-</a:t>
            </a:r>
            <a:r>
              <a:rPr lang="en-US" sz="2800" dirty="0" smtClean="0"/>
              <a:t>test</a:t>
            </a:r>
            <a:endParaRPr lang="en-US" sz="2800" dirty="0">
              <a:solidFill>
                <a:srgbClr val="FF0000"/>
              </a:solidFill>
            </a:endParaRPr>
          </a:p>
        </p:txBody>
      </p:sp>
      <p:sp>
        <p:nvSpPr>
          <p:cNvPr id="6" name="Rectangle 5"/>
          <p:cNvSpPr/>
          <p:nvPr/>
        </p:nvSpPr>
        <p:spPr>
          <a:xfrm>
            <a:off x="179512" y="692696"/>
            <a:ext cx="8964488" cy="1323439"/>
          </a:xfrm>
          <a:prstGeom prst="rect">
            <a:avLst/>
          </a:prstGeom>
        </p:spPr>
        <p:txBody>
          <a:bodyPr wrap="square">
            <a:spAutoFit/>
          </a:bodyPr>
          <a:lstStyle/>
          <a:p>
            <a:r>
              <a:rPr lang="en-US" dirty="0">
                <a:solidFill>
                  <a:srgbClr val="FF0000"/>
                </a:solidFill>
              </a:rPr>
              <a:t>It was made an intelligence test in 10 </a:t>
            </a:r>
            <a:r>
              <a:rPr lang="en-US" dirty="0" smtClean="0">
                <a:solidFill>
                  <a:srgbClr val="FF0000"/>
                </a:solidFill>
              </a:rPr>
              <a:t>subjects. </a:t>
            </a:r>
          </a:p>
          <a:p>
            <a:r>
              <a:rPr lang="en-US" dirty="0" smtClean="0">
                <a:solidFill>
                  <a:srgbClr val="FF0000"/>
                </a:solidFill>
              </a:rPr>
              <a:t>The </a:t>
            </a:r>
            <a:r>
              <a:rPr lang="en-US" dirty="0">
                <a:solidFill>
                  <a:srgbClr val="FF0000"/>
                </a:solidFill>
              </a:rPr>
              <a:t>average result of the </a:t>
            </a:r>
            <a:r>
              <a:rPr lang="en-US" dirty="0" smtClean="0">
                <a:solidFill>
                  <a:srgbClr val="FF0000"/>
                </a:solidFill>
              </a:rPr>
              <a:t>population, </a:t>
            </a:r>
            <a:r>
              <a:rPr lang="en-US" dirty="0">
                <a:solidFill>
                  <a:srgbClr val="FF0000"/>
                </a:solidFill>
              </a:rPr>
              <a:t>is equal to 75. </a:t>
            </a:r>
            <a:endParaRPr lang="en-US" dirty="0" smtClean="0">
              <a:solidFill>
                <a:srgbClr val="FF0000"/>
              </a:solidFill>
            </a:endParaRPr>
          </a:p>
          <a:p>
            <a:r>
              <a:rPr lang="en-US" dirty="0">
                <a:solidFill>
                  <a:srgbClr val="008000"/>
                </a:solidFill>
              </a:rPr>
              <a:t>T</a:t>
            </a:r>
            <a:r>
              <a:rPr lang="en-US" dirty="0" smtClean="0">
                <a:solidFill>
                  <a:srgbClr val="008000"/>
                </a:solidFill>
              </a:rPr>
              <a:t>he </a:t>
            </a:r>
            <a:r>
              <a:rPr lang="en-US" dirty="0">
                <a:solidFill>
                  <a:srgbClr val="008000"/>
                </a:solidFill>
              </a:rPr>
              <a:t>sample mean is significantly similar </a:t>
            </a:r>
            <a:r>
              <a:rPr lang="en-US" dirty="0" smtClean="0">
                <a:solidFill>
                  <a:srgbClr val="008000"/>
                </a:solidFill>
              </a:rPr>
              <a:t>(in </a:t>
            </a:r>
            <a:r>
              <a:rPr lang="en-US" dirty="0">
                <a:solidFill>
                  <a:srgbClr val="008000"/>
                </a:solidFill>
              </a:rPr>
              <a:t>95%) to the average </a:t>
            </a:r>
            <a:r>
              <a:rPr lang="en-US" dirty="0" smtClean="0">
                <a:solidFill>
                  <a:srgbClr val="008000"/>
                </a:solidFill>
              </a:rPr>
              <a:t>population ?</a:t>
            </a:r>
            <a:endParaRPr lang="en-US" dirty="0">
              <a:solidFill>
                <a:srgbClr val="008000"/>
              </a:solidFill>
            </a:endParaRPr>
          </a:p>
        </p:txBody>
      </p:sp>
      <p:sp>
        <p:nvSpPr>
          <p:cNvPr id="8" name="Rectangle 7"/>
          <p:cNvSpPr/>
          <p:nvPr/>
        </p:nvSpPr>
        <p:spPr>
          <a:xfrm>
            <a:off x="179512" y="1988840"/>
            <a:ext cx="8496944" cy="4401205"/>
          </a:xfrm>
          <a:prstGeom prst="rect">
            <a:avLst/>
          </a:prstGeom>
        </p:spPr>
        <p:txBody>
          <a:bodyPr wrap="square">
            <a:spAutoFit/>
          </a:bodyPr>
          <a:lstStyle/>
          <a:p>
            <a:r>
              <a:rPr lang="en-US" dirty="0" smtClean="0"/>
              <a:t>A </a:t>
            </a:r>
            <a:r>
              <a:rPr lang="en-US" dirty="0"/>
              <a:t> </a:t>
            </a:r>
            <a:r>
              <a:rPr lang="en-US" dirty="0" smtClean="0"/>
              <a:t>&lt;  - </a:t>
            </a:r>
            <a:r>
              <a:rPr lang="en-US" dirty="0"/>
              <a:t>c(65, 78, 88, 55, 48, 95, 66, 57, 79, 81)</a:t>
            </a:r>
          </a:p>
          <a:p>
            <a:endParaRPr lang="en-US" dirty="0"/>
          </a:p>
          <a:p>
            <a:r>
              <a:rPr lang="en-US" dirty="0" err="1" smtClean="0"/>
              <a:t>t</a:t>
            </a:r>
            <a:r>
              <a:rPr lang="en-US" dirty="0" err="1"/>
              <a:t>.test</a:t>
            </a:r>
            <a:r>
              <a:rPr lang="en-US" dirty="0"/>
              <a:t> (a, mu=75)</a:t>
            </a:r>
          </a:p>
          <a:p>
            <a:endParaRPr lang="en-US" dirty="0"/>
          </a:p>
          <a:p>
            <a:r>
              <a:rPr lang="en-US" dirty="0"/>
              <a:t>	One Sample t-test</a:t>
            </a:r>
          </a:p>
          <a:p>
            <a:endParaRPr lang="en-US" dirty="0"/>
          </a:p>
          <a:p>
            <a:r>
              <a:rPr lang="en-US" dirty="0"/>
              <a:t>data:  </a:t>
            </a:r>
            <a:r>
              <a:rPr lang="en-US" dirty="0" smtClean="0"/>
              <a:t>A</a:t>
            </a:r>
            <a:endParaRPr lang="en-US" dirty="0"/>
          </a:p>
          <a:p>
            <a:r>
              <a:rPr lang="en-US" dirty="0"/>
              <a:t>t = -0.78303, </a:t>
            </a:r>
            <a:r>
              <a:rPr lang="en-US" dirty="0" err="1"/>
              <a:t>df</a:t>
            </a:r>
            <a:r>
              <a:rPr lang="en-US" dirty="0"/>
              <a:t> = 9, p-value = 0.4537</a:t>
            </a:r>
          </a:p>
          <a:p>
            <a:r>
              <a:rPr lang="en-US" dirty="0"/>
              <a:t>alternative hypothesis: true mean is not equal to 75</a:t>
            </a:r>
          </a:p>
          <a:p>
            <a:r>
              <a:rPr lang="en-US" dirty="0"/>
              <a:t>95 percent confidence interval:</a:t>
            </a:r>
          </a:p>
          <a:p>
            <a:r>
              <a:rPr lang="en-US" dirty="0"/>
              <a:t> 60.22187 </a:t>
            </a:r>
            <a:r>
              <a:rPr lang="en-US" dirty="0" smtClean="0"/>
              <a:t>       82.17813</a:t>
            </a:r>
            <a:endParaRPr lang="en-US" dirty="0"/>
          </a:p>
          <a:p>
            <a:r>
              <a:rPr lang="en-US" dirty="0"/>
              <a:t>sample estimates:</a:t>
            </a:r>
          </a:p>
          <a:p>
            <a:r>
              <a:rPr lang="en-US" dirty="0"/>
              <a:t>mean of x </a:t>
            </a:r>
          </a:p>
          <a:p>
            <a:r>
              <a:rPr lang="en-US" dirty="0"/>
              <a:t>     71.2 </a:t>
            </a:r>
          </a:p>
        </p:txBody>
      </p:sp>
    </p:spTree>
    <p:extLst>
      <p:ext uri="{BB962C8B-B14F-4D97-AF65-F5344CB8AC3E}">
        <p14:creationId xmlns:p14="http://schemas.microsoft.com/office/powerpoint/2010/main" val="26078689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51723" y="64918"/>
            <a:ext cx="4349216" cy="692468"/>
          </a:xfrm>
        </p:spPr>
        <p:txBody>
          <a:bodyPr/>
          <a:lstStyle/>
          <a:p>
            <a:pPr algn="ctr"/>
            <a:r>
              <a:rPr lang="de-DE" sz="3200" dirty="0"/>
              <a:t>R - Chi Square </a:t>
            </a:r>
            <a:r>
              <a:rPr lang="de-DE" sz="3200" dirty="0" smtClean="0"/>
              <a:t>Test</a:t>
            </a:r>
            <a:endParaRPr lang="en-US" sz="3200" dirty="0"/>
          </a:p>
        </p:txBody>
      </p:sp>
      <p:sp>
        <p:nvSpPr>
          <p:cNvPr id="5" name="Rectangle 4"/>
          <p:cNvSpPr/>
          <p:nvPr/>
        </p:nvSpPr>
        <p:spPr>
          <a:xfrm>
            <a:off x="74101" y="764704"/>
            <a:ext cx="9036496" cy="707886"/>
          </a:xfrm>
          <a:prstGeom prst="rect">
            <a:avLst/>
          </a:prstGeom>
        </p:spPr>
        <p:txBody>
          <a:bodyPr wrap="square">
            <a:spAutoFit/>
          </a:bodyPr>
          <a:lstStyle/>
          <a:p>
            <a:r>
              <a:rPr lang="en-US" dirty="0"/>
              <a:t>Chi-Square test is a statistical method to determine if two categorical variables have a significant correlation between them</a:t>
            </a:r>
            <a:r>
              <a:rPr lang="en-US" dirty="0" smtClean="0"/>
              <a:t>. </a:t>
            </a:r>
            <a:endParaRPr lang="en-US" dirty="0"/>
          </a:p>
        </p:txBody>
      </p:sp>
      <p:sp>
        <p:nvSpPr>
          <p:cNvPr id="6" name="Rectangle 5"/>
          <p:cNvSpPr/>
          <p:nvPr/>
        </p:nvSpPr>
        <p:spPr>
          <a:xfrm>
            <a:off x="0" y="1628800"/>
            <a:ext cx="4392488" cy="1384995"/>
          </a:xfrm>
          <a:prstGeom prst="rect">
            <a:avLst/>
          </a:prstGeom>
          <a:solidFill>
            <a:schemeClr val="accent6">
              <a:lumMod val="10000"/>
              <a:lumOff val="90000"/>
            </a:schemeClr>
          </a:solidFill>
        </p:spPr>
        <p:txBody>
          <a:bodyPr wrap="square">
            <a:spAutoFit/>
          </a:bodyPr>
          <a:lstStyle/>
          <a:p>
            <a:r>
              <a:rPr lang="en-US" sz="1400" dirty="0" smtClean="0">
                <a:solidFill>
                  <a:srgbClr val="33CC33"/>
                </a:solidFill>
              </a:rPr>
              <a:t># </a:t>
            </a:r>
            <a:r>
              <a:rPr lang="en-US" sz="1400" dirty="0">
                <a:solidFill>
                  <a:srgbClr val="33CC33"/>
                </a:solidFill>
              </a:rPr>
              <a:t>Chi-</a:t>
            </a:r>
            <a:r>
              <a:rPr lang="en-US" sz="1400" dirty="0" err="1">
                <a:solidFill>
                  <a:srgbClr val="33CC33"/>
                </a:solidFill>
              </a:rPr>
              <a:t>sq</a:t>
            </a:r>
            <a:r>
              <a:rPr lang="en-US" sz="1400" dirty="0">
                <a:solidFill>
                  <a:srgbClr val="33CC33"/>
                </a:solidFill>
              </a:rPr>
              <a:t> test</a:t>
            </a:r>
          </a:p>
          <a:p>
            <a:r>
              <a:rPr lang="en-US" sz="1400" dirty="0"/>
              <a:t>row1 = c(91,90,51) </a:t>
            </a:r>
            <a:endParaRPr lang="en-US" sz="1400" dirty="0" smtClean="0"/>
          </a:p>
          <a:p>
            <a:r>
              <a:rPr lang="en-US" sz="1400" dirty="0" smtClean="0"/>
              <a:t>row2 </a:t>
            </a:r>
            <a:r>
              <a:rPr lang="en-US" sz="1400" dirty="0"/>
              <a:t>= c(150,200,155</a:t>
            </a:r>
            <a:r>
              <a:rPr lang="en-US" sz="1400" dirty="0" smtClean="0"/>
              <a:t>)</a:t>
            </a:r>
            <a:endParaRPr lang="en-US" sz="1400" dirty="0"/>
          </a:p>
          <a:p>
            <a:r>
              <a:rPr lang="en-US" sz="1400" dirty="0"/>
              <a:t>row3 = c(109,198,172)                </a:t>
            </a:r>
            <a:endParaRPr lang="en-US" sz="1400" dirty="0" smtClean="0"/>
          </a:p>
          <a:p>
            <a:r>
              <a:rPr lang="en-US" sz="1400" dirty="0" err="1" smtClean="0"/>
              <a:t>data.table</a:t>
            </a:r>
            <a:r>
              <a:rPr lang="en-US" sz="1400" dirty="0" smtClean="0"/>
              <a:t> </a:t>
            </a:r>
            <a:r>
              <a:rPr lang="en-US" sz="1400" dirty="0"/>
              <a:t>= </a:t>
            </a:r>
            <a:r>
              <a:rPr lang="en-US" sz="1400" dirty="0" err="1"/>
              <a:t>rbind</a:t>
            </a:r>
            <a:r>
              <a:rPr lang="en-US" sz="1400" dirty="0"/>
              <a:t>(row1,row2,row3)  </a:t>
            </a:r>
          </a:p>
          <a:p>
            <a:r>
              <a:rPr lang="en-US" sz="1400" dirty="0" err="1"/>
              <a:t>chisq.test</a:t>
            </a:r>
            <a:r>
              <a:rPr lang="en-US" sz="1400" dirty="0"/>
              <a:t>(</a:t>
            </a:r>
            <a:r>
              <a:rPr lang="en-US" sz="1400" dirty="0" err="1"/>
              <a:t>data.table</a:t>
            </a:r>
            <a:r>
              <a:rPr lang="en-US" sz="1400" dirty="0" smtClean="0"/>
              <a:t>)</a:t>
            </a:r>
          </a:p>
        </p:txBody>
      </p:sp>
      <p:sp>
        <p:nvSpPr>
          <p:cNvPr id="8" name="Rectangle 7"/>
          <p:cNvSpPr/>
          <p:nvPr/>
        </p:nvSpPr>
        <p:spPr>
          <a:xfrm>
            <a:off x="4680520" y="1628800"/>
            <a:ext cx="4463480" cy="1323439"/>
          </a:xfrm>
          <a:prstGeom prst="rect">
            <a:avLst/>
          </a:prstGeom>
          <a:solidFill>
            <a:schemeClr val="bg1">
              <a:lumMod val="90000"/>
            </a:schemeClr>
          </a:solidFill>
        </p:spPr>
        <p:txBody>
          <a:bodyPr wrap="square">
            <a:spAutoFit/>
          </a:bodyPr>
          <a:lstStyle/>
          <a:p>
            <a:r>
              <a:rPr lang="en-US" sz="1600" dirty="0">
                <a:solidFill>
                  <a:srgbClr val="33CC33"/>
                </a:solidFill>
              </a:rPr>
              <a:t># Chi-</a:t>
            </a:r>
            <a:r>
              <a:rPr lang="en-US" sz="1600" dirty="0" err="1">
                <a:solidFill>
                  <a:srgbClr val="33CC33"/>
                </a:solidFill>
              </a:rPr>
              <a:t>sq</a:t>
            </a:r>
            <a:r>
              <a:rPr lang="en-US" sz="1600" dirty="0">
                <a:solidFill>
                  <a:srgbClr val="33CC33"/>
                </a:solidFill>
              </a:rPr>
              <a:t> test</a:t>
            </a:r>
          </a:p>
          <a:p>
            <a:r>
              <a:rPr lang="en-US" sz="1600" dirty="0" err="1"/>
              <a:t>setwd</a:t>
            </a:r>
            <a:r>
              <a:rPr lang="en-US" sz="1600" dirty="0"/>
              <a:t>("/Users/</a:t>
            </a:r>
            <a:r>
              <a:rPr lang="en-US" sz="1600" dirty="0" err="1"/>
              <a:t>ouzarf</a:t>
            </a:r>
            <a:r>
              <a:rPr lang="en-US" sz="1600" dirty="0"/>
              <a:t>")</a:t>
            </a:r>
          </a:p>
          <a:p>
            <a:r>
              <a:rPr lang="en-US" sz="1600" dirty="0" err="1"/>
              <a:t>df</a:t>
            </a:r>
            <a:r>
              <a:rPr lang="en-US" sz="1600" dirty="0"/>
              <a:t> &lt;- </a:t>
            </a:r>
            <a:r>
              <a:rPr lang="en-US" sz="1600" dirty="0" err="1"/>
              <a:t>read.csv</a:t>
            </a:r>
            <a:r>
              <a:rPr lang="en-US" sz="1600" dirty="0"/>
              <a:t>("</a:t>
            </a:r>
            <a:r>
              <a:rPr lang="en-US" sz="1600" dirty="0" err="1"/>
              <a:t>treatment.csv</a:t>
            </a:r>
            <a:r>
              <a:rPr lang="en-US" sz="1600" dirty="0"/>
              <a:t>")</a:t>
            </a:r>
          </a:p>
          <a:p>
            <a:r>
              <a:rPr lang="en-US" sz="1600" dirty="0"/>
              <a:t>table(</a:t>
            </a:r>
            <a:r>
              <a:rPr lang="en-US" sz="1600" dirty="0" err="1"/>
              <a:t>df$treatment</a:t>
            </a:r>
            <a:r>
              <a:rPr lang="en-US" sz="1600" dirty="0"/>
              <a:t>, </a:t>
            </a:r>
            <a:r>
              <a:rPr lang="en-US" sz="1600" dirty="0" err="1"/>
              <a:t>df$improvement</a:t>
            </a:r>
            <a:r>
              <a:rPr lang="en-US" sz="1600" dirty="0"/>
              <a:t>)</a:t>
            </a:r>
          </a:p>
          <a:p>
            <a:r>
              <a:rPr lang="en-US" sz="1600" dirty="0" err="1"/>
              <a:t>chisq.test</a:t>
            </a:r>
            <a:r>
              <a:rPr lang="en-US" sz="1600" dirty="0"/>
              <a:t>(</a:t>
            </a:r>
            <a:r>
              <a:rPr lang="en-US" sz="1600" dirty="0" err="1"/>
              <a:t>df$treatment</a:t>
            </a:r>
            <a:r>
              <a:rPr lang="en-US" sz="1600" dirty="0"/>
              <a:t>, </a:t>
            </a:r>
            <a:r>
              <a:rPr lang="en-US" sz="1600" dirty="0" err="1"/>
              <a:t>df$improvement</a:t>
            </a:r>
            <a:r>
              <a:rPr lang="en-US" sz="1600" dirty="0"/>
              <a:t>)</a:t>
            </a:r>
          </a:p>
        </p:txBody>
      </p:sp>
      <p:sp>
        <p:nvSpPr>
          <p:cNvPr id="9" name="Rectangle 8"/>
          <p:cNvSpPr/>
          <p:nvPr/>
        </p:nvSpPr>
        <p:spPr>
          <a:xfrm>
            <a:off x="-36512" y="5013176"/>
            <a:ext cx="9180512" cy="1015663"/>
          </a:xfrm>
          <a:prstGeom prst="rect">
            <a:avLst/>
          </a:prstGeom>
        </p:spPr>
        <p:txBody>
          <a:bodyPr wrap="square">
            <a:spAutoFit/>
          </a:bodyPr>
          <a:lstStyle/>
          <a:p>
            <a:r>
              <a:rPr lang="en-US" dirty="0">
                <a:solidFill>
                  <a:schemeClr val="accent2"/>
                </a:solidFill>
              </a:rPr>
              <a:t>#  </a:t>
            </a:r>
            <a:r>
              <a:rPr lang="en-US" dirty="0" smtClean="0">
                <a:solidFill>
                  <a:schemeClr val="accent2"/>
                </a:solidFill>
              </a:rPr>
              <a:t>If </a:t>
            </a:r>
            <a:r>
              <a:rPr lang="en-US" dirty="0">
                <a:solidFill>
                  <a:schemeClr val="accent2"/>
                </a:solidFill>
              </a:rPr>
              <a:t>we get a p-Value less than the significance level of 0.05, </a:t>
            </a:r>
          </a:p>
          <a:p>
            <a:r>
              <a:rPr lang="en-US" dirty="0">
                <a:solidFill>
                  <a:schemeClr val="accent2"/>
                </a:solidFill>
              </a:rPr>
              <a:t>#  we reject the null hypothesis and conclude that the two variables are in fact dependent</a:t>
            </a:r>
            <a:r>
              <a:rPr lang="en-US" dirty="0" smtClean="0">
                <a:solidFill>
                  <a:schemeClr val="accent2"/>
                </a:solidFill>
              </a:rPr>
              <a:t>. </a:t>
            </a:r>
            <a:endParaRPr lang="en-US" dirty="0">
              <a:solidFill>
                <a:schemeClr val="accent2"/>
              </a:solidFill>
            </a:endParaRPr>
          </a:p>
        </p:txBody>
      </p:sp>
      <p:sp>
        <p:nvSpPr>
          <p:cNvPr id="10" name="Rectangle 9"/>
          <p:cNvSpPr/>
          <p:nvPr/>
        </p:nvSpPr>
        <p:spPr>
          <a:xfrm>
            <a:off x="-36512" y="6021288"/>
            <a:ext cx="4845271" cy="400110"/>
          </a:xfrm>
          <a:prstGeom prst="rect">
            <a:avLst/>
          </a:prstGeom>
        </p:spPr>
        <p:txBody>
          <a:bodyPr wrap="none">
            <a:spAutoFit/>
          </a:bodyPr>
          <a:lstStyle/>
          <a:p>
            <a:r>
              <a:rPr lang="en-US" dirty="0">
                <a:solidFill>
                  <a:srgbClr val="231F20"/>
                </a:solidFill>
              </a:rPr>
              <a:t># </a:t>
            </a:r>
            <a:r>
              <a:rPr lang="en-US" dirty="0" smtClean="0">
                <a:solidFill>
                  <a:srgbClr val="231F20"/>
                </a:solidFill>
              </a:rPr>
              <a:t> which </a:t>
            </a:r>
            <a:r>
              <a:rPr lang="en-US" dirty="0">
                <a:solidFill>
                  <a:srgbClr val="231F20"/>
                </a:solidFill>
              </a:rPr>
              <a:t>indicates a string correlation.</a:t>
            </a:r>
          </a:p>
        </p:txBody>
      </p:sp>
      <p:pic>
        <p:nvPicPr>
          <p:cNvPr id="3" name="Picture 2"/>
          <p:cNvPicPr>
            <a:picLocks noChangeAspect="1"/>
          </p:cNvPicPr>
          <p:nvPr/>
        </p:nvPicPr>
        <p:blipFill>
          <a:blip r:embed="rId3"/>
          <a:stretch>
            <a:fillRect/>
          </a:stretch>
        </p:blipFill>
        <p:spPr>
          <a:xfrm>
            <a:off x="4704928" y="2924944"/>
            <a:ext cx="4475584" cy="2102016"/>
          </a:xfrm>
          <a:prstGeom prst="rect">
            <a:avLst/>
          </a:prstGeom>
        </p:spPr>
      </p:pic>
      <p:pic>
        <p:nvPicPr>
          <p:cNvPr id="4" name="Picture 3"/>
          <p:cNvPicPr>
            <a:picLocks noChangeAspect="1"/>
          </p:cNvPicPr>
          <p:nvPr/>
        </p:nvPicPr>
        <p:blipFill>
          <a:blip r:embed="rId4"/>
          <a:stretch>
            <a:fillRect/>
          </a:stretch>
        </p:blipFill>
        <p:spPr>
          <a:xfrm>
            <a:off x="0" y="2996952"/>
            <a:ext cx="4419600" cy="1944216"/>
          </a:xfrm>
          <a:prstGeom prst="rect">
            <a:avLst/>
          </a:prstGeom>
        </p:spPr>
      </p:pic>
    </p:spTree>
    <p:extLst>
      <p:ext uri="{BB962C8B-B14F-4D97-AF65-F5344CB8AC3E}">
        <p14:creationId xmlns:p14="http://schemas.microsoft.com/office/powerpoint/2010/main" val="5435277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59832" y="116632"/>
            <a:ext cx="2049586" cy="562630"/>
          </a:xfrm>
        </p:spPr>
        <p:txBody>
          <a:bodyPr/>
          <a:lstStyle/>
          <a:p>
            <a:r>
              <a:rPr lang="en-US" dirty="0" smtClean="0">
                <a:solidFill>
                  <a:srgbClr val="FFFFFF"/>
                </a:solidFill>
              </a:rPr>
              <a:t>Summary</a:t>
            </a:r>
            <a:endParaRPr lang="en-US" dirty="0">
              <a:solidFill>
                <a:srgbClr val="FFFFFF"/>
              </a:solidFill>
            </a:endParaRPr>
          </a:p>
        </p:txBody>
      </p:sp>
      <p:sp>
        <p:nvSpPr>
          <p:cNvPr id="3" name="Subtitle 2"/>
          <p:cNvSpPr>
            <a:spLocks noGrp="1"/>
          </p:cNvSpPr>
          <p:nvPr>
            <p:ph type="subTitle" idx="1"/>
          </p:nvPr>
        </p:nvSpPr>
        <p:spPr>
          <a:xfrm>
            <a:off x="1331640" y="1340768"/>
            <a:ext cx="7086600" cy="2667000"/>
          </a:xfrm>
        </p:spPr>
        <p:txBody>
          <a:bodyPr/>
          <a:lstStyle/>
          <a:p>
            <a:r>
              <a:rPr lang="en-US" dirty="0" smtClean="0"/>
              <a:t>Key points covered in this part:</a:t>
            </a:r>
          </a:p>
          <a:p>
            <a:pPr marL="231775" indent="-231775">
              <a:buFont typeface="Arial" pitchFamily="34" charset="0"/>
              <a:buChar char="•"/>
            </a:pPr>
            <a:r>
              <a:rPr lang="en-US" dirty="0" smtClean="0"/>
              <a:t>How to use basic analytics methods such as distributions, statistical tests and summary operations to investigate a data set</a:t>
            </a:r>
          </a:p>
          <a:p>
            <a:pPr marL="231775" indent="-231775">
              <a:buFont typeface="Arial" pitchFamily="34" charset="0"/>
              <a:buChar char="•"/>
            </a:pPr>
            <a:r>
              <a:rPr lang="en-US" dirty="0" smtClean="0"/>
              <a:t>How to use R to apply visualization patterns to better understand the data, help develop a model and derive hypotheses, and determine if our actions had a practical affect.</a:t>
            </a:r>
          </a:p>
          <a:p>
            <a:endParaRPr lang="en-US" dirty="0"/>
          </a:p>
        </p:txBody>
      </p:sp>
    </p:spTree>
    <p:custDataLst>
      <p:tags r:id="rId1"/>
    </p:custDataLst>
    <p:extLst>
      <p:ext uri="{BB962C8B-B14F-4D97-AF65-F5344CB8AC3E}">
        <p14:creationId xmlns:p14="http://schemas.microsoft.com/office/powerpoint/2010/main" val="2258291673"/>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19672" y="2996952"/>
            <a:ext cx="5616624" cy="923330"/>
          </a:xfrm>
          <a:prstGeom prst="rect">
            <a:avLst/>
          </a:prstGeom>
          <a:noFill/>
        </p:spPr>
        <p:txBody>
          <a:bodyPr wrap="square" lIns="91440" tIns="45720" rIns="91440" bIns="45720">
            <a:spAutoFit/>
          </a:bodyPr>
          <a:lstStyle/>
          <a:p>
            <a:pPr algn="ctr"/>
            <a:r>
              <a:rPr lang="fr-FR" sz="5400"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glow rad="228600">
                    <a:schemeClr val="accent4">
                      <a:satMod val="175000"/>
                      <a:alpha val="40000"/>
                    </a:schemeClr>
                  </a:glow>
                  <a:innerShdw blurRad="63500" dist="50800" dir="18900000">
                    <a:prstClr val="black">
                      <a:alpha val="50000"/>
                    </a:prstClr>
                  </a:innerShdw>
                </a:effectLst>
              </a:rPr>
              <a:t>THANK</a:t>
            </a:r>
            <a:r>
              <a:rPr lang="fr-FR" sz="5400"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glow rad="228600">
                    <a:schemeClr val="accent1">
                      <a:satMod val="175000"/>
                      <a:alpha val="40000"/>
                    </a:schemeClr>
                  </a:glow>
                  <a:innerShdw blurRad="63500" dist="50800" dir="18900000">
                    <a:prstClr val="black">
                      <a:alpha val="50000"/>
                    </a:prstClr>
                  </a:innerShdw>
                </a:effectLst>
              </a:rPr>
              <a:t> </a:t>
            </a:r>
            <a:r>
              <a:rPr lang="fr-FR" sz="5400"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glow rad="228600">
                    <a:schemeClr val="accent4">
                      <a:satMod val="175000"/>
                      <a:alpha val="40000"/>
                    </a:schemeClr>
                  </a:glow>
                  <a:innerShdw blurRad="63500" dist="50800" dir="18900000">
                    <a:prstClr val="black">
                      <a:alpha val="50000"/>
                    </a:prstClr>
                  </a:innerShdw>
                </a:effectLst>
              </a:rPr>
              <a:t>YOU</a:t>
            </a:r>
            <a:endParaRPr lang="fr-FR" sz="5400"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glow rad="228600">
                  <a:schemeClr val="accent4">
                    <a:satMod val="175000"/>
                    <a:alpha val="40000"/>
                  </a:schemeClr>
                </a:glow>
                <a:innerShdw blurRad="63500" dist="50800" dir="18900000">
                  <a:prstClr val="black">
                    <a:alpha val="50000"/>
                  </a:prstClr>
                </a:innerShdw>
              </a:effectLst>
            </a:endParaRPr>
          </a:p>
        </p:txBody>
      </p:sp>
    </p:spTree>
    <p:extLst>
      <p:ext uri="{BB962C8B-B14F-4D97-AF65-F5344CB8AC3E}">
        <p14:creationId xmlns:p14="http://schemas.microsoft.com/office/powerpoint/2010/main" val="2678335784"/>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27584" y="692696"/>
            <a:ext cx="7848872" cy="2246769"/>
          </a:xfrm>
          <a:prstGeom prst="rect">
            <a:avLst/>
          </a:prstGeom>
        </p:spPr>
        <p:txBody>
          <a:bodyPr wrap="square">
            <a:spAutoFit/>
          </a:bodyPr>
          <a:lstStyle/>
          <a:p>
            <a:endParaRPr lang="en-US" dirty="0"/>
          </a:p>
          <a:p>
            <a:r>
              <a:rPr lang="en-US" dirty="0"/>
              <a:t>In this Hypothesis testing we use </a:t>
            </a:r>
            <a:r>
              <a:rPr lang="en-US" dirty="0" smtClean="0"/>
              <a:t>:</a:t>
            </a:r>
          </a:p>
          <a:p>
            <a:endParaRPr lang="en-US" dirty="0"/>
          </a:p>
          <a:p>
            <a:r>
              <a:rPr lang="en-US" dirty="0"/>
              <a:t>"t-</a:t>
            </a:r>
            <a:r>
              <a:rPr lang="en-US" dirty="0" err="1"/>
              <a:t>test","z</a:t>
            </a:r>
            <a:r>
              <a:rPr lang="en-US" dirty="0"/>
              <a:t>-test","</a:t>
            </a:r>
            <a:r>
              <a:rPr lang="en-US" dirty="0" err="1"/>
              <a:t>Anova</a:t>
            </a:r>
            <a:r>
              <a:rPr lang="en-US" dirty="0"/>
              <a:t>","F-</a:t>
            </a:r>
            <a:r>
              <a:rPr lang="en-US" dirty="0" err="1"/>
              <a:t>test","chi</a:t>
            </a:r>
            <a:r>
              <a:rPr lang="en-US" dirty="0"/>
              <a:t>-</a:t>
            </a:r>
            <a:r>
              <a:rPr lang="en-US" dirty="0" smtClean="0"/>
              <a:t>square”</a:t>
            </a:r>
          </a:p>
          <a:p>
            <a:endParaRPr lang="en-US" dirty="0"/>
          </a:p>
          <a:p>
            <a:endParaRPr lang="en-US" dirty="0"/>
          </a:p>
          <a:p>
            <a:r>
              <a:rPr lang="en-US" dirty="0"/>
              <a:t>to prove </a:t>
            </a:r>
            <a:r>
              <a:rPr lang="en-US" dirty="0" smtClean="0"/>
              <a:t>whether </a:t>
            </a:r>
            <a:r>
              <a:rPr lang="en-US" dirty="0"/>
              <a:t>Ho is correct (or) H1 is correct.</a:t>
            </a:r>
          </a:p>
        </p:txBody>
      </p:sp>
      <p:sp>
        <p:nvSpPr>
          <p:cNvPr id="5" name="Rectangle 4"/>
          <p:cNvSpPr/>
          <p:nvPr/>
        </p:nvSpPr>
        <p:spPr>
          <a:xfrm>
            <a:off x="3059832" y="188640"/>
            <a:ext cx="2531312" cy="400110"/>
          </a:xfrm>
          <a:prstGeom prst="rect">
            <a:avLst/>
          </a:prstGeom>
        </p:spPr>
        <p:txBody>
          <a:bodyPr wrap="none">
            <a:spAutoFit/>
          </a:bodyPr>
          <a:lstStyle/>
          <a:p>
            <a:r>
              <a:rPr lang="en-US" dirty="0">
                <a:solidFill>
                  <a:schemeClr val="tx2"/>
                </a:solidFill>
              </a:rPr>
              <a:t>Hypothesis Testing</a:t>
            </a:r>
          </a:p>
        </p:txBody>
      </p:sp>
      <p:sp>
        <p:nvSpPr>
          <p:cNvPr id="6" name="Rectangle 5"/>
          <p:cNvSpPr/>
          <p:nvPr/>
        </p:nvSpPr>
        <p:spPr>
          <a:xfrm>
            <a:off x="179512" y="3933056"/>
            <a:ext cx="8640960" cy="400110"/>
          </a:xfrm>
          <a:prstGeom prst="rect">
            <a:avLst/>
          </a:prstGeom>
        </p:spPr>
        <p:txBody>
          <a:bodyPr wrap="square">
            <a:spAutoFit/>
          </a:bodyPr>
          <a:lstStyle/>
          <a:p>
            <a:r>
              <a:rPr lang="en-US" dirty="0"/>
              <a:t>https://</a:t>
            </a:r>
            <a:r>
              <a:rPr lang="en-US" dirty="0" err="1"/>
              <a:t>www.r-bloggers.com</a:t>
            </a:r>
            <a:r>
              <a:rPr lang="en-US" dirty="0"/>
              <a:t>/one-sample-students-t-test/</a:t>
            </a:r>
          </a:p>
        </p:txBody>
      </p:sp>
      <p:sp>
        <p:nvSpPr>
          <p:cNvPr id="2" name="Rectangle 1"/>
          <p:cNvSpPr/>
          <p:nvPr/>
        </p:nvSpPr>
        <p:spPr>
          <a:xfrm>
            <a:off x="107504" y="3140968"/>
            <a:ext cx="3919412" cy="400110"/>
          </a:xfrm>
          <a:prstGeom prst="rect">
            <a:avLst/>
          </a:prstGeom>
        </p:spPr>
        <p:txBody>
          <a:bodyPr wrap="none">
            <a:spAutoFit/>
          </a:bodyPr>
          <a:lstStyle/>
          <a:p>
            <a:r>
              <a:rPr lang="en-US" dirty="0">
                <a:solidFill>
                  <a:srgbClr val="008000"/>
                </a:solidFill>
              </a:rPr>
              <a:t>5.1 One-sample t </a:t>
            </a:r>
            <a:r>
              <a:rPr lang="en-US" dirty="0" err="1">
                <a:solidFill>
                  <a:srgbClr val="008000"/>
                </a:solidFill>
              </a:rPr>
              <a:t>tes</a:t>
            </a:r>
            <a:r>
              <a:rPr lang="en-US" dirty="0">
                <a:solidFill>
                  <a:srgbClr val="008000"/>
                </a:solidFill>
              </a:rPr>
              <a:t>   page  97</a:t>
            </a:r>
            <a:endParaRPr lang="en-GB" dirty="0">
              <a:solidFill>
                <a:srgbClr val="008000"/>
              </a:solidFill>
            </a:endParaRPr>
          </a:p>
        </p:txBody>
      </p:sp>
      <p:sp>
        <p:nvSpPr>
          <p:cNvPr id="3" name="Rectangle 2"/>
          <p:cNvSpPr/>
          <p:nvPr/>
        </p:nvSpPr>
        <p:spPr>
          <a:xfrm>
            <a:off x="0" y="3501008"/>
            <a:ext cx="9145016" cy="400110"/>
          </a:xfrm>
          <a:prstGeom prst="rect">
            <a:avLst/>
          </a:prstGeom>
        </p:spPr>
        <p:txBody>
          <a:bodyPr wrap="square">
            <a:spAutoFit/>
          </a:bodyPr>
          <a:lstStyle/>
          <a:p>
            <a:r>
              <a:rPr lang="pl-PL" dirty="0" err="1">
                <a:solidFill>
                  <a:srgbClr val="008000"/>
                </a:solidFill>
              </a:rPr>
              <a:t>https</a:t>
            </a:r>
            <a:r>
              <a:rPr lang="pl-PL" dirty="0">
                <a:solidFill>
                  <a:srgbClr val="008000"/>
                </a:solidFill>
              </a:rPr>
              <a:t>://</a:t>
            </a:r>
            <a:r>
              <a:rPr lang="pl-PL" dirty="0" err="1">
                <a:solidFill>
                  <a:srgbClr val="008000"/>
                </a:solidFill>
              </a:rPr>
              <a:t>www.youtube.com</a:t>
            </a:r>
            <a:r>
              <a:rPr lang="pl-PL" dirty="0">
                <a:solidFill>
                  <a:srgbClr val="008000"/>
                </a:solidFill>
              </a:rPr>
              <a:t>/</a:t>
            </a:r>
            <a:r>
              <a:rPr lang="pl-PL" dirty="0" err="1">
                <a:solidFill>
                  <a:srgbClr val="008000"/>
                </a:solidFill>
              </a:rPr>
              <a:t>watch?v</a:t>
            </a:r>
            <a:r>
              <a:rPr lang="pl-PL" dirty="0">
                <a:solidFill>
                  <a:srgbClr val="008000"/>
                </a:solidFill>
              </a:rPr>
              <a:t>=RlhnNbPZC0A</a:t>
            </a:r>
            <a:endParaRPr lang="en-US" dirty="0">
              <a:solidFill>
                <a:srgbClr val="008000"/>
              </a:solidFill>
            </a:endParaRPr>
          </a:p>
        </p:txBody>
      </p:sp>
      <p:sp>
        <p:nvSpPr>
          <p:cNvPr id="7" name="Rectangle 6"/>
          <p:cNvSpPr/>
          <p:nvPr/>
        </p:nvSpPr>
        <p:spPr>
          <a:xfrm>
            <a:off x="2051720" y="5013176"/>
            <a:ext cx="4608954" cy="400110"/>
          </a:xfrm>
          <a:prstGeom prst="rect">
            <a:avLst/>
          </a:prstGeom>
        </p:spPr>
        <p:txBody>
          <a:bodyPr wrap="none">
            <a:spAutoFit/>
          </a:bodyPr>
          <a:lstStyle/>
          <a:p>
            <a:r>
              <a:rPr lang="it-IT" dirty="0"/>
              <a:t>http://</a:t>
            </a:r>
            <a:r>
              <a:rPr lang="it-IT" dirty="0" err="1"/>
              <a:t>lumimath.univ-mrs.fr</a:t>
            </a:r>
            <a:r>
              <a:rPr lang="it-IT" dirty="0"/>
              <a:t>/~broglio/</a:t>
            </a:r>
            <a:endParaRPr lang="en-US" dirty="0"/>
          </a:p>
        </p:txBody>
      </p:sp>
      <p:sp>
        <p:nvSpPr>
          <p:cNvPr id="8" name="TextBox 7"/>
          <p:cNvSpPr txBox="1"/>
          <p:nvPr/>
        </p:nvSpPr>
        <p:spPr>
          <a:xfrm>
            <a:off x="2699792" y="4653136"/>
            <a:ext cx="3240360" cy="400110"/>
          </a:xfrm>
          <a:prstGeom prst="rect">
            <a:avLst/>
          </a:prstGeom>
          <a:noFill/>
        </p:spPr>
        <p:txBody>
          <a:bodyPr wrap="square" rtlCol="0">
            <a:spAutoFit/>
          </a:bodyPr>
          <a:lstStyle/>
          <a:p>
            <a:r>
              <a:rPr lang="en-US" dirty="0" smtClean="0"/>
              <a:t>How PACKAGE in R</a:t>
            </a:r>
            <a:endParaRPr lang="en-US" dirty="0"/>
          </a:p>
        </p:txBody>
      </p:sp>
    </p:spTree>
    <p:extLst>
      <p:ext uri="{BB962C8B-B14F-4D97-AF65-F5344CB8AC3E}">
        <p14:creationId xmlns:p14="http://schemas.microsoft.com/office/powerpoint/2010/main" val="9142131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p:cNvSpPr>
            <a:spLocks noGrp="1"/>
          </p:cNvSpPr>
          <p:nvPr>
            <p:ph type="subTitle" idx="1"/>
          </p:nvPr>
        </p:nvSpPr>
        <p:spPr>
          <a:xfrm>
            <a:off x="215008" y="1844824"/>
            <a:ext cx="8928992" cy="3970318"/>
          </a:xfrm>
        </p:spPr>
        <p:txBody>
          <a:bodyPr wrap="square">
            <a:spAutoFit/>
          </a:bodyPr>
          <a:lstStyle/>
          <a:p>
            <a:pPr lvl="1" algn="l">
              <a:spcBef>
                <a:spcPct val="0"/>
              </a:spcBef>
            </a:pPr>
            <a:r>
              <a:rPr lang="en-US" sz="2800" kern="1200" dirty="0">
                <a:solidFill>
                  <a:schemeClr val="tx1"/>
                </a:solidFill>
                <a:latin typeface="Arial" charset="0"/>
                <a:ea typeface="ＭＳ Ｐゴシック" charset="0"/>
                <a:cs typeface="ＭＳ Ｐゴシック" charset="0"/>
              </a:rPr>
              <a:t>Using the R Graphical User </a:t>
            </a:r>
            <a:r>
              <a:rPr lang="en-US" sz="2800" kern="1200" dirty="0" smtClean="0">
                <a:solidFill>
                  <a:schemeClr val="tx1"/>
                </a:solidFill>
                <a:latin typeface="Arial" charset="0"/>
                <a:ea typeface="ＭＳ Ｐゴシック" charset="0"/>
                <a:cs typeface="ＭＳ Ｐゴシック" charset="0"/>
              </a:rPr>
              <a:t>Interface</a:t>
            </a:r>
          </a:p>
          <a:p>
            <a:pPr lvl="1" algn="l">
              <a:spcBef>
                <a:spcPct val="0"/>
              </a:spcBef>
            </a:pPr>
            <a:endParaRPr lang="en-US" sz="2800" kern="1200" dirty="0">
              <a:solidFill>
                <a:schemeClr val="tx1"/>
              </a:solidFill>
              <a:latin typeface="Arial" charset="0"/>
              <a:ea typeface="ＭＳ Ｐゴシック" charset="0"/>
              <a:cs typeface="ＭＳ Ｐゴシック" charset="0"/>
            </a:endParaRPr>
          </a:p>
          <a:p>
            <a:pPr lvl="1" algn="l">
              <a:spcBef>
                <a:spcPct val="0"/>
              </a:spcBef>
            </a:pPr>
            <a:r>
              <a:rPr lang="en-US" sz="2800" kern="1200" dirty="0" smtClean="0">
                <a:solidFill>
                  <a:schemeClr val="tx1"/>
                </a:solidFill>
                <a:latin typeface="Arial" charset="0"/>
                <a:ea typeface="ＭＳ Ｐゴシック" charset="0"/>
                <a:cs typeface="ＭＳ Ｐゴシック" charset="0"/>
              </a:rPr>
              <a:t>Getting </a:t>
            </a:r>
            <a:r>
              <a:rPr lang="en-US" sz="2800" kern="1200" dirty="0">
                <a:solidFill>
                  <a:schemeClr val="tx1"/>
                </a:solidFill>
                <a:latin typeface="Arial" charset="0"/>
                <a:ea typeface="ＭＳ Ｐゴシック" charset="0"/>
                <a:cs typeface="ＭＳ Ｐゴシック" charset="0"/>
              </a:rPr>
              <a:t>Data into (and out of) R </a:t>
            </a:r>
          </a:p>
          <a:p>
            <a:pPr lvl="1" algn="l">
              <a:spcBef>
                <a:spcPct val="0"/>
              </a:spcBef>
            </a:pPr>
            <a:endParaRPr lang="en-US" sz="2800" kern="1200" dirty="0" smtClean="0">
              <a:solidFill>
                <a:schemeClr val="tx1"/>
              </a:solidFill>
              <a:latin typeface="Arial" charset="0"/>
              <a:ea typeface="ＭＳ Ｐゴシック" charset="0"/>
              <a:cs typeface="ＭＳ Ｐゴシック" charset="0"/>
            </a:endParaRPr>
          </a:p>
          <a:p>
            <a:pPr lvl="1" algn="l">
              <a:spcBef>
                <a:spcPct val="0"/>
              </a:spcBef>
            </a:pPr>
            <a:r>
              <a:rPr lang="en-US" sz="2800" kern="1200" dirty="0" smtClean="0">
                <a:solidFill>
                  <a:schemeClr val="tx1"/>
                </a:solidFill>
                <a:latin typeface="Arial" charset="0"/>
                <a:ea typeface="ＭＳ Ｐゴシック" charset="0"/>
                <a:cs typeface="ＭＳ Ｐゴシック" charset="0"/>
              </a:rPr>
              <a:t>Data </a:t>
            </a:r>
            <a:r>
              <a:rPr lang="en-US" sz="2800" kern="1200" dirty="0">
                <a:solidFill>
                  <a:schemeClr val="tx1"/>
                </a:solidFill>
                <a:latin typeface="Arial" charset="0"/>
                <a:ea typeface="ＭＳ Ｐゴシック" charset="0"/>
                <a:cs typeface="ＭＳ Ｐゴシック" charset="0"/>
              </a:rPr>
              <a:t>Types Used in </a:t>
            </a:r>
            <a:r>
              <a:rPr lang="en-US" sz="2800" kern="1200" dirty="0" smtClean="0">
                <a:solidFill>
                  <a:schemeClr val="tx1"/>
                </a:solidFill>
                <a:latin typeface="Arial" charset="0"/>
                <a:ea typeface="ＭＳ Ｐゴシック" charset="0"/>
                <a:cs typeface="ＭＳ Ｐゴシック" charset="0"/>
              </a:rPr>
              <a:t>R</a:t>
            </a:r>
          </a:p>
          <a:p>
            <a:pPr lvl="1" algn="l">
              <a:spcBef>
                <a:spcPct val="0"/>
              </a:spcBef>
            </a:pPr>
            <a:endParaRPr lang="en-US" sz="2800" kern="1200" dirty="0">
              <a:solidFill>
                <a:schemeClr val="tx1"/>
              </a:solidFill>
              <a:latin typeface="Arial" charset="0"/>
              <a:ea typeface="ＭＳ Ｐゴシック" charset="0"/>
              <a:cs typeface="ＭＳ Ｐゴシック" charset="0"/>
            </a:endParaRPr>
          </a:p>
          <a:p>
            <a:pPr lvl="1" algn="l">
              <a:spcBef>
                <a:spcPct val="0"/>
              </a:spcBef>
            </a:pPr>
            <a:r>
              <a:rPr lang="en-US" sz="2800" kern="1200" dirty="0">
                <a:solidFill>
                  <a:schemeClr val="tx1"/>
                </a:solidFill>
                <a:latin typeface="Arial" charset="0"/>
                <a:ea typeface="ＭＳ Ｐゴシック" charset="0"/>
                <a:cs typeface="ＭＳ Ｐゴシック" charset="0"/>
              </a:rPr>
              <a:t>Basic R Operations </a:t>
            </a:r>
            <a:endParaRPr lang="en-US" sz="2800" kern="1200" dirty="0" smtClean="0">
              <a:solidFill>
                <a:schemeClr val="tx1"/>
              </a:solidFill>
              <a:latin typeface="Arial" charset="0"/>
              <a:ea typeface="ＭＳ Ｐゴシック" charset="0"/>
              <a:cs typeface="ＭＳ Ｐゴシック" charset="0"/>
            </a:endParaRPr>
          </a:p>
          <a:p>
            <a:pPr lvl="1" algn="l">
              <a:spcBef>
                <a:spcPct val="0"/>
              </a:spcBef>
            </a:pPr>
            <a:endParaRPr lang="en-US" sz="2800" kern="1200" dirty="0">
              <a:solidFill>
                <a:schemeClr val="tx1"/>
              </a:solidFill>
              <a:latin typeface="Arial" charset="0"/>
              <a:ea typeface="ＭＳ Ｐゴシック" charset="0"/>
              <a:cs typeface="ＭＳ Ｐゴシック" charset="0"/>
            </a:endParaRPr>
          </a:p>
          <a:p>
            <a:pPr lvl="1" algn="l">
              <a:spcBef>
                <a:spcPct val="0"/>
              </a:spcBef>
            </a:pPr>
            <a:r>
              <a:rPr lang="en-US" sz="2800" kern="1200" dirty="0">
                <a:solidFill>
                  <a:schemeClr val="tx1"/>
                </a:solidFill>
                <a:latin typeface="Arial" charset="0"/>
                <a:ea typeface="ＭＳ Ｐゴシック" charset="0"/>
                <a:cs typeface="ＭＳ Ｐゴシック" charset="0"/>
              </a:rPr>
              <a:t>Basic </a:t>
            </a:r>
            <a:r>
              <a:rPr lang="en-US" sz="2800" kern="1200" dirty="0" smtClean="0">
                <a:solidFill>
                  <a:schemeClr val="tx1"/>
                </a:solidFill>
                <a:latin typeface="Arial" charset="0"/>
                <a:ea typeface="ＭＳ Ｐゴシック" charset="0"/>
                <a:cs typeface="ＭＳ Ｐゴシック" charset="0"/>
              </a:rPr>
              <a:t>Statistics</a:t>
            </a:r>
            <a:endParaRPr lang="en-US" sz="2800" kern="1200" dirty="0">
              <a:solidFill>
                <a:schemeClr val="tx1"/>
              </a:solidFill>
              <a:latin typeface="Arial" charset="0"/>
              <a:ea typeface="ＭＳ Ｐゴシック" charset="0"/>
              <a:cs typeface="ＭＳ Ｐゴシック" charset="0"/>
            </a:endParaRPr>
          </a:p>
        </p:txBody>
      </p:sp>
      <p:sp>
        <p:nvSpPr>
          <p:cNvPr id="2" name="Rectangle 1"/>
          <p:cNvSpPr/>
          <p:nvPr/>
        </p:nvSpPr>
        <p:spPr>
          <a:xfrm>
            <a:off x="1835696" y="764704"/>
            <a:ext cx="3096344" cy="477054"/>
          </a:xfrm>
          <a:prstGeom prst="rect">
            <a:avLst/>
          </a:prstGeom>
        </p:spPr>
        <p:txBody>
          <a:bodyPr wrap="square">
            <a:spAutoFit/>
          </a:bodyPr>
          <a:lstStyle/>
          <a:p>
            <a:r>
              <a:rPr lang="en-US" sz="2500" kern="0" dirty="0">
                <a:solidFill>
                  <a:srgbClr val="2C95DD"/>
                </a:solidFill>
                <a:latin typeface="Arial"/>
                <a:ea typeface="ＭＳ Ｐゴシック"/>
              </a:rPr>
              <a:t>Introduction to R</a:t>
            </a:r>
            <a:endParaRPr lang="en-US" dirty="0"/>
          </a:p>
        </p:txBody>
      </p:sp>
      <p:sp>
        <p:nvSpPr>
          <p:cNvPr id="25" name="Rectangle 24"/>
          <p:cNvSpPr/>
          <p:nvPr/>
        </p:nvSpPr>
        <p:spPr>
          <a:xfrm>
            <a:off x="1726211" y="116632"/>
            <a:ext cx="5480988" cy="523220"/>
          </a:xfrm>
          <a:prstGeom prst="rect">
            <a:avLst/>
          </a:prstGeom>
        </p:spPr>
        <p:txBody>
          <a:bodyPr wrap="none">
            <a:spAutoFit/>
          </a:bodyPr>
          <a:lstStyle/>
          <a:p>
            <a:pPr algn="ctr"/>
            <a:r>
              <a:rPr lang="en-US" sz="2800" dirty="0">
                <a:solidFill>
                  <a:schemeClr val="tx2"/>
                </a:solidFill>
              </a:rPr>
              <a:t>Data Analytic Methods Using R</a:t>
            </a:r>
          </a:p>
        </p:txBody>
      </p:sp>
    </p:spTree>
    <p:custDataLst>
      <p:tags r:id="rId1"/>
    </p:custDataLst>
    <p:extLst>
      <p:ext uri="{BB962C8B-B14F-4D97-AF65-F5344CB8AC3E}">
        <p14:creationId xmlns:p14="http://schemas.microsoft.com/office/powerpoint/2010/main" val="1312805040"/>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8520" y="44624"/>
            <a:ext cx="9361040" cy="605909"/>
          </a:xfrm>
        </p:spPr>
        <p:txBody>
          <a:bodyPr/>
          <a:lstStyle/>
          <a:p>
            <a:pPr algn="ctr"/>
            <a:r>
              <a:rPr lang="en-US" sz="2800" dirty="0" smtClean="0">
                <a:solidFill>
                  <a:srgbClr val="FFFFFF"/>
                </a:solidFill>
              </a:rPr>
              <a:t>Introduction </a:t>
            </a:r>
            <a:r>
              <a:rPr lang="en-US" sz="2800" dirty="0">
                <a:solidFill>
                  <a:srgbClr val="FFFFFF"/>
                </a:solidFill>
              </a:rPr>
              <a:t>to </a:t>
            </a:r>
            <a:r>
              <a:rPr lang="en-US" sz="2800" dirty="0" smtClean="0">
                <a:solidFill>
                  <a:srgbClr val="FFFFFF"/>
                </a:solidFill>
              </a:rPr>
              <a:t>R</a:t>
            </a:r>
            <a:endParaRPr lang="en-US" dirty="0">
              <a:solidFill>
                <a:srgbClr val="FFFFFF"/>
              </a:solidFill>
            </a:endParaRPr>
          </a:p>
        </p:txBody>
      </p:sp>
      <p:sp>
        <p:nvSpPr>
          <p:cNvPr id="3" name="Subtitle 2"/>
          <p:cNvSpPr>
            <a:spLocks noGrp="1"/>
          </p:cNvSpPr>
          <p:nvPr>
            <p:ph type="subTitle" idx="1"/>
          </p:nvPr>
        </p:nvSpPr>
        <p:spPr>
          <a:xfrm>
            <a:off x="683568" y="1196752"/>
            <a:ext cx="7848872" cy="4536504"/>
          </a:xfrm>
        </p:spPr>
        <p:txBody>
          <a:bodyPr/>
          <a:lstStyle/>
          <a:p>
            <a:pPr marL="342900" indent="-342900">
              <a:buFont typeface="Courier New"/>
              <a:buChar char="o"/>
            </a:pPr>
            <a:r>
              <a:rPr lang="en-US" sz="2400" dirty="0" smtClean="0">
                <a:solidFill>
                  <a:srgbClr val="1F1B1C"/>
                </a:solidFill>
              </a:rPr>
              <a:t>open</a:t>
            </a:r>
            <a:r>
              <a:rPr lang="en-US" sz="2400" dirty="0">
                <a:solidFill>
                  <a:srgbClr val="1F1B1C"/>
                </a:solidFill>
              </a:rPr>
              <a:t>-source: R is a free software environment for </a:t>
            </a:r>
            <a:r>
              <a:rPr lang="en-US" sz="2400" dirty="0" smtClean="0">
                <a:solidFill>
                  <a:srgbClr val="1F1B1C"/>
                </a:solidFill>
              </a:rPr>
              <a:t>statistical computing </a:t>
            </a:r>
            <a:r>
              <a:rPr lang="en-US" sz="2400" dirty="0">
                <a:solidFill>
                  <a:srgbClr val="1F1B1C"/>
                </a:solidFill>
              </a:rPr>
              <a:t>and </a:t>
            </a:r>
            <a:r>
              <a:rPr lang="en-US" sz="2400" dirty="0" smtClean="0">
                <a:solidFill>
                  <a:srgbClr val="1F1B1C"/>
                </a:solidFill>
              </a:rPr>
              <a:t>graphics.</a:t>
            </a:r>
          </a:p>
          <a:p>
            <a:pPr marL="342900" indent="-342900">
              <a:buFont typeface="Courier New"/>
              <a:buChar char="o"/>
            </a:pPr>
            <a:endParaRPr lang="en-US" sz="2400" dirty="0">
              <a:solidFill>
                <a:srgbClr val="1F1B1C"/>
              </a:solidFill>
            </a:endParaRPr>
          </a:p>
          <a:p>
            <a:pPr marL="342900" indent="-342900">
              <a:buFont typeface="Courier New"/>
              <a:buChar char="o"/>
            </a:pPr>
            <a:r>
              <a:rPr lang="en-US" sz="2400" dirty="0" err="1">
                <a:solidFill>
                  <a:srgbClr val="1F1B1C"/>
                </a:solidFill>
              </a:rPr>
              <a:t>oers</a:t>
            </a:r>
            <a:r>
              <a:rPr lang="en-US" sz="2400" dirty="0">
                <a:solidFill>
                  <a:srgbClr val="1F1B1C"/>
                </a:solidFill>
              </a:rPr>
              <a:t> tools to manage and analyze </a:t>
            </a:r>
            <a:r>
              <a:rPr lang="en-US" sz="2400" dirty="0" smtClean="0">
                <a:solidFill>
                  <a:srgbClr val="1F1B1C"/>
                </a:solidFill>
              </a:rPr>
              <a:t>data.</a:t>
            </a:r>
          </a:p>
          <a:p>
            <a:pPr marL="342900" indent="-342900">
              <a:buFont typeface="Courier New"/>
              <a:buChar char="o"/>
            </a:pPr>
            <a:endParaRPr lang="en-US" sz="2400" dirty="0">
              <a:solidFill>
                <a:srgbClr val="1F1B1C"/>
              </a:solidFill>
            </a:endParaRPr>
          </a:p>
          <a:p>
            <a:pPr marL="342900" indent="-342900">
              <a:buFont typeface="Courier New"/>
              <a:buChar char="o"/>
            </a:pPr>
            <a:r>
              <a:rPr lang="en-US" sz="2400" dirty="0">
                <a:solidFill>
                  <a:srgbClr val="1F1B1C"/>
                </a:solidFill>
              </a:rPr>
              <a:t>standard and many more statistical methods are </a:t>
            </a:r>
            <a:r>
              <a:rPr lang="en-US" sz="2400" dirty="0" smtClean="0">
                <a:solidFill>
                  <a:srgbClr val="1F1B1C"/>
                </a:solidFill>
              </a:rPr>
              <a:t>implemented.</a:t>
            </a:r>
          </a:p>
          <a:p>
            <a:pPr marL="342900" indent="-342900">
              <a:buFont typeface="Courier New"/>
              <a:buChar char="o"/>
            </a:pPr>
            <a:endParaRPr lang="en-US" sz="2400" dirty="0">
              <a:solidFill>
                <a:srgbClr val="1F1B1C"/>
              </a:solidFill>
            </a:endParaRPr>
          </a:p>
          <a:p>
            <a:pPr marL="342900" indent="-342900">
              <a:buFont typeface="Courier New"/>
              <a:buChar char="o"/>
            </a:pPr>
            <a:r>
              <a:rPr lang="en-US" sz="2400" dirty="0" smtClean="0">
                <a:solidFill>
                  <a:srgbClr val="1F1B1C"/>
                </a:solidFill>
              </a:rPr>
              <a:t>possibility </a:t>
            </a:r>
            <a:r>
              <a:rPr lang="en-US" sz="2400" dirty="0">
                <a:solidFill>
                  <a:srgbClr val="1F1B1C"/>
                </a:solidFill>
              </a:rPr>
              <a:t>to write personalized code and to contribute </a:t>
            </a:r>
            <a:r>
              <a:rPr lang="en-US" sz="2400" dirty="0" smtClean="0">
                <a:solidFill>
                  <a:srgbClr val="1F1B1C"/>
                </a:solidFill>
              </a:rPr>
              <a:t>new </a:t>
            </a:r>
            <a:r>
              <a:rPr lang="da-DK" sz="2400" dirty="0" err="1" smtClean="0">
                <a:solidFill>
                  <a:srgbClr val="1F1B1C"/>
                </a:solidFill>
              </a:rPr>
              <a:t>packages</a:t>
            </a:r>
            <a:r>
              <a:rPr lang="da-DK" sz="2400" dirty="0" smtClean="0">
                <a:solidFill>
                  <a:srgbClr val="1F1B1C"/>
                </a:solidFill>
              </a:rPr>
              <a:t>.</a:t>
            </a:r>
            <a:endParaRPr lang="en-US" sz="2400" dirty="0">
              <a:solidFill>
                <a:srgbClr val="1F1B1C"/>
              </a:solidFill>
            </a:endParaRPr>
          </a:p>
        </p:txBody>
      </p:sp>
      <p:sp>
        <p:nvSpPr>
          <p:cNvPr id="4" name="Content Placeholder 3"/>
          <p:cNvSpPr>
            <a:spLocks noGrp="1"/>
          </p:cNvSpPr>
          <p:nvPr>
            <p:ph sz="quarter" idx="13"/>
          </p:nvPr>
        </p:nvSpPr>
        <p:spPr>
          <a:xfrm>
            <a:off x="755576" y="5733256"/>
            <a:ext cx="7772400" cy="457200"/>
          </a:xfrm>
        </p:spPr>
        <p:txBody>
          <a:bodyPr/>
          <a:lstStyle/>
          <a:p>
            <a:r>
              <a:rPr lang="en-US" dirty="0" smtClean="0">
                <a:solidFill>
                  <a:schemeClr val="accent6"/>
                </a:solidFill>
              </a:rPr>
              <a:t>From: </a:t>
            </a:r>
            <a:r>
              <a:rPr lang="en-US" dirty="0" err="1" smtClean="0">
                <a:solidFill>
                  <a:schemeClr val="accent6"/>
                </a:solidFill>
              </a:rPr>
              <a:t>www.r-project.org</a:t>
            </a:r>
            <a:endParaRPr lang="en-US" dirty="0">
              <a:solidFill>
                <a:schemeClr val="accent6"/>
              </a:solidFill>
            </a:endParaRPr>
          </a:p>
        </p:txBody>
      </p:sp>
    </p:spTree>
    <p:extLst>
      <p:ext uri="{BB962C8B-B14F-4D97-AF65-F5344CB8AC3E}">
        <p14:creationId xmlns:p14="http://schemas.microsoft.com/office/powerpoint/2010/main" val="227597467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45676" y="-27156"/>
            <a:ext cx="2452648" cy="791860"/>
          </a:xfrm>
        </p:spPr>
        <p:txBody>
          <a:bodyPr/>
          <a:lstStyle/>
          <a:p>
            <a:pPr algn="ctr"/>
            <a:r>
              <a:rPr lang="en-US" sz="3200" dirty="0" smtClean="0">
                <a:solidFill>
                  <a:schemeClr val="tx2"/>
                </a:solidFill>
              </a:rPr>
              <a:t>JUPYTER</a:t>
            </a:r>
            <a:endParaRPr lang="en-US" sz="3200" dirty="0">
              <a:solidFill>
                <a:schemeClr val="tx2"/>
              </a:solidFill>
            </a:endParaRPr>
          </a:p>
        </p:txBody>
      </p:sp>
      <p:grpSp>
        <p:nvGrpSpPr>
          <p:cNvPr id="9" name="Group 8"/>
          <p:cNvGrpSpPr/>
          <p:nvPr/>
        </p:nvGrpSpPr>
        <p:grpSpPr>
          <a:xfrm>
            <a:off x="0" y="848144"/>
            <a:ext cx="9144000" cy="5173144"/>
            <a:chOff x="0" y="848144"/>
            <a:chExt cx="9144000" cy="5173144"/>
          </a:xfrm>
        </p:grpSpPr>
        <p:grpSp>
          <p:nvGrpSpPr>
            <p:cNvPr id="7" name="Group 6"/>
            <p:cNvGrpSpPr/>
            <p:nvPr/>
          </p:nvGrpSpPr>
          <p:grpSpPr>
            <a:xfrm>
              <a:off x="0" y="848144"/>
              <a:ext cx="9144000" cy="5173144"/>
              <a:chOff x="0" y="992160"/>
              <a:chExt cx="9144000" cy="5173144"/>
            </a:xfrm>
          </p:grpSpPr>
          <p:pic>
            <p:nvPicPr>
              <p:cNvPr id="5" name="Picture 4"/>
              <p:cNvPicPr>
                <a:picLocks noChangeAspect="1"/>
              </p:cNvPicPr>
              <p:nvPr/>
            </p:nvPicPr>
            <p:blipFill>
              <a:blip r:embed="rId3"/>
              <a:stretch>
                <a:fillRect/>
              </a:stretch>
            </p:blipFill>
            <p:spPr>
              <a:xfrm>
                <a:off x="0" y="992160"/>
                <a:ext cx="9144000" cy="5173144"/>
              </a:xfrm>
              <a:prstGeom prst="rect">
                <a:avLst/>
              </a:prstGeom>
            </p:spPr>
          </p:pic>
          <p:pic>
            <p:nvPicPr>
              <p:cNvPr id="6" name="Picture 5"/>
              <p:cNvPicPr>
                <a:picLocks noChangeAspect="1"/>
              </p:cNvPicPr>
              <p:nvPr/>
            </p:nvPicPr>
            <p:blipFill>
              <a:blip r:embed="rId4"/>
              <a:stretch>
                <a:fillRect/>
              </a:stretch>
            </p:blipFill>
            <p:spPr>
              <a:xfrm>
                <a:off x="4895304" y="1124744"/>
                <a:ext cx="2413000" cy="508000"/>
              </a:xfrm>
              <a:prstGeom prst="rect">
                <a:avLst/>
              </a:prstGeom>
            </p:spPr>
          </p:pic>
        </p:grpSp>
        <p:pic>
          <p:nvPicPr>
            <p:cNvPr id="8" name="Picture 7"/>
            <p:cNvPicPr>
              <a:picLocks noChangeAspect="1"/>
            </p:cNvPicPr>
            <p:nvPr/>
          </p:nvPicPr>
          <p:blipFill>
            <a:blip r:embed="rId5"/>
            <a:stretch>
              <a:fillRect/>
            </a:stretch>
          </p:blipFill>
          <p:spPr>
            <a:xfrm>
              <a:off x="7524328" y="2780928"/>
              <a:ext cx="1619672" cy="1797583"/>
            </a:xfrm>
            <a:prstGeom prst="rect">
              <a:avLst/>
            </a:prstGeom>
          </p:spPr>
        </p:pic>
      </p:grpSp>
    </p:spTree>
    <p:extLst>
      <p:ext uri="{BB962C8B-B14F-4D97-AF65-F5344CB8AC3E}">
        <p14:creationId xmlns:p14="http://schemas.microsoft.com/office/powerpoint/2010/main" val="1069468733"/>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0" y="548680"/>
            <a:ext cx="9144000" cy="2592288"/>
          </a:xfrm>
          <a:prstGeom prst="rect">
            <a:avLst/>
          </a:prstGeom>
        </p:spPr>
      </p:pic>
      <p:sp>
        <p:nvSpPr>
          <p:cNvPr id="6" name="Title 1"/>
          <p:cNvSpPr>
            <a:spLocks noGrp="1"/>
          </p:cNvSpPr>
          <p:nvPr>
            <p:ph type="ctrTitle"/>
          </p:nvPr>
        </p:nvSpPr>
        <p:spPr>
          <a:xfrm>
            <a:off x="3345676" y="-27156"/>
            <a:ext cx="2452648" cy="791860"/>
          </a:xfrm>
        </p:spPr>
        <p:txBody>
          <a:bodyPr/>
          <a:lstStyle/>
          <a:p>
            <a:pPr algn="ctr"/>
            <a:r>
              <a:rPr lang="en-US" sz="3200" dirty="0" smtClean="0">
                <a:solidFill>
                  <a:schemeClr val="tx2"/>
                </a:solidFill>
              </a:rPr>
              <a:t>JUPYTER</a:t>
            </a:r>
            <a:endParaRPr lang="en-US" sz="3200" dirty="0">
              <a:solidFill>
                <a:schemeClr val="tx2"/>
              </a:solidFill>
            </a:endParaRPr>
          </a:p>
        </p:txBody>
      </p:sp>
      <p:pic>
        <p:nvPicPr>
          <p:cNvPr id="7" name="Picture 6"/>
          <p:cNvPicPr>
            <a:picLocks noChangeAspect="1"/>
          </p:cNvPicPr>
          <p:nvPr/>
        </p:nvPicPr>
        <p:blipFill>
          <a:blip r:embed="rId3"/>
          <a:stretch>
            <a:fillRect/>
          </a:stretch>
        </p:blipFill>
        <p:spPr>
          <a:xfrm>
            <a:off x="23068" y="3133328"/>
            <a:ext cx="9144000" cy="3734048"/>
          </a:xfrm>
          <a:prstGeom prst="rect">
            <a:avLst/>
          </a:prstGeom>
        </p:spPr>
      </p:pic>
    </p:spTree>
    <p:extLst>
      <p:ext uri="{BB962C8B-B14F-4D97-AF65-F5344CB8AC3E}">
        <p14:creationId xmlns:p14="http://schemas.microsoft.com/office/powerpoint/2010/main" val="2367153115"/>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461665"/>
          </a:xfrm>
          <a:prstGeom prst="rect">
            <a:avLst/>
          </a:prstGeom>
        </p:spPr>
        <p:txBody>
          <a:bodyPr wrap="square">
            <a:spAutoFit/>
          </a:bodyPr>
          <a:lstStyle/>
          <a:p>
            <a:pPr algn="ctr"/>
            <a:r>
              <a:rPr lang="en-US" sz="2400" dirty="0">
                <a:solidFill>
                  <a:srgbClr val="FFFFFF"/>
                </a:solidFill>
              </a:rPr>
              <a:t>Using the </a:t>
            </a:r>
            <a:r>
              <a:rPr lang="en-US" sz="2400" dirty="0" err="1">
                <a:solidFill>
                  <a:srgbClr val="FFFFFF"/>
                </a:solidFill>
              </a:rPr>
              <a:t>RStudio</a:t>
            </a:r>
            <a:r>
              <a:rPr lang="en-US" sz="2400" dirty="0">
                <a:solidFill>
                  <a:srgbClr val="FFFFFF"/>
                </a:solidFill>
              </a:rPr>
              <a:t> Graphical User Interface</a:t>
            </a:r>
          </a:p>
        </p:txBody>
      </p:sp>
      <p:grpSp>
        <p:nvGrpSpPr>
          <p:cNvPr id="13" name="Group 12"/>
          <p:cNvGrpSpPr/>
          <p:nvPr/>
        </p:nvGrpSpPr>
        <p:grpSpPr>
          <a:xfrm>
            <a:off x="0" y="548680"/>
            <a:ext cx="9144000" cy="5960887"/>
            <a:chOff x="0" y="548680"/>
            <a:chExt cx="9144000" cy="5960887"/>
          </a:xfrm>
        </p:grpSpPr>
        <p:pic>
          <p:nvPicPr>
            <p:cNvPr id="5" name="Picture 4"/>
            <p:cNvPicPr>
              <a:picLocks noChangeAspect="1"/>
            </p:cNvPicPr>
            <p:nvPr/>
          </p:nvPicPr>
          <p:blipFill>
            <a:blip r:embed="rId2"/>
            <a:stretch>
              <a:fillRect/>
            </a:stretch>
          </p:blipFill>
          <p:spPr>
            <a:xfrm>
              <a:off x="0" y="548680"/>
              <a:ext cx="9144000" cy="5960887"/>
            </a:xfrm>
            <a:prstGeom prst="rect">
              <a:avLst/>
            </a:prstGeom>
          </p:spPr>
        </p:pic>
        <p:sp>
          <p:nvSpPr>
            <p:cNvPr id="7" name="Rounded Rectangle 6"/>
            <p:cNvSpPr/>
            <p:nvPr/>
          </p:nvSpPr>
          <p:spPr>
            <a:xfrm>
              <a:off x="3706168" y="1700808"/>
              <a:ext cx="1752600" cy="30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Script</a:t>
              </a:r>
              <a:endParaRPr lang="en-US" dirty="0"/>
            </a:p>
          </p:txBody>
        </p:sp>
        <p:sp>
          <p:nvSpPr>
            <p:cNvPr id="8" name="Rounded Rectangle 7"/>
            <p:cNvSpPr/>
            <p:nvPr/>
          </p:nvSpPr>
          <p:spPr>
            <a:xfrm>
              <a:off x="6658496" y="1772816"/>
              <a:ext cx="1752600" cy="30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Workspace </a:t>
              </a:r>
              <a:endParaRPr lang="en-US" dirty="0"/>
            </a:p>
          </p:txBody>
        </p:sp>
        <p:sp>
          <p:nvSpPr>
            <p:cNvPr id="9" name="Rounded Rectangle 8"/>
            <p:cNvSpPr/>
            <p:nvPr/>
          </p:nvSpPr>
          <p:spPr>
            <a:xfrm>
              <a:off x="3634160" y="3772272"/>
              <a:ext cx="1752600" cy="30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Console</a:t>
              </a:r>
              <a:endParaRPr lang="en-US" dirty="0"/>
            </a:p>
          </p:txBody>
        </p:sp>
        <p:sp>
          <p:nvSpPr>
            <p:cNvPr id="10" name="Rounded Rectangle 9"/>
            <p:cNvSpPr/>
            <p:nvPr/>
          </p:nvSpPr>
          <p:spPr>
            <a:xfrm>
              <a:off x="7162552" y="3789040"/>
              <a:ext cx="1752600" cy="30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Plot</a:t>
              </a:r>
              <a:endParaRPr lang="en-US" dirty="0"/>
            </a:p>
          </p:txBody>
        </p:sp>
        <p:sp>
          <p:nvSpPr>
            <p:cNvPr id="11" name="Rounded Rectangle 10"/>
            <p:cNvSpPr/>
            <p:nvPr/>
          </p:nvSpPr>
          <p:spPr>
            <a:xfrm>
              <a:off x="6012160" y="2708920"/>
              <a:ext cx="381000" cy="372616"/>
            </a:xfrm>
            <a:prstGeom prst="roundRect">
              <a:avLst/>
            </a:prstGeom>
            <a:noFill/>
            <a:ln>
              <a:solidFill>
                <a:srgbClr val="33CC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096784234"/>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6"/>
          <p:cNvSpPr>
            <a:spLocks noGrp="1"/>
          </p:cNvSpPr>
          <p:nvPr>
            <p:ph type="title"/>
          </p:nvPr>
        </p:nvSpPr>
        <p:spPr>
          <a:xfrm>
            <a:off x="-108520" y="-27384"/>
            <a:ext cx="9324528" cy="820737"/>
          </a:xfrm>
        </p:spPr>
        <p:txBody>
          <a:bodyPr>
            <a:normAutofit/>
          </a:bodyPr>
          <a:lstStyle/>
          <a:p>
            <a:r>
              <a:rPr lang="en-US" sz="3200" dirty="0" smtClean="0"/>
              <a:t>Overview: Getting Data Into (and Out of) R </a:t>
            </a:r>
          </a:p>
        </p:txBody>
      </p:sp>
      <p:sp>
        <p:nvSpPr>
          <p:cNvPr id="24579" name="Content Placeholder 6"/>
          <p:cNvSpPr>
            <a:spLocks noGrp="1"/>
          </p:cNvSpPr>
          <p:nvPr>
            <p:ph idx="1"/>
          </p:nvPr>
        </p:nvSpPr>
        <p:spPr>
          <a:xfrm>
            <a:off x="395536" y="1268760"/>
            <a:ext cx="8229600" cy="4800600"/>
          </a:xfrm>
        </p:spPr>
        <p:txBody>
          <a:bodyPr>
            <a:normAutofit/>
          </a:bodyPr>
          <a:lstStyle/>
          <a:p>
            <a:r>
              <a:rPr lang="en-US" dirty="0" smtClean="0">
                <a:solidFill>
                  <a:schemeClr val="tx1"/>
                </a:solidFill>
              </a:rPr>
              <a:t>Getting Data Into R </a:t>
            </a:r>
          </a:p>
          <a:p>
            <a:pPr lvl="1"/>
            <a:r>
              <a:rPr lang="en-US" dirty="0" smtClean="0">
                <a:solidFill>
                  <a:schemeClr val="tx1"/>
                </a:solidFill>
              </a:rPr>
              <a:t>Type it in (if it’s small)! </a:t>
            </a:r>
          </a:p>
          <a:p>
            <a:pPr lvl="1"/>
            <a:r>
              <a:rPr lang="en-US" dirty="0" smtClean="0">
                <a:solidFill>
                  <a:schemeClr val="tx1"/>
                </a:solidFill>
              </a:rPr>
              <a:t>Read from a data file</a:t>
            </a:r>
          </a:p>
          <a:p>
            <a:pPr lvl="1"/>
            <a:r>
              <a:rPr lang="en-US" dirty="0" smtClean="0">
                <a:solidFill>
                  <a:schemeClr val="tx1"/>
                </a:solidFill>
              </a:rPr>
              <a:t>Read from a database</a:t>
            </a:r>
            <a:br>
              <a:rPr lang="en-US" dirty="0" smtClean="0">
                <a:solidFill>
                  <a:schemeClr val="tx1"/>
                </a:solidFill>
              </a:rPr>
            </a:br>
            <a:endParaRPr lang="en-US" dirty="0" smtClean="0">
              <a:solidFill>
                <a:schemeClr val="tx1"/>
              </a:solidFill>
            </a:endParaRPr>
          </a:p>
          <a:p>
            <a:r>
              <a:rPr lang="en-US" dirty="0" smtClean="0">
                <a:solidFill>
                  <a:schemeClr val="tx1"/>
                </a:solidFill>
              </a:rPr>
              <a:t>Getting Data Out of R</a:t>
            </a:r>
          </a:p>
          <a:p>
            <a:pPr lvl="1"/>
            <a:r>
              <a:rPr lang="en-US" dirty="0" smtClean="0"/>
              <a:t>Save in a workspace </a:t>
            </a:r>
          </a:p>
          <a:p>
            <a:pPr lvl="1"/>
            <a:r>
              <a:rPr lang="en-US" dirty="0" smtClean="0"/>
              <a:t>Write a text file </a:t>
            </a:r>
            <a:endParaRPr lang="en-US" dirty="0" smtClean="0">
              <a:latin typeface="Courier New" pitchFamily="49" charset="0"/>
              <a:cs typeface="Courier New" pitchFamily="49" charset="0"/>
            </a:endParaRPr>
          </a:p>
          <a:p>
            <a:pPr lvl="1"/>
            <a:r>
              <a:rPr lang="en-US" dirty="0" smtClean="0"/>
              <a:t>Save an object to the file system</a:t>
            </a:r>
          </a:p>
          <a:p>
            <a:pPr lvl="1"/>
            <a:r>
              <a:rPr lang="en-US" dirty="0" smtClean="0"/>
              <a:t>You can save plots as well! </a:t>
            </a:r>
          </a:p>
        </p:txBody>
      </p:sp>
    </p:spTree>
    <p:custDataLst>
      <p:tags r:id="rId1"/>
    </p:custDataLst>
    <p:extLst>
      <p:ext uri="{BB962C8B-B14F-4D97-AF65-F5344CB8AC3E}">
        <p14:creationId xmlns:p14="http://schemas.microsoft.com/office/powerpoint/2010/main" val="862919266"/>
      </p:ext>
    </p:extLst>
  </p:cSld>
  <p:clrMapOvr>
    <a:masterClrMapping/>
  </p:clrMapOvr>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WMTOOLS" val="&lt;WMTools ver=&quot;1.0&quot;&gt;&lt;Timings time=&quot;27/05/2006 16:55:39&quot;&gt;&lt;Slide id=&quot;301&quot; dur=&quot;2.219&quot; bld=&quot;|1&quot;/&gt;&lt;/Timings&gt;&lt;/WMTools&gt;"/>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modele_diapos3">
  <a:themeElements>
    <a:clrScheme name="modele_diapos3 8">
      <a:dk1>
        <a:srgbClr val="174A7C"/>
      </a:dk1>
      <a:lt1>
        <a:srgbClr val="EDEDF3"/>
      </a:lt1>
      <a:dk2>
        <a:srgbClr val="FFFFFF"/>
      </a:dk2>
      <a:lt2>
        <a:srgbClr val="878EAF"/>
      </a:lt2>
      <a:accent1>
        <a:srgbClr val="007772"/>
      </a:accent1>
      <a:accent2>
        <a:srgbClr val="231F20"/>
      </a:accent2>
      <a:accent3>
        <a:srgbClr val="F4F4F8"/>
      </a:accent3>
      <a:accent4>
        <a:srgbClr val="123E69"/>
      </a:accent4>
      <a:accent5>
        <a:srgbClr val="AABDBC"/>
      </a:accent5>
      <a:accent6>
        <a:srgbClr val="1F1B1C"/>
      </a:accent6>
      <a:hlink>
        <a:srgbClr val="D61353"/>
      </a:hlink>
      <a:folHlink>
        <a:srgbClr val="570050"/>
      </a:folHlink>
    </a:clrScheme>
    <a:fontScheme name="modele_diapos3">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sz="2000" b="1" i="0" u="none" strike="noStrike" cap="none" normalizeH="0" baseline="0" noProof="1">
            <a:ln>
              <a:noFill/>
            </a:ln>
            <a:solidFill>
              <a:schemeClr val="tx1"/>
            </a:solidFill>
            <a:effectLst/>
            <a:latin typeface="Arial" charset="0"/>
            <a:ea typeface="ＭＳ Ｐゴシック"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sz="2000" b="1" i="0" u="none" strike="noStrike" cap="none" normalizeH="0" baseline="0" noProof="1">
            <a:ln>
              <a:noFill/>
            </a:ln>
            <a:solidFill>
              <a:schemeClr val="tx1"/>
            </a:solidFill>
            <a:effectLst/>
            <a:latin typeface="Arial" charset="0"/>
            <a:ea typeface="ＭＳ Ｐゴシック" charset="0"/>
          </a:defRPr>
        </a:defPPr>
      </a:lstStyle>
    </a:lnDef>
  </a:objectDefaults>
  <a:extraClrSchemeLst>
    <a:extraClrScheme>
      <a:clrScheme name="modele_diapos3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odele_diapos3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odele_diapos3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odele_diapos3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odele_diapos3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odele_diapos3 6">
        <a:dk1>
          <a:srgbClr val="174A7C"/>
        </a:dk1>
        <a:lt1>
          <a:srgbClr val="EBEBF1"/>
        </a:lt1>
        <a:dk2>
          <a:srgbClr val="00539F"/>
        </a:dk2>
        <a:lt2>
          <a:srgbClr val="878EAF"/>
        </a:lt2>
        <a:accent1>
          <a:srgbClr val="1E613C"/>
        </a:accent1>
        <a:accent2>
          <a:srgbClr val="55004E"/>
        </a:accent2>
        <a:accent3>
          <a:srgbClr val="F3F3F7"/>
        </a:accent3>
        <a:accent4>
          <a:srgbClr val="123E69"/>
        </a:accent4>
        <a:accent5>
          <a:srgbClr val="ABB7AF"/>
        </a:accent5>
        <a:accent6>
          <a:srgbClr val="4C0046"/>
        </a:accent6>
        <a:hlink>
          <a:srgbClr val="C06616"/>
        </a:hlink>
        <a:folHlink>
          <a:srgbClr val="9E0A0F"/>
        </a:folHlink>
      </a:clrScheme>
      <a:clrMap bg1="lt1" tx1="dk1" bg2="lt2" tx2="dk2" accent1="accent1" accent2="accent2" accent3="accent3" accent4="accent4" accent5="accent5" accent6="accent6" hlink="hlink" folHlink="folHlink"/>
    </a:extraClrScheme>
    <a:extraClrScheme>
      <a:clrScheme name="modele_diapos3 7">
        <a:dk1>
          <a:srgbClr val="174A7C"/>
        </a:dk1>
        <a:lt1>
          <a:srgbClr val="EBEBF1"/>
        </a:lt1>
        <a:dk2>
          <a:srgbClr val="00539F"/>
        </a:dk2>
        <a:lt2>
          <a:srgbClr val="878EAF"/>
        </a:lt2>
        <a:accent1>
          <a:srgbClr val="D60153"/>
        </a:accent1>
        <a:accent2>
          <a:srgbClr val="55004E"/>
        </a:accent2>
        <a:accent3>
          <a:srgbClr val="F3F3F7"/>
        </a:accent3>
        <a:accent4>
          <a:srgbClr val="123E69"/>
        </a:accent4>
        <a:accent5>
          <a:srgbClr val="E8AAB3"/>
        </a:accent5>
        <a:accent6>
          <a:srgbClr val="4C0046"/>
        </a:accent6>
        <a:hlink>
          <a:srgbClr val="C06616"/>
        </a:hlink>
        <a:folHlink>
          <a:srgbClr val="9E0A0F"/>
        </a:folHlink>
      </a:clrScheme>
      <a:clrMap bg1="lt1" tx1="dk1" bg2="lt2" tx2="dk2" accent1="accent1" accent2="accent2" accent3="accent3" accent4="accent4" accent5="accent5" accent6="accent6" hlink="hlink" folHlink="folHlink"/>
    </a:extraClrScheme>
    <a:extraClrScheme>
      <a:clrScheme name="modele_diapos3 8">
        <a:dk1>
          <a:srgbClr val="174A7C"/>
        </a:dk1>
        <a:lt1>
          <a:srgbClr val="EDEDF3"/>
        </a:lt1>
        <a:dk2>
          <a:srgbClr val="FFFFFF"/>
        </a:dk2>
        <a:lt2>
          <a:srgbClr val="878EAF"/>
        </a:lt2>
        <a:accent1>
          <a:srgbClr val="007772"/>
        </a:accent1>
        <a:accent2>
          <a:srgbClr val="231F20"/>
        </a:accent2>
        <a:accent3>
          <a:srgbClr val="F4F4F8"/>
        </a:accent3>
        <a:accent4>
          <a:srgbClr val="123E69"/>
        </a:accent4>
        <a:accent5>
          <a:srgbClr val="AABDBC"/>
        </a:accent5>
        <a:accent6>
          <a:srgbClr val="1F1B1C"/>
        </a:accent6>
        <a:hlink>
          <a:srgbClr val="D61353"/>
        </a:hlink>
        <a:folHlink>
          <a:srgbClr val="57005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24547</TotalTime>
  <Words>7775</Words>
  <Application>Microsoft Macintosh PowerPoint</Application>
  <PresentationFormat>On-screen Show (4:3)</PresentationFormat>
  <Paragraphs>778</Paragraphs>
  <Slides>39</Slides>
  <Notes>30</Notes>
  <HiddenSlides>1</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modele_diapos3</vt:lpstr>
      <vt:lpstr>Data Analytic Methods Using R</vt:lpstr>
      <vt:lpstr>PowerPoint Presentation</vt:lpstr>
      <vt:lpstr>PowerPoint Presentation</vt:lpstr>
      <vt:lpstr>PowerPoint Presentation</vt:lpstr>
      <vt:lpstr>Introduction to R</vt:lpstr>
      <vt:lpstr>JUPYTER</vt:lpstr>
      <vt:lpstr>JUPYTER</vt:lpstr>
      <vt:lpstr>PowerPoint Presentation</vt:lpstr>
      <vt:lpstr>Overview: Getting Data Into (and Out of) R </vt:lpstr>
      <vt:lpstr>Getting Data Into R: External Sources</vt:lpstr>
      <vt:lpstr>Getting Data Into R: External Sources</vt:lpstr>
      <vt:lpstr>Getting Data Into R: External Sources</vt:lpstr>
      <vt:lpstr>Data Types Used in R</vt:lpstr>
      <vt:lpstr>Data Types Used in R</vt:lpstr>
      <vt:lpstr>Data Types Used in R</vt:lpstr>
      <vt:lpstr>PowerPoint Presentation</vt:lpstr>
      <vt:lpstr>Visualization </vt:lpstr>
      <vt:lpstr>Visualization </vt:lpstr>
      <vt:lpstr>Examining the Distribution of a Single Variable </vt:lpstr>
      <vt:lpstr>Two Variables: What are we looking for?</vt:lpstr>
      <vt:lpstr>Data Exploration vs. Presentation</vt:lpstr>
      <vt:lpstr>Data Exploration vs. Presentation</vt:lpstr>
      <vt:lpstr>Statistics for Model Building and Evaluation </vt:lpstr>
      <vt:lpstr>Statistics in the Analytic Lifecycle</vt:lpstr>
      <vt:lpstr>Descriptive Statistics</vt:lpstr>
      <vt:lpstr>Using summary statistics to explore data </vt:lpstr>
      <vt:lpstr>Descriptive Statistics</vt:lpstr>
      <vt:lpstr>Descriptive Statistics</vt:lpstr>
      <vt:lpstr>Spotting problems using graphics</vt:lpstr>
      <vt:lpstr>R - Linear Regression</vt:lpstr>
      <vt:lpstr>R - Linear Regression</vt:lpstr>
      <vt:lpstr>PowerPoint Presentation</vt:lpstr>
      <vt:lpstr>One sample Student’s t-test</vt:lpstr>
      <vt:lpstr>One sample Student’s t-test</vt:lpstr>
      <vt:lpstr>One sample Student’s t-test</vt:lpstr>
      <vt:lpstr>R - Chi Square Test</vt:lpstr>
      <vt:lpstr>Summary</vt:lpstr>
      <vt:lpstr>PowerPoint Presentation</vt:lpstr>
      <vt:lpstr>PowerPoint Presentation</vt:lpstr>
    </vt:vector>
  </TitlesOfParts>
  <Company>Particulier</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Programmation Orienté Objet  en C++  </dc:title>
  <dc:creator>julien</dc:creator>
  <cp:lastModifiedBy>OM</cp:lastModifiedBy>
  <cp:revision>594</cp:revision>
  <cp:lastPrinted>2016-05-19T10:59:45Z</cp:lastPrinted>
  <dcterms:created xsi:type="dcterms:W3CDTF">2012-05-17T09:01:34Z</dcterms:created>
  <dcterms:modified xsi:type="dcterms:W3CDTF">2017-04-28T10:40:40Z</dcterms:modified>
</cp:coreProperties>
</file>